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4"/>
  </p:notesMasterIdLst>
  <p:handoutMasterIdLst>
    <p:handoutMasterId r:id="rId35"/>
  </p:handoutMasterIdLst>
  <p:sldIdLst>
    <p:sldId id="373" r:id="rId2"/>
    <p:sldId id="374" r:id="rId3"/>
    <p:sldId id="376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2" r:id="rId17"/>
    <p:sldId id="390" r:id="rId18"/>
    <p:sldId id="353" r:id="rId19"/>
    <p:sldId id="331" r:id="rId20"/>
    <p:sldId id="338" r:id="rId21"/>
    <p:sldId id="339" r:id="rId22"/>
    <p:sldId id="343" r:id="rId23"/>
    <p:sldId id="359" r:id="rId24"/>
    <p:sldId id="345" r:id="rId25"/>
    <p:sldId id="348" r:id="rId26"/>
    <p:sldId id="368" r:id="rId27"/>
    <p:sldId id="393" r:id="rId28"/>
    <p:sldId id="358" r:id="rId29"/>
    <p:sldId id="370" r:id="rId30"/>
    <p:sldId id="372" r:id="rId31"/>
    <p:sldId id="391" r:id="rId32"/>
    <p:sldId id="356" r:id="rId33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000000"/>
    <a:srgbClr val="9BBB59"/>
    <a:srgbClr val="FF0000"/>
    <a:srgbClr val="43F935"/>
    <a:srgbClr val="79FFFF"/>
    <a:srgbClr val="CCFFFF"/>
    <a:srgbClr val="00FFFF"/>
    <a:srgbClr val="FFFFFF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Stijl, gemiddeld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Stijl, gemiddeld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4" autoAdjust="0"/>
    <p:restoredTop sz="99709" autoAdjust="0"/>
  </p:normalViewPr>
  <p:slideViewPr>
    <p:cSldViewPr>
      <p:cViewPr>
        <p:scale>
          <a:sx n="141" d="100"/>
          <a:sy n="141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16FD35-FE2C-41B5-83FE-F074974927FB}" type="datetimeFigureOut">
              <a:rPr lang="nl-NL" smtClean="0"/>
              <a:t>12-1-2016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825D4-E926-40EF-9E1A-5FBEC25DFA1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8383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287CA-C4BB-4AC1-A5CD-A2B988D9D44E}" type="datetimeFigureOut">
              <a:rPr lang="nl-NL" smtClean="0"/>
              <a:t>12-1-2016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0C2D6-1FC0-46A2-A549-548AB45C41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2018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B91ED-9BD9-41F8-BBAD-FF290401B4A0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0806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3171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75672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150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6185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0425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39660-821D-41E0-9CD4-5922427AD8A1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3280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39660-821D-41E0-9CD4-5922427AD8A1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87298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68692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B91ED-9BD9-41F8-BBAD-FF290401B4A0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02789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39660-821D-41E0-9CD4-5922427AD8A1}" type="slidenum">
              <a:rPr lang="nl-NL" smtClean="0"/>
              <a:t>19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2530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39660-821D-41E0-9CD4-5922427AD8A1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92794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A37C-7655-468E-92A0-0F49D8C97B8F}" type="slidenum">
              <a:rPr lang="nl-NL" smtClean="0">
                <a:solidFill>
                  <a:prstClr val="black"/>
                </a:solidFill>
              </a:rPr>
              <a:pPr/>
              <a:t>20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3779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A37C-7655-468E-92A0-0F49D8C97B8F}" type="slidenum">
              <a:rPr lang="nl-NL" smtClean="0">
                <a:solidFill>
                  <a:prstClr val="black"/>
                </a:solidFill>
              </a:rPr>
              <a:pPr/>
              <a:t>21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095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9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212928-054D-4187-A81D-E61DF61227DF}" type="slidenum">
              <a:rPr lang="nl-NL" smtClean="0"/>
              <a:pPr>
                <a:defRPr/>
              </a:pPr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2888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97528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01006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54154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67691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98161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29898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045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B91ED-9BD9-41F8-BBAD-FF290401B4A0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23326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80686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FD10-FFFD-4198-99BF-E04E1C715F36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4393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B91ED-9BD9-41F8-BBAD-FF290401B4A0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0877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B91ED-9BD9-41F8-BBAD-FF290401B4A0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6965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5476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622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7405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0C2D6-1FC0-46A2-A549-548AB45C418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5585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597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956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99CFB73-8402-44D3-8175-71D1522373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5189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33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9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1867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505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AA6AF6-A07C-4ADB-88C7-D04B043C2F02}" type="datetimeFigureOut">
              <a:rPr lang="nl-NL">
                <a:solidFill>
                  <a:prstClr val="black"/>
                </a:solidFill>
              </a:rPr>
              <a:pPr/>
              <a:t>12-1-2016</a:t>
            </a:fld>
            <a:endParaRPr lang="nl-NL">
              <a:solidFill>
                <a:prstClr val="black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BE51995-9ECD-4615-8F07-8FFCC0D4FAF1}" type="slidenum">
              <a:rPr lang="nl-NL">
                <a:solidFill>
                  <a:prstClr val="black"/>
                </a:solidFill>
              </a:rPr>
              <a:pPr/>
              <a:t>‹nr.›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072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08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flipV="1">
            <a:off x="2362200" y="0"/>
            <a:ext cx="0" cy="11430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pic>
        <p:nvPicPr>
          <p:cNvPr id="10" name="Picture 6" descr="C:\Users\niek\Desktop\Logo Van Spronsen &amp; Partners horeca - advies.jp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152400"/>
            <a:ext cx="223361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94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6" r:id="rId3"/>
    <p:sldLayoutId id="2147483667" r:id="rId4"/>
    <p:sldLayoutId id="2147483668" r:id="rId5"/>
    <p:sldLayoutId id="2147483669" r:id="rId6"/>
    <p:sldLayoutId id="2147483661" r:id="rId7"/>
    <p:sldLayoutId id="2147483670" r:id="rId8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10" Type="http://schemas.microsoft.com/office/2007/relationships/hdphoto" Target="../media/hdphoto1.wdp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5" Type="http://schemas.openxmlformats.org/officeDocument/2006/relationships/image" Target="../media/image42.jpeg"/><Relationship Id="rId10" Type="http://schemas.openxmlformats.org/officeDocument/2006/relationships/image" Target="../media/image47.png"/><Relationship Id="rId4" Type="http://schemas.openxmlformats.org/officeDocument/2006/relationships/image" Target="../media/image41.jpeg"/><Relationship Id="rId9" Type="http://schemas.openxmlformats.org/officeDocument/2006/relationships/image" Target="../media/image46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" t="7815" r="12119"/>
          <a:stretch/>
        </p:blipFill>
        <p:spPr bwMode="auto">
          <a:xfrm>
            <a:off x="5220072" y="108274"/>
            <a:ext cx="3875742" cy="312517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1804"/>
            <a:ext cx="2857500" cy="28575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3"/>
          <a:stretch/>
        </p:blipFill>
        <p:spPr bwMode="auto">
          <a:xfrm>
            <a:off x="179512" y="4794162"/>
            <a:ext cx="3702191" cy="201921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56" y="4869161"/>
            <a:ext cx="5294886" cy="194421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5" b="5971"/>
          <a:stretch/>
        </p:blipFill>
        <p:spPr bwMode="auto">
          <a:xfrm>
            <a:off x="179512" y="2784186"/>
            <a:ext cx="4032448" cy="207188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2"/>
          <a:stretch/>
        </p:blipFill>
        <p:spPr bwMode="auto">
          <a:xfrm>
            <a:off x="7179986" y="4869160"/>
            <a:ext cx="1928518" cy="194421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61426" y="83952"/>
            <a:ext cx="3354276" cy="2662267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nl-NL" sz="12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nl-NL" sz="2400" b="1" dirty="0" smtClean="0">
                <a:solidFill>
                  <a:schemeClr val="bg1"/>
                </a:solidFill>
                <a:latin typeface="Arial Unicode MS" pitchFamily="34" charset="-128"/>
              </a:rPr>
              <a:t>Presentatie</a:t>
            </a:r>
            <a:endParaRPr lang="nl-NL" sz="20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nl-NL" sz="2800" b="1" dirty="0" smtClean="0">
                <a:solidFill>
                  <a:schemeClr val="bg1"/>
                </a:solidFill>
                <a:latin typeface="Arial Unicode MS" pitchFamily="34" charset="-128"/>
              </a:rPr>
              <a:t>Hotelvisie</a:t>
            </a:r>
          </a:p>
          <a:p>
            <a:pPr algn="ctr"/>
            <a:r>
              <a:rPr lang="nl-NL" sz="2800" b="1" dirty="0" smtClean="0">
                <a:solidFill>
                  <a:schemeClr val="bg1"/>
                </a:solidFill>
                <a:latin typeface="Arial Unicode MS" pitchFamily="34" charset="-128"/>
              </a:rPr>
              <a:t>Gemeente Leiden</a:t>
            </a:r>
          </a:p>
          <a:p>
            <a:pPr algn="ctr"/>
            <a:endParaRPr lang="nl-NL" sz="1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endParaRPr lang="nl-NL" sz="14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endParaRPr lang="nl-NL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endParaRPr lang="nl-NL" sz="14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nl-NL" sz="2800" b="1" dirty="0" smtClean="0">
                <a:solidFill>
                  <a:schemeClr val="bg1"/>
                </a:solidFill>
                <a:latin typeface="Arial Unicode MS" pitchFamily="34" charset="-128"/>
              </a:rPr>
              <a:t>Januari 2016</a:t>
            </a: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2" b="18802"/>
          <a:stretch/>
        </p:blipFill>
        <p:spPr bwMode="auto">
          <a:xfrm>
            <a:off x="4244262" y="2784186"/>
            <a:ext cx="2177126" cy="207514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10"/>
          <a:srcRect t="7234" b="7301"/>
          <a:stretch/>
        </p:blipFill>
        <p:spPr>
          <a:xfrm>
            <a:off x="6453689" y="3278072"/>
            <a:ext cx="2653411" cy="154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37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2380284" y="262389"/>
            <a:ext cx="1520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Hotelvraag</a:t>
            </a:r>
          </a:p>
          <a:p>
            <a:r>
              <a:rPr lang="nl-NL" dirty="0" smtClean="0"/>
              <a:t>Uitleg REVPAR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844824"/>
            <a:ext cx="761253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38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2380284" y="262389"/>
            <a:ext cx="29810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Hotelvraag</a:t>
            </a:r>
          </a:p>
          <a:p>
            <a:r>
              <a:rPr lang="nl-NL" dirty="0" smtClean="0"/>
              <a:t>Confrontatie vraag en aanbod</a:t>
            </a: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328" y="1372446"/>
            <a:ext cx="7061357" cy="4274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1038327" y="5733256"/>
            <a:ext cx="7061357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Cijfers van de ‘deelnemende’ hotels: REVPAR </a:t>
            </a:r>
            <a:r>
              <a:rPr lang="nl-NL" b="1" dirty="0" smtClean="0">
                <a:solidFill>
                  <a:schemeClr val="bg1"/>
                </a:solidFill>
              </a:rPr>
              <a:t>€ 57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Voorzichtige inschatting REVPAR totale Leidse logiesmarkt is </a:t>
            </a:r>
            <a:r>
              <a:rPr lang="nl-NL" b="1" dirty="0" smtClean="0">
                <a:solidFill>
                  <a:schemeClr val="bg1"/>
                </a:solidFill>
              </a:rPr>
              <a:t>€ 49</a:t>
            </a:r>
          </a:p>
        </p:txBody>
      </p:sp>
    </p:spTree>
    <p:extLst>
      <p:ext uri="{BB962C8B-B14F-4D97-AF65-F5344CB8AC3E}">
        <p14:creationId xmlns:p14="http://schemas.microsoft.com/office/powerpoint/2010/main" val="222664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2360311" y="262389"/>
            <a:ext cx="2291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Toekomst visie</a:t>
            </a:r>
          </a:p>
          <a:p>
            <a:r>
              <a:rPr lang="nl-NL" dirty="0" smtClean="0"/>
              <a:t>Uitbreidingspotentieel</a:t>
            </a:r>
          </a:p>
        </p:txBody>
      </p:sp>
      <p:sp>
        <p:nvSpPr>
          <p:cNvPr id="2" name="Rechthoek 1"/>
          <p:cNvSpPr/>
          <p:nvPr/>
        </p:nvSpPr>
        <p:spPr>
          <a:xfrm>
            <a:off x="97497" y="6093296"/>
            <a:ext cx="6994783" cy="36933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Gemiddelde groei van </a:t>
            </a:r>
            <a:r>
              <a:rPr lang="nl-NL" dirty="0" smtClean="0">
                <a:solidFill>
                  <a:schemeClr val="bg1"/>
                </a:solidFill>
              </a:rPr>
              <a:t>9.000 </a:t>
            </a:r>
            <a:r>
              <a:rPr lang="nl-NL" dirty="0">
                <a:solidFill>
                  <a:schemeClr val="bg1"/>
                </a:solidFill>
              </a:rPr>
              <a:t>overnachtingen per </a:t>
            </a:r>
            <a:r>
              <a:rPr lang="nl-NL" dirty="0" smtClean="0">
                <a:solidFill>
                  <a:schemeClr val="bg1"/>
                </a:solidFill>
              </a:rPr>
              <a:t>jaar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7164288" y="2348880"/>
            <a:ext cx="1944216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373.000 overnachtingen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7" y="1314941"/>
            <a:ext cx="6994783" cy="475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71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2360311" y="262389"/>
            <a:ext cx="2291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Toekomst visie</a:t>
            </a:r>
          </a:p>
          <a:p>
            <a:r>
              <a:rPr lang="nl-NL" dirty="0" smtClean="0"/>
              <a:t>Uitbreidingspotentieel</a:t>
            </a:r>
          </a:p>
        </p:txBody>
      </p:sp>
      <p:sp>
        <p:nvSpPr>
          <p:cNvPr id="2" name="Rechthoek 1"/>
          <p:cNvSpPr/>
          <p:nvPr/>
        </p:nvSpPr>
        <p:spPr>
          <a:xfrm>
            <a:off x="97497" y="6093296"/>
            <a:ext cx="7570847" cy="6463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Toevoeging van extra kamers zorgt voor initiële groei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Bij </a:t>
            </a:r>
            <a:r>
              <a:rPr lang="nl-NL" dirty="0">
                <a:solidFill>
                  <a:schemeClr val="bg1"/>
                </a:solidFill>
              </a:rPr>
              <a:t>uitbreiding met </a:t>
            </a:r>
            <a:r>
              <a:rPr lang="nl-NL" b="1" dirty="0">
                <a:solidFill>
                  <a:schemeClr val="bg1"/>
                </a:solidFill>
              </a:rPr>
              <a:t>250 kamers </a:t>
            </a:r>
            <a:r>
              <a:rPr lang="nl-NL" dirty="0">
                <a:solidFill>
                  <a:schemeClr val="bg1"/>
                </a:solidFill>
              </a:rPr>
              <a:t>daalt </a:t>
            </a:r>
            <a:r>
              <a:rPr lang="nl-NL" dirty="0" smtClean="0">
                <a:solidFill>
                  <a:schemeClr val="bg1"/>
                </a:solidFill>
              </a:rPr>
              <a:t>kamerbezetting van 63,5% naar 61,2%</a:t>
            </a:r>
            <a:endParaRPr lang="nl-NL" dirty="0">
              <a:solidFill>
                <a:schemeClr val="bg1"/>
              </a:solidFill>
              <a:sym typeface="Wingdings" panose="05000000000000000000" pitchFamily="2" charset="2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7164288" y="2132856"/>
            <a:ext cx="1944216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394.000 overnachtingen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7" y="1314941"/>
            <a:ext cx="6994783" cy="47518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40" y="1314940"/>
            <a:ext cx="7010740" cy="475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88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2360311" y="262389"/>
            <a:ext cx="2291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Toekomst visie</a:t>
            </a:r>
          </a:p>
          <a:p>
            <a:r>
              <a:rPr lang="nl-NL" dirty="0" smtClean="0"/>
              <a:t>Uitbreidingspotentieel</a:t>
            </a:r>
          </a:p>
        </p:txBody>
      </p:sp>
      <p:sp>
        <p:nvSpPr>
          <p:cNvPr id="2" name="Rechthoek 1"/>
          <p:cNvSpPr/>
          <p:nvPr/>
        </p:nvSpPr>
        <p:spPr>
          <a:xfrm>
            <a:off x="97497" y="5661248"/>
            <a:ext cx="8146911" cy="92333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Bij uitbreiding met </a:t>
            </a:r>
            <a:r>
              <a:rPr lang="nl-NL" b="1" dirty="0">
                <a:solidFill>
                  <a:schemeClr val="bg1"/>
                </a:solidFill>
              </a:rPr>
              <a:t>250 kamers </a:t>
            </a:r>
            <a:r>
              <a:rPr lang="nl-NL" dirty="0">
                <a:solidFill>
                  <a:schemeClr val="bg1"/>
                </a:solidFill>
              </a:rPr>
              <a:t>daalt de Leidse REVPAR van </a:t>
            </a:r>
            <a:r>
              <a:rPr lang="nl-NL" b="1" dirty="0">
                <a:solidFill>
                  <a:schemeClr val="bg1"/>
                </a:solidFill>
              </a:rPr>
              <a:t>€ 49 </a:t>
            </a:r>
            <a:r>
              <a:rPr lang="nl-NL" dirty="0">
                <a:solidFill>
                  <a:schemeClr val="bg1"/>
                </a:solidFill>
              </a:rPr>
              <a:t>naar </a:t>
            </a:r>
            <a:r>
              <a:rPr lang="nl-NL" b="1" dirty="0">
                <a:solidFill>
                  <a:schemeClr val="bg1"/>
                </a:solidFill>
              </a:rPr>
              <a:t>€ 45 </a:t>
            </a:r>
            <a:r>
              <a:rPr lang="nl-NL" dirty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  <a:sym typeface="Wingdings" panose="05000000000000000000" pitchFamily="2" charset="2"/>
              </a:rPr>
              <a:t>Voor deelnemende (met name ketenhotels) daalt de REVPAR van </a:t>
            </a:r>
            <a:r>
              <a:rPr lang="nl-NL" b="1" dirty="0">
                <a:solidFill>
                  <a:schemeClr val="bg1"/>
                </a:solidFill>
                <a:sym typeface="Wingdings" panose="05000000000000000000" pitchFamily="2" charset="2"/>
              </a:rPr>
              <a:t>€57 </a:t>
            </a:r>
            <a:r>
              <a:rPr lang="nl-NL" dirty="0">
                <a:solidFill>
                  <a:schemeClr val="bg1"/>
                </a:solidFill>
                <a:sym typeface="Wingdings" panose="05000000000000000000" pitchFamily="2" charset="2"/>
              </a:rPr>
              <a:t>naar </a:t>
            </a:r>
            <a:r>
              <a:rPr lang="nl-NL" b="1" dirty="0">
                <a:solidFill>
                  <a:schemeClr val="bg1"/>
                </a:solidFill>
                <a:sym typeface="Wingdings" panose="05000000000000000000" pitchFamily="2" charset="2"/>
              </a:rPr>
              <a:t>€53 </a:t>
            </a:r>
            <a:r>
              <a:rPr lang="nl-NL" dirty="0">
                <a:solidFill>
                  <a:schemeClr val="bg1"/>
                </a:solidFill>
                <a:sym typeface="Wingdings" panose="05000000000000000000" pitchFamily="2" charset="2"/>
              </a:rPr>
              <a:t>(=ondergrens)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11" y="1278841"/>
            <a:ext cx="7006770" cy="423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14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628800"/>
            <a:ext cx="8004118" cy="468052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2360311" y="262389"/>
            <a:ext cx="2291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Toekomst visie</a:t>
            </a:r>
          </a:p>
          <a:p>
            <a:r>
              <a:rPr lang="nl-NL" dirty="0" smtClean="0"/>
              <a:t>Uitbreidingspotentieel</a:t>
            </a:r>
          </a:p>
        </p:txBody>
      </p:sp>
    </p:spTree>
    <p:extLst>
      <p:ext uri="{BB962C8B-B14F-4D97-AF65-F5344CB8AC3E}">
        <p14:creationId xmlns:p14="http://schemas.microsoft.com/office/powerpoint/2010/main" val="823184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628800"/>
            <a:ext cx="8004118" cy="4680520"/>
          </a:xfrm>
          <a:prstGeom prst="rect">
            <a:avLst/>
          </a:prstGeom>
        </p:spPr>
      </p:pic>
      <p:cxnSp>
        <p:nvCxnSpPr>
          <p:cNvPr id="7" name="Rechte verbindingslijn 6"/>
          <p:cNvCxnSpPr/>
          <p:nvPr/>
        </p:nvCxnSpPr>
        <p:spPr>
          <a:xfrm>
            <a:off x="971600" y="3140968"/>
            <a:ext cx="770485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/>
          <p:cNvSpPr txBox="1"/>
          <p:nvPr/>
        </p:nvSpPr>
        <p:spPr>
          <a:xfrm>
            <a:off x="8350084" y="269962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2020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2360311" y="262389"/>
            <a:ext cx="2291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Toekomst visie</a:t>
            </a:r>
          </a:p>
          <a:p>
            <a:r>
              <a:rPr lang="nl-NL" dirty="0" smtClean="0"/>
              <a:t>Uitbreidingspotentieel</a:t>
            </a:r>
          </a:p>
        </p:txBody>
      </p:sp>
    </p:spTree>
    <p:extLst>
      <p:ext uri="{BB962C8B-B14F-4D97-AF65-F5344CB8AC3E}">
        <p14:creationId xmlns:p14="http://schemas.microsoft.com/office/powerpoint/2010/main" val="3693619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360311" y="262389"/>
            <a:ext cx="1899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Toekomst visie</a:t>
            </a:r>
          </a:p>
          <a:p>
            <a:r>
              <a:rPr lang="nl-NL" dirty="0" smtClean="0"/>
              <a:t>Gewenste locaties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/>
          <a:srcRect t="10631" r="16587"/>
          <a:stretch/>
        </p:blipFill>
        <p:spPr>
          <a:xfrm>
            <a:off x="107504" y="1268760"/>
            <a:ext cx="4825078" cy="3557339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96" y="4077072"/>
            <a:ext cx="5414190" cy="2667814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5220072" y="1268760"/>
            <a:ext cx="3359831" cy="92333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>
                <a:solidFill>
                  <a:schemeClr val="bg1"/>
                </a:solidFill>
              </a:rPr>
              <a:t>Meelfabriek (100-120 kamers)</a:t>
            </a:r>
          </a:p>
          <a:p>
            <a:pPr marL="342900" indent="-342900">
              <a:buAutoNum type="arabicPeriod"/>
            </a:pPr>
            <a:r>
              <a:rPr lang="nl-NL" dirty="0" smtClean="0">
                <a:solidFill>
                  <a:schemeClr val="bg1"/>
                </a:solidFill>
              </a:rPr>
              <a:t>Kazerne (18 kamers)</a:t>
            </a:r>
          </a:p>
          <a:p>
            <a:pPr marL="342900" indent="-342900">
              <a:buFontTx/>
              <a:buAutoNum type="arabicPeriod"/>
            </a:pPr>
            <a:r>
              <a:rPr lang="nl-NL" dirty="0" smtClean="0">
                <a:solidFill>
                  <a:schemeClr val="bg1"/>
                </a:solidFill>
              </a:rPr>
              <a:t>Stationsgebied (± 130 kamers)</a:t>
            </a:r>
          </a:p>
        </p:txBody>
      </p:sp>
    </p:spTree>
    <p:extLst>
      <p:ext uri="{BB962C8B-B14F-4D97-AF65-F5344CB8AC3E}">
        <p14:creationId xmlns:p14="http://schemas.microsoft.com/office/powerpoint/2010/main" val="1230547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5497" y="7342"/>
            <a:ext cx="3146733" cy="2215991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nl-NL" sz="6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nl-NL" sz="2400" b="1" dirty="0" smtClean="0">
                <a:solidFill>
                  <a:schemeClr val="bg1"/>
                </a:solidFill>
                <a:latin typeface="Arial Unicode MS" pitchFamily="34" charset="-128"/>
              </a:rPr>
              <a:t>Presentatie</a:t>
            </a:r>
          </a:p>
          <a:p>
            <a:pPr algn="ctr"/>
            <a:r>
              <a:rPr lang="nl-NL" sz="2400" b="1" dirty="0" smtClean="0">
                <a:solidFill>
                  <a:schemeClr val="bg1"/>
                </a:solidFill>
                <a:latin typeface="Arial Unicode MS" pitchFamily="34" charset="-128"/>
              </a:rPr>
              <a:t>Horecavisie</a:t>
            </a:r>
          </a:p>
          <a:p>
            <a:pPr algn="ctr"/>
            <a:r>
              <a:rPr lang="nl-NL" sz="2400" b="1" dirty="0" smtClean="0">
                <a:solidFill>
                  <a:schemeClr val="bg1"/>
                </a:solidFill>
                <a:latin typeface="Arial Unicode MS" pitchFamily="34" charset="-128"/>
              </a:rPr>
              <a:t>Gemeente Leiden</a:t>
            </a:r>
          </a:p>
          <a:p>
            <a:pPr algn="ctr"/>
            <a:endParaRPr lang="nl-NL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endParaRPr lang="nl-NL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nl-NL" b="1" dirty="0" smtClean="0">
                <a:solidFill>
                  <a:schemeClr val="bg1"/>
                </a:solidFill>
                <a:latin typeface="Arial Unicode MS" pitchFamily="34" charset="-128"/>
              </a:rPr>
              <a:t>Januari 2016</a:t>
            </a:r>
            <a:endParaRPr lang="nl-NL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endParaRPr lang="nl-NL" sz="600" b="1" dirty="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  <p:pic>
        <p:nvPicPr>
          <p:cNvPr id="1026" name="Picture 2" descr="http://static.squarespace.com/static/52de6ebfe4b02ffcb6bc5153/52f0c19de4b09208dee57875/53184852e4b0ab76f9012512/1394100307692/IDD+S-74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466" y="7341"/>
            <a:ext cx="3146734" cy="224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estaurateurs.iens.nl/static/photos/36467_0_6c649402f3bcb746dc44f9618f2adac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/>
          <a:stretch/>
        </p:blipFill>
        <p:spPr bwMode="auto">
          <a:xfrm>
            <a:off x="3225467" y="2300138"/>
            <a:ext cx="3146734" cy="224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ouverts.nl/media/foto/550x310/208/988077ad-8ab2-47a3-afcc-cd0b5fdcf02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37"/>
          <a:stretch/>
        </p:blipFill>
        <p:spPr bwMode="auto">
          <a:xfrm>
            <a:off x="38594" y="4601332"/>
            <a:ext cx="3143636" cy="224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" t="4670" r="10357" b="4455"/>
          <a:stretch/>
        </p:blipFill>
        <p:spPr bwMode="auto">
          <a:xfrm>
            <a:off x="35495" y="2300138"/>
            <a:ext cx="3146735" cy="2246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http://www.fotografievanbemmelen.nl/wp-content/gallery/interieur-exterieurfoto/hoogtefoto-rapenburg-Leiden-Barrera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2"/>
          <a:stretch/>
        </p:blipFill>
        <p:spPr bwMode="auto">
          <a:xfrm>
            <a:off x="3227015" y="4601333"/>
            <a:ext cx="3143635" cy="224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sportcafeleiden.nl/portals/1/Leiden%20rood%20zwart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5"/>
          <a:stretch/>
        </p:blipFill>
        <p:spPr bwMode="auto">
          <a:xfrm>
            <a:off x="6432149" y="3485878"/>
            <a:ext cx="2711851" cy="336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dutchtowns.com/fotos%20dagtrip/leiden/Leiden-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051"/>
          <a:stretch/>
        </p:blipFill>
        <p:spPr bwMode="auto">
          <a:xfrm>
            <a:off x="6451199" y="18047"/>
            <a:ext cx="2619182" cy="341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5682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899592" y="1340768"/>
            <a:ext cx="7632848" cy="23083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De </a:t>
            </a:r>
            <a:r>
              <a:rPr lang="nl-NL" sz="3600" dirty="0" smtClean="0">
                <a:solidFill>
                  <a:schemeClr val="bg1"/>
                </a:solidFill>
              </a:rPr>
              <a:t>opdracht:</a:t>
            </a:r>
          </a:p>
          <a:p>
            <a:endParaRPr lang="nl-NL" sz="3600" dirty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 smtClean="0">
                <a:solidFill>
                  <a:schemeClr val="bg1"/>
                </a:solidFill>
              </a:rPr>
              <a:t>Advies gewenste </a:t>
            </a:r>
            <a:r>
              <a:rPr lang="nl-NL" sz="3600" dirty="0">
                <a:solidFill>
                  <a:schemeClr val="bg1"/>
                </a:solidFill>
              </a:rPr>
              <a:t>horeca-categorieën </a:t>
            </a:r>
            <a:endParaRPr lang="nl-NL" sz="3600" dirty="0" smtClean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 smtClean="0">
                <a:solidFill>
                  <a:schemeClr val="bg1"/>
                </a:solidFill>
              </a:rPr>
              <a:t>Marktruimte 2015 - 2020</a:t>
            </a:r>
            <a:endParaRPr lang="nl-NL" sz="3600" dirty="0">
              <a:solidFill>
                <a:schemeClr val="bg1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912978" y="3861048"/>
            <a:ext cx="7619461" cy="286232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sz="3600" dirty="0" smtClean="0">
                <a:solidFill>
                  <a:schemeClr val="bg1"/>
                </a:solidFill>
              </a:rPr>
              <a:t> Trends &amp; ontwikkelingen</a:t>
            </a:r>
          </a:p>
          <a:p>
            <a:pPr marL="342900" indent="-342900">
              <a:buAutoNum type="arabicPeriod"/>
            </a:pPr>
            <a:r>
              <a:rPr lang="nl-NL" sz="3600" dirty="0" smtClean="0">
                <a:solidFill>
                  <a:schemeClr val="bg1"/>
                </a:solidFill>
              </a:rPr>
              <a:t> Benchmark</a:t>
            </a:r>
          </a:p>
          <a:p>
            <a:pPr marL="342900" indent="-342900">
              <a:buAutoNum type="arabicPeriod"/>
            </a:pPr>
            <a:r>
              <a:rPr lang="nl-NL" sz="3600" dirty="0">
                <a:solidFill>
                  <a:schemeClr val="bg1"/>
                </a:solidFill>
              </a:rPr>
              <a:t> </a:t>
            </a:r>
            <a:r>
              <a:rPr lang="nl-NL" sz="3600" dirty="0" smtClean="0">
                <a:solidFill>
                  <a:schemeClr val="bg1"/>
                </a:solidFill>
              </a:rPr>
              <a:t>Aanbod</a:t>
            </a:r>
          </a:p>
          <a:p>
            <a:pPr marL="342900" indent="-342900">
              <a:buAutoNum type="arabicPeriod"/>
            </a:pPr>
            <a:r>
              <a:rPr lang="nl-NL" sz="3600" dirty="0">
                <a:solidFill>
                  <a:schemeClr val="bg1"/>
                </a:solidFill>
              </a:rPr>
              <a:t> </a:t>
            </a:r>
            <a:r>
              <a:rPr lang="nl-NL" sz="3600" dirty="0" smtClean="0">
                <a:solidFill>
                  <a:schemeClr val="bg1"/>
                </a:solidFill>
              </a:rPr>
              <a:t>Vraag</a:t>
            </a:r>
          </a:p>
          <a:p>
            <a:pPr marL="342900" indent="-342900">
              <a:buAutoNum type="arabicPeriod"/>
            </a:pPr>
            <a:r>
              <a:rPr lang="nl-NL" sz="3600" dirty="0">
                <a:solidFill>
                  <a:schemeClr val="bg1"/>
                </a:solidFill>
              </a:rPr>
              <a:t> </a:t>
            </a:r>
            <a:r>
              <a:rPr lang="nl-NL" sz="3600" dirty="0" smtClean="0">
                <a:solidFill>
                  <a:schemeClr val="bg1"/>
                </a:solidFill>
              </a:rPr>
              <a:t>Toekomst</a:t>
            </a:r>
            <a:endParaRPr lang="nl-NL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43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899592" y="1340768"/>
            <a:ext cx="7632848" cy="23083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De </a:t>
            </a:r>
            <a:r>
              <a:rPr lang="nl-NL" sz="3600" dirty="0" smtClean="0">
                <a:solidFill>
                  <a:schemeClr val="bg1"/>
                </a:solidFill>
              </a:rPr>
              <a:t>opdracht:</a:t>
            </a:r>
          </a:p>
          <a:p>
            <a:endParaRPr lang="nl-NL" sz="3600" dirty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 smtClean="0">
                <a:solidFill>
                  <a:schemeClr val="bg1"/>
                </a:solidFill>
              </a:rPr>
              <a:t>Marktruimte hotelkamers 2015-2020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 smtClean="0">
                <a:solidFill>
                  <a:schemeClr val="bg1"/>
                </a:solidFill>
              </a:rPr>
              <a:t>Locaties</a:t>
            </a:r>
            <a:endParaRPr lang="nl-NL" sz="3600" dirty="0">
              <a:solidFill>
                <a:schemeClr val="bg1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899592" y="3933056"/>
            <a:ext cx="7632848" cy="23083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sz="3600" dirty="0" smtClean="0">
                <a:solidFill>
                  <a:schemeClr val="bg1"/>
                </a:solidFill>
              </a:rPr>
              <a:t> Huidig aanbod en ontwikkelingen</a:t>
            </a:r>
          </a:p>
          <a:p>
            <a:pPr marL="342900" indent="-342900">
              <a:buAutoNum type="arabicPeriod"/>
            </a:pPr>
            <a:r>
              <a:rPr lang="nl-NL" sz="3600" dirty="0" smtClean="0">
                <a:solidFill>
                  <a:schemeClr val="bg1"/>
                </a:solidFill>
              </a:rPr>
              <a:t> Huidige vraag en ontwikkelingen</a:t>
            </a:r>
          </a:p>
          <a:p>
            <a:pPr marL="342900" indent="-342900">
              <a:buAutoNum type="arabicPeriod"/>
            </a:pPr>
            <a:r>
              <a:rPr lang="nl-NL" sz="3600" dirty="0">
                <a:solidFill>
                  <a:schemeClr val="bg1"/>
                </a:solidFill>
              </a:rPr>
              <a:t> </a:t>
            </a:r>
            <a:r>
              <a:rPr lang="nl-NL" sz="3600" dirty="0" smtClean="0">
                <a:solidFill>
                  <a:schemeClr val="bg1"/>
                </a:solidFill>
              </a:rPr>
              <a:t>Toekomstige ontwikkelingen</a:t>
            </a:r>
          </a:p>
          <a:p>
            <a:pPr marL="342900" indent="-342900">
              <a:buAutoNum type="arabicPeriod"/>
            </a:pPr>
            <a:r>
              <a:rPr lang="nl-NL" sz="3600" dirty="0">
                <a:solidFill>
                  <a:schemeClr val="bg1"/>
                </a:solidFill>
              </a:rPr>
              <a:t> </a:t>
            </a:r>
            <a:r>
              <a:rPr lang="nl-NL" sz="3600" dirty="0" smtClean="0">
                <a:solidFill>
                  <a:schemeClr val="bg1"/>
                </a:solidFill>
              </a:rPr>
              <a:t>Bepaling marktruimte</a:t>
            </a:r>
          </a:p>
        </p:txBody>
      </p:sp>
    </p:spTree>
    <p:extLst>
      <p:ext uri="{BB962C8B-B14F-4D97-AF65-F5344CB8AC3E}">
        <p14:creationId xmlns:p14="http://schemas.microsoft.com/office/powerpoint/2010/main" val="3969215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074"/>
          <p:cNvSpPr txBox="1">
            <a:spLocks noChangeArrowheads="1"/>
          </p:cNvSpPr>
          <p:nvPr/>
        </p:nvSpPr>
        <p:spPr bwMode="auto">
          <a:xfrm>
            <a:off x="2339752" y="262389"/>
            <a:ext cx="304282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itchFamily="34" charset="-128"/>
              </a:rPr>
              <a:t>Horeca aanbod Leiden</a:t>
            </a:r>
            <a:endParaRPr lang="nl-NL" sz="2200" b="1" dirty="0">
              <a:latin typeface="Arial Unicode MS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itchFamily="34" charset="-128"/>
              </a:rPr>
              <a:t>Horecagebieden</a:t>
            </a:r>
            <a:endParaRPr lang="nl-NL" dirty="0">
              <a:latin typeface="Arial Unicode MS" pitchFamily="34" charset="-128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268760"/>
            <a:ext cx="6408712" cy="5500225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sp>
        <p:nvSpPr>
          <p:cNvPr id="6" name="Tekstvak 5"/>
          <p:cNvSpPr txBox="1"/>
          <p:nvPr/>
        </p:nvSpPr>
        <p:spPr>
          <a:xfrm>
            <a:off x="5940152" y="5661248"/>
            <a:ext cx="295754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Totaal</a:t>
            </a:r>
            <a:r>
              <a:rPr lang="en-US" dirty="0" smtClean="0"/>
              <a:t>: </a:t>
            </a:r>
            <a:r>
              <a:rPr lang="en-US" dirty="0" err="1" smtClean="0"/>
              <a:t>bijna</a:t>
            </a:r>
            <a:r>
              <a:rPr lang="en-US" dirty="0" smtClean="0"/>
              <a:t> 28.000m²</a:t>
            </a:r>
          </a:p>
          <a:p>
            <a:r>
              <a:rPr lang="en-US" dirty="0" smtClean="0"/>
              <a:t>70% van </a:t>
            </a:r>
            <a:r>
              <a:rPr lang="en-US" dirty="0" err="1" smtClean="0"/>
              <a:t>Leids</a:t>
            </a:r>
            <a:r>
              <a:rPr lang="en-US" dirty="0" smtClean="0"/>
              <a:t> horeca </a:t>
            </a:r>
            <a:r>
              <a:rPr lang="en-US" dirty="0" err="1" smtClean="0"/>
              <a:t>aanbod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4637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hthoek 68"/>
          <p:cNvSpPr/>
          <p:nvPr/>
        </p:nvSpPr>
        <p:spPr>
          <a:xfrm>
            <a:off x="107504" y="1269006"/>
            <a:ext cx="4385373" cy="55443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70" name="Rechthoek 69"/>
          <p:cNvSpPr/>
          <p:nvPr/>
        </p:nvSpPr>
        <p:spPr>
          <a:xfrm>
            <a:off x="4643421" y="1269006"/>
            <a:ext cx="4385373" cy="55443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149" name="Text Box 3074"/>
          <p:cNvSpPr txBox="1">
            <a:spLocks noChangeArrowheads="1"/>
          </p:cNvSpPr>
          <p:nvPr/>
        </p:nvSpPr>
        <p:spPr bwMode="auto">
          <a:xfrm>
            <a:off x="2339752" y="260648"/>
            <a:ext cx="446789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itchFamily="34" charset="-128"/>
              </a:rPr>
              <a:t>Horeca-aanbod</a:t>
            </a:r>
            <a:endParaRPr lang="nl-NL" sz="2200" b="1" dirty="0">
              <a:latin typeface="Arial Unicode MS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itchFamily="34" charset="-128"/>
              </a:rPr>
              <a:t>Horecagebieden </a:t>
            </a:r>
            <a:r>
              <a:rPr lang="nl-NL" dirty="0">
                <a:latin typeface="Arial Unicode MS" pitchFamily="34" charset="-128"/>
              </a:rPr>
              <a:t>Centrum: </a:t>
            </a:r>
            <a:r>
              <a:rPr lang="nl-NL" dirty="0" smtClean="0">
                <a:latin typeface="Arial Unicode MS" pitchFamily="34" charset="-128"/>
              </a:rPr>
              <a:t>Winkelgebied</a:t>
            </a:r>
            <a:endParaRPr lang="nl-NL" dirty="0">
              <a:latin typeface="Arial Unicode MS" pitchFamily="34" charset="-128"/>
            </a:endParaRPr>
          </a:p>
        </p:txBody>
      </p:sp>
      <p:sp>
        <p:nvSpPr>
          <p:cNvPr id="150" name="Tekstvak 149"/>
          <p:cNvSpPr txBox="1"/>
          <p:nvPr/>
        </p:nvSpPr>
        <p:spPr>
          <a:xfrm>
            <a:off x="2269098" y="4966717"/>
            <a:ext cx="2259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nl-NL" sz="900" dirty="0">
                <a:solidFill>
                  <a:schemeClr val="dk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Langgerekt gebied dat zich uitstrekt rondom de voornaamste </a:t>
            </a:r>
            <a:r>
              <a:rPr lang="nl-NL" sz="900" dirty="0" smtClean="0">
                <a:solidFill>
                  <a:schemeClr val="dk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winkelader, </a:t>
            </a:r>
            <a:endParaRPr lang="nl-NL" sz="900" dirty="0">
              <a:solidFill>
                <a:schemeClr val="dk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fontAlgn="b"/>
            <a:r>
              <a:rPr lang="nl-NL" sz="900" dirty="0" smtClean="0">
                <a:solidFill>
                  <a:schemeClr val="dk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 Haarlemmerstraat </a:t>
            </a:r>
            <a:r>
              <a:rPr lang="nl-NL" sz="900" dirty="0">
                <a:solidFill>
                  <a:schemeClr val="dk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en de verbindingen met de Aalmarkt. </a:t>
            </a:r>
            <a:r>
              <a:rPr lang="nl-NL" sz="900" dirty="0" smtClean="0">
                <a:solidFill>
                  <a:schemeClr val="dk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Voornamelijk fastservicebedrijven ondersteunend aan de winkels. </a:t>
            </a:r>
            <a:endParaRPr lang="nl-NL" sz="900" dirty="0">
              <a:solidFill>
                <a:schemeClr val="dk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54" name="Text Box 1129"/>
          <p:cNvSpPr txBox="1">
            <a:spLocks noChangeArrowheads="1"/>
          </p:cNvSpPr>
          <p:nvPr/>
        </p:nvSpPr>
        <p:spPr bwMode="auto">
          <a:xfrm>
            <a:off x="4739208" y="1612776"/>
            <a:ext cx="914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1200" dirty="0">
                <a:solidFill>
                  <a:prstClr val="black"/>
                </a:solidFill>
              </a:rPr>
              <a:t>Niveau</a:t>
            </a: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155" name="Text Box 1130"/>
          <p:cNvSpPr txBox="1">
            <a:spLocks noChangeArrowheads="1"/>
          </p:cNvSpPr>
          <p:nvPr/>
        </p:nvSpPr>
        <p:spPr bwMode="auto">
          <a:xfrm>
            <a:off x="4739208" y="1949277"/>
            <a:ext cx="914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1200" dirty="0">
                <a:solidFill>
                  <a:prstClr val="black"/>
                </a:solidFill>
              </a:rPr>
              <a:t>Diversiteit</a:t>
            </a: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156" name="Text Box 1131"/>
          <p:cNvSpPr txBox="1">
            <a:spLocks noChangeArrowheads="1"/>
          </p:cNvSpPr>
          <p:nvPr/>
        </p:nvSpPr>
        <p:spPr bwMode="auto">
          <a:xfrm>
            <a:off x="4739208" y="2292747"/>
            <a:ext cx="914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1200" dirty="0">
                <a:solidFill>
                  <a:prstClr val="black"/>
                </a:solidFill>
              </a:rPr>
              <a:t>Rol horeca</a:t>
            </a: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157" name="Text Box 1132"/>
          <p:cNvSpPr txBox="1">
            <a:spLocks noChangeArrowheads="1"/>
          </p:cNvSpPr>
          <p:nvPr/>
        </p:nvSpPr>
        <p:spPr bwMode="auto">
          <a:xfrm>
            <a:off x="4739208" y="2627387"/>
            <a:ext cx="914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1200" dirty="0">
                <a:solidFill>
                  <a:prstClr val="black"/>
                </a:solidFill>
              </a:rPr>
              <a:t>Terras</a:t>
            </a: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158" name="Line 1133"/>
          <p:cNvSpPr>
            <a:spLocks noChangeShapeType="1"/>
          </p:cNvSpPr>
          <p:nvPr/>
        </p:nvSpPr>
        <p:spPr bwMode="auto">
          <a:xfrm>
            <a:off x="5724128" y="1612776"/>
            <a:ext cx="0" cy="13841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59" name="Line 1134"/>
          <p:cNvSpPr>
            <a:spLocks noChangeShapeType="1"/>
          </p:cNvSpPr>
          <p:nvPr/>
        </p:nvSpPr>
        <p:spPr bwMode="auto">
          <a:xfrm>
            <a:off x="4716016" y="2924944"/>
            <a:ext cx="41764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0" name="Rectangle 1135"/>
          <p:cNvSpPr>
            <a:spLocks noChangeArrowheads="1"/>
          </p:cNvSpPr>
          <p:nvPr/>
        </p:nvSpPr>
        <p:spPr bwMode="auto">
          <a:xfrm>
            <a:off x="5954216" y="1688976"/>
            <a:ext cx="2286000" cy="152400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100000">
                <a:srgbClr val="0033CC"/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1" name="Line 1136"/>
          <p:cNvSpPr>
            <a:spLocks noChangeShapeType="1"/>
          </p:cNvSpPr>
          <p:nvPr/>
        </p:nvSpPr>
        <p:spPr bwMode="auto">
          <a:xfrm>
            <a:off x="7097216" y="1688976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2" name="Line 1137"/>
          <p:cNvSpPr>
            <a:spLocks noChangeShapeType="1"/>
          </p:cNvSpPr>
          <p:nvPr/>
        </p:nvSpPr>
        <p:spPr bwMode="auto">
          <a:xfrm>
            <a:off x="7478216" y="1688976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3" name="Line 1138"/>
          <p:cNvSpPr>
            <a:spLocks noChangeShapeType="1"/>
          </p:cNvSpPr>
          <p:nvPr/>
        </p:nvSpPr>
        <p:spPr bwMode="auto">
          <a:xfrm>
            <a:off x="7859216" y="1688976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4" name="Line 1139"/>
          <p:cNvSpPr>
            <a:spLocks noChangeShapeType="1"/>
          </p:cNvSpPr>
          <p:nvPr/>
        </p:nvSpPr>
        <p:spPr bwMode="auto">
          <a:xfrm>
            <a:off x="6716216" y="1688976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5" name="Line 1140"/>
          <p:cNvSpPr>
            <a:spLocks noChangeShapeType="1"/>
          </p:cNvSpPr>
          <p:nvPr/>
        </p:nvSpPr>
        <p:spPr bwMode="auto">
          <a:xfrm>
            <a:off x="6335216" y="1688976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6" name="Rectangle 1141"/>
          <p:cNvSpPr>
            <a:spLocks noChangeArrowheads="1"/>
          </p:cNvSpPr>
          <p:nvPr/>
        </p:nvSpPr>
        <p:spPr bwMode="auto">
          <a:xfrm>
            <a:off x="5954216" y="2022872"/>
            <a:ext cx="2286000" cy="15240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6600"/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7" name="Line 1142"/>
          <p:cNvSpPr>
            <a:spLocks noChangeShapeType="1"/>
          </p:cNvSpPr>
          <p:nvPr/>
        </p:nvSpPr>
        <p:spPr bwMode="auto">
          <a:xfrm>
            <a:off x="7097216" y="2022872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8" name="Line 1143"/>
          <p:cNvSpPr>
            <a:spLocks noChangeShapeType="1"/>
          </p:cNvSpPr>
          <p:nvPr/>
        </p:nvSpPr>
        <p:spPr bwMode="auto">
          <a:xfrm>
            <a:off x="7478216" y="2022872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69" name="Line 1144"/>
          <p:cNvSpPr>
            <a:spLocks noChangeShapeType="1"/>
          </p:cNvSpPr>
          <p:nvPr/>
        </p:nvSpPr>
        <p:spPr bwMode="auto">
          <a:xfrm>
            <a:off x="7859216" y="2022872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0" name="Line 1145"/>
          <p:cNvSpPr>
            <a:spLocks noChangeShapeType="1"/>
          </p:cNvSpPr>
          <p:nvPr/>
        </p:nvSpPr>
        <p:spPr bwMode="auto">
          <a:xfrm>
            <a:off x="6716216" y="2022872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1" name="Line 1146"/>
          <p:cNvSpPr>
            <a:spLocks noChangeShapeType="1"/>
          </p:cNvSpPr>
          <p:nvPr/>
        </p:nvSpPr>
        <p:spPr bwMode="auto">
          <a:xfrm>
            <a:off x="6335216" y="2022872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2" name="Rectangle 1147"/>
          <p:cNvSpPr>
            <a:spLocks noChangeArrowheads="1"/>
          </p:cNvSpPr>
          <p:nvPr/>
        </p:nvSpPr>
        <p:spPr bwMode="auto">
          <a:xfrm>
            <a:off x="5954216" y="2362349"/>
            <a:ext cx="2286000" cy="152400"/>
          </a:xfrm>
          <a:prstGeom prst="rect">
            <a:avLst/>
          </a:prstGeom>
          <a:gradFill rotWithShape="0">
            <a:gsLst>
              <a:gs pos="0">
                <a:srgbClr val="660066"/>
              </a:gs>
              <a:gs pos="100000">
                <a:srgbClr val="FF00FF"/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3" name="Line 1148"/>
          <p:cNvSpPr>
            <a:spLocks noChangeShapeType="1"/>
          </p:cNvSpPr>
          <p:nvPr/>
        </p:nvSpPr>
        <p:spPr bwMode="auto">
          <a:xfrm>
            <a:off x="7097216" y="2362349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4" name="Line 1149"/>
          <p:cNvSpPr>
            <a:spLocks noChangeShapeType="1"/>
          </p:cNvSpPr>
          <p:nvPr/>
        </p:nvSpPr>
        <p:spPr bwMode="auto">
          <a:xfrm>
            <a:off x="7478216" y="2362349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5" name="Line 1150"/>
          <p:cNvSpPr>
            <a:spLocks noChangeShapeType="1"/>
          </p:cNvSpPr>
          <p:nvPr/>
        </p:nvSpPr>
        <p:spPr bwMode="auto">
          <a:xfrm>
            <a:off x="7859216" y="2362349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6" name="Line 1151"/>
          <p:cNvSpPr>
            <a:spLocks noChangeShapeType="1"/>
          </p:cNvSpPr>
          <p:nvPr/>
        </p:nvSpPr>
        <p:spPr bwMode="auto">
          <a:xfrm>
            <a:off x="6716216" y="2362349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7" name="Line 1152"/>
          <p:cNvSpPr>
            <a:spLocks noChangeShapeType="1"/>
          </p:cNvSpPr>
          <p:nvPr/>
        </p:nvSpPr>
        <p:spPr bwMode="auto">
          <a:xfrm>
            <a:off x="6335216" y="2362349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8" name="Rectangle 1153"/>
          <p:cNvSpPr>
            <a:spLocks noChangeArrowheads="1"/>
          </p:cNvSpPr>
          <p:nvPr/>
        </p:nvSpPr>
        <p:spPr bwMode="auto">
          <a:xfrm>
            <a:off x="5954216" y="2689994"/>
            <a:ext cx="228600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FF00"/>
              </a:gs>
            </a:gsLst>
            <a:lin ang="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79" name="Line 1154"/>
          <p:cNvSpPr>
            <a:spLocks noChangeShapeType="1"/>
          </p:cNvSpPr>
          <p:nvPr/>
        </p:nvSpPr>
        <p:spPr bwMode="auto">
          <a:xfrm>
            <a:off x="7097216" y="2689994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80" name="Line 1155"/>
          <p:cNvSpPr>
            <a:spLocks noChangeShapeType="1"/>
          </p:cNvSpPr>
          <p:nvPr/>
        </p:nvSpPr>
        <p:spPr bwMode="auto">
          <a:xfrm>
            <a:off x="7478216" y="2689994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81" name="Line 1156"/>
          <p:cNvSpPr>
            <a:spLocks noChangeShapeType="1"/>
          </p:cNvSpPr>
          <p:nvPr/>
        </p:nvSpPr>
        <p:spPr bwMode="auto">
          <a:xfrm>
            <a:off x="7859216" y="2689994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82" name="Line 1157"/>
          <p:cNvSpPr>
            <a:spLocks noChangeShapeType="1"/>
          </p:cNvSpPr>
          <p:nvPr/>
        </p:nvSpPr>
        <p:spPr bwMode="auto">
          <a:xfrm>
            <a:off x="6716216" y="2689994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83" name="Line 1158"/>
          <p:cNvSpPr>
            <a:spLocks noChangeShapeType="1"/>
          </p:cNvSpPr>
          <p:nvPr/>
        </p:nvSpPr>
        <p:spPr bwMode="auto">
          <a:xfrm>
            <a:off x="6335216" y="2689994"/>
            <a:ext cx="0" cy="152400"/>
          </a:xfrm>
          <a:prstGeom prst="line">
            <a:avLst/>
          </a:prstGeom>
          <a:noFill/>
          <a:ln w="31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84" name="Text Box 1159"/>
          <p:cNvSpPr txBox="1">
            <a:spLocks noChangeArrowheads="1"/>
          </p:cNvSpPr>
          <p:nvPr/>
        </p:nvSpPr>
        <p:spPr bwMode="auto">
          <a:xfrm>
            <a:off x="5878016" y="1506414"/>
            <a:ext cx="5334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800" dirty="0">
                <a:solidFill>
                  <a:prstClr val="black"/>
                </a:solidFill>
              </a:rPr>
              <a:t>Laag</a:t>
            </a: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185" name="Text Box 1160"/>
          <p:cNvSpPr txBox="1">
            <a:spLocks noChangeArrowheads="1"/>
          </p:cNvSpPr>
          <p:nvPr/>
        </p:nvSpPr>
        <p:spPr bwMode="auto">
          <a:xfrm>
            <a:off x="7783016" y="1506414"/>
            <a:ext cx="5334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800" dirty="0">
                <a:solidFill>
                  <a:prstClr val="black"/>
                </a:solidFill>
              </a:rPr>
              <a:t>Hoog</a:t>
            </a: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186" name="Text Box 1161"/>
          <p:cNvSpPr txBox="1">
            <a:spLocks noChangeArrowheads="1"/>
          </p:cNvSpPr>
          <p:nvPr/>
        </p:nvSpPr>
        <p:spPr bwMode="auto">
          <a:xfrm>
            <a:off x="5878016" y="1844824"/>
            <a:ext cx="6858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800" dirty="0">
                <a:solidFill>
                  <a:prstClr val="black"/>
                </a:solidFill>
              </a:rPr>
              <a:t>Eenzijdig</a:t>
            </a: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187" name="Text Box 1162"/>
          <p:cNvSpPr txBox="1">
            <a:spLocks noChangeArrowheads="1"/>
          </p:cNvSpPr>
          <p:nvPr/>
        </p:nvSpPr>
        <p:spPr bwMode="auto">
          <a:xfrm>
            <a:off x="7783016" y="1844824"/>
            <a:ext cx="5334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800" dirty="0">
                <a:solidFill>
                  <a:prstClr val="black"/>
                </a:solidFill>
              </a:rPr>
              <a:t>Divers</a:t>
            </a: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188" name="Text Box 1163"/>
          <p:cNvSpPr txBox="1">
            <a:spLocks noChangeArrowheads="1"/>
          </p:cNvSpPr>
          <p:nvPr/>
        </p:nvSpPr>
        <p:spPr bwMode="auto">
          <a:xfrm>
            <a:off x="5878016" y="2179787"/>
            <a:ext cx="8382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800" dirty="0">
                <a:solidFill>
                  <a:prstClr val="black"/>
                </a:solidFill>
              </a:rPr>
              <a:t>Ondersteunend</a:t>
            </a: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189" name="Text Box 1164"/>
          <p:cNvSpPr txBox="1">
            <a:spLocks noChangeArrowheads="1"/>
          </p:cNvSpPr>
          <p:nvPr/>
        </p:nvSpPr>
        <p:spPr bwMode="auto">
          <a:xfrm>
            <a:off x="7783016" y="2179464"/>
            <a:ext cx="5334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800" dirty="0">
                <a:solidFill>
                  <a:prstClr val="black"/>
                </a:solidFill>
              </a:rPr>
              <a:t>Leidend</a:t>
            </a: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190" name="Text Box 1165"/>
          <p:cNvSpPr txBox="1">
            <a:spLocks noChangeArrowheads="1"/>
          </p:cNvSpPr>
          <p:nvPr/>
        </p:nvSpPr>
        <p:spPr bwMode="auto">
          <a:xfrm>
            <a:off x="5878016" y="2520132"/>
            <a:ext cx="5334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800" dirty="0">
                <a:solidFill>
                  <a:prstClr val="black"/>
                </a:solidFill>
              </a:rPr>
              <a:t>Geen</a:t>
            </a: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191" name="Text Box 1166"/>
          <p:cNvSpPr txBox="1">
            <a:spLocks noChangeArrowheads="1"/>
          </p:cNvSpPr>
          <p:nvPr/>
        </p:nvSpPr>
        <p:spPr bwMode="auto">
          <a:xfrm>
            <a:off x="7706816" y="2523307"/>
            <a:ext cx="6096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nl-NL" sz="800">
                <a:solidFill>
                  <a:prstClr val="black"/>
                </a:solidFill>
              </a:rPr>
              <a:t>Allemaal</a:t>
            </a:r>
            <a:endParaRPr lang="en-GB" sz="800">
              <a:solidFill>
                <a:prstClr val="black"/>
              </a:solidFill>
            </a:endParaRPr>
          </a:p>
        </p:txBody>
      </p:sp>
      <p:sp>
        <p:nvSpPr>
          <p:cNvPr id="194" name="Line 1170"/>
          <p:cNvSpPr>
            <a:spLocks noChangeShapeType="1"/>
          </p:cNvSpPr>
          <p:nvPr/>
        </p:nvSpPr>
        <p:spPr bwMode="auto">
          <a:xfrm>
            <a:off x="7738765" y="1991122"/>
            <a:ext cx="1587" cy="23279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198" name="Tekstvak 197"/>
          <p:cNvSpPr txBox="1"/>
          <p:nvPr/>
        </p:nvSpPr>
        <p:spPr>
          <a:xfrm>
            <a:off x="107504" y="1256231"/>
            <a:ext cx="4392488" cy="2543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endParaRPr lang="nl-NL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9" name="Tekstvak 198"/>
          <p:cNvSpPr txBox="1"/>
          <p:nvPr/>
        </p:nvSpPr>
        <p:spPr>
          <a:xfrm>
            <a:off x="752693" y="1223132"/>
            <a:ext cx="3286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Horeca in kaart</a:t>
            </a:r>
          </a:p>
        </p:txBody>
      </p:sp>
      <p:sp>
        <p:nvSpPr>
          <p:cNvPr id="200" name="Tekstvak 199"/>
          <p:cNvSpPr txBox="1"/>
          <p:nvPr/>
        </p:nvSpPr>
        <p:spPr>
          <a:xfrm>
            <a:off x="4644008" y="1256230"/>
            <a:ext cx="4392488" cy="2543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endParaRPr lang="nl-NL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1" name="Tekstvak 200"/>
          <p:cNvSpPr txBox="1"/>
          <p:nvPr/>
        </p:nvSpPr>
        <p:spPr>
          <a:xfrm>
            <a:off x="5058854" y="1223131"/>
            <a:ext cx="3530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Belangrijkste kenmerken</a:t>
            </a:r>
          </a:p>
        </p:txBody>
      </p:sp>
      <p:sp>
        <p:nvSpPr>
          <p:cNvPr id="202" name="Tekstvak 201"/>
          <p:cNvSpPr txBox="1"/>
          <p:nvPr/>
        </p:nvSpPr>
        <p:spPr>
          <a:xfrm>
            <a:off x="107504" y="4683326"/>
            <a:ext cx="4385373" cy="2543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endParaRPr lang="nl-NL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3" name="Tekstvak 202"/>
          <p:cNvSpPr txBox="1"/>
          <p:nvPr/>
        </p:nvSpPr>
        <p:spPr>
          <a:xfrm>
            <a:off x="755576" y="4656618"/>
            <a:ext cx="332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Aanbod en oppervlakte</a:t>
            </a:r>
          </a:p>
        </p:txBody>
      </p:sp>
      <p:sp>
        <p:nvSpPr>
          <p:cNvPr id="204" name="Tekstvak 203"/>
          <p:cNvSpPr txBox="1"/>
          <p:nvPr/>
        </p:nvSpPr>
        <p:spPr>
          <a:xfrm>
            <a:off x="4651122" y="4683174"/>
            <a:ext cx="4385373" cy="2543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endParaRPr lang="nl-NL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" name="Tekstvak 204"/>
          <p:cNvSpPr txBox="1"/>
          <p:nvPr/>
        </p:nvSpPr>
        <p:spPr>
          <a:xfrm>
            <a:off x="5120833" y="4653136"/>
            <a:ext cx="34684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beeld</a:t>
            </a:r>
          </a:p>
        </p:txBody>
      </p:sp>
      <p:sp>
        <p:nvSpPr>
          <p:cNvPr id="209" name="Line 1170"/>
          <p:cNvSpPr>
            <a:spLocks noChangeShapeType="1"/>
          </p:cNvSpPr>
          <p:nvPr/>
        </p:nvSpPr>
        <p:spPr bwMode="auto">
          <a:xfrm>
            <a:off x="6874669" y="1633698"/>
            <a:ext cx="1587" cy="23279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210" name="Line 1170"/>
          <p:cNvSpPr>
            <a:spLocks noChangeShapeType="1"/>
          </p:cNvSpPr>
          <p:nvPr/>
        </p:nvSpPr>
        <p:spPr bwMode="auto">
          <a:xfrm flipH="1">
            <a:off x="6156176" y="2314390"/>
            <a:ext cx="0" cy="24517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211" name="Line 1170"/>
          <p:cNvSpPr>
            <a:spLocks noChangeShapeType="1"/>
          </p:cNvSpPr>
          <p:nvPr/>
        </p:nvSpPr>
        <p:spPr bwMode="auto">
          <a:xfrm>
            <a:off x="7666757" y="2639341"/>
            <a:ext cx="1587" cy="23279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pic>
        <p:nvPicPr>
          <p:cNvPr id="212" name="Picture 1171" descr="http://sumner.rittby.net/page33/files/plus-sig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833" y="3103165"/>
            <a:ext cx="170785" cy="17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" name="Picture 1172" descr="http://cdn1.iconfinder.com/data/icons/realistiK-new/128x128/actions/edit_remov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53543" y="3105487"/>
            <a:ext cx="182753" cy="18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hoek 2"/>
          <p:cNvSpPr/>
          <p:nvPr/>
        </p:nvSpPr>
        <p:spPr>
          <a:xfrm>
            <a:off x="4945300" y="3070837"/>
            <a:ext cx="5020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200" b="1" dirty="0">
                <a:solidFill>
                  <a:srgbClr val="009900"/>
                </a:solidFill>
                <a:latin typeface="Arial Unicode MS" pitchFamily="34" charset="-128"/>
              </a:rPr>
              <a:t>TOP</a:t>
            </a:r>
            <a:endParaRPr lang="nl-NL" sz="1200" dirty="0">
              <a:solidFill>
                <a:prstClr val="black"/>
              </a:solidFill>
            </a:endParaRPr>
          </a:p>
        </p:txBody>
      </p:sp>
      <p:sp>
        <p:nvSpPr>
          <p:cNvPr id="4" name="Rechthoek 3"/>
          <p:cNvSpPr/>
          <p:nvPr/>
        </p:nvSpPr>
        <p:spPr>
          <a:xfrm>
            <a:off x="7225340" y="3068960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200" b="1" dirty="0">
                <a:solidFill>
                  <a:srgbClr val="FF0000"/>
                </a:solidFill>
                <a:latin typeface="Arial Unicode MS" pitchFamily="34" charset="-128"/>
              </a:rPr>
              <a:t>FLOP</a:t>
            </a:r>
          </a:p>
        </p:txBody>
      </p:sp>
      <p:sp>
        <p:nvSpPr>
          <p:cNvPr id="216" name="Line 1133"/>
          <p:cNvSpPr>
            <a:spLocks noChangeShapeType="1"/>
          </p:cNvSpPr>
          <p:nvPr/>
        </p:nvSpPr>
        <p:spPr bwMode="auto">
          <a:xfrm>
            <a:off x="6840252" y="3070837"/>
            <a:ext cx="3556" cy="15252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217" name="Line 1134"/>
          <p:cNvSpPr>
            <a:spLocks noChangeShapeType="1"/>
          </p:cNvSpPr>
          <p:nvPr/>
        </p:nvSpPr>
        <p:spPr bwMode="auto">
          <a:xfrm>
            <a:off x="4683967" y="3310384"/>
            <a:ext cx="4208513" cy="3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221" name="Tekstvak 220"/>
          <p:cNvSpPr txBox="1"/>
          <p:nvPr/>
        </p:nvSpPr>
        <p:spPr>
          <a:xfrm>
            <a:off x="4917256" y="6479758"/>
            <a:ext cx="1576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prstClr val="black"/>
                </a:solidFill>
              </a:rPr>
              <a:t>Haarlemmerstraat</a:t>
            </a:r>
            <a:endParaRPr lang="nl-NL" sz="1100" dirty="0">
              <a:solidFill>
                <a:prstClr val="black"/>
              </a:solidFill>
            </a:endParaRPr>
          </a:p>
        </p:txBody>
      </p:sp>
      <p:sp>
        <p:nvSpPr>
          <p:cNvPr id="223" name="Tekstvak 222"/>
          <p:cNvSpPr txBox="1"/>
          <p:nvPr/>
        </p:nvSpPr>
        <p:spPr>
          <a:xfrm>
            <a:off x="7151774" y="6479758"/>
            <a:ext cx="17407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prstClr val="black"/>
                </a:solidFill>
              </a:rPr>
              <a:t>Stille</a:t>
            </a:r>
            <a:r>
              <a:rPr lang="en-US" sz="1100" dirty="0" smtClean="0">
                <a:solidFill>
                  <a:prstClr val="black"/>
                </a:solidFill>
              </a:rPr>
              <a:t> Mare</a:t>
            </a:r>
            <a:endParaRPr lang="nl-NL" sz="1100" dirty="0">
              <a:solidFill>
                <a:prstClr val="black"/>
              </a:solidFill>
            </a:endParaRPr>
          </a:p>
        </p:txBody>
      </p:sp>
      <p:sp>
        <p:nvSpPr>
          <p:cNvPr id="72" name="Tekstvak 71"/>
          <p:cNvSpPr txBox="1"/>
          <p:nvPr/>
        </p:nvSpPr>
        <p:spPr>
          <a:xfrm>
            <a:off x="4651122" y="3310384"/>
            <a:ext cx="2172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nl-NL" sz="9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Weinig </a:t>
            </a:r>
            <a:r>
              <a:rPr lang="nl-NL" sz="9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tot geen avondhoreca in de voornaamste winkeladers (geen gesloten gevels overdag). </a:t>
            </a:r>
            <a:endParaRPr lang="nl-NL" sz="9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nl-NL" sz="9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Ontwikkeling van Aalmarkt met sterke winkelformules moet in toekomst zorgen voor meer rondloop van winkelend publiek. </a:t>
            </a:r>
          </a:p>
          <a:p>
            <a:endParaRPr lang="nl-NL" sz="900" dirty="0">
              <a:solidFill>
                <a:prstClr val="blac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3" name="Tekstvak 72"/>
          <p:cNvSpPr txBox="1"/>
          <p:nvPr/>
        </p:nvSpPr>
        <p:spPr>
          <a:xfrm>
            <a:off x="6840252" y="3313640"/>
            <a:ext cx="2196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nl-NL" sz="9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Winkelgebied is één lange straat. Winkelend publiek kan niet rond lopen. 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nl-NL" sz="9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Begin en eind van Haarlemmerstraat krijgt steeds meer laag segment winkels. </a:t>
            </a:r>
            <a:endParaRPr lang="nl-NL" sz="900" dirty="0">
              <a:solidFill>
                <a:prstClr val="blac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054" name="Picture 6" descr="https://c1.staticflickr.com/5/4100/4819398688_54fbe71f6b_z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48" y="4950610"/>
            <a:ext cx="2099646" cy="157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527" b="3435"/>
          <a:stretch/>
        </p:blipFill>
        <p:spPr bwMode="auto">
          <a:xfrm>
            <a:off x="6927709" y="4950609"/>
            <a:ext cx="2108787" cy="158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45" y="1988839"/>
            <a:ext cx="4299683" cy="2191995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45" y="5013176"/>
            <a:ext cx="2105025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110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kstvak 50"/>
          <p:cNvSpPr txBox="1"/>
          <p:nvPr/>
        </p:nvSpPr>
        <p:spPr>
          <a:xfrm>
            <a:off x="2380284" y="262389"/>
            <a:ext cx="1867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Horeca vraag</a:t>
            </a:r>
          </a:p>
          <a:p>
            <a:r>
              <a:rPr lang="nl-NL" dirty="0" smtClean="0"/>
              <a:t>Particuliere vraag</a:t>
            </a:r>
          </a:p>
        </p:txBody>
      </p:sp>
      <p:pic>
        <p:nvPicPr>
          <p:cNvPr id="32" name="Picture 90" descr="http://sp.life123.com/bm.pix/empty-nesters-3.s600x6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" r="731" b="1932"/>
          <a:stretch/>
        </p:blipFill>
        <p:spPr bwMode="auto">
          <a:xfrm>
            <a:off x="6109842" y="5268714"/>
            <a:ext cx="1492857" cy="1246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2" descr="Geef het zelfvertrouwen van je tieners een boo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541" y="5268713"/>
            <a:ext cx="1482711" cy="124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2"/>
          <a:stretch/>
        </p:blipFill>
        <p:spPr bwMode="auto">
          <a:xfrm>
            <a:off x="3068702" y="5303504"/>
            <a:ext cx="1470545" cy="123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8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 r="1020" b="1371"/>
          <a:stretch/>
        </p:blipFill>
        <p:spPr bwMode="auto">
          <a:xfrm>
            <a:off x="1540859" y="5303504"/>
            <a:ext cx="1481776" cy="124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11" descr="http://cobrand.restaurant.com/img/home/imghp-coupl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7" r="3732" b="12429"/>
          <a:stretch/>
        </p:blipFill>
        <p:spPr bwMode="auto">
          <a:xfrm>
            <a:off x="25149" y="5320943"/>
            <a:ext cx="1482711" cy="123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" t="2600" r="4789" b="612"/>
          <a:stretch/>
        </p:blipFill>
        <p:spPr bwMode="auto">
          <a:xfrm>
            <a:off x="7661289" y="5303504"/>
            <a:ext cx="1482711" cy="124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Text Box 22"/>
          <p:cNvSpPr txBox="1">
            <a:spLocks noChangeArrowheads="1"/>
          </p:cNvSpPr>
          <p:nvPr/>
        </p:nvSpPr>
        <p:spPr bwMode="auto">
          <a:xfrm>
            <a:off x="25149" y="6580636"/>
            <a:ext cx="1352185" cy="26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nl-NL" altLang="nl-NL" sz="700" b="1" dirty="0" smtClean="0">
                <a:solidFill>
                  <a:schemeClr val="bg1"/>
                </a:solidFill>
                <a:latin typeface="Arial Unicode MS" pitchFamily="34" charset="-128"/>
              </a:rPr>
              <a:t>Actieve senioren</a:t>
            </a:r>
            <a:endParaRPr lang="nl-NL" altLang="nl-NL" sz="700" b="1" dirty="0">
              <a:solidFill>
                <a:schemeClr val="bg1"/>
              </a:solidFill>
              <a:latin typeface="Arial Unicode MS" pitchFamily="34" charset="-128"/>
            </a:endParaRPr>
          </a:p>
        </p:txBody>
      </p:sp>
      <p:pic>
        <p:nvPicPr>
          <p:cNvPr id="76" name="Afbeelding 7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8881" y="1286927"/>
            <a:ext cx="4414777" cy="3510226"/>
          </a:xfrm>
          <a:prstGeom prst="rect">
            <a:avLst/>
          </a:prstGeom>
        </p:spPr>
      </p:pic>
      <p:pic>
        <p:nvPicPr>
          <p:cNvPr id="77" name="Afbeelding 76"/>
          <p:cNvPicPr>
            <a:picLocks noChangeAspect="1"/>
          </p:cNvPicPr>
          <p:nvPr/>
        </p:nvPicPr>
        <p:blipFill rotWithShape="1">
          <a:blip r:embed="rId10"/>
          <a:srcRect l="18582" t="8224" r="15187" b="16883"/>
          <a:stretch/>
        </p:blipFill>
        <p:spPr>
          <a:xfrm>
            <a:off x="41421" y="1286927"/>
            <a:ext cx="4488586" cy="3510226"/>
          </a:xfrm>
          <a:prstGeom prst="rect">
            <a:avLst/>
          </a:prstGeom>
          <a:ln>
            <a:solidFill>
              <a:schemeClr val="accent6"/>
            </a:solidFill>
          </a:ln>
        </p:spPr>
      </p:pic>
    </p:spTree>
    <p:extLst>
      <p:ext uri="{BB962C8B-B14F-4D97-AF65-F5344CB8AC3E}">
        <p14:creationId xmlns:p14="http://schemas.microsoft.com/office/powerpoint/2010/main" val="438957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36343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Advies</a:t>
            </a:r>
            <a:endParaRPr lang="nl-NL" sz="2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Uitbreidingspotentieel 2015-2020 </a:t>
            </a:r>
            <a:endParaRPr lang="nl-NL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377897"/>
              </p:ext>
            </p:extLst>
          </p:nvPr>
        </p:nvGraphicFramePr>
        <p:xfrm>
          <a:off x="467544" y="1988840"/>
          <a:ext cx="8280920" cy="213576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92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Voorkom verschraling van het aanbod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44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Utrecht </a:t>
                      </a:r>
                      <a:r>
                        <a:rPr kumimoji="0" lang="nl-NL" altLang="nl-NL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zet actief in op voorkomen van monocultuur in de horeca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Stratumseind</a:t>
                      </a: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 Eindhoven </a:t>
                      </a:r>
                      <a:r>
                        <a:rPr kumimoji="0" lang="nl-NL" altLang="nl-NL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ondervindt last van doorgeslagen aanbod in </a:t>
                      </a:r>
                      <a:r>
                        <a:rPr kumimoji="0" lang="nl-NL" altLang="nl-NL" sz="16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monosegment</a:t>
                      </a:r>
                      <a:r>
                        <a:rPr kumimoji="0" lang="nl-NL" altLang="nl-NL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 </a:t>
                      </a:r>
                      <a:r>
                        <a:rPr kumimoji="0" lang="nl-NL" altLang="nl-NL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 panose="05000000000000000000" pitchFamily="2" charset="2"/>
                        </a:rPr>
                        <a:t> Roer moet om. Komst detailhandel en restaurant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  <a:sym typeface="Wingdings" panose="05000000000000000000" pitchFamily="2" charset="2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Scheveningen Boulevard: </a:t>
                      </a:r>
                      <a:r>
                        <a:rPr kumimoji="0" lang="nl-NL" altLang="nl-NL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fors inzetten op kwaliteitsverbetering na jarenlang toestaan van allerlei horeca.</a:t>
                      </a:r>
                    </a:p>
                  </a:txBody>
                  <a:tcPr marL="90000" marR="90000" marT="46800" marB="46800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2921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36343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Advies</a:t>
            </a:r>
            <a:endParaRPr lang="nl-NL" sz="2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Uitbreidingspotentieel 2015-2020 </a:t>
            </a:r>
            <a:endParaRPr lang="nl-NL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266656"/>
              </p:ext>
            </p:extLst>
          </p:nvPr>
        </p:nvGraphicFramePr>
        <p:xfrm>
          <a:off x="1403648" y="2060848"/>
          <a:ext cx="6480720" cy="359880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807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Uitkomst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44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Totale omzet per horecasector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Omzet per m2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Berekening marktruimte: m2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Uitbreidingspotentieel: marktruimte minus huidige oppervlakte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Kader per gebied en sector </a:t>
                      </a:r>
                      <a:r>
                        <a:rPr kumimoji="0" lang="nl-NL" alt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  <a:sym typeface="Wingdings"/>
                        </a:rPr>
                        <a:t> versterken signatuur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  <a:sym typeface="Wingding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  <a:sym typeface="Wingding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Strategie: </a:t>
                      </a:r>
                      <a:r>
                        <a:rPr kumimoji="0" lang="nl-NL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Ontwikkelen / Consolideren / Terugdringen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altLang="nl-NL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  <a:sym typeface="Wingdings"/>
                      </a:endParaRPr>
                    </a:p>
                  </a:txBody>
                  <a:tcPr marL="90000" marR="90000" marT="46800" marB="46800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1101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40768"/>
            <a:ext cx="8640960" cy="4832772"/>
          </a:xfrm>
          <a:prstGeom prst="rect">
            <a:avLst/>
          </a:prstGeom>
        </p:spPr>
      </p:pic>
      <p:sp>
        <p:nvSpPr>
          <p:cNvPr id="5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36343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Advies</a:t>
            </a:r>
            <a:endParaRPr lang="nl-NL" sz="2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Uitbreidingspotentieel 2015-2020 </a:t>
            </a:r>
            <a:endParaRPr lang="nl-NL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-108520" y="3476677"/>
            <a:ext cx="9118906" cy="3408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90250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40768"/>
            <a:ext cx="8640960" cy="4832772"/>
          </a:xfrm>
          <a:prstGeom prst="rect">
            <a:avLst/>
          </a:prstGeom>
        </p:spPr>
      </p:pic>
      <p:sp>
        <p:nvSpPr>
          <p:cNvPr id="5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36343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Advies</a:t>
            </a:r>
            <a:endParaRPr lang="nl-NL" sz="2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Uitbreidingspotentieel 2015-2020 </a:t>
            </a:r>
            <a:endParaRPr lang="nl-NL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-108520" y="3476677"/>
            <a:ext cx="9118906" cy="3408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091" y="3573016"/>
            <a:ext cx="3725381" cy="31683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9377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37625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itchFamily="34" charset="-128"/>
              </a:rPr>
              <a:t>Advies</a:t>
            </a:r>
            <a:endParaRPr lang="nl-NL" sz="2200" b="1" dirty="0">
              <a:latin typeface="Arial Unicode MS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itchFamily="34" charset="-128"/>
              </a:rPr>
              <a:t>Richtinggevend kader per segment</a:t>
            </a:r>
            <a:endParaRPr lang="nl-NL" dirty="0">
              <a:latin typeface="Arial Unicode MS" pitchFamily="34" charset="-128"/>
            </a:endParaRPr>
          </a:p>
        </p:txBody>
      </p:sp>
      <p:grpSp>
        <p:nvGrpSpPr>
          <p:cNvPr id="6" name="Groep 5"/>
          <p:cNvGrpSpPr/>
          <p:nvPr/>
        </p:nvGrpSpPr>
        <p:grpSpPr>
          <a:xfrm>
            <a:off x="135715" y="1573702"/>
            <a:ext cx="8684757" cy="4231562"/>
            <a:chOff x="135715" y="1573702"/>
            <a:chExt cx="8684757" cy="4231562"/>
          </a:xfrm>
        </p:grpSpPr>
        <p:grpSp>
          <p:nvGrpSpPr>
            <p:cNvPr id="4" name="Groep 3"/>
            <p:cNvGrpSpPr/>
            <p:nvPr/>
          </p:nvGrpSpPr>
          <p:grpSpPr>
            <a:xfrm>
              <a:off x="135715" y="1628800"/>
              <a:ext cx="8684757" cy="4176464"/>
              <a:chOff x="135715" y="1628800"/>
              <a:chExt cx="6092469" cy="2736304"/>
            </a:xfrm>
          </p:grpSpPr>
          <p:pic>
            <p:nvPicPr>
              <p:cNvPr id="2" name="Afbeelding 1"/>
              <p:cNvPicPr>
                <a:picLocks noChangeAspect="1"/>
              </p:cNvPicPr>
              <p:nvPr/>
            </p:nvPicPr>
            <p:blipFill rotWithShape="1">
              <a:blip r:embed="rId3"/>
              <a:srcRect r="31800" b="55663"/>
              <a:stretch/>
            </p:blipFill>
            <p:spPr>
              <a:xfrm>
                <a:off x="135715" y="1628800"/>
                <a:ext cx="6092469" cy="2736304"/>
              </a:xfrm>
              <a:prstGeom prst="rect">
                <a:avLst/>
              </a:prstGeom>
            </p:spPr>
          </p:pic>
          <p:sp>
            <p:nvSpPr>
              <p:cNvPr id="3" name="Rechthoek 2"/>
              <p:cNvSpPr/>
              <p:nvPr/>
            </p:nvSpPr>
            <p:spPr>
              <a:xfrm>
                <a:off x="1619672" y="1700808"/>
                <a:ext cx="745795" cy="28803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5" name="Rechthoek 4"/>
            <p:cNvSpPr/>
            <p:nvPr/>
          </p:nvSpPr>
          <p:spPr>
            <a:xfrm>
              <a:off x="3386214" y="1573702"/>
              <a:ext cx="385008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41662257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507061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itchFamily="34" charset="-128"/>
              </a:rPr>
              <a:t>Advies</a:t>
            </a:r>
            <a:endParaRPr lang="nl-NL" sz="2200" b="1" dirty="0">
              <a:latin typeface="Arial Unicode MS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itchFamily="34" charset="-128"/>
              </a:rPr>
              <a:t>Voorkeurslocaties en uitbreidingsmogelijkheden</a:t>
            </a:r>
            <a:endParaRPr lang="nl-NL" dirty="0">
              <a:latin typeface="Arial Unicode MS" pitchFamily="34" charset="-128"/>
            </a:endParaRPr>
          </a:p>
        </p:txBody>
      </p:sp>
      <p:graphicFrame>
        <p:nvGraphicFramePr>
          <p:cNvPr id="8" name="Tabe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082101"/>
              </p:ext>
            </p:extLst>
          </p:nvPr>
        </p:nvGraphicFramePr>
        <p:xfrm>
          <a:off x="24408" y="1339279"/>
          <a:ext cx="3035424" cy="12976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354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255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Restaurants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28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Stationsplein - Beestenmarkt </a:t>
                      </a:r>
                      <a:r>
                        <a:rPr kumimoji="0" lang="nl-NL" altLang="nl-NL" sz="14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e.o</a:t>
                      </a:r>
                      <a:endParaRPr kumimoji="0" lang="nl-NL" altLang="nl-NL" sz="1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Noordeinde 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Nieuwe Rijn en omgeving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Pieterskerk en omgeving</a:t>
                      </a:r>
                    </a:p>
                  </a:txBody>
                  <a:tcPr marL="90000" marR="90000" marT="46800" marB="46800" horzOverflow="overflow">
                    <a:lnT w="38100" cmpd="sng">
                      <a:noFill/>
                    </a:lnT>
                    <a:lnB w="38100" cmpd="sng"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/>
          <a:srcRect l="7003" t="14721" r="4640" b="18920"/>
          <a:stretch/>
        </p:blipFill>
        <p:spPr>
          <a:xfrm>
            <a:off x="72773" y="2780928"/>
            <a:ext cx="8863363" cy="374441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5" name="Vrije vorm 4"/>
          <p:cNvSpPr/>
          <p:nvPr/>
        </p:nvSpPr>
        <p:spPr>
          <a:xfrm>
            <a:off x="5022850" y="2965450"/>
            <a:ext cx="444500" cy="876300"/>
          </a:xfrm>
          <a:custGeom>
            <a:avLst/>
            <a:gdLst>
              <a:gd name="connsiteX0" fmla="*/ 0 w 444500"/>
              <a:gd name="connsiteY0" fmla="*/ 260350 h 876300"/>
              <a:gd name="connsiteX1" fmla="*/ 209550 w 444500"/>
              <a:gd name="connsiteY1" fmla="*/ 222250 h 876300"/>
              <a:gd name="connsiteX2" fmla="*/ 298450 w 444500"/>
              <a:gd name="connsiteY2" fmla="*/ 495300 h 876300"/>
              <a:gd name="connsiteX3" fmla="*/ 311150 w 444500"/>
              <a:gd name="connsiteY3" fmla="*/ 628650 h 876300"/>
              <a:gd name="connsiteX4" fmla="*/ 222250 w 444500"/>
              <a:gd name="connsiteY4" fmla="*/ 685800 h 876300"/>
              <a:gd name="connsiteX5" fmla="*/ 101600 w 444500"/>
              <a:gd name="connsiteY5" fmla="*/ 755650 h 876300"/>
              <a:gd name="connsiteX6" fmla="*/ 82550 w 444500"/>
              <a:gd name="connsiteY6" fmla="*/ 876300 h 876300"/>
              <a:gd name="connsiteX7" fmla="*/ 406400 w 444500"/>
              <a:gd name="connsiteY7" fmla="*/ 812800 h 876300"/>
              <a:gd name="connsiteX8" fmla="*/ 444500 w 444500"/>
              <a:gd name="connsiteY8" fmla="*/ 641350 h 876300"/>
              <a:gd name="connsiteX9" fmla="*/ 304800 w 444500"/>
              <a:gd name="connsiteY9" fmla="*/ 133350 h 876300"/>
              <a:gd name="connsiteX10" fmla="*/ 171450 w 444500"/>
              <a:gd name="connsiteY10" fmla="*/ 0 h 876300"/>
              <a:gd name="connsiteX11" fmla="*/ 0 w 444500"/>
              <a:gd name="connsiteY11" fmla="*/ 26035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4500" h="876300">
                <a:moveTo>
                  <a:pt x="0" y="260350"/>
                </a:moveTo>
                <a:lnTo>
                  <a:pt x="209550" y="222250"/>
                </a:lnTo>
                <a:lnTo>
                  <a:pt x="298450" y="495300"/>
                </a:lnTo>
                <a:lnTo>
                  <a:pt x="311150" y="628650"/>
                </a:lnTo>
                <a:lnTo>
                  <a:pt x="222250" y="685800"/>
                </a:lnTo>
                <a:lnTo>
                  <a:pt x="101600" y="755650"/>
                </a:lnTo>
                <a:lnTo>
                  <a:pt x="82550" y="876300"/>
                </a:lnTo>
                <a:lnTo>
                  <a:pt x="406400" y="812800"/>
                </a:lnTo>
                <a:lnTo>
                  <a:pt x="444500" y="641350"/>
                </a:lnTo>
                <a:lnTo>
                  <a:pt x="304800" y="133350"/>
                </a:lnTo>
                <a:lnTo>
                  <a:pt x="171450" y="0"/>
                </a:lnTo>
                <a:lnTo>
                  <a:pt x="0" y="26035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Vrije vorm 5"/>
          <p:cNvSpPr/>
          <p:nvPr/>
        </p:nvSpPr>
        <p:spPr>
          <a:xfrm>
            <a:off x="4921250" y="4356100"/>
            <a:ext cx="527050" cy="177800"/>
          </a:xfrm>
          <a:custGeom>
            <a:avLst/>
            <a:gdLst>
              <a:gd name="connsiteX0" fmla="*/ 0 w 527050"/>
              <a:gd name="connsiteY0" fmla="*/ 76200 h 177800"/>
              <a:gd name="connsiteX1" fmla="*/ 527050 w 527050"/>
              <a:gd name="connsiteY1" fmla="*/ 0 h 177800"/>
              <a:gd name="connsiteX2" fmla="*/ 508000 w 527050"/>
              <a:gd name="connsiteY2" fmla="*/ 133350 h 177800"/>
              <a:gd name="connsiteX3" fmla="*/ 31750 w 527050"/>
              <a:gd name="connsiteY3" fmla="*/ 177800 h 177800"/>
              <a:gd name="connsiteX4" fmla="*/ 0 w 527050"/>
              <a:gd name="connsiteY4" fmla="*/ 7620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50" h="177800">
                <a:moveTo>
                  <a:pt x="0" y="76200"/>
                </a:moveTo>
                <a:lnTo>
                  <a:pt x="527050" y="0"/>
                </a:lnTo>
                <a:lnTo>
                  <a:pt x="508000" y="133350"/>
                </a:lnTo>
                <a:lnTo>
                  <a:pt x="31750" y="177800"/>
                </a:lnTo>
                <a:lnTo>
                  <a:pt x="0" y="7620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Vrije vorm 6"/>
          <p:cNvSpPr/>
          <p:nvPr/>
        </p:nvSpPr>
        <p:spPr>
          <a:xfrm>
            <a:off x="6299200" y="4673600"/>
            <a:ext cx="654050" cy="749300"/>
          </a:xfrm>
          <a:custGeom>
            <a:avLst/>
            <a:gdLst>
              <a:gd name="connsiteX0" fmla="*/ 196850 w 654050"/>
              <a:gd name="connsiteY0" fmla="*/ 12700 h 749300"/>
              <a:gd name="connsiteX1" fmla="*/ 457200 w 654050"/>
              <a:gd name="connsiteY1" fmla="*/ 444500 h 749300"/>
              <a:gd name="connsiteX2" fmla="*/ 654050 w 654050"/>
              <a:gd name="connsiteY2" fmla="*/ 622300 h 749300"/>
              <a:gd name="connsiteX3" fmla="*/ 533400 w 654050"/>
              <a:gd name="connsiteY3" fmla="*/ 749300 h 749300"/>
              <a:gd name="connsiteX4" fmla="*/ 184150 w 654050"/>
              <a:gd name="connsiteY4" fmla="*/ 406400 h 749300"/>
              <a:gd name="connsiteX5" fmla="*/ 0 w 654050"/>
              <a:gd name="connsiteY5" fmla="*/ 0 h 749300"/>
              <a:gd name="connsiteX6" fmla="*/ 196850 w 654050"/>
              <a:gd name="connsiteY6" fmla="*/ 1270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4050" h="749300">
                <a:moveTo>
                  <a:pt x="196850" y="12700"/>
                </a:moveTo>
                <a:lnTo>
                  <a:pt x="457200" y="444500"/>
                </a:lnTo>
                <a:lnTo>
                  <a:pt x="654050" y="622300"/>
                </a:lnTo>
                <a:lnTo>
                  <a:pt x="533400" y="749300"/>
                </a:lnTo>
                <a:lnTo>
                  <a:pt x="184150" y="406400"/>
                </a:lnTo>
                <a:lnTo>
                  <a:pt x="0" y="0"/>
                </a:lnTo>
                <a:lnTo>
                  <a:pt x="196850" y="1270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 11"/>
          <p:cNvSpPr/>
          <p:nvPr/>
        </p:nvSpPr>
        <p:spPr>
          <a:xfrm>
            <a:off x="5549900" y="4476750"/>
            <a:ext cx="1136650" cy="1085850"/>
          </a:xfrm>
          <a:custGeom>
            <a:avLst/>
            <a:gdLst>
              <a:gd name="connsiteX0" fmla="*/ 0 w 1136650"/>
              <a:gd name="connsiteY0" fmla="*/ 88900 h 1085850"/>
              <a:gd name="connsiteX1" fmla="*/ 133350 w 1136650"/>
              <a:gd name="connsiteY1" fmla="*/ 806450 h 1085850"/>
              <a:gd name="connsiteX2" fmla="*/ 247650 w 1136650"/>
              <a:gd name="connsiteY2" fmla="*/ 1028700 h 1085850"/>
              <a:gd name="connsiteX3" fmla="*/ 615950 w 1136650"/>
              <a:gd name="connsiteY3" fmla="*/ 1085850 h 1085850"/>
              <a:gd name="connsiteX4" fmla="*/ 1136650 w 1136650"/>
              <a:gd name="connsiteY4" fmla="*/ 1003300 h 1085850"/>
              <a:gd name="connsiteX5" fmla="*/ 520700 w 1136650"/>
              <a:gd name="connsiteY5" fmla="*/ 196850 h 1085850"/>
              <a:gd name="connsiteX6" fmla="*/ 165100 w 1136650"/>
              <a:gd name="connsiteY6" fmla="*/ 0 h 1085850"/>
              <a:gd name="connsiteX7" fmla="*/ 0 w 1136650"/>
              <a:gd name="connsiteY7" fmla="*/ 8890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6650" h="1085850">
                <a:moveTo>
                  <a:pt x="0" y="88900"/>
                </a:moveTo>
                <a:lnTo>
                  <a:pt x="133350" y="806450"/>
                </a:lnTo>
                <a:lnTo>
                  <a:pt x="247650" y="1028700"/>
                </a:lnTo>
                <a:lnTo>
                  <a:pt x="615950" y="1085850"/>
                </a:lnTo>
                <a:lnTo>
                  <a:pt x="1136650" y="1003300"/>
                </a:lnTo>
                <a:lnTo>
                  <a:pt x="520700" y="196850"/>
                </a:lnTo>
                <a:lnTo>
                  <a:pt x="165100" y="0"/>
                </a:lnTo>
                <a:lnTo>
                  <a:pt x="0" y="8890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28787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507061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itchFamily="34" charset="-128"/>
              </a:rPr>
              <a:t>Advies</a:t>
            </a:r>
            <a:endParaRPr lang="nl-NL" sz="2200" b="1" dirty="0">
              <a:latin typeface="Arial Unicode MS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itchFamily="34" charset="-128"/>
              </a:rPr>
              <a:t>Voorkeurslocaties en uitbreidingsmogelijkheden</a:t>
            </a:r>
            <a:endParaRPr lang="nl-NL" dirty="0">
              <a:latin typeface="Arial Unicode MS" pitchFamily="34" charset="-128"/>
            </a:endParaRPr>
          </a:p>
        </p:txBody>
      </p:sp>
      <p:graphicFrame>
        <p:nvGraphicFramePr>
          <p:cNvPr id="8" name="Tabe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082101"/>
              </p:ext>
            </p:extLst>
          </p:nvPr>
        </p:nvGraphicFramePr>
        <p:xfrm>
          <a:off x="24408" y="1339279"/>
          <a:ext cx="3035424" cy="12976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354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255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Restaurants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28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Stationsplein - Beestenmarkt </a:t>
                      </a:r>
                      <a:r>
                        <a:rPr kumimoji="0" lang="nl-NL" altLang="nl-NL" sz="14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e.o</a:t>
                      </a:r>
                      <a:endParaRPr kumimoji="0" lang="nl-NL" altLang="nl-NL" sz="1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Noordeinde 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Nieuwe Rijn en omgeving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Pieterskerk en omgeving</a:t>
                      </a:r>
                    </a:p>
                  </a:txBody>
                  <a:tcPr marL="90000" marR="90000" marT="46800" marB="46800" horzOverflow="overflow">
                    <a:lnT w="38100" cmpd="sng">
                      <a:noFill/>
                    </a:lnT>
                    <a:lnB w="38100" cmpd="sng"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720882"/>
              </p:ext>
            </p:extLst>
          </p:nvPr>
        </p:nvGraphicFramePr>
        <p:xfrm>
          <a:off x="3089300" y="1339279"/>
          <a:ext cx="2994868" cy="12976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948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Drankensector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28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Bio Science Park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Stationsplein-Beestenmarkt </a:t>
                      </a:r>
                      <a:r>
                        <a:rPr kumimoji="0" lang="nl-NL" altLang="nl-NL" sz="14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e.o</a:t>
                      </a:r>
                      <a:endParaRPr kumimoji="0" lang="nl-NL" altLang="nl-NL" sz="1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Breestraat en Noordeinde, sfeergebied Stedelijke Cultuur</a:t>
                      </a:r>
                    </a:p>
                  </a:txBody>
                  <a:tcPr marL="90000" marR="90000" marT="46800" marB="46800" horzOverflow="overflow">
                    <a:lnT w="38100" cmpd="sng">
                      <a:noFill/>
                    </a:lnT>
                    <a:lnB w="38100" cmpd="sng"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/>
          <a:srcRect l="7003" t="14721" r="4640" b="18920"/>
          <a:stretch/>
        </p:blipFill>
        <p:spPr>
          <a:xfrm>
            <a:off x="72773" y="2780928"/>
            <a:ext cx="8863363" cy="3744416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sp>
        <p:nvSpPr>
          <p:cNvPr id="5" name="Vrije vorm 4"/>
          <p:cNvSpPr/>
          <p:nvPr/>
        </p:nvSpPr>
        <p:spPr>
          <a:xfrm>
            <a:off x="5022850" y="2965450"/>
            <a:ext cx="444500" cy="876300"/>
          </a:xfrm>
          <a:custGeom>
            <a:avLst/>
            <a:gdLst>
              <a:gd name="connsiteX0" fmla="*/ 0 w 444500"/>
              <a:gd name="connsiteY0" fmla="*/ 260350 h 876300"/>
              <a:gd name="connsiteX1" fmla="*/ 209550 w 444500"/>
              <a:gd name="connsiteY1" fmla="*/ 222250 h 876300"/>
              <a:gd name="connsiteX2" fmla="*/ 298450 w 444500"/>
              <a:gd name="connsiteY2" fmla="*/ 495300 h 876300"/>
              <a:gd name="connsiteX3" fmla="*/ 311150 w 444500"/>
              <a:gd name="connsiteY3" fmla="*/ 628650 h 876300"/>
              <a:gd name="connsiteX4" fmla="*/ 222250 w 444500"/>
              <a:gd name="connsiteY4" fmla="*/ 685800 h 876300"/>
              <a:gd name="connsiteX5" fmla="*/ 101600 w 444500"/>
              <a:gd name="connsiteY5" fmla="*/ 755650 h 876300"/>
              <a:gd name="connsiteX6" fmla="*/ 82550 w 444500"/>
              <a:gd name="connsiteY6" fmla="*/ 876300 h 876300"/>
              <a:gd name="connsiteX7" fmla="*/ 406400 w 444500"/>
              <a:gd name="connsiteY7" fmla="*/ 812800 h 876300"/>
              <a:gd name="connsiteX8" fmla="*/ 444500 w 444500"/>
              <a:gd name="connsiteY8" fmla="*/ 641350 h 876300"/>
              <a:gd name="connsiteX9" fmla="*/ 304800 w 444500"/>
              <a:gd name="connsiteY9" fmla="*/ 133350 h 876300"/>
              <a:gd name="connsiteX10" fmla="*/ 171450 w 444500"/>
              <a:gd name="connsiteY10" fmla="*/ 0 h 876300"/>
              <a:gd name="connsiteX11" fmla="*/ 0 w 444500"/>
              <a:gd name="connsiteY11" fmla="*/ 26035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4500" h="876300">
                <a:moveTo>
                  <a:pt x="0" y="260350"/>
                </a:moveTo>
                <a:lnTo>
                  <a:pt x="209550" y="222250"/>
                </a:lnTo>
                <a:lnTo>
                  <a:pt x="298450" y="495300"/>
                </a:lnTo>
                <a:lnTo>
                  <a:pt x="311150" y="628650"/>
                </a:lnTo>
                <a:lnTo>
                  <a:pt x="222250" y="685800"/>
                </a:lnTo>
                <a:lnTo>
                  <a:pt x="101600" y="755650"/>
                </a:lnTo>
                <a:lnTo>
                  <a:pt x="82550" y="876300"/>
                </a:lnTo>
                <a:lnTo>
                  <a:pt x="406400" y="812800"/>
                </a:lnTo>
                <a:lnTo>
                  <a:pt x="444500" y="641350"/>
                </a:lnTo>
                <a:lnTo>
                  <a:pt x="304800" y="133350"/>
                </a:lnTo>
                <a:lnTo>
                  <a:pt x="171450" y="0"/>
                </a:lnTo>
                <a:lnTo>
                  <a:pt x="0" y="260350"/>
                </a:lnTo>
                <a:close/>
              </a:path>
            </a:pathLst>
          </a:custGeom>
          <a:solidFill>
            <a:srgbClr val="FF0000">
              <a:alpha val="10196"/>
            </a:srgbClr>
          </a:solidFill>
          <a:ln w="12700">
            <a:solidFill>
              <a:srgbClr val="FF0000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Vrije vorm 5"/>
          <p:cNvSpPr/>
          <p:nvPr/>
        </p:nvSpPr>
        <p:spPr>
          <a:xfrm>
            <a:off x="4921250" y="4356100"/>
            <a:ext cx="527050" cy="177800"/>
          </a:xfrm>
          <a:custGeom>
            <a:avLst/>
            <a:gdLst>
              <a:gd name="connsiteX0" fmla="*/ 0 w 527050"/>
              <a:gd name="connsiteY0" fmla="*/ 76200 h 177800"/>
              <a:gd name="connsiteX1" fmla="*/ 527050 w 527050"/>
              <a:gd name="connsiteY1" fmla="*/ 0 h 177800"/>
              <a:gd name="connsiteX2" fmla="*/ 508000 w 527050"/>
              <a:gd name="connsiteY2" fmla="*/ 133350 h 177800"/>
              <a:gd name="connsiteX3" fmla="*/ 31750 w 527050"/>
              <a:gd name="connsiteY3" fmla="*/ 177800 h 177800"/>
              <a:gd name="connsiteX4" fmla="*/ 0 w 527050"/>
              <a:gd name="connsiteY4" fmla="*/ 7620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50" h="177800">
                <a:moveTo>
                  <a:pt x="0" y="76200"/>
                </a:moveTo>
                <a:lnTo>
                  <a:pt x="527050" y="0"/>
                </a:lnTo>
                <a:lnTo>
                  <a:pt x="508000" y="133350"/>
                </a:lnTo>
                <a:lnTo>
                  <a:pt x="31750" y="177800"/>
                </a:lnTo>
                <a:lnTo>
                  <a:pt x="0" y="7620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12700">
            <a:solidFill>
              <a:srgbClr val="FF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Vrije vorm 6"/>
          <p:cNvSpPr/>
          <p:nvPr/>
        </p:nvSpPr>
        <p:spPr>
          <a:xfrm>
            <a:off x="6299200" y="4673600"/>
            <a:ext cx="654050" cy="749300"/>
          </a:xfrm>
          <a:custGeom>
            <a:avLst/>
            <a:gdLst>
              <a:gd name="connsiteX0" fmla="*/ 196850 w 654050"/>
              <a:gd name="connsiteY0" fmla="*/ 12700 h 749300"/>
              <a:gd name="connsiteX1" fmla="*/ 457200 w 654050"/>
              <a:gd name="connsiteY1" fmla="*/ 444500 h 749300"/>
              <a:gd name="connsiteX2" fmla="*/ 654050 w 654050"/>
              <a:gd name="connsiteY2" fmla="*/ 622300 h 749300"/>
              <a:gd name="connsiteX3" fmla="*/ 533400 w 654050"/>
              <a:gd name="connsiteY3" fmla="*/ 749300 h 749300"/>
              <a:gd name="connsiteX4" fmla="*/ 184150 w 654050"/>
              <a:gd name="connsiteY4" fmla="*/ 406400 h 749300"/>
              <a:gd name="connsiteX5" fmla="*/ 0 w 654050"/>
              <a:gd name="connsiteY5" fmla="*/ 0 h 749300"/>
              <a:gd name="connsiteX6" fmla="*/ 196850 w 654050"/>
              <a:gd name="connsiteY6" fmla="*/ 1270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4050" h="749300">
                <a:moveTo>
                  <a:pt x="196850" y="12700"/>
                </a:moveTo>
                <a:lnTo>
                  <a:pt x="457200" y="444500"/>
                </a:lnTo>
                <a:lnTo>
                  <a:pt x="654050" y="622300"/>
                </a:lnTo>
                <a:lnTo>
                  <a:pt x="533400" y="749300"/>
                </a:lnTo>
                <a:lnTo>
                  <a:pt x="184150" y="406400"/>
                </a:lnTo>
                <a:lnTo>
                  <a:pt x="0" y="0"/>
                </a:lnTo>
                <a:lnTo>
                  <a:pt x="196850" y="1270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12700">
            <a:solidFill>
              <a:srgbClr val="FF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 11"/>
          <p:cNvSpPr/>
          <p:nvPr/>
        </p:nvSpPr>
        <p:spPr>
          <a:xfrm>
            <a:off x="5549900" y="4476750"/>
            <a:ext cx="1136650" cy="1085850"/>
          </a:xfrm>
          <a:custGeom>
            <a:avLst/>
            <a:gdLst>
              <a:gd name="connsiteX0" fmla="*/ 0 w 1136650"/>
              <a:gd name="connsiteY0" fmla="*/ 88900 h 1085850"/>
              <a:gd name="connsiteX1" fmla="*/ 133350 w 1136650"/>
              <a:gd name="connsiteY1" fmla="*/ 806450 h 1085850"/>
              <a:gd name="connsiteX2" fmla="*/ 247650 w 1136650"/>
              <a:gd name="connsiteY2" fmla="*/ 1028700 h 1085850"/>
              <a:gd name="connsiteX3" fmla="*/ 615950 w 1136650"/>
              <a:gd name="connsiteY3" fmla="*/ 1085850 h 1085850"/>
              <a:gd name="connsiteX4" fmla="*/ 1136650 w 1136650"/>
              <a:gd name="connsiteY4" fmla="*/ 1003300 h 1085850"/>
              <a:gd name="connsiteX5" fmla="*/ 520700 w 1136650"/>
              <a:gd name="connsiteY5" fmla="*/ 196850 h 1085850"/>
              <a:gd name="connsiteX6" fmla="*/ 165100 w 1136650"/>
              <a:gd name="connsiteY6" fmla="*/ 0 h 1085850"/>
              <a:gd name="connsiteX7" fmla="*/ 0 w 1136650"/>
              <a:gd name="connsiteY7" fmla="*/ 8890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6650" h="1085850">
                <a:moveTo>
                  <a:pt x="0" y="88900"/>
                </a:moveTo>
                <a:lnTo>
                  <a:pt x="133350" y="806450"/>
                </a:lnTo>
                <a:lnTo>
                  <a:pt x="247650" y="1028700"/>
                </a:lnTo>
                <a:lnTo>
                  <a:pt x="615950" y="1085850"/>
                </a:lnTo>
                <a:lnTo>
                  <a:pt x="1136650" y="1003300"/>
                </a:lnTo>
                <a:lnTo>
                  <a:pt x="520700" y="196850"/>
                </a:lnTo>
                <a:lnTo>
                  <a:pt x="165100" y="0"/>
                </a:lnTo>
                <a:lnTo>
                  <a:pt x="0" y="8890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12700">
            <a:solidFill>
              <a:srgbClr val="FF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Vrije vorm 3"/>
          <p:cNvSpPr/>
          <p:nvPr/>
        </p:nvSpPr>
        <p:spPr>
          <a:xfrm>
            <a:off x="1352550" y="2781300"/>
            <a:ext cx="2686050" cy="577850"/>
          </a:xfrm>
          <a:custGeom>
            <a:avLst/>
            <a:gdLst>
              <a:gd name="connsiteX0" fmla="*/ 2686050 w 2686050"/>
              <a:gd name="connsiteY0" fmla="*/ 482600 h 577850"/>
              <a:gd name="connsiteX1" fmla="*/ 2476500 w 2686050"/>
              <a:gd name="connsiteY1" fmla="*/ 0 h 577850"/>
              <a:gd name="connsiteX2" fmla="*/ 0 w 2686050"/>
              <a:gd name="connsiteY2" fmla="*/ 0 h 577850"/>
              <a:gd name="connsiteX3" fmla="*/ 19050 w 2686050"/>
              <a:gd name="connsiteY3" fmla="*/ 336550 h 577850"/>
              <a:gd name="connsiteX4" fmla="*/ 939800 w 2686050"/>
              <a:gd name="connsiteY4" fmla="*/ 539750 h 577850"/>
              <a:gd name="connsiteX5" fmla="*/ 2266950 w 2686050"/>
              <a:gd name="connsiteY5" fmla="*/ 577850 h 577850"/>
              <a:gd name="connsiteX6" fmla="*/ 2686050 w 2686050"/>
              <a:gd name="connsiteY6" fmla="*/ 48260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6050" h="577850">
                <a:moveTo>
                  <a:pt x="2686050" y="482600"/>
                </a:moveTo>
                <a:lnTo>
                  <a:pt x="2476500" y="0"/>
                </a:lnTo>
                <a:lnTo>
                  <a:pt x="0" y="0"/>
                </a:lnTo>
                <a:lnTo>
                  <a:pt x="19050" y="336550"/>
                </a:lnTo>
                <a:lnTo>
                  <a:pt x="939800" y="539750"/>
                </a:lnTo>
                <a:lnTo>
                  <a:pt x="2266950" y="577850"/>
                </a:lnTo>
                <a:lnTo>
                  <a:pt x="2686050" y="482600"/>
                </a:lnTo>
                <a:close/>
              </a:path>
            </a:pathLst>
          </a:custGeom>
          <a:solidFill>
            <a:srgbClr val="9BBB59">
              <a:alpha val="74902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Vrije vorm 12"/>
          <p:cNvSpPr/>
          <p:nvPr/>
        </p:nvSpPr>
        <p:spPr>
          <a:xfrm>
            <a:off x="5026277" y="2965450"/>
            <a:ext cx="444500" cy="876300"/>
          </a:xfrm>
          <a:custGeom>
            <a:avLst/>
            <a:gdLst>
              <a:gd name="connsiteX0" fmla="*/ 0 w 444500"/>
              <a:gd name="connsiteY0" fmla="*/ 260350 h 876300"/>
              <a:gd name="connsiteX1" fmla="*/ 209550 w 444500"/>
              <a:gd name="connsiteY1" fmla="*/ 222250 h 876300"/>
              <a:gd name="connsiteX2" fmla="*/ 298450 w 444500"/>
              <a:gd name="connsiteY2" fmla="*/ 495300 h 876300"/>
              <a:gd name="connsiteX3" fmla="*/ 311150 w 444500"/>
              <a:gd name="connsiteY3" fmla="*/ 628650 h 876300"/>
              <a:gd name="connsiteX4" fmla="*/ 222250 w 444500"/>
              <a:gd name="connsiteY4" fmla="*/ 685800 h 876300"/>
              <a:gd name="connsiteX5" fmla="*/ 101600 w 444500"/>
              <a:gd name="connsiteY5" fmla="*/ 755650 h 876300"/>
              <a:gd name="connsiteX6" fmla="*/ 82550 w 444500"/>
              <a:gd name="connsiteY6" fmla="*/ 876300 h 876300"/>
              <a:gd name="connsiteX7" fmla="*/ 406400 w 444500"/>
              <a:gd name="connsiteY7" fmla="*/ 812800 h 876300"/>
              <a:gd name="connsiteX8" fmla="*/ 444500 w 444500"/>
              <a:gd name="connsiteY8" fmla="*/ 641350 h 876300"/>
              <a:gd name="connsiteX9" fmla="*/ 304800 w 444500"/>
              <a:gd name="connsiteY9" fmla="*/ 133350 h 876300"/>
              <a:gd name="connsiteX10" fmla="*/ 171450 w 444500"/>
              <a:gd name="connsiteY10" fmla="*/ 0 h 876300"/>
              <a:gd name="connsiteX11" fmla="*/ 0 w 444500"/>
              <a:gd name="connsiteY11" fmla="*/ 26035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4500" h="876300">
                <a:moveTo>
                  <a:pt x="0" y="260350"/>
                </a:moveTo>
                <a:lnTo>
                  <a:pt x="209550" y="222250"/>
                </a:lnTo>
                <a:lnTo>
                  <a:pt x="298450" y="495300"/>
                </a:lnTo>
                <a:lnTo>
                  <a:pt x="311150" y="628650"/>
                </a:lnTo>
                <a:lnTo>
                  <a:pt x="222250" y="685800"/>
                </a:lnTo>
                <a:lnTo>
                  <a:pt x="101600" y="755650"/>
                </a:lnTo>
                <a:lnTo>
                  <a:pt x="82550" y="876300"/>
                </a:lnTo>
                <a:lnTo>
                  <a:pt x="406400" y="812800"/>
                </a:lnTo>
                <a:lnTo>
                  <a:pt x="444500" y="641350"/>
                </a:lnTo>
                <a:lnTo>
                  <a:pt x="304800" y="133350"/>
                </a:lnTo>
                <a:lnTo>
                  <a:pt x="171450" y="0"/>
                </a:lnTo>
                <a:lnTo>
                  <a:pt x="0" y="260350"/>
                </a:lnTo>
                <a:close/>
              </a:path>
            </a:pathLst>
          </a:custGeom>
          <a:solidFill>
            <a:srgbClr val="9BBB59">
              <a:alpha val="74902"/>
            </a:srgbClr>
          </a:solidFill>
          <a:ln w="12700">
            <a:solidFill>
              <a:srgbClr val="9BB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Vrije vorm 13"/>
          <p:cNvSpPr/>
          <p:nvPr/>
        </p:nvSpPr>
        <p:spPr>
          <a:xfrm>
            <a:off x="5486400" y="4387850"/>
            <a:ext cx="673100" cy="381000"/>
          </a:xfrm>
          <a:custGeom>
            <a:avLst/>
            <a:gdLst>
              <a:gd name="connsiteX0" fmla="*/ 76200 w 673100"/>
              <a:gd name="connsiteY0" fmla="*/ 0 h 381000"/>
              <a:gd name="connsiteX1" fmla="*/ 76200 w 673100"/>
              <a:gd name="connsiteY1" fmla="*/ 0 h 381000"/>
              <a:gd name="connsiteX2" fmla="*/ 44450 w 673100"/>
              <a:gd name="connsiteY2" fmla="*/ 50800 h 381000"/>
              <a:gd name="connsiteX3" fmla="*/ 38100 w 673100"/>
              <a:gd name="connsiteY3" fmla="*/ 69850 h 381000"/>
              <a:gd name="connsiteX4" fmla="*/ 12700 w 673100"/>
              <a:gd name="connsiteY4" fmla="*/ 107950 h 381000"/>
              <a:gd name="connsiteX5" fmla="*/ 0 w 673100"/>
              <a:gd name="connsiteY5" fmla="*/ 146050 h 381000"/>
              <a:gd name="connsiteX6" fmla="*/ 400050 w 673100"/>
              <a:gd name="connsiteY6" fmla="*/ 381000 h 381000"/>
              <a:gd name="connsiteX7" fmla="*/ 673100 w 673100"/>
              <a:gd name="connsiteY7" fmla="*/ 254000 h 381000"/>
              <a:gd name="connsiteX8" fmla="*/ 488950 w 673100"/>
              <a:gd name="connsiteY8" fmla="*/ 82550 h 381000"/>
              <a:gd name="connsiteX9" fmla="*/ 76200 w 673100"/>
              <a:gd name="connsiteY9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3100" h="381000">
                <a:moveTo>
                  <a:pt x="76200" y="0"/>
                </a:moveTo>
                <a:lnTo>
                  <a:pt x="76200" y="0"/>
                </a:lnTo>
                <a:cubicBezTo>
                  <a:pt x="65617" y="16933"/>
                  <a:pt x="54012" y="33270"/>
                  <a:pt x="44450" y="50800"/>
                </a:cubicBezTo>
                <a:cubicBezTo>
                  <a:pt x="41245" y="56676"/>
                  <a:pt x="41351" y="63999"/>
                  <a:pt x="38100" y="69850"/>
                </a:cubicBezTo>
                <a:cubicBezTo>
                  <a:pt x="30687" y="83193"/>
                  <a:pt x="17527" y="93470"/>
                  <a:pt x="12700" y="107950"/>
                </a:cubicBezTo>
                <a:lnTo>
                  <a:pt x="0" y="146050"/>
                </a:lnTo>
                <a:lnTo>
                  <a:pt x="400050" y="381000"/>
                </a:lnTo>
                <a:lnTo>
                  <a:pt x="673100" y="254000"/>
                </a:lnTo>
                <a:lnTo>
                  <a:pt x="488950" y="82550"/>
                </a:lnTo>
                <a:lnTo>
                  <a:pt x="76200" y="0"/>
                </a:lnTo>
                <a:close/>
              </a:path>
            </a:pathLst>
          </a:custGeom>
          <a:solidFill>
            <a:srgbClr val="9BBB59">
              <a:alpha val="74902"/>
            </a:srgbClr>
          </a:solidFill>
          <a:ln w="12700">
            <a:solidFill>
              <a:srgbClr val="9BB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0159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2380284" y="262389"/>
            <a:ext cx="17956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Logiesaanbod</a:t>
            </a:r>
          </a:p>
        </p:txBody>
      </p:sp>
      <p:sp>
        <p:nvSpPr>
          <p:cNvPr id="3" name="Rechthoek 2"/>
          <p:cNvSpPr/>
          <p:nvPr/>
        </p:nvSpPr>
        <p:spPr>
          <a:xfrm>
            <a:off x="3113885" y="5849888"/>
            <a:ext cx="846144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748432"/>
            <a:ext cx="6933579" cy="4539653"/>
          </a:xfrm>
          <a:prstGeom prst="rect">
            <a:avLst/>
          </a:prstGeom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76"/>
          <a:stretch/>
        </p:blipFill>
        <p:spPr bwMode="auto">
          <a:xfrm>
            <a:off x="6925580" y="1"/>
            <a:ext cx="2029521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03619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507061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itchFamily="34" charset="-128"/>
              </a:rPr>
              <a:t>Advies</a:t>
            </a:r>
            <a:endParaRPr lang="nl-NL" sz="2200" b="1" dirty="0">
              <a:latin typeface="Arial Unicode MS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itchFamily="34" charset="-128"/>
              </a:rPr>
              <a:t>Voorkeurslocaties en uitbreidingsmogelijkheden</a:t>
            </a:r>
            <a:endParaRPr lang="nl-NL" dirty="0">
              <a:latin typeface="Arial Unicode MS" pitchFamily="34" charset="-128"/>
            </a:endParaRPr>
          </a:p>
        </p:txBody>
      </p:sp>
      <p:graphicFrame>
        <p:nvGraphicFramePr>
          <p:cNvPr id="8" name="Tabe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082101"/>
              </p:ext>
            </p:extLst>
          </p:nvPr>
        </p:nvGraphicFramePr>
        <p:xfrm>
          <a:off x="24408" y="1339279"/>
          <a:ext cx="3035424" cy="12976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354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255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Restaurants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28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Stationsplein - Beestenmarkt </a:t>
                      </a:r>
                      <a:r>
                        <a:rPr kumimoji="0" lang="nl-NL" altLang="nl-NL" sz="14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e.o</a:t>
                      </a:r>
                      <a:endParaRPr kumimoji="0" lang="nl-NL" altLang="nl-NL" sz="1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Noordeinde 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Nieuwe Rijn en omgeving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Pieterskerk en omgeving</a:t>
                      </a:r>
                    </a:p>
                  </a:txBody>
                  <a:tcPr marL="90000" marR="90000" marT="46800" marB="46800" horzOverflow="overflow">
                    <a:lnT w="38100" cmpd="sng">
                      <a:noFill/>
                    </a:lnT>
                    <a:lnB w="38100" cmpd="sng"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720882"/>
              </p:ext>
            </p:extLst>
          </p:nvPr>
        </p:nvGraphicFramePr>
        <p:xfrm>
          <a:off x="3089300" y="1339279"/>
          <a:ext cx="2994868" cy="12976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948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Drankensector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28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Bio Science Park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Stationsplein-Beestenmarkt </a:t>
                      </a:r>
                      <a:r>
                        <a:rPr kumimoji="0" lang="nl-NL" altLang="nl-NL" sz="14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e.o</a:t>
                      </a:r>
                      <a:endParaRPr kumimoji="0" lang="nl-NL" altLang="nl-NL" sz="1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Breestraat en Noordeinde, sfeergebied Stedelijke Cultuur</a:t>
                      </a:r>
                    </a:p>
                  </a:txBody>
                  <a:tcPr marL="90000" marR="90000" marT="46800" marB="46800" horzOverflow="overflow">
                    <a:lnT w="38100" cmpd="sng">
                      <a:noFill/>
                    </a:lnT>
                    <a:lnB w="38100" cmpd="sng"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/>
          <a:srcRect l="7003" t="14721" r="4640" b="18920"/>
          <a:stretch/>
        </p:blipFill>
        <p:spPr>
          <a:xfrm>
            <a:off x="72773" y="2780928"/>
            <a:ext cx="8863363" cy="3744416"/>
          </a:xfrm>
          <a:prstGeom prst="rect">
            <a:avLst/>
          </a:prstGeom>
          <a:ln w="28575">
            <a:solidFill>
              <a:schemeClr val="accent5"/>
            </a:solidFill>
          </a:ln>
        </p:spPr>
      </p:pic>
      <p:sp>
        <p:nvSpPr>
          <p:cNvPr id="5" name="Vrije vorm 4"/>
          <p:cNvSpPr/>
          <p:nvPr/>
        </p:nvSpPr>
        <p:spPr>
          <a:xfrm>
            <a:off x="5022850" y="2965450"/>
            <a:ext cx="444500" cy="876300"/>
          </a:xfrm>
          <a:custGeom>
            <a:avLst/>
            <a:gdLst>
              <a:gd name="connsiteX0" fmla="*/ 0 w 444500"/>
              <a:gd name="connsiteY0" fmla="*/ 260350 h 876300"/>
              <a:gd name="connsiteX1" fmla="*/ 209550 w 444500"/>
              <a:gd name="connsiteY1" fmla="*/ 222250 h 876300"/>
              <a:gd name="connsiteX2" fmla="*/ 298450 w 444500"/>
              <a:gd name="connsiteY2" fmla="*/ 495300 h 876300"/>
              <a:gd name="connsiteX3" fmla="*/ 311150 w 444500"/>
              <a:gd name="connsiteY3" fmla="*/ 628650 h 876300"/>
              <a:gd name="connsiteX4" fmla="*/ 222250 w 444500"/>
              <a:gd name="connsiteY4" fmla="*/ 685800 h 876300"/>
              <a:gd name="connsiteX5" fmla="*/ 101600 w 444500"/>
              <a:gd name="connsiteY5" fmla="*/ 755650 h 876300"/>
              <a:gd name="connsiteX6" fmla="*/ 82550 w 444500"/>
              <a:gd name="connsiteY6" fmla="*/ 876300 h 876300"/>
              <a:gd name="connsiteX7" fmla="*/ 406400 w 444500"/>
              <a:gd name="connsiteY7" fmla="*/ 812800 h 876300"/>
              <a:gd name="connsiteX8" fmla="*/ 444500 w 444500"/>
              <a:gd name="connsiteY8" fmla="*/ 641350 h 876300"/>
              <a:gd name="connsiteX9" fmla="*/ 304800 w 444500"/>
              <a:gd name="connsiteY9" fmla="*/ 133350 h 876300"/>
              <a:gd name="connsiteX10" fmla="*/ 171450 w 444500"/>
              <a:gd name="connsiteY10" fmla="*/ 0 h 876300"/>
              <a:gd name="connsiteX11" fmla="*/ 0 w 444500"/>
              <a:gd name="connsiteY11" fmla="*/ 26035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4500" h="876300">
                <a:moveTo>
                  <a:pt x="0" y="260350"/>
                </a:moveTo>
                <a:lnTo>
                  <a:pt x="209550" y="222250"/>
                </a:lnTo>
                <a:lnTo>
                  <a:pt x="298450" y="495300"/>
                </a:lnTo>
                <a:lnTo>
                  <a:pt x="311150" y="628650"/>
                </a:lnTo>
                <a:lnTo>
                  <a:pt x="222250" y="685800"/>
                </a:lnTo>
                <a:lnTo>
                  <a:pt x="101600" y="755650"/>
                </a:lnTo>
                <a:lnTo>
                  <a:pt x="82550" y="876300"/>
                </a:lnTo>
                <a:lnTo>
                  <a:pt x="406400" y="812800"/>
                </a:lnTo>
                <a:lnTo>
                  <a:pt x="444500" y="641350"/>
                </a:lnTo>
                <a:lnTo>
                  <a:pt x="304800" y="133350"/>
                </a:lnTo>
                <a:lnTo>
                  <a:pt x="171450" y="0"/>
                </a:lnTo>
                <a:lnTo>
                  <a:pt x="0" y="260350"/>
                </a:lnTo>
                <a:close/>
              </a:path>
            </a:pathLst>
          </a:custGeom>
          <a:solidFill>
            <a:srgbClr val="FF0000">
              <a:alpha val="10196"/>
            </a:srgbClr>
          </a:solidFill>
          <a:ln w="12700">
            <a:solidFill>
              <a:srgbClr val="FF0000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Vrije vorm 5"/>
          <p:cNvSpPr/>
          <p:nvPr/>
        </p:nvSpPr>
        <p:spPr>
          <a:xfrm>
            <a:off x="4921250" y="4356100"/>
            <a:ext cx="527050" cy="177800"/>
          </a:xfrm>
          <a:custGeom>
            <a:avLst/>
            <a:gdLst>
              <a:gd name="connsiteX0" fmla="*/ 0 w 527050"/>
              <a:gd name="connsiteY0" fmla="*/ 76200 h 177800"/>
              <a:gd name="connsiteX1" fmla="*/ 527050 w 527050"/>
              <a:gd name="connsiteY1" fmla="*/ 0 h 177800"/>
              <a:gd name="connsiteX2" fmla="*/ 508000 w 527050"/>
              <a:gd name="connsiteY2" fmla="*/ 133350 h 177800"/>
              <a:gd name="connsiteX3" fmla="*/ 31750 w 527050"/>
              <a:gd name="connsiteY3" fmla="*/ 177800 h 177800"/>
              <a:gd name="connsiteX4" fmla="*/ 0 w 527050"/>
              <a:gd name="connsiteY4" fmla="*/ 7620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50" h="177800">
                <a:moveTo>
                  <a:pt x="0" y="76200"/>
                </a:moveTo>
                <a:lnTo>
                  <a:pt x="527050" y="0"/>
                </a:lnTo>
                <a:lnTo>
                  <a:pt x="508000" y="133350"/>
                </a:lnTo>
                <a:lnTo>
                  <a:pt x="31750" y="177800"/>
                </a:lnTo>
                <a:lnTo>
                  <a:pt x="0" y="7620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12700">
            <a:solidFill>
              <a:srgbClr val="FF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 11"/>
          <p:cNvSpPr/>
          <p:nvPr/>
        </p:nvSpPr>
        <p:spPr>
          <a:xfrm>
            <a:off x="5549900" y="4476750"/>
            <a:ext cx="1136650" cy="1085850"/>
          </a:xfrm>
          <a:custGeom>
            <a:avLst/>
            <a:gdLst>
              <a:gd name="connsiteX0" fmla="*/ 0 w 1136650"/>
              <a:gd name="connsiteY0" fmla="*/ 88900 h 1085850"/>
              <a:gd name="connsiteX1" fmla="*/ 133350 w 1136650"/>
              <a:gd name="connsiteY1" fmla="*/ 806450 h 1085850"/>
              <a:gd name="connsiteX2" fmla="*/ 247650 w 1136650"/>
              <a:gd name="connsiteY2" fmla="*/ 1028700 h 1085850"/>
              <a:gd name="connsiteX3" fmla="*/ 615950 w 1136650"/>
              <a:gd name="connsiteY3" fmla="*/ 1085850 h 1085850"/>
              <a:gd name="connsiteX4" fmla="*/ 1136650 w 1136650"/>
              <a:gd name="connsiteY4" fmla="*/ 1003300 h 1085850"/>
              <a:gd name="connsiteX5" fmla="*/ 520700 w 1136650"/>
              <a:gd name="connsiteY5" fmla="*/ 196850 h 1085850"/>
              <a:gd name="connsiteX6" fmla="*/ 165100 w 1136650"/>
              <a:gd name="connsiteY6" fmla="*/ 0 h 1085850"/>
              <a:gd name="connsiteX7" fmla="*/ 0 w 1136650"/>
              <a:gd name="connsiteY7" fmla="*/ 8890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6650" h="1085850">
                <a:moveTo>
                  <a:pt x="0" y="88900"/>
                </a:moveTo>
                <a:lnTo>
                  <a:pt x="133350" y="806450"/>
                </a:lnTo>
                <a:lnTo>
                  <a:pt x="247650" y="1028700"/>
                </a:lnTo>
                <a:lnTo>
                  <a:pt x="615950" y="1085850"/>
                </a:lnTo>
                <a:lnTo>
                  <a:pt x="1136650" y="1003300"/>
                </a:lnTo>
                <a:lnTo>
                  <a:pt x="520700" y="196850"/>
                </a:lnTo>
                <a:lnTo>
                  <a:pt x="165100" y="0"/>
                </a:lnTo>
                <a:lnTo>
                  <a:pt x="0" y="8890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12700">
            <a:solidFill>
              <a:srgbClr val="FF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Vrije vorm 3"/>
          <p:cNvSpPr/>
          <p:nvPr/>
        </p:nvSpPr>
        <p:spPr>
          <a:xfrm>
            <a:off x="1352550" y="2781300"/>
            <a:ext cx="2686050" cy="577850"/>
          </a:xfrm>
          <a:custGeom>
            <a:avLst/>
            <a:gdLst>
              <a:gd name="connsiteX0" fmla="*/ 2686050 w 2686050"/>
              <a:gd name="connsiteY0" fmla="*/ 482600 h 577850"/>
              <a:gd name="connsiteX1" fmla="*/ 2476500 w 2686050"/>
              <a:gd name="connsiteY1" fmla="*/ 0 h 577850"/>
              <a:gd name="connsiteX2" fmla="*/ 0 w 2686050"/>
              <a:gd name="connsiteY2" fmla="*/ 0 h 577850"/>
              <a:gd name="connsiteX3" fmla="*/ 19050 w 2686050"/>
              <a:gd name="connsiteY3" fmla="*/ 336550 h 577850"/>
              <a:gd name="connsiteX4" fmla="*/ 939800 w 2686050"/>
              <a:gd name="connsiteY4" fmla="*/ 539750 h 577850"/>
              <a:gd name="connsiteX5" fmla="*/ 2266950 w 2686050"/>
              <a:gd name="connsiteY5" fmla="*/ 577850 h 577850"/>
              <a:gd name="connsiteX6" fmla="*/ 2686050 w 2686050"/>
              <a:gd name="connsiteY6" fmla="*/ 48260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6050" h="577850">
                <a:moveTo>
                  <a:pt x="2686050" y="482600"/>
                </a:moveTo>
                <a:lnTo>
                  <a:pt x="2476500" y="0"/>
                </a:lnTo>
                <a:lnTo>
                  <a:pt x="0" y="0"/>
                </a:lnTo>
                <a:lnTo>
                  <a:pt x="19050" y="336550"/>
                </a:lnTo>
                <a:lnTo>
                  <a:pt x="939800" y="539750"/>
                </a:lnTo>
                <a:lnTo>
                  <a:pt x="2266950" y="577850"/>
                </a:lnTo>
                <a:lnTo>
                  <a:pt x="2686050" y="482600"/>
                </a:lnTo>
                <a:close/>
              </a:path>
            </a:pathLst>
          </a:custGeom>
          <a:solidFill>
            <a:srgbClr val="9BBB59">
              <a:alpha val="20000"/>
            </a:srgbClr>
          </a:solidFill>
          <a:ln>
            <a:solidFill>
              <a:srgbClr val="00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Vrije vorm 12"/>
          <p:cNvSpPr/>
          <p:nvPr/>
        </p:nvSpPr>
        <p:spPr>
          <a:xfrm>
            <a:off x="5026277" y="2965450"/>
            <a:ext cx="444500" cy="876300"/>
          </a:xfrm>
          <a:custGeom>
            <a:avLst/>
            <a:gdLst>
              <a:gd name="connsiteX0" fmla="*/ 0 w 444500"/>
              <a:gd name="connsiteY0" fmla="*/ 260350 h 876300"/>
              <a:gd name="connsiteX1" fmla="*/ 209550 w 444500"/>
              <a:gd name="connsiteY1" fmla="*/ 222250 h 876300"/>
              <a:gd name="connsiteX2" fmla="*/ 298450 w 444500"/>
              <a:gd name="connsiteY2" fmla="*/ 495300 h 876300"/>
              <a:gd name="connsiteX3" fmla="*/ 311150 w 444500"/>
              <a:gd name="connsiteY3" fmla="*/ 628650 h 876300"/>
              <a:gd name="connsiteX4" fmla="*/ 222250 w 444500"/>
              <a:gd name="connsiteY4" fmla="*/ 685800 h 876300"/>
              <a:gd name="connsiteX5" fmla="*/ 101600 w 444500"/>
              <a:gd name="connsiteY5" fmla="*/ 755650 h 876300"/>
              <a:gd name="connsiteX6" fmla="*/ 82550 w 444500"/>
              <a:gd name="connsiteY6" fmla="*/ 876300 h 876300"/>
              <a:gd name="connsiteX7" fmla="*/ 406400 w 444500"/>
              <a:gd name="connsiteY7" fmla="*/ 812800 h 876300"/>
              <a:gd name="connsiteX8" fmla="*/ 444500 w 444500"/>
              <a:gd name="connsiteY8" fmla="*/ 641350 h 876300"/>
              <a:gd name="connsiteX9" fmla="*/ 304800 w 444500"/>
              <a:gd name="connsiteY9" fmla="*/ 133350 h 876300"/>
              <a:gd name="connsiteX10" fmla="*/ 171450 w 444500"/>
              <a:gd name="connsiteY10" fmla="*/ 0 h 876300"/>
              <a:gd name="connsiteX11" fmla="*/ 0 w 444500"/>
              <a:gd name="connsiteY11" fmla="*/ 26035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4500" h="876300">
                <a:moveTo>
                  <a:pt x="0" y="260350"/>
                </a:moveTo>
                <a:lnTo>
                  <a:pt x="209550" y="222250"/>
                </a:lnTo>
                <a:lnTo>
                  <a:pt x="298450" y="495300"/>
                </a:lnTo>
                <a:lnTo>
                  <a:pt x="311150" y="628650"/>
                </a:lnTo>
                <a:lnTo>
                  <a:pt x="222250" y="685800"/>
                </a:lnTo>
                <a:lnTo>
                  <a:pt x="101600" y="755650"/>
                </a:lnTo>
                <a:lnTo>
                  <a:pt x="82550" y="876300"/>
                </a:lnTo>
                <a:lnTo>
                  <a:pt x="406400" y="812800"/>
                </a:lnTo>
                <a:lnTo>
                  <a:pt x="444500" y="641350"/>
                </a:lnTo>
                <a:lnTo>
                  <a:pt x="304800" y="133350"/>
                </a:lnTo>
                <a:lnTo>
                  <a:pt x="171450" y="0"/>
                </a:lnTo>
                <a:lnTo>
                  <a:pt x="0" y="260350"/>
                </a:lnTo>
                <a:close/>
              </a:path>
            </a:pathLst>
          </a:custGeom>
          <a:solidFill>
            <a:srgbClr val="9BBB59">
              <a:alpha val="20000"/>
            </a:srgbClr>
          </a:solidFill>
          <a:ln w="12700">
            <a:solidFill>
              <a:srgbClr val="9BBB5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Vrije vorm 13"/>
          <p:cNvSpPr/>
          <p:nvPr/>
        </p:nvSpPr>
        <p:spPr>
          <a:xfrm>
            <a:off x="5486400" y="4387850"/>
            <a:ext cx="673100" cy="381000"/>
          </a:xfrm>
          <a:custGeom>
            <a:avLst/>
            <a:gdLst>
              <a:gd name="connsiteX0" fmla="*/ 76200 w 673100"/>
              <a:gd name="connsiteY0" fmla="*/ 0 h 381000"/>
              <a:gd name="connsiteX1" fmla="*/ 76200 w 673100"/>
              <a:gd name="connsiteY1" fmla="*/ 0 h 381000"/>
              <a:gd name="connsiteX2" fmla="*/ 44450 w 673100"/>
              <a:gd name="connsiteY2" fmla="*/ 50800 h 381000"/>
              <a:gd name="connsiteX3" fmla="*/ 38100 w 673100"/>
              <a:gd name="connsiteY3" fmla="*/ 69850 h 381000"/>
              <a:gd name="connsiteX4" fmla="*/ 12700 w 673100"/>
              <a:gd name="connsiteY4" fmla="*/ 107950 h 381000"/>
              <a:gd name="connsiteX5" fmla="*/ 0 w 673100"/>
              <a:gd name="connsiteY5" fmla="*/ 146050 h 381000"/>
              <a:gd name="connsiteX6" fmla="*/ 400050 w 673100"/>
              <a:gd name="connsiteY6" fmla="*/ 381000 h 381000"/>
              <a:gd name="connsiteX7" fmla="*/ 673100 w 673100"/>
              <a:gd name="connsiteY7" fmla="*/ 254000 h 381000"/>
              <a:gd name="connsiteX8" fmla="*/ 488950 w 673100"/>
              <a:gd name="connsiteY8" fmla="*/ 82550 h 381000"/>
              <a:gd name="connsiteX9" fmla="*/ 76200 w 673100"/>
              <a:gd name="connsiteY9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3100" h="381000">
                <a:moveTo>
                  <a:pt x="76200" y="0"/>
                </a:moveTo>
                <a:lnTo>
                  <a:pt x="76200" y="0"/>
                </a:lnTo>
                <a:cubicBezTo>
                  <a:pt x="65617" y="16933"/>
                  <a:pt x="54012" y="33270"/>
                  <a:pt x="44450" y="50800"/>
                </a:cubicBezTo>
                <a:cubicBezTo>
                  <a:pt x="41245" y="56676"/>
                  <a:pt x="41351" y="63999"/>
                  <a:pt x="38100" y="69850"/>
                </a:cubicBezTo>
                <a:cubicBezTo>
                  <a:pt x="30687" y="83193"/>
                  <a:pt x="17527" y="93470"/>
                  <a:pt x="12700" y="107950"/>
                </a:cubicBezTo>
                <a:lnTo>
                  <a:pt x="0" y="146050"/>
                </a:lnTo>
                <a:lnTo>
                  <a:pt x="400050" y="381000"/>
                </a:lnTo>
                <a:lnTo>
                  <a:pt x="673100" y="254000"/>
                </a:lnTo>
                <a:lnTo>
                  <a:pt x="488950" y="82550"/>
                </a:lnTo>
                <a:lnTo>
                  <a:pt x="76200" y="0"/>
                </a:lnTo>
                <a:close/>
              </a:path>
            </a:pathLst>
          </a:custGeom>
          <a:solidFill>
            <a:srgbClr val="9BBB59">
              <a:alpha val="20000"/>
            </a:srgbClr>
          </a:solidFill>
          <a:ln w="12700">
            <a:solidFill>
              <a:srgbClr val="00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15" name="Tabel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891314"/>
              </p:ext>
            </p:extLst>
          </p:nvPr>
        </p:nvGraphicFramePr>
        <p:xfrm>
          <a:off x="6147172" y="1357163"/>
          <a:ext cx="2808312" cy="127974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00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Fastservice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494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Nieuwe Rijn en omgeving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Winkelgebied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Bio Science Park</a:t>
                      </a:r>
                    </a:p>
                  </a:txBody>
                  <a:tcPr marL="90000" marR="90000" marT="46800" marB="46800" horzOverflow="overflow">
                    <a:lnT w="38100" cmpd="sng">
                      <a:noFill/>
                    </a:lnT>
                    <a:lnB w="38100" cmpd="sng"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Vrije vorm 15"/>
          <p:cNvSpPr/>
          <p:nvPr/>
        </p:nvSpPr>
        <p:spPr>
          <a:xfrm>
            <a:off x="1331640" y="2779142"/>
            <a:ext cx="2686050" cy="577850"/>
          </a:xfrm>
          <a:custGeom>
            <a:avLst/>
            <a:gdLst>
              <a:gd name="connsiteX0" fmla="*/ 2686050 w 2686050"/>
              <a:gd name="connsiteY0" fmla="*/ 482600 h 577850"/>
              <a:gd name="connsiteX1" fmla="*/ 2476500 w 2686050"/>
              <a:gd name="connsiteY1" fmla="*/ 0 h 577850"/>
              <a:gd name="connsiteX2" fmla="*/ 0 w 2686050"/>
              <a:gd name="connsiteY2" fmla="*/ 0 h 577850"/>
              <a:gd name="connsiteX3" fmla="*/ 19050 w 2686050"/>
              <a:gd name="connsiteY3" fmla="*/ 336550 h 577850"/>
              <a:gd name="connsiteX4" fmla="*/ 939800 w 2686050"/>
              <a:gd name="connsiteY4" fmla="*/ 539750 h 577850"/>
              <a:gd name="connsiteX5" fmla="*/ 2266950 w 2686050"/>
              <a:gd name="connsiteY5" fmla="*/ 577850 h 577850"/>
              <a:gd name="connsiteX6" fmla="*/ 2686050 w 2686050"/>
              <a:gd name="connsiteY6" fmla="*/ 48260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6050" h="577850">
                <a:moveTo>
                  <a:pt x="2686050" y="482600"/>
                </a:moveTo>
                <a:lnTo>
                  <a:pt x="2476500" y="0"/>
                </a:lnTo>
                <a:lnTo>
                  <a:pt x="0" y="0"/>
                </a:lnTo>
                <a:lnTo>
                  <a:pt x="19050" y="336550"/>
                </a:lnTo>
                <a:lnTo>
                  <a:pt x="939800" y="539750"/>
                </a:lnTo>
                <a:lnTo>
                  <a:pt x="2266950" y="577850"/>
                </a:lnTo>
                <a:lnTo>
                  <a:pt x="2686050" y="482600"/>
                </a:lnTo>
                <a:close/>
              </a:path>
            </a:pathLst>
          </a:custGeom>
          <a:solidFill>
            <a:srgbClr val="4BACC6">
              <a:alpha val="65098"/>
            </a:srgbClr>
          </a:solidFill>
          <a:ln w="12700">
            <a:solidFill>
              <a:schemeClr val="accent5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Vrije vorm 16"/>
          <p:cNvSpPr/>
          <p:nvPr/>
        </p:nvSpPr>
        <p:spPr>
          <a:xfrm>
            <a:off x="6300192" y="4673600"/>
            <a:ext cx="654050" cy="749300"/>
          </a:xfrm>
          <a:custGeom>
            <a:avLst/>
            <a:gdLst>
              <a:gd name="connsiteX0" fmla="*/ 196850 w 654050"/>
              <a:gd name="connsiteY0" fmla="*/ 12700 h 749300"/>
              <a:gd name="connsiteX1" fmla="*/ 457200 w 654050"/>
              <a:gd name="connsiteY1" fmla="*/ 444500 h 749300"/>
              <a:gd name="connsiteX2" fmla="*/ 654050 w 654050"/>
              <a:gd name="connsiteY2" fmla="*/ 622300 h 749300"/>
              <a:gd name="connsiteX3" fmla="*/ 533400 w 654050"/>
              <a:gd name="connsiteY3" fmla="*/ 749300 h 749300"/>
              <a:gd name="connsiteX4" fmla="*/ 184150 w 654050"/>
              <a:gd name="connsiteY4" fmla="*/ 406400 h 749300"/>
              <a:gd name="connsiteX5" fmla="*/ 0 w 654050"/>
              <a:gd name="connsiteY5" fmla="*/ 0 h 749300"/>
              <a:gd name="connsiteX6" fmla="*/ 196850 w 654050"/>
              <a:gd name="connsiteY6" fmla="*/ 1270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4050" h="749300">
                <a:moveTo>
                  <a:pt x="196850" y="12700"/>
                </a:moveTo>
                <a:lnTo>
                  <a:pt x="457200" y="444500"/>
                </a:lnTo>
                <a:lnTo>
                  <a:pt x="654050" y="622300"/>
                </a:lnTo>
                <a:lnTo>
                  <a:pt x="533400" y="749300"/>
                </a:lnTo>
                <a:lnTo>
                  <a:pt x="184150" y="406400"/>
                </a:lnTo>
                <a:lnTo>
                  <a:pt x="0" y="0"/>
                </a:lnTo>
                <a:lnTo>
                  <a:pt x="196850" y="12700"/>
                </a:lnTo>
                <a:close/>
              </a:path>
            </a:pathLst>
          </a:custGeom>
          <a:solidFill>
            <a:srgbClr val="4BACC6">
              <a:alpha val="74902"/>
            </a:srgbClr>
          </a:solidFill>
          <a:ln w="12700"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Vrije vorm 2"/>
          <p:cNvSpPr/>
          <p:nvPr/>
        </p:nvSpPr>
        <p:spPr>
          <a:xfrm>
            <a:off x="5575300" y="3892550"/>
            <a:ext cx="1860550" cy="704850"/>
          </a:xfrm>
          <a:custGeom>
            <a:avLst/>
            <a:gdLst>
              <a:gd name="connsiteX0" fmla="*/ 12700 w 1860550"/>
              <a:gd name="connsiteY0" fmla="*/ 107950 h 704850"/>
              <a:gd name="connsiteX1" fmla="*/ 12700 w 1860550"/>
              <a:gd name="connsiteY1" fmla="*/ 107950 h 704850"/>
              <a:gd name="connsiteX2" fmla="*/ 95250 w 1860550"/>
              <a:gd name="connsiteY2" fmla="*/ 114300 h 704850"/>
              <a:gd name="connsiteX3" fmla="*/ 165100 w 1860550"/>
              <a:gd name="connsiteY3" fmla="*/ 127000 h 704850"/>
              <a:gd name="connsiteX4" fmla="*/ 260350 w 1860550"/>
              <a:gd name="connsiteY4" fmla="*/ 139700 h 704850"/>
              <a:gd name="connsiteX5" fmla="*/ 279400 w 1860550"/>
              <a:gd name="connsiteY5" fmla="*/ 146050 h 704850"/>
              <a:gd name="connsiteX6" fmla="*/ 304800 w 1860550"/>
              <a:gd name="connsiteY6" fmla="*/ 152400 h 704850"/>
              <a:gd name="connsiteX7" fmla="*/ 323850 w 1860550"/>
              <a:gd name="connsiteY7" fmla="*/ 165100 h 704850"/>
              <a:gd name="connsiteX8" fmla="*/ 361950 w 1860550"/>
              <a:gd name="connsiteY8" fmla="*/ 177800 h 704850"/>
              <a:gd name="connsiteX9" fmla="*/ 381000 w 1860550"/>
              <a:gd name="connsiteY9" fmla="*/ 184150 h 704850"/>
              <a:gd name="connsiteX10" fmla="*/ 412750 w 1860550"/>
              <a:gd name="connsiteY10" fmla="*/ 190500 h 704850"/>
              <a:gd name="connsiteX11" fmla="*/ 450850 w 1860550"/>
              <a:gd name="connsiteY11" fmla="*/ 203200 h 704850"/>
              <a:gd name="connsiteX12" fmla="*/ 476250 w 1860550"/>
              <a:gd name="connsiteY12" fmla="*/ 215900 h 704850"/>
              <a:gd name="connsiteX13" fmla="*/ 508000 w 1860550"/>
              <a:gd name="connsiteY13" fmla="*/ 222250 h 704850"/>
              <a:gd name="connsiteX14" fmla="*/ 527050 w 1860550"/>
              <a:gd name="connsiteY14" fmla="*/ 228600 h 704850"/>
              <a:gd name="connsiteX15" fmla="*/ 552450 w 1860550"/>
              <a:gd name="connsiteY15" fmla="*/ 234950 h 704850"/>
              <a:gd name="connsiteX16" fmla="*/ 571500 w 1860550"/>
              <a:gd name="connsiteY16" fmla="*/ 241300 h 704850"/>
              <a:gd name="connsiteX17" fmla="*/ 635000 w 1860550"/>
              <a:gd name="connsiteY17" fmla="*/ 260350 h 704850"/>
              <a:gd name="connsiteX18" fmla="*/ 673100 w 1860550"/>
              <a:gd name="connsiteY18" fmla="*/ 279400 h 704850"/>
              <a:gd name="connsiteX19" fmla="*/ 692150 w 1860550"/>
              <a:gd name="connsiteY19" fmla="*/ 292100 h 704850"/>
              <a:gd name="connsiteX20" fmla="*/ 711200 w 1860550"/>
              <a:gd name="connsiteY20" fmla="*/ 298450 h 704850"/>
              <a:gd name="connsiteX21" fmla="*/ 730250 w 1860550"/>
              <a:gd name="connsiteY21" fmla="*/ 311150 h 704850"/>
              <a:gd name="connsiteX22" fmla="*/ 768350 w 1860550"/>
              <a:gd name="connsiteY22" fmla="*/ 323850 h 704850"/>
              <a:gd name="connsiteX23" fmla="*/ 787400 w 1860550"/>
              <a:gd name="connsiteY23" fmla="*/ 336550 h 704850"/>
              <a:gd name="connsiteX24" fmla="*/ 825500 w 1860550"/>
              <a:gd name="connsiteY24" fmla="*/ 355600 h 704850"/>
              <a:gd name="connsiteX25" fmla="*/ 825500 w 1860550"/>
              <a:gd name="connsiteY25" fmla="*/ 361950 h 704850"/>
              <a:gd name="connsiteX26" fmla="*/ 742950 w 1860550"/>
              <a:gd name="connsiteY26" fmla="*/ 0 h 704850"/>
              <a:gd name="connsiteX27" fmla="*/ 939800 w 1860550"/>
              <a:gd name="connsiteY27" fmla="*/ 6350 h 704850"/>
              <a:gd name="connsiteX28" fmla="*/ 965200 w 1860550"/>
              <a:gd name="connsiteY28" fmla="*/ 412750 h 704850"/>
              <a:gd name="connsiteX29" fmla="*/ 1860550 w 1860550"/>
              <a:gd name="connsiteY29" fmla="*/ 247650 h 704850"/>
              <a:gd name="connsiteX30" fmla="*/ 1835150 w 1860550"/>
              <a:gd name="connsiteY30" fmla="*/ 368300 h 704850"/>
              <a:gd name="connsiteX31" fmla="*/ 1041400 w 1860550"/>
              <a:gd name="connsiteY31" fmla="*/ 508000 h 704850"/>
              <a:gd name="connsiteX32" fmla="*/ 952500 w 1860550"/>
              <a:gd name="connsiteY32" fmla="*/ 704850 h 704850"/>
              <a:gd name="connsiteX33" fmla="*/ 723900 w 1860550"/>
              <a:gd name="connsiteY33" fmla="*/ 609600 h 704850"/>
              <a:gd name="connsiteX34" fmla="*/ 768350 w 1860550"/>
              <a:gd name="connsiteY34" fmla="*/ 431800 h 704850"/>
              <a:gd name="connsiteX35" fmla="*/ 0 w 1860550"/>
              <a:gd name="connsiteY35" fmla="*/ 177800 h 704850"/>
              <a:gd name="connsiteX36" fmla="*/ 12700 w 1860550"/>
              <a:gd name="connsiteY36" fmla="*/ 1079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860550" h="704850">
                <a:moveTo>
                  <a:pt x="12700" y="107950"/>
                </a:moveTo>
                <a:lnTo>
                  <a:pt x="12700" y="107950"/>
                </a:lnTo>
                <a:cubicBezTo>
                  <a:pt x="40217" y="110067"/>
                  <a:pt x="67804" y="111411"/>
                  <a:pt x="95250" y="114300"/>
                </a:cubicBezTo>
                <a:cubicBezTo>
                  <a:pt x="163088" y="121441"/>
                  <a:pt x="104721" y="118949"/>
                  <a:pt x="165100" y="127000"/>
                </a:cubicBezTo>
                <a:cubicBezTo>
                  <a:pt x="216112" y="133802"/>
                  <a:pt x="219526" y="129494"/>
                  <a:pt x="260350" y="139700"/>
                </a:cubicBezTo>
                <a:cubicBezTo>
                  <a:pt x="266844" y="141323"/>
                  <a:pt x="272964" y="144211"/>
                  <a:pt x="279400" y="146050"/>
                </a:cubicBezTo>
                <a:cubicBezTo>
                  <a:pt x="287791" y="148448"/>
                  <a:pt x="296333" y="150283"/>
                  <a:pt x="304800" y="152400"/>
                </a:cubicBezTo>
                <a:cubicBezTo>
                  <a:pt x="311150" y="156633"/>
                  <a:pt x="316876" y="162000"/>
                  <a:pt x="323850" y="165100"/>
                </a:cubicBezTo>
                <a:cubicBezTo>
                  <a:pt x="336083" y="170537"/>
                  <a:pt x="349250" y="173567"/>
                  <a:pt x="361950" y="177800"/>
                </a:cubicBezTo>
                <a:cubicBezTo>
                  <a:pt x="368300" y="179917"/>
                  <a:pt x="374436" y="182837"/>
                  <a:pt x="381000" y="184150"/>
                </a:cubicBezTo>
                <a:cubicBezTo>
                  <a:pt x="391583" y="186267"/>
                  <a:pt x="402337" y="187660"/>
                  <a:pt x="412750" y="190500"/>
                </a:cubicBezTo>
                <a:cubicBezTo>
                  <a:pt x="425665" y="194022"/>
                  <a:pt x="438876" y="197213"/>
                  <a:pt x="450850" y="203200"/>
                </a:cubicBezTo>
                <a:cubicBezTo>
                  <a:pt x="459317" y="207433"/>
                  <a:pt x="467270" y="212907"/>
                  <a:pt x="476250" y="215900"/>
                </a:cubicBezTo>
                <a:cubicBezTo>
                  <a:pt x="486489" y="219313"/>
                  <a:pt x="497529" y="219632"/>
                  <a:pt x="508000" y="222250"/>
                </a:cubicBezTo>
                <a:cubicBezTo>
                  <a:pt x="514494" y="223873"/>
                  <a:pt x="520614" y="226761"/>
                  <a:pt x="527050" y="228600"/>
                </a:cubicBezTo>
                <a:cubicBezTo>
                  <a:pt x="535441" y="230998"/>
                  <a:pt x="544059" y="232552"/>
                  <a:pt x="552450" y="234950"/>
                </a:cubicBezTo>
                <a:cubicBezTo>
                  <a:pt x="558886" y="236789"/>
                  <a:pt x="565064" y="239461"/>
                  <a:pt x="571500" y="241300"/>
                </a:cubicBezTo>
                <a:cubicBezTo>
                  <a:pt x="587030" y="245737"/>
                  <a:pt x="623682" y="252805"/>
                  <a:pt x="635000" y="260350"/>
                </a:cubicBezTo>
                <a:cubicBezTo>
                  <a:pt x="689595" y="296746"/>
                  <a:pt x="620520" y="253110"/>
                  <a:pt x="673100" y="279400"/>
                </a:cubicBezTo>
                <a:cubicBezTo>
                  <a:pt x="679926" y="282813"/>
                  <a:pt x="685324" y="288687"/>
                  <a:pt x="692150" y="292100"/>
                </a:cubicBezTo>
                <a:cubicBezTo>
                  <a:pt x="698137" y="295093"/>
                  <a:pt x="705213" y="295457"/>
                  <a:pt x="711200" y="298450"/>
                </a:cubicBezTo>
                <a:cubicBezTo>
                  <a:pt x="718026" y="301863"/>
                  <a:pt x="723276" y="308050"/>
                  <a:pt x="730250" y="311150"/>
                </a:cubicBezTo>
                <a:cubicBezTo>
                  <a:pt x="742483" y="316587"/>
                  <a:pt x="757211" y="316424"/>
                  <a:pt x="768350" y="323850"/>
                </a:cubicBezTo>
                <a:cubicBezTo>
                  <a:pt x="774700" y="328083"/>
                  <a:pt x="780574" y="333137"/>
                  <a:pt x="787400" y="336550"/>
                </a:cubicBezTo>
                <a:cubicBezTo>
                  <a:pt x="808058" y="346879"/>
                  <a:pt x="807302" y="337402"/>
                  <a:pt x="825500" y="355600"/>
                </a:cubicBezTo>
                <a:lnTo>
                  <a:pt x="825500" y="361950"/>
                </a:lnTo>
                <a:lnTo>
                  <a:pt x="742950" y="0"/>
                </a:lnTo>
                <a:lnTo>
                  <a:pt x="939800" y="6350"/>
                </a:lnTo>
                <a:lnTo>
                  <a:pt x="965200" y="412750"/>
                </a:lnTo>
                <a:lnTo>
                  <a:pt x="1860550" y="247650"/>
                </a:lnTo>
                <a:lnTo>
                  <a:pt x="1835150" y="368300"/>
                </a:lnTo>
                <a:lnTo>
                  <a:pt x="1041400" y="508000"/>
                </a:lnTo>
                <a:lnTo>
                  <a:pt x="952500" y="704850"/>
                </a:lnTo>
                <a:lnTo>
                  <a:pt x="723900" y="609600"/>
                </a:lnTo>
                <a:lnTo>
                  <a:pt x="768350" y="431800"/>
                </a:lnTo>
                <a:lnTo>
                  <a:pt x="0" y="177800"/>
                </a:lnTo>
                <a:lnTo>
                  <a:pt x="12700" y="107950"/>
                </a:lnTo>
                <a:close/>
              </a:path>
            </a:pathLst>
          </a:custGeom>
          <a:solidFill>
            <a:srgbClr val="4BACC6">
              <a:alpha val="74902"/>
            </a:srgbClr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4286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074"/>
          <p:cNvSpPr txBox="1">
            <a:spLocks noChangeArrowheads="1"/>
          </p:cNvSpPr>
          <p:nvPr/>
        </p:nvSpPr>
        <p:spPr bwMode="auto">
          <a:xfrm>
            <a:off x="2365467" y="262389"/>
            <a:ext cx="507061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tabLst>
                <a:tab pos="361950" algn="l"/>
              </a:tabLst>
            </a:pPr>
            <a:r>
              <a:rPr lang="nl-NL" sz="2200" b="1" dirty="0" smtClean="0">
                <a:latin typeface="Arial Unicode MS" pitchFamily="34" charset="-128"/>
              </a:rPr>
              <a:t>Advies</a:t>
            </a:r>
            <a:endParaRPr lang="nl-NL" sz="2200" b="1" dirty="0">
              <a:latin typeface="Arial Unicode MS" pitchFamily="34" charset="-128"/>
            </a:endParaRPr>
          </a:p>
          <a:p>
            <a:pPr>
              <a:tabLst>
                <a:tab pos="361950" algn="l"/>
              </a:tabLst>
            </a:pPr>
            <a:r>
              <a:rPr lang="nl-NL" dirty="0" smtClean="0">
                <a:latin typeface="Arial Unicode MS" pitchFamily="34" charset="-128"/>
              </a:rPr>
              <a:t>Voorkeurslocaties en uitbreidingsmogelijkheden</a:t>
            </a:r>
            <a:endParaRPr lang="nl-NL" dirty="0">
              <a:latin typeface="Arial Unicode MS" pitchFamily="34" charset="-128"/>
            </a:endParaRPr>
          </a:p>
        </p:txBody>
      </p:sp>
      <p:graphicFrame>
        <p:nvGraphicFramePr>
          <p:cNvPr id="15" name="Tabel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996178"/>
              </p:ext>
            </p:extLst>
          </p:nvPr>
        </p:nvGraphicFramePr>
        <p:xfrm>
          <a:off x="5652120" y="1381368"/>
          <a:ext cx="3024336" cy="127974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243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339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altLang="nl-NL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Nieuwe Rijn</a:t>
                      </a:r>
                    </a:p>
                  </a:txBody>
                  <a:tcPr marL="91437" marR="91437" marT="45723" marB="45723" horzOverflow="overflow">
                    <a:lnB w="38100" cmpd="sng">
                      <a:noFill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494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  <a:ea typeface="MS PGothic" pitchFamily="34" charset="-128"/>
                        </a:defRPr>
                      </a:lvl9pPr>
                    </a:lstStyle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Horeca in maximaal 1/3 van de panden</a:t>
                      </a:r>
                    </a:p>
                    <a:p>
                      <a:pPr marL="266700" marR="0" lvl="0" indent="-2667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nl-NL" altLang="nl-NL" sz="1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Limiet bereikt.</a:t>
                      </a:r>
                    </a:p>
                  </a:txBody>
                  <a:tcPr marL="90000" marR="90000" marT="46800" marB="46800" horzOverflow="overflow">
                    <a:lnT w="38100" cmpd="sng">
                      <a:noFill/>
                    </a:lnT>
                    <a:lnB w="38100" cmpd="sng"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600" y="1196752"/>
            <a:ext cx="5760720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23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2483768" y="260648"/>
            <a:ext cx="127509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000" dirty="0" smtClean="0"/>
              <a:t>Vragen</a:t>
            </a:r>
            <a:endParaRPr lang="nl-NL" sz="3000" dirty="0"/>
          </a:p>
        </p:txBody>
      </p:sp>
      <p:sp>
        <p:nvSpPr>
          <p:cNvPr id="2" name="Tekstvak 1"/>
          <p:cNvSpPr txBox="1"/>
          <p:nvPr/>
        </p:nvSpPr>
        <p:spPr>
          <a:xfrm>
            <a:off x="3758861" y="2060848"/>
            <a:ext cx="1670650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5000" dirty="0" smtClean="0"/>
              <a:t>?</a:t>
            </a:r>
            <a:endParaRPr lang="nl-NL" sz="25000" dirty="0"/>
          </a:p>
        </p:txBody>
      </p:sp>
    </p:spTree>
    <p:extLst>
      <p:ext uri="{BB962C8B-B14F-4D97-AF65-F5344CB8AC3E}">
        <p14:creationId xmlns:p14="http://schemas.microsoft.com/office/powerpoint/2010/main" val="3507128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2380284" y="262389"/>
            <a:ext cx="17956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Logiesaanbod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748432"/>
            <a:ext cx="6933579" cy="453965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733421"/>
            <a:ext cx="7056784" cy="455466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1748432"/>
            <a:ext cx="7133797" cy="4539653"/>
          </a:xfrm>
          <a:prstGeom prst="rect">
            <a:avLst/>
          </a:prstGeom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76"/>
          <a:stretch/>
        </p:blipFill>
        <p:spPr bwMode="auto">
          <a:xfrm>
            <a:off x="6925580" y="1"/>
            <a:ext cx="2029521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0809" y="2394039"/>
            <a:ext cx="3656577" cy="2043073"/>
          </a:xfrm>
          <a:prstGeom prst="rect">
            <a:avLst/>
          </a:prstGeom>
        </p:spPr>
      </p:pic>
      <p:sp>
        <p:nvSpPr>
          <p:cNvPr id="9" name="Gekromde PIJL-OMHOOG 8"/>
          <p:cNvSpPr/>
          <p:nvPr/>
        </p:nvSpPr>
        <p:spPr>
          <a:xfrm rot="8591819">
            <a:off x="3147728" y="3588596"/>
            <a:ext cx="2282915" cy="96750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1976067" y="5445224"/>
            <a:ext cx="8640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500" dirty="0" smtClean="0"/>
              <a:t>+333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3584629" y="5445224"/>
            <a:ext cx="8640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500" dirty="0" smtClean="0"/>
              <a:t>+167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5157965" y="5445223"/>
            <a:ext cx="8640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500" dirty="0" smtClean="0"/>
              <a:t>+500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637136" y="5445222"/>
            <a:ext cx="8640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500" dirty="0" smtClean="0"/>
              <a:t>+9.900</a:t>
            </a:r>
          </a:p>
        </p:txBody>
      </p:sp>
    </p:spTree>
    <p:extLst>
      <p:ext uri="{BB962C8B-B14F-4D97-AF65-F5344CB8AC3E}">
        <p14:creationId xmlns:p14="http://schemas.microsoft.com/office/powerpoint/2010/main" val="3356074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2380284" y="262389"/>
            <a:ext cx="4582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Logiesaanbod</a:t>
            </a:r>
          </a:p>
          <a:p>
            <a:r>
              <a:rPr lang="nl-NL" dirty="0" smtClean="0"/>
              <a:t>Hotels in planvorming (op dit moment bekend)</a:t>
            </a:r>
          </a:p>
        </p:txBody>
      </p:sp>
      <p:sp>
        <p:nvSpPr>
          <p:cNvPr id="14" name="AutoShape 6" descr="data:image/jpeg;base64,/9j/4AAQSkZJRgABAQAAAQABAAD/2wCEAAkGBxQTEhUUExQVFhUXFxcWFhgYFRgWGBUXFxUYFhgUFxcZHCggGBonHBgUITEhJSkrLi4uFx8zODMsNygtLisBCgoKDg0OGhAQGzQkICQ0LCwsLDQsLCwsNDQsLCwsLCwsLCwsLCwsLCwsLCwsLCwsLCwsLCwsLCwsLCwsLCwsLP/AABEIAL8BBwMBIgACEQEDEQH/xAAcAAABBQEBAQAAAAAAAAAAAAADAQIEBQYABwj/xABDEAACAQIEAwUFBAcHAwUAAAABAhEAAwQSITEFQVEiYXGBkQYTMqGxQsHR8BQjM1JicpIHQ4KissLhc4PxFSQ0U8P/xAAYAQEBAQEBAAAAAAAAAAAAAAACAQADBP/EACgRAAICAQQBAwQDAQAAAAAAAAABAhEhAxIxQVEikbETYYHwBIKhcf/aAAwDAQACEQMRAD8A9GionEOL2LBVb1wIX+GZ1jn3VTcN9sEMLiF9237w1Tz5rVVx/GW8TiHUQ6oAoO4PUg+JNd2zmkb62wIBGoOoPIg8xRFNVPs9hxbsJbDZsuh1nLOuTugEVag1DBQaMhqOpoqmoxIkqaKhoCURTRKSFNEFBQ0QGoUIKWmiqf2n42MNb0P6x5CDppq5HQfMxUq8GBcc9oRZuIixowN1oJyrzAA3P0oz+1OFH97PgrH7q86xDtlBY5idTzOu/wB5NCn9Xtu0iu30kKkbbhXtM0n3nbXMxkABlE6acxt31qcPfV1DIQynYivMrDaAjp9amcK4o9lhl2nUH4WH3HvqS0/Bqs9FrqhcO4pbvfCe0N1O4/Ed4qbXEJ1dXV1Yx1Ia6uNYx1JXU0mqYRjQ2NKTTGNIw1jQrhpWNCY1UYQmmE0pNDY0gsaxoTGlY0w1QsaTS0xjXVQnmOEwAxOeJyJbLEjcBRA33kz6VI9n8CEIDHmCx7hqafwbElcKwUCLrZc0mexHZjmIM+dWPDrGYN/EVtjxY6/IGudF3M1PBE/VBubkuf8AEdvSKnioyAWwBIAEDWB3DzqStIg9aKgoS0ZKzGgwNEU0FaKKLEGU0VTQFoqtpJ0A1JOwHU1CjcdjUs22uOYVR6nYKO8mBXk/FOJPfue9cwSSQOShZgDuH4mrL2v48cS2RP2KEQf32Omb027jPOqIfCJ2ymPHQTTiqJYXGXTAbn/4pf0suFLHUtvt3cqDxE6CfTp+Yplg9lPE/WnF5HEuR1XTuqZwrFC25LoHBER661X4bZT5xyNOF2QBpofxqii6YXEX2S4HUkEaggwR4Vq+A+1gcBb5AJgB9lJ6MPsnv28KxeLSSNeXnQQRlkbj861nFNEeWeyCurzjgHtY9nsuM1scp7S/ynmO4/Kt7w7iFu+me2wYfMHoRyNeeUWg0SaQmlNMaiiHMaGTSzQmNMwpNDc0pNDY1TDWNDY04mhsaqCxrGhMac1DNINjSaYTTjTTWDY2upa6qE8YsYy1cvL7lWS2BORmzZW+1HdtW34Xhc7WQrlTDXCRuBOVY8682tE22OkEEqfEbia9D9jsVnVrh07HQkKlrKvLmWb5Guupo7cnOEtzotuJ+8XKt8i5a7TBgrAl1WEV42EmZ7qzHBvaLEpcCLzYAIZIGYwAJkxrXoWEuzoedOvcBtOc6g235PbOU/LQ15nZ1WA3CL7XVbOgVlcoYMqxXcqek6eRqe1qKHgcKLaKgMhREncncse8mT51IuVLGga0VaEBRFqlTDKKyPt5xqB+j2zqRN3uESE+hPl1q29peODDW9P2jSEHTq5HQfM+deZ3SSzEmWMyfGASepkmlFdmbEA7Mcp1PWFmKI+pUcgBHrvTLq6ADaSfGPuojrLTy7I8dZmkzJgOJvMfnkaVNFXw+ppnEzLCiNaORDGmk0TomWFpyAOYgbUJXBPmPvp1m5oJ0rgkx1nfyNbcVJi37mUidd6ZIKSN/wDnnTsYjZRQdMu2vX7q24rQtrTMD0Ed9LwvidyzcDW2IIHkROzD7Qoa3JOvT76EFggjvH59Ktglg9T9nvai3iQFMJdI+GdG65Dz8N6vWrwuwTm00OseINbPgHtwRCYiWEftPtDl2h9od418aDh4JZu2NCaut3ldQyMGU6ggyDTWNQojGhGlY0wmkRs40I0+mkVQNgzTTTyKbWA2DYU2KKRTSKVEBmupSK6lRD5/xN0hApUqczOxII1IAAE8oG/Oe6vSvZGz7vAknQ3ClvyUe9f/ADXAP8NS8Ra4Xf2L4VjvPZX+k5kPyqqxN65avWsKmIt3bY7aulsAt7xyWzmSJmduXhT1NbekqLDTUW8mz9nbea4SdlWfM6D76vitQfZuzFpm5s3yGn1mrJlrzS5EDBpaQiuqGHKtD4ji1sW2uPsNhzY8lHfT1asf7b43Ndt25kiJUbLm2Y9SfkI60oq3Rm6Rm+J4x79w3H+JogclHIDuEiopE+E6nrJJ+6jAyJO3Xu029D6GkS2NJ0HPyWutAsEokL038ZYfKplgAsS2wI84FBv2xmWNoH30qMZMcydfAcqjQtxE41iAbhjQa/dRrmI7FtT0maq+JfF+etHxj9tR/CPpRoaeC2tPoNqDbbtaNGvPbahqNuVMtrBB3kj6GjQ1OkWNy9ETp9KAYyk+P1oWMuDKDvrQ7Xw6ab1dpnqYHYfRtToQfrNBzduB+8fDnTrd7adKc1sbjcN+frVOTkMDagbHMfnNMK9f4oPf+RSspzajSRRiIMb6/X/zVDZK4Fx27h2lTKkjMp+FtOnI94r0Xg3HLWJWUMOPiQ/EO8dR3ivLhbHLwI7wdu6me+ZCGQlXXXQwQQflpFXbZVOj2RlphFZ32b9srd6Ld8hLsDtbI/LX9xu46dDyrUOlc6pjsBFMNFZaZFUIMimkUUimxSCDimEUYihtVRgZFdSmkpEPB+AXCFvkklFtHs7jMzALAOx3PlWn9kuEXEuZ7jZhJCHTXTlBn97yFVHsnY7In7dyT/JaH4s3pXo/CbMlR1InzMmn/Ip6jfgujagirxPtTdw+IZUhraQCp6he1B5HMTWv4H7U2cToGytA7LaGe7rXk+Mtl3a4GOZmLd3aJJ+tMwmNey6vkUlWzaiQ3QHWPSK5tRkcnvg7fB7qRTctZrgntzYuhVug2m2k6oT48vzrWpQgiQQQdiDIPga4NNcnZNPgquPcUXDWi5guQQi/vMFJ9BGv/Nec4gkszOTnLNnbqVUGB5/XlRvbjijnH3bc9m2EXXZQygsR3yxqlHFCW2ntnnrrqzE+g8/KvVpxUUGTLB10EiTHZHQFXP1ddafdaJ5nNLEf9RlHhpsKZavAsBIzGAT0A91oB5NpXWzpHM5CZ2GjOSY9e+qyDr392o+LKoPcSyr2j/V6mntCNG4D5dt5t5jAHOaddAW4FAknIY6wXYknyFBtA++JOpzNry0QLAFGilTxnRxMAkEwegyHkP49fLen49hmQyJZQYg7kbDSge1B/W+CP83tD/ZR+MCGsDoi/SrGFr3+DSlTLNMO2UEayAYPf30CzeUgCRmDQRz3jzqywlwFRBBgAeGlUwKm5BUSGUz3G4AQeu9c4xuyuVFhes7A8zHrQxYIkDUA7c9QDp60XHJlWU3BEA6jfpy8qHhcQxzFkI1Exr9kedGsWZsg2ZDrIiWA16ER9afj+yWgxpO1TAwa2BoYYSP+5z6aULF4LMzAH7Iidd55+QpppvIWh2IYKSGgZl0PKRPpuKZiLG5U8lYA+ex8qZxG4WCGCOyZ5iIFLdfKEZYGZNRyOgPluaqjw0Y54N3mJY9x7Sn11NNDB/i00AkcswPpqop5xIyjPpIRweWkDfkdKa1ggdnWdI/lefPSaWC0RrlkgAnZpE+uhr1T2HxHvMFbkyVzIfIyB/SVrylcQQAIb4pgqdDJEfw7fMVv/wCzHGBlv24IhlcA8swg/wCypqcFibFhQyKO4oTCuKEDIppp7UyKRGMIphFHy00pVsgArXUbJSVbNR4zgby2CoCs2htoo1MlizH0LV6N7PdrtxEW3aDy7Jj615vYwjNcthWyjtHqZ0E/M1u8AbmHw+IuPczD3RVCRqHaFA7/AIhQTbuzpXgyCXgQcw1ygL3HrQ29aHZSBAo+TTNykD76rz9zADh1mflMT516r/Z+v/skPMs8wIAhiI+VeXsa9Y9mx7nh9tv3bTXD55rn30ZPFBUEnZ497TYn3uKxBX7V19eoVyB5Qo9KjM4QMB8RDMTyGmb6wKAcSFYAmXaZ6jSST/mp+Gw+ZgTsVCxr+9mP1FdrVm29skYcsfdsD8KsSSZ7TZzr3wBVmboVcg3kjr/d5dT11qta92XAkZUmY6qBAnxOvfSC0WGGIkgMXMnUyYEnzrBovlgXZnQESSd/1bGT60KyS1zQwCbpnmRmA06eNNw6zcltdWMcgQFXT8aSxf7QjUw+g/icHXpWs1FR7QNluQAICHcT/eRufCpnH2i5aGnwDkPyKruLNmutJAIVZGp3uXjIMa7fKpvHXBuryISAI30NdIVXv8Alz7fJobNpWRJAnKNdjt13qsbBiM4OuaNddroj6Cp9jOFX4WEDqp266zVeccuUqZBz/wD6TuK4K+huiXxENkIK9NQZG/r8qjcK0BB3AWR5EfdU7FXgynKQdV2P8QpnuwztIB7K/Vtq2700as2UuLgMxjUNMyRpmqzxVxrbCBmBB0JgwDyPnzoOIwIYXNSIJ79AobnrS41GbJ2e/TpoTpTtOg5Vj7OIGW2SCBtJ2jKefiBSHDqwUTzcDmOcaeAqPmiwFPxKdQd/iPLzod277uw9xB2rbEjcg7bgb6E1qpWirLoNdsnKFiYDrI6BtNPMU27dIZSp0JBjlLJt3HNVfgPapGPbUqZMle2BKjcDtDadRVpZe3cUlSrQAQQdRlY/cBvRjqKWBvTcSJhuJWb5aDlciQraMCBy61acKvtZbsuVzqBIOUmeRP8AhFZHE8ClgVYQSQRGxBiRrz8qt8JhYthHZmEsvagjQmAOY2B3O9Vb6por2cpm04Z7VtYf3dw5kyhu0dgWK9ljtqNjpryrZ4Dilq+SLbEkAMQQRAOngfKvH75AZCNVjL35SJgnyarLB3GW4Xs3CYhYBgoykhvCdPTnRcV0Q9YKVwSsfwH2yi2Pfq5J1kwGE7qwMbGdum1bO3dVhKsGG8gzpRdowwrTTRSKYRUMCNdRAk7V1WzUeTcDsZnkcgoB3/iI9SRUj2x4iSq4dGy5SHc66kgkLp3EelH9lwG2IliTHPUztWf4hdz3bj6dq40eGYx8hWWOBUnyCxF7Is7wBPnynlT7d2Y3E6xy1++hZd+g/P40RSQesCfAVPwP8jm1PUyfXaK9M9u8UcNw4IpjMEsT/DkOaO+FI86899n8P7zFWEI3uJPeA2Y/Ka039tV4lMPaHNnuHWBCgKJ7tTWTtojVHmdqwpvBgIBE7kzMj7xQeIcTYsLayssATsTJAIAOw76Pev5NFHagDNz5CFHLxoT2Qb6An7YJ5nQLqT5Gs14KpdvJcCyWe5+67KAe4Ny/pqZYVVVNOnf1MVVY7i4txAJMTr2V2P2jvq3Ko/s5iXu38zTlVCF5LyHZXfzPWlvV0HY6tmhw7Fn3j49Bvq/PptypOHCI/kX5k6nqdKZYvADvyk6antMx/Cuwitt8MIg6n7XkPnXTCs5FPxP9s38tr/VfP31Z+0Q/Xr/L/tqvxDA3YidLImTr2Wbr/F86sPaFv150Hw9+nZ8a6RfpX9vg5yWfYvbLdlfAfSqG5c7TCBpLA7n9p31a27AAEFhoPtHp0OlQLuF7LPOvaGo6OenhXKLS5G0+ix4jbBRtBMaHn61Dwjdo5Xb4RvqIk6a+fSj4u4+RpA2OoPd0IqFg1a2YYHZo0nTMCBp40Oii4jiBtswZHYHXMiyB2QIImeVOwvFbT+7Adcw0IJgjsEbHXepeEdT7wmIAU/X8Kpr94Xm1tDJEqWUQ46rIMefyoNtcHWMVItrkZXnWGB/0t+NDxNgRcA2gEjcHrIP8tQcHw1HB92z2zzAYx/SZFHupctznYvK75RMa8huasJ3wTU09jplXieFW3A0gglZEaDMYH0p+C4eqMGGpKMQWk/uaHXXTNUqy1pwSHI1BOYRDCCR5/fR1wjdmCGAzA69VYD5kV2lsfRzW5djCFI1lcrzI158+etGNshSQQ3bDCOQOWZ9GoFhoYi5aZ/h7KjUk6ZgCQNCZ35VNt4WfidASg+1JBE/ugx8XWnddkqysx9oFCCNpMHbsPA+Tmp2FwZKe9t/aCtA0IZd47ic3rT7otlTJd5AGiKsZhl0ZiTv1FQMbxlcPhkZLbsjEgZrpUggzqbYHftXOUqlYlG1RP/SeyRiBorsM3wnsNmU9D2SD5GrPg3E7tvM9jMQdJCSDqBrPQ5jXnF72wvM491bsqxiCLee5r/E0mtMMHi71tLha7qoJDjIAYGnagbg79aO++hbKPVcF7VWiD76LbaQAfeFp5ZUkgzyqV/6uzfs8NffvZRaX1cg/KvLeDM4UDEtbRhsVuKST1y2ya3vs77QxbFpUu32zNlIhQQTMFrhEmZoNeC0W4vY1vht4e1/M7XD/AJQBXU73+Nb4cPZt/wDUvFj6Iv311DBaZ58OGW7Vl7kEFELAz9oDsjXvgedZ3AYFrrZV3ysxnQAKYJnxrQ+2nEBYwqqTBvXFtjwALnwGi699ZjDYy6mYqd192xAU9k8pG3jVlS5FBN8DlDEAjYmB3nen++IzaakZSem34Uy1iyuXsgBSWA1Ez3nxpbWMUAAgnth221gbetRSXkTT8Gm9gU97xBGiMqu0dITIPmwqP/bFiM2NtpyW0o82Zjt1iKuf7JrOa9iLvRVUf42LEf5BWU9vMeG4lf20YLO8BEAMdNQaSeWwtFA2GJYljkBOk/EddI6V2JxwUsEUKTJLMJY6xoPHrQrN4tcQ6jXWdzAmPDSoapmbsqzz3QBqDy/EUgh8RLpbOrM2c69o7gSNNKm+zuGys0nZeR1+I7xXHAOy2wSECg5h4zAgaHTqadZa1h83bBzDWSJB8By2qKkV2W1vRGj/AOtf9JP31ItsAWO0BR8v+az2K4jcyTbWVboBmgDL9ogcqqsdeuZjnt335zpB8h+Fbc+kSl2y4sNmvE7rmtweUC1aB18Z9DVhxy4DcZxqAu/L4etZEYgK6D3VztZDrsM8aHTcTR/aTFC1eByZiR1gbRqPOstaSXHn/QvTTfP6jeWcYjAZXU+DA/Q0Jz+qf/uf6mrzb9NGTP7rdykZuihp276Nh8exRmS2RlKiA7a5s07RtHzoKb8D2LyekYsyjfyn6V2b9YverfVaweE4niWzDVQEZtXYzHIydqvLF2/+jNfzAsqMVECJHLkSNKu59oO0usXdIzRuQn+ph/uoVgrHQiJGSBP+GOnOpVnChra3H1LWwY2AbKHkRruDSYXD51DLn10kMvIkbNJ61mpXg9OnOC06a/P7/wABG+FhwVMQOyRMeGunnRuPIGRdoZWHrH/NMv4BWP7TXbVBOkjlR8ZZAtIrGcpifKnpXF2zn/IcJR9LyZLhPvAtxe1qsjKwPIaAyRG486s7N4kFjuGVieZ1BO3nQMNwi2rdi5P2YJB2Hl4VJtYFwrLmB7OUHUajSY16ikpKzztMdi3JDI0MIIh/h7MntFdY0FScFdtFVbfkvux2O0AdC5mNuRqNeRg4MaTr5gT85qZxERLdQj+hAMeS/Okq6Nns5WQCBb127dwxoc4+BAPnVRxPiOW26rZsEWjmVWQ3FMmM0OTr2gatyQGOmzIf6pSs7i8GpukHd1KyZ0IlNvFRU1FWbLBlJd9ssXsl33S9LaKg8oFW/s697FIW94WdDBzEmZIIPTaRQD7OFNlRoCnkZIIkdrkRJqThkuWDKKUjQkLuA3PSDo3yrikzo3Zc8I4uQ+S4gIIB0GszG2247q0dqwD2sPcyPuASRrMjXf615+1851c75iG0j4pJPhKn1rW2mkA9YP3+gEV1ic5Ih43iV4n/AOS4KkhpcggxqNdtxXVW8dwtpsy3A2+fMupOoEQe5h6d1dUETv7SbwfFYWwZypbe60bzcbKN9NrY9aq72LAtMB1LQYynprvUP2u4244libls6qwsDwtAIQP8SsagcW4rcdVt3IzCGnLqJG229efVm06GqSLzCMfdKWaCZIPIgnNoRy1pXYQoU7bkkmddYBEDSq7CcRdbACWwYaBNoMSJ1O2mkCKncGu3LrEXLaKApP7IL2tAB6z8qGk3tFFqsnrf9keGy4S45+1dOvcqqJ9S1eT8Ru+8v3brMAHd26mGJ1+delp7QLhcI1qyhlUJZ2+EsUIOUaHRgBHd514/avR7zVd1A05ljvA7q7LCC3bsm2HtgkqpJAJltB05+m1BvcXcAxkSDEAFjPnA6VE4cy9slp/Vry2BJPM9xo2Awy3VdmLQhnZTOgMAeVOMXILdINxPEQwBLN2F5wpJBlio57VUXr8NCAIIUabzngnNvrrzqTjMXmZpVTBKz2th2dgdNBQGv6yFQH+QHbX7U0bQqLrG3z+j22PxMR9JoXGMYQ+UaDXWJPxkfdVQ3ELuYAXGAJGxjcxy2qfx/HOriHYA2wdHI3ZuXhFZTcVg5akbZJuYtxdRAdP1U6dUWfqaTjdvNcVYOUxMCedBxOLb9KVM7b2gRmMHsJMiu9oMSy3FgkDLOh7+dRybWSbQmHwyDe05T3zaaz+xtgmR1M1Iv2JsXAllsvvEKplM/CZOu+wqqs4hvchix/bXNZn+7td9WHC8fGHu3DGhXQMByfeZjYV1hJVQWsh7eC1YpadAbTiCD8WXl41aKn/sbiHRvd3RB0OoMaVmn4j7xWXLE27g2T7NsncID8+VUy7GhJ+DrFeT1rhq5sLaHW2o/wAsR9RWdv2yhgZy3PKdRG05lNXHAsYBhrOhPY5R1bTffSiYm2tzUEod5zBZ9D8vpVmm1gejKCdTWCAb6XIZ7cGI/aMDp1ERJqxx5jDzG2U66wJA+lAw2DAMvdzDoW+6T60fiOIVrLhWgkdnUDUHTnWg5V6i6307qBjLdxhcllU6kGFAkH7cjl99SbGIhyCuwaN5kmaj2MPiVAzjM3MyuwnY+nrTlw1+e0BrPJNyBr60m1ycUiZcx2W2h7Wqie1poSOfhVlxfiYt4ezdLZVJZdVzSYkL3Hst6VS3cLd92q5RIZpELsYIiP8AFROK2S3CrgYQ1m6jR0BaD8rlG8CokJxYOAyZWBXmCJI3HWZB5VF4tiIKOUIhiIUFv4gducNVd7KXWNqFWclyZ6SAevWfnVzxVmZDKxlC6/ysR9GNa00WskQccfMQVGj5dmBykHKTvroaPhvaBSoJWJiddjOU8uRqnxMyzQYa2rTH2rZjfrlD0llc2cCBBJHg4Dr85oykoq2WrL65xWwQfeDQQTKzudNu+atOH45Xy5RbNonLmBZWUTqSG03rIvYLB9QdCIgzqcy+hJpnBsYyIygQZDAnv0HzoR1FqZizSh0zb+0GHKKHsMtwkhSpg7SevefSkrLpxRpgyQDK667EGurraYclThfdlc91C73C1wnMRqzMevUE+dJhuHC/dVQ2XMeeuUeE/mKucB7JYl4Oe0FUZYZpg5eWSdpB8queC+wmIX9YbtsSoCwj7v2SQsTpufGuUkmKjPW+LICttV00UHQDXKAYH8wrTcE1ds0dk8jPRte/Q0mJ/s6XDj3l7GOQPhiwQHfUrbknnG502oWEti0pGZmJMkkgH4YgQBA3rpFWsBlgBisVcBW2t6/7t1JZGvOyEHX4c2WN/OqzGlbQE217XajbnAO2taDFYfCjDrdzqLx7Cqb+YqMxUsbYXsrGY6nmKzHtZcwwxLpZk2kyhWDlg5yhnYFhMZp9KPY+UEt44ZCwRdCRAI5CTrHKrPgnF7IV2u29srADI0rJBI1Hj4TWY/SLRQKCw5mRuTA5T0p/ubWR2FySAAB1JO2oHQ0k6yFq8EUtMmNJ37zJj0oQugkjpSK51HKZ84ikRQBt2pMmNwT1o0Ox1nW6n86f6hVpxq1aeS2ZSoVD2ZJyqDIGbYgzqOdVmBE3k/nX6irzjNws7oZy+8nMD0OTL4QflThwznPlB8RgIxJcJcOYqS2QFFAAHxHbblTcfhS1zMFdiFjRVYQTtDDem4nCg4kuSZDaDSNBGun31cYZjBjr+H3VglCnCSbITJeEXHb7IOqIJGkRpA86icNEYfFhlaQbYiIIIzDtSN9da0nF7qhRmYKJ+46U3hOOtkOAqXAINwkQYgwRm+MggCO/uqG+xmuHgZDIaSt0g5hlj3L/AGYn51Fw1xYaVkkAKQSuUjTNH2qtsRdcPlKZU7a7AAA2WgLGwkaeFUltgYgR2ROsyeZ20npUao6LJP4bgWvOEUxpMloAA8T4UvEcG1i61tmmIIZWJDA8xRvZ/EIl3t6BlKgzAViQQT3aR5072hvKboCkHKsEgyCSZie6udy3V0OlV2RcNYZ5hjoOp36UKzcIZTOoI3MwQaJhb6gEMN4IMTETpHQz8qCVMFuWaO+TrtSIk2ax/eMcxuaLmkKohgVkazuIqO+MuBhL5hIOiAaTqJn591RrvFkJJzSWgtCkfCD4Coz8WWFAz9mY2Gp5jWm2glu+KYi4Qz6RlhZ0MiBp1I61M4HaN/D4m07EG6pUEgaGOy2kcwvpWbHGjJKpuI1aeYM6DfSpnAvaD3Vws9sEHXcA6GSRm3rQTbpElSRRcDxj2feCCpbLIOm2YHlrvU+/xlyD0IIgkkaiOtJxQm48ocyy2XT7JMjXwiowwDHeKLTWBJoteCX8wh1tkqeZ0ysRmEHfTN60uOyi62TKEh4IjQqexHkWHlVPa4LlYNm+VTDhbY3P58KjhuVMydB7F0QTmiR18Rsagi+M0Q0armUTIJ03HKpIC/ZB+750RWY6KPICTXPR0FpXT5HKTl0RDb10zx36V1TDYfmG8wfoK6um6HkFfc9hve2WFXe+D/Krt9NKynFPba+XYWbiZJ7J91Bjoc861jiaSkoJAcmyTxXj+NZSBdd5BBUmBB0+H4fl4VSNjMUf7u2P5iW+rmrLMOfrXHoRSrwSyNaDZRmiecbSdTXNYB6GjOtDNRmItzh6nu8KY3DyEMHUsPQA/jU8evyNOLCAPE66dKlFtlE1ll3FMBq/KCgvYU/ZB8qlCUiowbxcB6SfRSafY4pc7K9mJURkXTUbaVO/RFBkLr+Nd7sDkP6R+FVKiN2cMQTjSuYx7xtJMaKeVP4zxS5auZUaBlB+FTrJ6juouFut7wSevITsecUPiBBfkdANgfrSD2Q8ZjnuYZWuNJ98wmANMmmw7zRfZ/EZUvHKrBVVjmaMgGaXGhlh076JbJAgbbxAiesUty4Iy3EVw/YEmMjEaXBHMa+tTovZPscctvbZc3auFgoy6kCO0Y+HnE1msEjOwVAWY7AbmBJ+QPpRbeFVSXXRRdCLr9mchM+J+VWuG4eoYZVZj0VirHwM/kVZTc6vrBUlGyFw62rN29o9SdPxPlSYrClXIGo0IMda0XA+HrcciB2VLaDWeS+dD4pi7T3AbPwlBuCIYSCNQDOm3jW+nizb+jPrhWNFGCPM6c4qyNwDlr3Ul09k8tD0H1osqeSLawUHmfzFOWyo5Cu96PE84E6+O1Ozt0A8fwH41DUzgADTrVpXYAkjWARE6+NMFuTqfuH409LeUyo7Q1B31G1WMmnaK42SuKoLTIqowBtoQCNRplMnaZBqF79jsAPHWltcWuYvW4EzIABlGXQknWSZ1p5tfmazn3ZklQIkncz8vpXBegpxFJZUtOUTHfXJ6jbwi3QuYD8xU/hXHUtMMthX6nMZ9TIHpVf+hie3Ld2w9OfnUkZBsCPMfhV+k5L1Mm42OG4zYua3rjD+AKyqPFlksfEx3CurHEqds3yNdWWhBYRN7HkUlHdKHFdjmMy0oPXUfnauJpM1YwrL02pmWpP6M4XNEKR1G1Ay1jA9PGmEk8tKlNbSNC5PKQAPqTTM0bipRbGpbJ5U/wB0edPtsu4mnl5rUSwQs13uBRgK5hWNYL3A6V3ux0FPL0N7nlWML7oVEx1sTb77gB/panHFLqAZ7o/GnC8d8vrH/NSxJCiwgAgDTbmB30DGOcjRoY0j7qdcDt9qB3AfWgnBg7yfEzWsSiGscWezLWiA7ALqAZPxfefWgO5LlswdjDEyCM7CWiO8mjWreXQbdNx6HSpHvRHwW/HLHyUgfKtbLtRFRWPM+Cj/AMmnjCxvA8TJ9NTUzDWrl3RNuYEKPQVZYf2f/fbyX8T+FXa2RtIooqVh8DceMqGOuw9TvWmw/DLabIJ6nU/OiYjEqvxNHkT9BV2pBep4M5c4U67gHwI09YqBiLbjdSo6gffWkucRsnYknw/GKb+mCCQp060JJMqkzKYLAAElWiepqWtgx8RfwMDp8R38quv/AFDT4RPf+FQrl4mioKxbgIw4gZoJ6Tp+NEN0xGgHQbUzWnLJrpVAuzoncVLwPCmvtlRT3nkPOrj2f9mmvwzkBOg3P4VtsNh0tLlRQoFCU64Go2UnCvZmzYEntPzYxA7gK6rm44iT9K6uLbY6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5" name="AutoShape 8" descr="data:image/jpeg;base64,/9j/4AAQSkZJRgABAQAAAQABAAD/2wCEAAkGBxQTEhUUExQVFhUXFxcWFhgYFRgWGBUXFxUYFhgUFxcZHCggGBonHBgUITEhJSkrLi4uFx8zODMsNygtLisBCgoKDg0OGhAQGzQkICQ0LCwsLDQsLCwsNDQsLCwsLCwsLCwsLCwsLCwsLCwsLCwsLCwsLCwsLCwsLCwsLCwsLP/AABEIAL8BBwMBIgACEQEDEQH/xAAcAAABBQEBAQAAAAAAAAAAAAADAQIEBQYABwj/xABDEAACAQIEAwUFBAcHAwUAAAABAhEAAwQSITEFQVEiYXGBkQYTMqGxQsHR8BQjM1JicpIHQ4KissLhc4PxFSQ0U8P/xAAYAQEBAQEBAAAAAAAAAAAAAAACAQADBP/EACgRAAICAQQBAwQDAQAAAAAAAAABAhEhAxIxQVEikbETYYHwBIKhcf/aAAwDAQACEQMRAD8A9GionEOL2LBVb1wIX+GZ1jn3VTcN9sEMLiF9237w1Tz5rVVx/GW8TiHUQ6oAoO4PUg+JNd2zmkb62wIBGoOoPIg8xRFNVPs9hxbsJbDZsuh1nLOuTugEVag1DBQaMhqOpoqmoxIkqaKhoCURTRKSFNEFBQ0QGoUIKWmiqf2n42MNb0P6x5CDppq5HQfMxUq8GBcc9oRZuIixowN1oJyrzAA3P0oz+1OFH97PgrH7q86xDtlBY5idTzOu/wB5NCn9Xtu0iu30kKkbbhXtM0n3nbXMxkABlE6acxt31qcPfV1DIQynYivMrDaAjp9amcK4o9lhl2nUH4WH3HvqS0/Bqs9FrqhcO4pbvfCe0N1O4/Ed4qbXEJ1dXV1Yx1Ia6uNYx1JXU0mqYRjQ2NKTTGNIw1jQrhpWNCY1UYQmmE0pNDY0gsaxoTGlY0w1QsaTS0xjXVQnmOEwAxOeJyJbLEjcBRA33kz6VI9n8CEIDHmCx7hqafwbElcKwUCLrZc0mexHZjmIM+dWPDrGYN/EVtjxY6/IGudF3M1PBE/VBubkuf8AEdvSKnioyAWwBIAEDWB3DzqStIg9aKgoS0ZKzGgwNEU0FaKKLEGU0VTQFoqtpJ0A1JOwHU1CjcdjUs22uOYVR6nYKO8mBXk/FOJPfue9cwSSQOShZgDuH4mrL2v48cS2RP2KEQf32Omb027jPOqIfCJ2ymPHQTTiqJYXGXTAbn/4pf0suFLHUtvt3cqDxE6CfTp+Yplg9lPE/WnF5HEuR1XTuqZwrFC25LoHBER661X4bZT5xyNOF2QBpofxqii6YXEX2S4HUkEaggwR4Vq+A+1gcBb5AJgB9lJ6MPsnv28KxeLSSNeXnQQRlkbj861nFNEeWeyCurzjgHtY9nsuM1scp7S/ynmO4/Kt7w7iFu+me2wYfMHoRyNeeUWg0SaQmlNMaiiHMaGTSzQmNMwpNDc0pNDY1TDWNDY04mhsaqCxrGhMac1DNINjSaYTTjTTWDY2upa6qE8YsYy1cvL7lWS2BORmzZW+1HdtW34Xhc7WQrlTDXCRuBOVY8682tE22OkEEqfEbia9D9jsVnVrh07HQkKlrKvLmWb5Guupo7cnOEtzotuJ+8XKt8i5a7TBgrAl1WEV42EmZ7qzHBvaLEpcCLzYAIZIGYwAJkxrXoWEuzoedOvcBtOc6g235PbOU/LQ15nZ1WA3CL7XVbOgVlcoYMqxXcqek6eRqe1qKHgcKLaKgMhREncncse8mT51IuVLGga0VaEBRFqlTDKKyPt5xqB+j2zqRN3uESE+hPl1q29peODDW9P2jSEHTq5HQfM+deZ3SSzEmWMyfGASepkmlFdmbEA7Mcp1PWFmKI+pUcgBHrvTLq6ADaSfGPuojrLTy7I8dZmkzJgOJvMfnkaVNFXw+ppnEzLCiNaORDGmk0TomWFpyAOYgbUJXBPmPvp1m5oJ0rgkx1nfyNbcVJi37mUidd6ZIKSN/wDnnTsYjZRQdMu2vX7q24rQtrTMD0Ed9LwvidyzcDW2IIHkROzD7Qoa3JOvT76EFggjvH59Ktglg9T9nvai3iQFMJdI+GdG65Dz8N6vWrwuwTm00OseINbPgHtwRCYiWEftPtDl2h9od418aDh4JZu2NCaut3ldQyMGU6ggyDTWNQojGhGlY0wmkRs40I0+mkVQNgzTTTyKbWA2DYU2KKRTSKVEBmupSK6lRD5/xN0hApUqczOxII1IAAE8oG/Oe6vSvZGz7vAknQ3ClvyUe9f/ADXAP8NS8Ra4Xf2L4VjvPZX+k5kPyqqxN65avWsKmIt3bY7aulsAt7xyWzmSJmduXhT1NbekqLDTUW8mz9nbea4SdlWfM6D76vitQfZuzFpm5s3yGn1mrJlrzS5EDBpaQiuqGHKtD4ji1sW2uPsNhzY8lHfT1asf7b43Ndt25kiJUbLm2Y9SfkI60oq3Rm6Rm+J4x79w3H+JogclHIDuEiopE+E6nrJJ+6jAyJO3Xu029D6GkS2NJ0HPyWutAsEokL038ZYfKplgAsS2wI84FBv2xmWNoH30qMZMcydfAcqjQtxE41iAbhjQa/dRrmI7FtT0maq+JfF+etHxj9tR/CPpRoaeC2tPoNqDbbtaNGvPbahqNuVMtrBB3kj6GjQ1OkWNy9ETp9KAYyk+P1oWMuDKDvrQ7Xw6ab1dpnqYHYfRtToQfrNBzduB+8fDnTrd7adKc1sbjcN+frVOTkMDagbHMfnNMK9f4oPf+RSspzajSRRiIMb6/X/zVDZK4Fx27h2lTKkjMp+FtOnI94r0Xg3HLWJWUMOPiQ/EO8dR3ivLhbHLwI7wdu6me+ZCGQlXXXQwQQflpFXbZVOj2RlphFZ32b9srd6Ld8hLsDtbI/LX9xu46dDyrUOlc6pjsBFMNFZaZFUIMimkUUimxSCDimEUYihtVRgZFdSmkpEPB+AXCFvkklFtHs7jMzALAOx3PlWn9kuEXEuZ7jZhJCHTXTlBn97yFVHsnY7In7dyT/JaH4s3pXo/CbMlR1InzMmn/Ip6jfgujagirxPtTdw+IZUhraQCp6he1B5HMTWv4H7U2cToGytA7LaGe7rXk+Mtl3a4GOZmLd3aJJ+tMwmNey6vkUlWzaiQ3QHWPSK5tRkcnvg7fB7qRTctZrgntzYuhVug2m2k6oT48vzrWpQgiQQQdiDIPga4NNcnZNPgquPcUXDWi5guQQi/vMFJ9BGv/Nec4gkszOTnLNnbqVUGB5/XlRvbjijnH3bc9m2EXXZQygsR3yxqlHFCW2ntnnrrqzE+g8/KvVpxUUGTLB10EiTHZHQFXP1ddafdaJ5nNLEf9RlHhpsKZavAsBIzGAT0A91oB5NpXWzpHM5CZ2GjOSY9e+qyDr392o+LKoPcSyr2j/V6mntCNG4D5dt5t5jAHOaddAW4FAknIY6wXYknyFBtA++JOpzNry0QLAFGilTxnRxMAkEwegyHkP49fLen49hmQyJZQYg7kbDSge1B/W+CP83tD/ZR+MCGsDoi/SrGFr3+DSlTLNMO2UEayAYPf30CzeUgCRmDQRz3jzqywlwFRBBgAeGlUwKm5BUSGUz3G4AQeu9c4xuyuVFhes7A8zHrQxYIkDUA7c9QDp60XHJlWU3BEA6jfpy8qHhcQxzFkI1Exr9kedGsWZsg2ZDrIiWA16ER9afj+yWgxpO1TAwa2BoYYSP+5z6aULF4LMzAH7Iidd55+QpppvIWh2IYKSGgZl0PKRPpuKZiLG5U8lYA+ex8qZxG4WCGCOyZ5iIFLdfKEZYGZNRyOgPluaqjw0Y54N3mJY9x7Sn11NNDB/i00AkcswPpqop5xIyjPpIRweWkDfkdKa1ggdnWdI/lefPSaWC0RrlkgAnZpE+uhr1T2HxHvMFbkyVzIfIyB/SVrylcQQAIb4pgqdDJEfw7fMVv/wCzHGBlv24IhlcA8swg/wCypqcFibFhQyKO4oTCuKEDIppp7UyKRGMIphFHy00pVsgArXUbJSVbNR4zgby2CoCs2htoo1MlizH0LV6N7PdrtxEW3aDy7Jj615vYwjNcthWyjtHqZ0E/M1u8AbmHw+IuPczD3RVCRqHaFA7/AIhQTbuzpXgyCXgQcw1ygL3HrQ29aHZSBAo+TTNykD76rz9zADh1mflMT516r/Z+v/skPMs8wIAhiI+VeXsa9Y9mx7nh9tv3bTXD55rn30ZPFBUEnZ497TYn3uKxBX7V19eoVyB5Qo9KjM4QMB8RDMTyGmb6wKAcSFYAmXaZ6jSST/mp+Gw+ZgTsVCxr+9mP1FdrVm29skYcsfdsD8KsSSZ7TZzr3wBVmboVcg3kjr/d5dT11qta92XAkZUmY6qBAnxOvfSC0WGGIkgMXMnUyYEnzrBovlgXZnQESSd/1bGT60KyS1zQwCbpnmRmA06eNNw6zcltdWMcgQFXT8aSxf7QjUw+g/icHXpWs1FR7QNluQAICHcT/eRufCpnH2i5aGnwDkPyKruLNmutJAIVZGp3uXjIMa7fKpvHXBuryISAI30NdIVXv8Alz7fJobNpWRJAnKNdjt13qsbBiM4OuaNddroj6Cp9jOFX4WEDqp266zVeccuUqZBz/wD6TuK4K+huiXxENkIK9NQZG/r8qjcK0BB3AWR5EfdU7FXgynKQdV2P8QpnuwztIB7K/Vtq2700as2UuLgMxjUNMyRpmqzxVxrbCBmBB0JgwDyPnzoOIwIYXNSIJ79AobnrS41GbJ2e/TpoTpTtOg5Vj7OIGW2SCBtJ2jKefiBSHDqwUTzcDmOcaeAqPmiwFPxKdQd/iPLzod277uw9xB2rbEjcg7bgb6E1qpWirLoNdsnKFiYDrI6BtNPMU27dIZSp0JBjlLJt3HNVfgPapGPbUqZMle2BKjcDtDadRVpZe3cUlSrQAQQdRlY/cBvRjqKWBvTcSJhuJWb5aDlciQraMCBy61acKvtZbsuVzqBIOUmeRP8AhFZHE8ClgVYQSQRGxBiRrz8qt8JhYthHZmEsvagjQmAOY2B3O9Vb6por2cpm04Z7VtYf3dw5kyhu0dgWK9ljtqNjpryrZ4Dilq+SLbEkAMQQRAOngfKvH75AZCNVjL35SJgnyarLB3GW4Xs3CYhYBgoykhvCdPTnRcV0Q9YKVwSsfwH2yi2Pfq5J1kwGE7qwMbGdum1bO3dVhKsGG8gzpRdowwrTTRSKYRUMCNdRAk7V1WzUeTcDsZnkcgoB3/iI9SRUj2x4iSq4dGy5SHc66kgkLp3EelH9lwG2IliTHPUztWf4hdz3bj6dq40eGYx8hWWOBUnyCxF7Is7wBPnynlT7d2Y3E6xy1++hZd+g/P40RSQesCfAVPwP8jm1PUyfXaK9M9u8UcNw4IpjMEsT/DkOaO+FI86899n8P7zFWEI3uJPeA2Y/Ka039tV4lMPaHNnuHWBCgKJ7tTWTtojVHmdqwpvBgIBE7kzMj7xQeIcTYsLayssATsTJAIAOw76Pev5NFHagDNz5CFHLxoT2Qb6An7YJ5nQLqT5Gs14KpdvJcCyWe5+67KAe4Ny/pqZYVVVNOnf1MVVY7i4txAJMTr2V2P2jvq3Ko/s5iXu38zTlVCF5LyHZXfzPWlvV0HY6tmhw7Fn3j49Bvq/PptypOHCI/kX5k6nqdKZYvADvyk6antMx/Cuwitt8MIg6n7XkPnXTCs5FPxP9s38tr/VfP31Z+0Q/Xr/L/tqvxDA3YidLImTr2Wbr/F86sPaFv150Hw9+nZ8a6RfpX9vg5yWfYvbLdlfAfSqG5c7TCBpLA7n9p31a27AAEFhoPtHp0OlQLuF7LPOvaGo6OenhXKLS5G0+ix4jbBRtBMaHn61Dwjdo5Xb4RvqIk6a+fSj4u4+RpA2OoPd0IqFg1a2YYHZo0nTMCBp40Oii4jiBtswZHYHXMiyB2QIImeVOwvFbT+7Adcw0IJgjsEbHXepeEdT7wmIAU/X8Kpr94Xm1tDJEqWUQ46rIMefyoNtcHWMVItrkZXnWGB/0t+NDxNgRcA2gEjcHrIP8tQcHw1HB92z2zzAYx/SZFHupctznYvK75RMa8huasJ3wTU09jplXieFW3A0gglZEaDMYH0p+C4eqMGGpKMQWk/uaHXXTNUqy1pwSHI1BOYRDCCR5/fR1wjdmCGAzA69VYD5kV2lsfRzW5djCFI1lcrzI158+etGNshSQQ3bDCOQOWZ9GoFhoYi5aZ/h7KjUk6ZgCQNCZ35VNt4WfidASg+1JBE/ugx8XWnddkqysx9oFCCNpMHbsPA+Tmp2FwZKe9t/aCtA0IZd47ic3rT7otlTJd5AGiKsZhl0ZiTv1FQMbxlcPhkZLbsjEgZrpUggzqbYHftXOUqlYlG1RP/SeyRiBorsM3wnsNmU9D2SD5GrPg3E7tvM9jMQdJCSDqBrPQ5jXnF72wvM491bsqxiCLee5r/E0mtMMHi71tLha7qoJDjIAYGnagbg79aO++hbKPVcF7VWiD76LbaQAfeFp5ZUkgzyqV/6uzfs8NffvZRaX1cg/KvLeDM4UDEtbRhsVuKST1y2ya3vs77QxbFpUu32zNlIhQQTMFrhEmZoNeC0W4vY1vht4e1/M7XD/AJQBXU73+Nb4cPZt/wDUvFj6Iv311DBaZ58OGW7Vl7kEFELAz9oDsjXvgedZ3AYFrrZV3ysxnQAKYJnxrQ+2nEBYwqqTBvXFtjwALnwGi699ZjDYy6mYqd192xAU9k8pG3jVlS5FBN8DlDEAjYmB3nen++IzaakZSem34Uy1iyuXsgBSWA1Ez3nxpbWMUAAgnth221gbetRSXkTT8Gm9gU97xBGiMqu0dITIPmwqP/bFiM2NtpyW0o82Zjt1iKuf7JrOa9iLvRVUf42LEf5BWU9vMeG4lf20YLO8BEAMdNQaSeWwtFA2GJYljkBOk/EddI6V2JxwUsEUKTJLMJY6xoPHrQrN4tcQ6jXWdzAmPDSoapmbsqzz3QBqDy/EUgh8RLpbOrM2c69o7gSNNKm+zuGys0nZeR1+I7xXHAOy2wSECg5h4zAgaHTqadZa1h83bBzDWSJB8By2qKkV2W1vRGj/AOtf9JP31ItsAWO0BR8v+az2K4jcyTbWVboBmgDL9ogcqqsdeuZjnt335zpB8h+Fbc+kSl2y4sNmvE7rmtweUC1aB18Z9DVhxy4DcZxqAu/L4etZEYgK6D3VztZDrsM8aHTcTR/aTFC1eByZiR1gbRqPOstaSXHn/QvTTfP6jeWcYjAZXU+DA/Q0Jz+qf/uf6mrzb9NGTP7rdykZuihp276Nh8exRmS2RlKiA7a5s07RtHzoKb8D2LyekYsyjfyn6V2b9YverfVaweE4niWzDVQEZtXYzHIydqvLF2/+jNfzAsqMVECJHLkSNKu59oO0usXdIzRuQn+ph/uoVgrHQiJGSBP+GOnOpVnChra3H1LWwY2AbKHkRruDSYXD51DLn10kMvIkbNJ61mpXg9OnOC06a/P7/wABG+FhwVMQOyRMeGunnRuPIGRdoZWHrH/NMv4BWP7TXbVBOkjlR8ZZAtIrGcpifKnpXF2zn/IcJR9LyZLhPvAtxe1qsjKwPIaAyRG486s7N4kFjuGVieZ1BO3nQMNwi2rdi5P2YJB2Hl4VJtYFwrLmB7OUHUajSY16ikpKzztMdi3JDI0MIIh/h7MntFdY0FScFdtFVbfkvux2O0AdC5mNuRqNeRg4MaTr5gT85qZxERLdQj+hAMeS/Okq6Nns5WQCBb127dwxoc4+BAPnVRxPiOW26rZsEWjmVWQ3FMmM0OTr2gatyQGOmzIf6pSs7i8GpukHd1KyZ0IlNvFRU1FWbLBlJd9ssXsl33S9LaKg8oFW/s697FIW94WdDBzEmZIIPTaRQD7OFNlRoCnkZIIkdrkRJqThkuWDKKUjQkLuA3PSDo3yrikzo3Zc8I4uQ+S4gIIB0GszG2247q0dqwD2sPcyPuASRrMjXf615+1851c75iG0j4pJPhKn1rW2mkA9YP3+gEV1ic5Ih43iV4n/AOS4KkhpcggxqNdtxXVW8dwtpsy3A2+fMupOoEQe5h6d1dUETv7SbwfFYWwZypbe60bzcbKN9NrY9aq72LAtMB1LQYynprvUP2u4244libls6qwsDwtAIQP8SsagcW4rcdVt3IzCGnLqJG229efVm06GqSLzCMfdKWaCZIPIgnNoRy1pXYQoU7bkkmddYBEDSq7CcRdbACWwYaBNoMSJ1O2mkCKncGu3LrEXLaKApP7IL2tAB6z8qGk3tFFqsnrf9keGy4S45+1dOvcqqJ9S1eT8Ru+8v3brMAHd26mGJ1+delp7QLhcI1qyhlUJZ2+EsUIOUaHRgBHd514/avR7zVd1A05ljvA7q7LCC3bsm2HtgkqpJAJltB05+m1BvcXcAxkSDEAFjPnA6VE4cy9slp/Vry2BJPM9xo2Awy3VdmLQhnZTOgMAeVOMXILdINxPEQwBLN2F5wpJBlio57VUXr8NCAIIUabzngnNvrrzqTjMXmZpVTBKz2th2dgdNBQGv6yFQH+QHbX7U0bQqLrG3z+j22PxMR9JoXGMYQ+UaDXWJPxkfdVQ3ELuYAXGAJGxjcxy2qfx/HOriHYA2wdHI3ZuXhFZTcVg5akbZJuYtxdRAdP1U6dUWfqaTjdvNcVYOUxMCedBxOLb9KVM7b2gRmMHsJMiu9oMSy3FgkDLOh7+dRybWSbQmHwyDe05T3zaaz+xtgmR1M1Iv2JsXAllsvvEKplM/CZOu+wqqs4hvchix/bXNZn+7td9WHC8fGHu3DGhXQMByfeZjYV1hJVQWsh7eC1YpadAbTiCD8WXl41aKn/sbiHRvd3RB0OoMaVmn4j7xWXLE27g2T7NsncID8+VUy7GhJ+DrFeT1rhq5sLaHW2o/wAsR9RWdv2yhgZy3PKdRG05lNXHAsYBhrOhPY5R1bTffSiYm2tzUEod5zBZ9D8vpVmm1gejKCdTWCAb6XIZ7cGI/aMDp1ERJqxx5jDzG2U66wJA+lAw2DAMvdzDoW+6T60fiOIVrLhWgkdnUDUHTnWg5V6i6307qBjLdxhcllU6kGFAkH7cjl99SbGIhyCuwaN5kmaj2MPiVAzjM3MyuwnY+nrTlw1+e0BrPJNyBr60m1ycUiZcx2W2h7Wqie1poSOfhVlxfiYt4ezdLZVJZdVzSYkL3Hst6VS3cLd92q5RIZpELsYIiP8AFROK2S3CrgYQ1m6jR0BaD8rlG8CokJxYOAyZWBXmCJI3HWZB5VF4tiIKOUIhiIUFv4gducNVd7KXWNqFWclyZ6SAevWfnVzxVmZDKxlC6/ysR9GNa00WskQccfMQVGj5dmBykHKTvroaPhvaBSoJWJiddjOU8uRqnxMyzQYa2rTH2rZjfrlD0llc2cCBBJHg4Dr85oykoq2WrL65xWwQfeDQQTKzudNu+atOH45Xy5RbNonLmBZWUTqSG03rIvYLB9QdCIgzqcy+hJpnBsYyIygQZDAnv0HzoR1FqZizSh0zb+0GHKKHsMtwkhSpg7SevefSkrLpxRpgyQDK667EGurraYclThfdlc91C73C1wnMRqzMevUE+dJhuHC/dVQ2XMeeuUeE/mKucB7JYl4Oe0FUZYZpg5eWSdpB8queC+wmIX9YbtsSoCwj7v2SQsTpufGuUkmKjPW+LICttV00UHQDXKAYH8wrTcE1ds0dk8jPRte/Q0mJ/s6XDj3l7GOQPhiwQHfUrbknnG502oWEti0pGZmJMkkgH4YgQBA3rpFWsBlgBisVcBW2t6/7t1JZGvOyEHX4c2WN/OqzGlbQE217XajbnAO2taDFYfCjDrdzqLx7Cqb+YqMxUsbYXsrGY6nmKzHtZcwwxLpZk2kyhWDlg5yhnYFhMZp9KPY+UEt44ZCwRdCRAI5CTrHKrPgnF7IV2u29srADI0rJBI1Hj4TWY/SLRQKCw5mRuTA5T0p/ubWR2FySAAB1JO2oHQ0k6yFq8EUtMmNJ37zJj0oQugkjpSK51HKZ84ikRQBt2pMmNwT1o0Ox1nW6n86f6hVpxq1aeS2ZSoVD2ZJyqDIGbYgzqOdVmBE3k/nX6irzjNws7oZy+8nMD0OTL4QflThwznPlB8RgIxJcJcOYqS2QFFAAHxHbblTcfhS1zMFdiFjRVYQTtDDem4nCg4kuSZDaDSNBGun31cYZjBjr+H3VglCnCSbITJeEXHb7IOqIJGkRpA86icNEYfFhlaQbYiIIIzDtSN9da0nF7qhRmYKJ+46U3hOOtkOAqXAINwkQYgwRm+MggCO/uqG+xmuHgZDIaSt0g5hlj3L/AGYn51Fw1xYaVkkAKQSuUjTNH2qtsRdcPlKZU7a7AAA2WgLGwkaeFUltgYgR2ROsyeZ20npUao6LJP4bgWvOEUxpMloAA8T4UvEcG1i61tmmIIZWJDA8xRvZ/EIl3t6BlKgzAViQQT3aR5072hvKboCkHKsEgyCSZie6udy3V0OlV2RcNYZ5hjoOp36UKzcIZTOoI3MwQaJhb6gEMN4IMTETpHQz8qCVMFuWaO+TrtSIk2ax/eMcxuaLmkKohgVkazuIqO+MuBhL5hIOiAaTqJn591RrvFkJJzSWgtCkfCD4Coz8WWFAz9mY2Gp5jWm2glu+KYi4Qz6RlhZ0MiBp1I61M4HaN/D4m07EG6pUEgaGOy2kcwvpWbHGjJKpuI1aeYM6DfSpnAvaD3Vws9sEHXcA6GSRm3rQTbpElSRRcDxj2feCCpbLIOm2YHlrvU+/xlyD0IIgkkaiOtJxQm48ocyy2XT7JMjXwiowwDHeKLTWBJoteCX8wh1tkqeZ0ysRmEHfTN60uOyi62TKEh4IjQqexHkWHlVPa4LlYNm+VTDhbY3P58KjhuVMydB7F0QTmiR18Rsagi+M0Q0armUTIJ03HKpIC/ZB+750RWY6KPICTXPR0FpXT5HKTl0RDb10zx36V1TDYfmG8wfoK6um6HkFfc9hve2WFXe+D/Krt9NKynFPba+XYWbiZJ7J91Bjoc861jiaSkoJAcmyTxXj+NZSBdd5BBUmBB0+H4fl4VSNjMUf7u2P5iW+rmrLMOfrXHoRSrwSyNaDZRmiecbSdTXNYB6GjOtDNRmItzh6nu8KY3DyEMHUsPQA/jU8evyNOLCAPE66dKlFtlE1ll3FMBq/KCgvYU/ZB8qlCUiowbxcB6SfRSafY4pc7K9mJURkXTUbaVO/RFBkLr+Nd7sDkP6R+FVKiN2cMQTjSuYx7xtJMaKeVP4zxS5auZUaBlB+FTrJ6juouFut7wSevITsecUPiBBfkdANgfrSD2Q8ZjnuYZWuNJ98wmANMmmw7zRfZ/EZUvHKrBVVjmaMgGaXGhlh076JbJAgbbxAiesUty4Iy3EVw/YEmMjEaXBHMa+tTovZPscctvbZc3auFgoy6kCO0Y+HnE1msEjOwVAWY7AbmBJ+QPpRbeFVSXXRRdCLr9mchM+J+VWuG4eoYZVZj0VirHwM/kVZTc6vrBUlGyFw62rN29o9SdPxPlSYrClXIGo0IMda0XA+HrcciB2VLaDWeS+dD4pi7T3AbPwlBuCIYSCNQDOm3jW+nizb+jPrhWNFGCPM6c4qyNwDlr3Ul09k8tD0H1osqeSLawUHmfzFOWyo5Cu96PE84E6+O1Ozt0A8fwH41DUzgADTrVpXYAkjWARE6+NMFuTqfuH409LeUyo7Q1B31G1WMmnaK42SuKoLTIqowBtoQCNRplMnaZBqF79jsAPHWltcWuYvW4EzIABlGXQknWSZ1p5tfmazn3ZklQIkncz8vpXBegpxFJZUtOUTHfXJ6jbwi3QuYD8xU/hXHUtMMthX6nMZ9TIHpVf+hie3Ld2w9OfnUkZBsCPMfhV+k5L1Mm42OG4zYua3rjD+AKyqPFlksfEx3CurHEqds3yNdWWhBYRN7HkUlHdKHFdjmMy0oPXUfnauJpM1YwrL02pmWpP6M4XNEKR1G1Ay1jA9PGmEk8tKlNbSNC5PKQAPqTTM0bipRbGpbJ5U/wB0edPtsu4mnl5rUSwQs13uBRgK5hWNYL3A6V3ux0FPL0N7nlWML7oVEx1sTb77gB/panHFLqAZ7o/GnC8d8vrH/NSxJCiwgAgDTbmB30DGOcjRoY0j7qdcDt9qB3AfWgnBg7yfEzWsSiGscWezLWiA7ALqAZPxfefWgO5LlswdjDEyCM7CWiO8mjWreXQbdNx6HSpHvRHwW/HLHyUgfKtbLtRFRWPM+Cj/AMmnjCxvA8TJ9NTUzDWrl3RNuYEKPQVZYf2f/fbyX8T+FXa2RtIooqVh8DceMqGOuw9TvWmw/DLabIJ6nU/OiYjEqvxNHkT9BV2pBep4M5c4U67gHwI09YqBiLbjdSo6gffWkucRsnYknw/GKb+mCCQp060JJMqkzKYLAAElWiepqWtgx8RfwMDp8R38quv/AFDT4RPf+FQrl4mioKxbgIw4gZoJ6Tp+NEN0xGgHQbUzWnLJrpVAuzoncVLwPCmvtlRT3nkPOrj2f9mmvwzkBOg3P4VtsNh0tLlRQoFCU64Go2UnCvZmzYEntPzYxA7gK6rm44iT9K6uLbY6P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6" name="AutoShape 10" descr="data:image/jpeg;base64,/9j/4AAQSkZJRgABAQAAAQABAAD/2wCEAAkGBxQTEhUUExQVFhUXFxcWFhgYFRgWGBUXFxUYFhgUFxcZHCggGBonHBgUITEhJSkrLi4uFx8zODMsNygtLisBCgoKDg0OGhAQGzQkICQ0LCwsLDQsLCwsNDQsLCwsLCwsLCwsLCwsLCwsLCwsLCwsLCwsLCwsLCwsLCwsLCwsLP/AABEIAL8BBwMBIgACEQEDEQH/xAAcAAABBQEBAQAAAAAAAAAAAAADAQIEBQYABwj/xABDEAACAQIEAwUFBAcHAwUAAAABAhEAAwQSITEFQVEiYXGBkQYTMqGxQsHR8BQjM1JicpIHQ4KissLhc4PxFSQ0U8P/xAAYAQEBAQEBAAAAAAAAAAAAAAACAQADBP/EACgRAAICAQQBAwQDAQAAAAAAAAABAhEhAxIxQVEikbETYYHwBIKhcf/aAAwDAQACEQMRAD8A9GionEOL2LBVb1wIX+GZ1jn3VTcN9sEMLiF9237w1Tz5rVVx/GW8TiHUQ6oAoO4PUg+JNd2zmkb62wIBGoOoPIg8xRFNVPs9hxbsJbDZsuh1nLOuTugEVag1DBQaMhqOpoqmoxIkqaKhoCURTRKSFNEFBQ0QGoUIKWmiqf2n42MNb0P6x5CDppq5HQfMxUq8GBcc9oRZuIixowN1oJyrzAA3P0oz+1OFH97PgrH7q86xDtlBY5idTzOu/wB5NCn9Xtu0iu30kKkbbhXtM0n3nbXMxkABlE6acxt31qcPfV1DIQynYivMrDaAjp9amcK4o9lhl2nUH4WH3HvqS0/Bqs9FrqhcO4pbvfCe0N1O4/Ed4qbXEJ1dXV1Yx1Ia6uNYx1JXU0mqYRjQ2NKTTGNIw1jQrhpWNCY1UYQmmE0pNDY0gsaxoTGlY0w1QsaTS0xjXVQnmOEwAxOeJyJbLEjcBRA33kz6VI9n8CEIDHmCx7hqafwbElcKwUCLrZc0mexHZjmIM+dWPDrGYN/EVtjxY6/IGudF3M1PBE/VBubkuf8AEdvSKnioyAWwBIAEDWB3DzqStIg9aKgoS0ZKzGgwNEU0FaKKLEGU0VTQFoqtpJ0A1JOwHU1CjcdjUs22uOYVR6nYKO8mBXk/FOJPfue9cwSSQOShZgDuH4mrL2v48cS2RP2KEQf32Omb027jPOqIfCJ2ymPHQTTiqJYXGXTAbn/4pf0suFLHUtvt3cqDxE6CfTp+Yplg9lPE/WnF5HEuR1XTuqZwrFC25LoHBER661X4bZT5xyNOF2QBpofxqii6YXEX2S4HUkEaggwR4Vq+A+1gcBb5AJgB9lJ6MPsnv28KxeLSSNeXnQQRlkbj861nFNEeWeyCurzjgHtY9nsuM1scp7S/ynmO4/Kt7w7iFu+me2wYfMHoRyNeeUWg0SaQmlNMaiiHMaGTSzQmNMwpNDc0pNDY1TDWNDY04mhsaqCxrGhMac1DNINjSaYTTjTTWDY2upa6qE8YsYy1cvL7lWS2BORmzZW+1HdtW34Xhc7WQrlTDXCRuBOVY8682tE22OkEEqfEbia9D9jsVnVrh07HQkKlrKvLmWb5Guupo7cnOEtzotuJ+8XKt8i5a7TBgrAl1WEV42EmZ7qzHBvaLEpcCLzYAIZIGYwAJkxrXoWEuzoedOvcBtOc6g235PbOU/LQ15nZ1WA3CL7XVbOgVlcoYMqxXcqek6eRqe1qKHgcKLaKgMhREncncse8mT51IuVLGga0VaEBRFqlTDKKyPt5xqB+j2zqRN3uESE+hPl1q29peODDW9P2jSEHTq5HQfM+deZ3SSzEmWMyfGASepkmlFdmbEA7Mcp1PWFmKI+pUcgBHrvTLq6ADaSfGPuojrLTy7I8dZmkzJgOJvMfnkaVNFXw+ppnEzLCiNaORDGmk0TomWFpyAOYgbUJXBPmPvp1m5oJ0rgkx1nfyNbcVJi37mUidd6ZIKSN/wDnnTsYjZRQdMu2vX7q24rQtrTMD0Ed9LwvidyzcDW2IIHkROzD7Qoa3JOvT76EFggjvH59Ktglg9T9nvai3iQFMJdI+GdG65Dz8N6vWrwuwTm00OseINbPgHtwRCYiWEftPtDl2h9od418aDh4JZu2NCaut3ldQyMGU6ggyDTWNQojGhGlY0wmkRs40I0+mkVQNgzTTTyKbWA2DYU2KKRTSKVEBmupSK6lRD5/xN0hApUqczOxII1IAAE8oG/Oe6vSvZGz7vAknQ3ClvyUe9f/ADXAP8NS8Ra4Xf2L4VjvPZX+k5kPyqqxN65avWsKmIt3bY7aulsAt7xyWzmSJmduXhT1NbekqLDTUW8mz9nbea4SdlWfM6D76vitQfZuzFpm5s3yGn1mrJlrzS5EDBpaQiuqGHKtD4ji1sW2uPsNhzY8lHfT1asf7b43Ndt25kiJUbLm2Y9SfkI60oq3Rm6Rm+J4x79w3H+JogclHIDuEiopE+E6nrJJ+6jAyJO3Xu029D6GkS2NJ0HPyWutAsEokL038ZYfKplgAsS2wI84FBv2xmWNoH30qMZMcydfAcqjQtxE41iAbhjQa/dRrmI7FtT0maq+JfF+etHxj9tR/CPpRoaeC2tPoNqDbbtaNGvPbahqNuVMtrBB3kj6GjQ1OkWNy9ETp9KAYyk+P1oWMuDKDvrQ7Xw6ab1dpnqYHYfRtToQfrNBzduB+8fDnTrd7adKc1sbjcN+frVOTkMDagbHMfnNMK9f4oPf+RSspzajSRRiIMb6/X/zVDZK4Fx27h2lTKkjMp+FtOnI94r0Xg3HLWJWUMOPiQ/EO8dR3ivLhbHLwI7wdu6me+ZCGQlXXXQwQQflpFXbZVOj2RlphFZ32b9srd6Ld8hLsDtbI/LX9xu46dDyrUOlc6pjsBFMNFZaZFUIMimkUUimxSCDimEUYihtVRgZFdSmkpEPB+AXCFvkklFtHs7jMzALAOx3PlWn9kuEXEuZ7jZhJCHTXTlBn97yFVHsnY7In7dyT/JaH4s3pXo/CbMlR1InzMmn/Ip6jfgujagirxPtTdw+IZUhraQCp6he1B5HMTWv4H7U2cToGytA7LaGe7rXk+Mtl3a4GOZmLd3aJJ+tMwmNey6vkUlWzaiQ3QHWPSK5tRkcnvg7fB7qRTctZrgntzYuhVug2m2k6oT48vzrWpQgiQQQdiDIPga4NNcnZNPgquPcUXDWi5guQQi/vMFJ9BGv/Nec4gkszOTnLNnbqVUGB5/XlRvbjijnH3bc9m2EXXZQygsR3yxqlHFCW2ntnnrrqzE+g8/KvVpxUUGTLB10EiTHZHQFXP1ddafdaJ5nNLEf9RlHhpsKZavAsBIzGAT0A91oB5NpXWzpHM5CZ2GjOSY9e+qyDr392o+LKoPcSyr2j/V6mntCNG4D5dt5t5jAHOaddAW4FAknIY6wXYknyFBtA++JOpzNry0QLAFGilTxnRxMAkEwegyHkP49fLen49hmQyJZQYg7kbDSge1B/W+CP83tD/ZR+MCGsDoi/SrGFr3+DSlTLNMO2UEayAYPf30CzeUgCRmDQRz3jzqywlwFRBBgAeGlUwKm5BUSGUz3G4AQeu9c4xuyuVFhes7A8zHrQxYIkDUA7c9QDp60XHJlWU3BEA6jfpy8qHhcQxzFkI1Exr9kedGsWZsg2ZDrIiWA16ER9afj+yWgxpO1TAwa2BoYYSP+5z6aULF4LMzAH7Iidd55+QpppvIWh2IYKSGgZl0PKRPpuKZiLG5U8lYA+ex8qZxG4WCGCOyZ5iIFLdfKEZYGZNRyOgPluaqjw0Y54N3mJY9x7Sn11NNDB/i00AkcswPpqop5xIyjPpIRweWkDfkdKa1ggdnWdI/lefPSaWC0RrlkgAnZpE+uhr1T2HxHvMFbkyVzIfIyB/SVrylcQQAIb4pgqdDJEfw7fMVv/wCzHGBlv24IhlcA8swg/wCypqcFibFhQyKO4oTCuKEDIppp7UyKRGMIphFHy00pVsgArXUbJSVbNR4zgby2CoCs2htoo1MlizH0LV6N7PdrtxEW3aDy7Jj615vYwjNcthWyjtHqZ0E/M1u8AbmHw+IuPczD3RVCRqHaFA7/AIhQTbuzpXgyCXgQcw1ygL3HrQ29aHZSBAo+TTNykD76rz9zADh1mflMT516r/Z+v/skPMs8wIAhiI+VeXsa9Y9mx7nh9tv3bTXD55rn30ZPFBUEnZ497TYn3uKxBX7V19eoVyB5Qo9KjM4QMB8RDMTyGmb6wKAcSFYAmXaZ6jSST/mp+Gw+ZgTsVCxr+9mP1FdrVm29skYcsfdsD8KsSSZ7TZzr3wBVmboVcg3kjr/d5dT11qta92XAkZUmY6qBAnxOvfSC0WGGIkgMXMnUyYEnzrBovlgXZnQESSd/1bGT60KyS1zQwCbpnmRmA06eNNw6zcltdWMcgQFXT8aSxf7QjUw+g/icHXpWs1FR7QNluQAICHcT/eRufCpnH2i5aGnwDkPyKruLNmutJAIVZGp3uXjIMa7fKpvHXBuryISAI30NdIVXv8Alz7fJobNpWRJAnKNdjt13qsbBiM4OuaNddroj6Cp9jOFX4WEDqp266zVeccuUqZBz/wD6TuK4K+huiXxENkIK9NQZG/r8qjcK0BB3AWR5EfdU7FXgynKQdV2P8QpnuwztIB7K/Vtq2700as2UuLgMxjUNMyRpmqzxVxrbCBmBB0JgwDyPnzoOIwIYXNSIJ79AobnrS41GbJ2e/TpoTpTtOg5Vj7OIGW2SCBtJ2jKefiBSHDqwUTzcDmOcaeAqPmiwFPxKdQd/iPLzod277uw9xB2rbEjcg7bgb6E1qpWirLoNdsnKFiYDrI6BtNPMU27dIZSp0JBjlLJt3HNVfgPapGPbUqZMle2BKjcDtDadRVpZe3cUlSrQAQQdRlY/cBvRjqKWBvTcSJhuJWb5aDlciQraMCBy61acKvtZbsuVzqBIOUmeRP8AhFZHE8ClgVYQSQRGxBiRrz8qt8JhYthHZmEsvagjQmAOY2B3O9Vb6por2cpm04Z7VtYf3dw5kyhu0dgWK9ljtqNjpryrZ4Dilq+SLbEkAMQQRAOngfKvH75AZCNVjL35SJgnyarLB3GW4Xs3CYhYBgoykhvCdPTnRcV0Q9YKVwSsfwH2yi2Pfq5J1kwGE7qwMbGdum1bO3dVhKsGG8gzpRdowwrTTRSKYRUMCNdRAk7V1WzUeTcDsZnkcgoB3/iI9SRUj2x4iSq4dGy5SHc66kgkLp3EelH9lwG2IliTHPUztWf4hdz3bj6dq40eGYx8hWWOBUnyCxF7Is7wBPnynlT7d2Y3E6xy1++hZd+g/P40RSQesCfAVPwP8jm1PUyfXaK9M9u8UcNw4IpjMEsT/DkOaO+FI86899n8P7zFWEI3uJPeA2Y/Ka039tV4lMPaHNnuHWBCgKJ7tTWTtojVHmdqwpvBgIBE7kzMj7xQeIcTYsLayssATsTJAIAOw76Pev5NFHagDNz5CFHLxoT2Qb6An7YJ5nQLqT5Gs14KpdvJcCyWe5+67KAe4Ny/pqZYVVVNOnf1MVVY7i4txAJMTr2V2P2jvq3Ko/s5iXu38zTlVCF5LyHZXfzPWlvV0HY6tmhw7Fn3j49Bvq/PptypOHCI/kX5k6nqdKZYvADvyk6antMx/Cuwitt8MIg6n7XkPnXTCs5FPxP9s38tr/VfP31Z+0Q/Xr/L/tqvxDA3YidLImTr2Wbr/F86sPaFv150Hw9+nZ8a6RfpX9vg5yWfYvbLdlfAfSqG5c7TCBpLA7n9p31a27AAEFhoPtHp0OlQLuF7LPOvaGo6OenhXKLS5G0+ix4jbBRtBMaHn61Dwjdo5Xb4RvqIk6a+fSj4u4+RpA2OoPd0IqFg1a2YYHZo0nTMCBp40Oii4jiBtswZHYHXMiyB2QIImeVOwvFbT+7Adcw0IJgjsEbHXepeEdT7wmIAU/X8Kpr94Xm1tDJEqWUQ46rIMefyoNtcHWMVItrkZXnWGB/0t+NDxNgRcA2gEjcHrIP8tQcHw1HB92z2zzAYx/SZFHupctznYvK75RMa8huasJ3wTU09jplXieFW3A0gglZEaDMYH0p+C4eqMGGpKMQWk/uaHXXTNUqy1pwSHI1BOYRDCCR5/fR1wjdmCGAzA69VYD5kV2lsfRzW5djCFI1lcrzI158+etGNshSQQ3bDCOQOWZ9GoFhoYi5aZ/h7KjUk6ZgCQNCZ35VNt4WfidASg+1JBE/ugx8XWnddkqysx9oFCCNpMHbsPA+Tmp2FwZKe9t/aCtA0IZd47ic3rT7otlTJd5AGiKsZhl0ZiTv1FQMbxlcPhkZLbsjEgZrpUggzqbYHftXOUqlYlG1RP/SeyRiBorsM3wnsNmU9D2SD5GrPg3E7tvM9jMQdJCSDqBrPQ5jXnF72wvM491bsqxiCLee5r/E0mtMMHi71tLha7qoJDjIAYGnagbg79aO++hbKPVcF7VWiD76LbaQAfeFp5ZUkgzyqV/6uzfs8NffvZRaX1cg/KvLeDM4UDEtbRhsVuKST1y2ya3vs77QxbFpUu32zNlIhQQTMFrhEmZoNeC0W4vY1vht4e1/M7XD/AJQBXU73+Nb4cPZt/wDUvFj6Iv311DBaZ58OGW7Vl7kEFELAz9oDsjXvgedZ3AYFrrZV3ysxnQAKYJnxrQ+2nEBYwqqTBvXFtjwALnwGi699ZjDYy6mYqd192xAU9k8pG3jVlS5FBN8DlDEAjYmB3nen++IzaakZSem34Uy1iyuXsgBSWA1Ez3nxpbWMUAAgnth221gbetRSXkTT8Gm9gU97xBGiMqu0dITIPmwqP/bFiM2NtpyW0o82Zjt1iKuf7JrOa9iLvRVUf42LEf5BWU9vMeG4lf20YLO8BEAMdNQaSeWwtFA2GJYljkBOk/EddI6V2JxwUsEUKTJLMJY6xoPHrQrN4tcQ6jXWdzAmPDSoapmbsqzz3QBqDy/EUgh8RLpbOrM2c69o7gSNNKm+zuGys0nZeR1+I7xXHAOy2wSECg5h4zAgaHTqadZa1h83bBzDWSJB8By2qKkV2W1vRGj/AOtf9JP31ItsAWO0BR8v+az2K4jcyTbWVboBmgDL9ogcqqsdeuZjnt335zpB8h+Fbc+kSl2y4sNmvE7rmtweUC1aB18Z9DVhxy4DcZxqAu/L4etZEYgK6D3VztZDrsM8aHTcTR/aTFC1eByZiR1gbRqPOstaSXHn/QvTTfP6jeWcYjAZXU+DA/Q0Jz+qf/uf6mrzb9NGTP7rdykZuihp276Nh8exRmS2RlKiA7a5s07RtHzoKb8D2LyekYsyjfyn6V2b9YverfVaweE4niWzDVQEZtXYzHIydqvLF2/+jNfzAsqMVECJHLkSNKu59oO0usXdIzRuQn+ph/uoVgrHQiJGSBP+GOnOpVnChra3H1LWwY2AbKHkRruDSYXD51DLn10kMvIkbNJ61mpXg9OnOC06a/P7/wABG+FhwVMQOyRMeGunnRuPIGRdoZWHrH/NMv4BWP7TXbVBOkjlR8ZZAtIrGcpifKnpXF2zn/IcJR9LyZLhPvAtxe1qsjKwPIaAyRG486s7N4kFjuGVieZ1BO3nQMNwi2rdi5P2YJB2Hl4VJtYFwrLmB7OUHUajSY16ikpKzztMdi3JDI0MIIh/h7MntFdY0FScFdtFVbfkvux2O0AdC5mNuRqNeRg4MaTr5gT85qZxERLdQj+hAMeS/Okq6Nns5WQCBb127dwxoc4+BAPnVRxPiOW26rZsEWjmVWQ3FMmM0OTr2gatyQGOmzIf6pSs7i8GpukHd1KyZ0IlNvFRU1FWbLBlJd9ssXsl33S9LaKg8oFW/s697FIW94WdDBzEmZIIPTaRQD7OFNlRoCnkZIIkdrkRJqThkuWDKKUjQkLuA3PSDo3yrikzo3Zc8I4uQ+S4gIIB0GszG2247q0dqwD2sPcyPuASRrMjXf615+1851c75iG0j4pJPhKn1rW2mkA9YP3+gEV1ic5Ih43iV4n/AOS4KkhpcggxqNdtxXVW8dwtpsy3A2+fMupOoEQe5h6d1dUETv7SbwfFYWwZypbe60bzcbKN9NrY9aq72LAtMB1LQYynprvUP2u4244libls6qwsDwtAIQP8SsagcW4rcdVt3IzCGnLqJG229efVm06GqSLzCMfdKWaCZIPIgnNoRy1pXYQoU7bkkmddYBEDSq7CcRdbACWwYaBNoMSJ1O2mkCKncGu3LrEXLaKApP7IL2tAB6z8qGk3tFFqsnrf9keGy4S45+1dOvcqqJ9S1eT8Ru+8v3brMAHd26mGJ1+delp7QLhcI1qyhlUJZ2+EsUIOUaHRgBHd514/avR7zVd1A05ljvA7q7LCC3bsm2HtgkqpJAJltB05+m1BvcXcAxkSDEAFjPnA6VE4cy9slp/Vry2BJPM9xo2Awy3VdmLQhnZTOgMAeVOMXILdINxPEQwBLN2F5wpJBlio57VUXr8NCAIIUabzngnNvrrzqTjMXmZpVTBKz2th2dgdNBQGv6yFQH+QHbX7U0bQqLrG3z+j22PxMR9JoXGMYQ+UaDXWJPxkfdVQ3ELuYAXGAJGxjcxy2qfx/HOriHYA2wdHI3ZuXhFZTcVg5akbZJuYtxdRAdP1U6dUWfqaTjdvNcVYOUxMCedBxOLb9KVM7b2gRmMHsJMiu9oMSy3FgkDLOh7+dRybWSbQmHwyDe05T3zaaz+xtgmR1M1Iv2JsXAllsvvEKplM/CZOu+wqqs4hvchix/bXNZn+7td9WHC8fGHu3DGhXQMByfeZjYV1hJVQWsh7eC1YpadAbTiCD8WXl41aKn/sbiHRvd3RB0OoMaVmn4j7xWXLE27g2T7NsncID8+VUy7GhJ+DrFeT1rhq5sLaHW2o/wAsR9RWdv2yhgZy3PKdRG05lNXHAsYBhrOhPY5R1bTffSiYm2tzUEod5zBZ9D8vpVmm1gejKCdTWCAb6XIZ7cGI/aMDp1ERJqxx5jDzG2U66wJA+lAw2DAMvdzDoW+6T60fiOIVrLhWgkdnUDUHTnWg5V6i6307qBjLdxhcllU6kGFAkH7cjl99SbGIhyCuwaN5kmaj2MPiVAzjM3MyuwnY+nrTlw1+e0BrPJNyBr60m1ycUiZcx2W2h7Wqie1poSOfhVlxfiYt4ezdLZVJZdVzSYkL3Hst6VS3cLd92q5RIZpELsYIiP8AFROK2S3CrgYQ1m6jR0BaD8rlG8CokJxYOAyZWBXmCJI3HWZB5VF4tiIKOUIhiIUFv4gducNVd7KXWNqFWclyZ6SAevWfnVzxVmZDKxlC6/ysR9GNa00WskQccfMQVGj5dmBykHKTvroaPhvaBSoJWJiddjOU8uRqnxMyzQYa2rTH2rZjfrlD0llc2cCBBJHg4Dr85oykoq2WrL65xWwQfeDQQTKzudNu+atOH45Xy5RbNonLmBZWUTqSG03rIvYLB9QdCIgzqcy+hJpnBsYyIygQZDAnv0HzoR1FqZizSh0zb+0GHKKHsMtwkhSpg7SevefSkrLpxRpgyQDK667EGurraYclThfdlc91C73C1wnMRqzMevUE+dJhuHC/dVQ2XMeeuUeE/mKucB7JYl4Oe0FUZYZpg5eWSdpB8queC+wmIX9YbtsSoCwj7v2SQsTpufGuUkmKjPW+LICttV00UHQDXKAYH8wrTcE1ds0dk8jPRte/Q0mJ/s6XDj3l7GOQPhiwQHfUrbknnG502oWEti0pGZmJMkkgH4YgQBA3rpFWsBlgBisVcBW2t6/7t1JZGvOyEHX4c2WN/OqzGlbQE217XajbnAO2taDFYfCjDrdzqLx7Cqb+YqMxUsbYXsrGY6nmKzHtZcwwxLpZk2kyhWDlg5yhnYFhMZp9KPY+UEt44ZCwRdCRAI5CTrHKrPgnF7IV2u29srADI0rJBI1Hj4TWY/SLRQKCw5mRuTA5T0p/ubWR2FySAAB1JO2oHQ0k6yFq8EUtMmNJ37zJj0oQugkjpSK51HKZ84ikRQBt2pMmNwT1o0Ox1nW6n86f6hVpxq1aeS2ZSoVD2ZJyqDIGbYgzqOdVmBE3k/nX6irzjNws7oZy+8nMD0OTL4QflThwznPlB8RgIxJcJcOYqS2QFFAAHxHbblTcfhS1zMFdiFjRVYQTtDDem4nCg4kuSZDaDSNBGun31cYZjBjr+H3VglCnCSbITJeEXHb7IOqIJGkRpA86icNEYfFhlaQbYiIIIzDtSN9da0nF7qhRmYKJ+46U3hOOtkOAqXAINwkQYgwRm+MggCO/uqG+xmuHgZDIaSt0g5hlj3L/AGYn51Fw1xYaVkkAKQSuUjTNH2qtsRdcPlKZU7a7AAA2WgLGwkaeFUltgYgR2ROsyeZ20npUao6LJP4bgWvOEUxpMloAA8T4UvEcG1i61tmmIIZWJDA8xRvZ/EIl3t6BlKgzAViQQT3aR5072hvKboCkHKsEgyCSZie6udy3V0OlV2RcNYZ5hjoOp36UKzcIZTOoI3MwQaJhb6gEMN4IMTETpHQz8qCVMFuWaO+TrtSIk2ax/eMcxuaLmkKohgVkazuIqO+MuBhL5hIOiAaTqJn591RrvFkJJzSWgtCkfCD4Coz8WWFAz9mY2Gp5jWm2glu+KYi4Qz6RlhZ0MiBp1I61M4HaN/D4m07EG6pUEgaGOy2kcwvpWbHGjJKpuI1aeYM6DfSpnAvaD3Vws9sEHXcA6GSRm3rQTbpElSRRcDxj2feCCpbLIOm2YHlrvU+/xlyD0IIgkkaiOtJxQm48ocyy2XT7JMjXwiowwDHeKLTWBJoteCX8wh1tkqeZ0ysRmEHfTN60uOyi62TKEh4IjQqexHkWHlVPa4LlYNm+VTDhbY3P58KjhuVMydB7F0QTmiR18Rsagi+M0Q0armUTIJ03HKpIC/ZB+750RWY6KPICTXPR0FpXT5HKTl0RDb10zx36V1TDYfmG8wfoK6um6HkFfc9hve2WFXe+D/Krt9NKynFPba+XYWbiZJ7J91Bjoc861jiaSkoJAcmyTxXj+NZSBdd5BBUmBB0+H4fl4VSNjMUf7u2P5iW+rmrLMOfrXHoRSrwSyNaDZRmiecbSdTXNYB6GjOtDNRmItzh6nu8KY3DyEMHUsPQA/jU8evyNOLCAPE66dKlFtlE1ll3FMBq/KCgvYU/ZB8qlCUiowbxcB6SfRSafY4pc7K9mJURkXTUbaVO/RFBkLr+Nd7sDkP6R+FVKiN2cMQTjSuYx7xtJMaKeVP4zxS5auZUaBlB+FTrJ6juouFut7wSevITsecUPiBBfkdANgfrSD2Q8ZjnuYZWuNJ98wmANMmmw7zRfZ/EZUvHKrBVVjmaMgGaXGhlh076JbJAgbbxAiesUty4Iy3EVw/YEmMjEaXBHMa+tTovZPscctvbZc3auFgoy6kCO0Y+HnE1msEjOwVAWY7AbmBJ+QPpRbeFVSXXRRdCLr9mchM+J+VWuG4eoYZVZj0VirHwM/kVZTc6vrBUlGyFw62rN29o9SdPxPlSYrClXIGo0IMda0XA+HrcciB2VLaDWeS+dD4pi7T3AbPwlBuCIYSCNQDOm3jW+nizb+jPrhWNFGCPM6c4qyNwDlr3Ul09k8tD0H1osqeSLawUHmfzFOWyo5Cu96PE84E6+O1Ozt0A8fwH41DUzgADTrVpXYAkjWARE6+NMFuTqfuH409LeUyo7Q1B31G1WMmnaK42SuKoLTIqowBtoQCNRplMnaZBqF79jsAPHWltcWuYvW4EzIABlGXQknWSZ1p5tfmazn3ZklQIkncz8vpXBegpxFJZUtOUTHfXJ6jbwi3QuYD8xU/hXHUtMMthX6nMZ9TIHpVf+hie3Ld2w9OfnUkZBsCPMfhV+k5L1Mm42OG4zYua3rjD+AKyqPFlksfEx3CurHEqds3yNdWWhBYRN7HkUlHdKHFdjmMy0oPXUfnauJpM1YwrL02pmWpP6M4XNEKR1G1Ay1jA9PGmEk8tKlNbSNC5PKQAPqTTM0bipRbGpbJ5U/wB0edPtsu4mnl5rUSwQs13uBRgK5hWNYL3A6V3ux0FPL0N7nlWML7oVEx1sTb77gB/panHFLqAZ7o/GnC8d8vrH/NSxJCiwgAgDTbmB30DGOcjRoY0j7qdcDt9qB3AfWgnBg7yfEzWsSiGscWezLWiA7ALqAZPxfefWgO5LlswdjDEyCM7CWiO8mjWreXQbdNx6HSpHvRHwW/HLHyUgfKtbLtRFRWPM+Cj/AMmnjCxvA8TJ9NTUzDWrl3RNuYEKPQVZYf2f/fbyX8T+FXa2RtIooqVh8DceMqGOuw9TvWmw/DLabIJ6nU/OiYjEqvxNHkT9BV2pBep4M5c4U67gHwI09YqBiLbjdSo6gffWkucRsnYknw/GKb+mCCQp060JJMqkzKYLAAElWiepqWtgx8RfwMDp8R38quv/AFDT4RPf+FQrl4mioKxbgIw4gZoJ6Tp+NEN0xGgHQbUzWnLJrpVAuzoncVLwPCmvtlRT3nkPOrj2f9mmvwzkBOg3P4VtsNh0tLlRQoFCU64Go2UnCvZmzYEntPzYxA7gK6rm44iT9K6uLbY6P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7" name="AutoShape 14" descr="data:image/jpeg;base64,/9j/4AAQSkZJRgABAQAAAQABAAD/2wCEAAkGBxQSEhUUExQWFRUXGBcWGBYYGBgdFxgYGBgYGBgXFxcYHCggGBwlHBgYITEhJSkrLi4uHR8zODMsNygtLisBCgoKDg0OGxAQGywkHyQsNywsLCwsLCwsLCwsLywsLCwsLCwsLCwsLCwsLCwsLCwsLCwsLCwsLCwsLCwsLCwsLP/AABEIAQMAwgMBIgACEQEDEQH/xAAbAAABBQEBAAAAAAAAAAAAAAACAAMEBQYBB//EAEwQAAIBAgQCBwQFCQQJAwUAAAECEQADBBIhMQVBBhMiUWFxgTKRobFCUsHR8BQjM2JygpKi4RWys9IHFiRDU4OjwvFzk6QlNVRjZP/EABkBAAIDAQAAAAAAAAAAAAAAAAABAgMEBf/EACoRAAICAQQBAwQCAwEAAAAAAAABAhEhAwQSMTITQVEicaHwBWGR4fEU/9oADAMBAAIRAxEAPwCtvJ3/AI8abdNjrA3En0ipLLIpoJppPlJ932V1prP7+/JyEwkMiiihtjb8bU5FXJ2hMGKUUUV2KYgIpRRxXIoAGKUUcVyKABilFFFKKAORXIoorsUABFKKKKUUADFKKKKUUwBilFFFKKQAxSiiilFAAxSiiilFAA12uxSoAKKZywd/WeVSIqNiF1k7fL+kVVqfI0ctNuOe431jz2NSFqNbU5lO3f4z+PhUpRyo0ngbORXYoopRVpEGKUUUUopiBilFFFKKQAxSiiilFAAxSiiilFMAYrkUcUooAGKUUUUooACKUUcUooACKUUcUopDAilFHFKKAAilRxSoAKKC6NKdikRUWrQEQyB395+R+2nRsDQoD4eU8+fKisDQ6RryNVw7GORSiklFFXCBilFFFKKBAxSiiiju2ssTzAb3iaLHQ1FcijilFAAxSiiilFAgYpRRRSimAMUooopRQAMUooopRSAGKUUUUooAGKUUUUooGBFdoq5QA5FKKKKUUARnBnT8A+lJW7Q0A07/AHHajxRgeek1GukxMie4Hn3DTTlWeT4v9/fgaJR0PnRxXIzDzE0SVfdKwq8HIpRRRSimIGKexcEiNoEb7CQNwOQ7hSTDsdgY79h7zUn8kmJOwA01/G9U6mrCDTbLtPSnJNJEOzYZzlVSxOwAk+4UrqAGNc3MHSDJEfCrbC/myGSQw2M6ioVyCGLA5p0afUgiOZbes63sXOvYvezkoX7jTYJ4mAR3gg95MQdduVMRV7hF/NLE/SHPmG2/HdVNdUIJuMqD9ZhP8I1+FXQ11nm0Uz0XjimNRXYrgxKkSiXLo5tGS2PN30I9RUPEdIET6di2e62Dff0bRB/FVc97prxyTjtJvvBe4LBBrYcj6TLv3AQRG0yaYODOaJ8edOcI4i1/B5yWMXcoZ8odoliWC6L7QAAJ21NTcNLanfb8e+sD3epGTkvc2/8Amg4pP2Kx8NrAPL79KYK1ZYs5WB8R8jTGIQNBXmPxNW7fey5VqPD/AAVa+0VXAhxSijIrkV1jmgxSiiilFAAxXKOKVABxSiiilFAAOsioltBqPGf/AB3f0FT4qOdDHp/TyqqayAVlpnwMfbXQhJIG5286C1owEzM776UyuJvLfyta7MgqQwLhSPbZBJKT9IbaCq9TVUIZLtLTc5YJ1y2cvZh25iYUeOYTPlpU2ykASAGjWO/nEkxTQx1hCBcuDlKKSXI5gBJINQsfxkKZCFFkleuZbWnIZWm43mBXKlr6ku2daOlpQ6RbHvPvqPfvuoBW3Km4qsSyqAkdq4CTrG0VmcX0pna4TG3U24j/AJ13UeimqbEcaZzpaUk87rNeafIwn8tVJMm5fB6HjMQtspOdjcRWRVUsCJJkMojUMuk93fVZjOKhd1t2o/4r5n159XbzH3itDwXhP5XwxLd2RcddzoVILKpCj2QAAMoERXlvFOF3sNcKZSSCRAGu/hQK2W+M6RjYteueC5bNv/uYj3VU3ONOP0a27Xiq5n/9y7JHpFMdQxjMMhPJtG/h9r4VI/shgMzjIv1ni2v8V0ifQUCK/FX3uGbjvcPe7Fo8p2pq3bZjlUFj9VRJ9wq3LYdN3ViOSK90/wAT5LfwNN3eOqAVS2xH69yF8+psBFHvNPIsG06JYO5bwEXAVm8zKCIIEBdRy1Vt6Li2IuIq5DALQTGusbU10SxJfAy0D86yhVACqB2tAO8sSSZJmpmOtTaHOHHxH9KF5ZCXjgquD3mcNmYuZXU+TbAbVYpcCtE6nWOZAIkj3iq7gaEZwRGq8vBufOrX8kBPWEDMvZHeAxkx5wBRqZlgIYiK9bDSw7h9tRop0sVmNuYrjjU+ddHYasmnF9Iw73TSakvcbiuRRxSiuiYQIrtFFKgByKUUcUopABFM3liT8O+KkxQXUmPA/wBKjLoCNoO1I7/Tvqy6S8DvNa/KLIDjLJtEsAq6N2cmUvvME8vQVtxhETEaEGSPIju21rUL0mGFsKGVW1KhmuoidmAADqzGIOineubvPY3bP3PJ8RxS6OyWNofVQBB6lQJ9SagpbBOmpPqT9prTcZxuHuOWIXUzltoxA8M14qP5aq34oFEW7KgfrsWH8CZE94NYToEVcAxIBAU/rGD/AA+0fQVY4TgeVlN7MF3jRM0awDdIYztovOq25xW8RAuFB9W2BbHqLYE+pNBwi4UvB1bKyhzmIkiUZSYO/tR606FZ6fd4o9nA2ruHLdWqBSUQO0mZ6vORKhlcTHLuFYbG9JDdJJz3CdzduNB87drIvoSa9I6HXrVvBWevZEUI2jmBBe7B7W8q3uPjWE6Q8Cs3brHClnWdGRHIjuJgLp3zSAom4leiFfqx3WlW38UGY+pqvdJOY6k8zqfeZNW68Nt2/wBJeSRuC4J8QUshyPUiu/lOHTZXc+CKg/iul2/lpgVFuwz+wrN+yCfltTy8Lc/VU/VLS38CSfhU29xw7LaT/mM90jyDEJ/LUS/xjEER1rqPq24tr5FbYUH1piPQujvCzZwChvaa4zkEMsT2QIcA/RnYb+tSsUSMOT+ug94aqzoN/wDb5I1a+8mPa0XWees/Gri/bmwf21+Tf0ohfPAp1wdlJwW+9xWLzuIkRybarHKM25mNuUE7kd+nzqJwvD5M2oMldvJtxyqwDqOyR2jBBjYAwQT6jSjVvnn8hpVwx1/Qy43BpuKfujSmlGgrb/H9yMu+6icilFFFKK6ZzgYpUUV2gByKUUcUopDAiuMkiO+nIpRQBV9UwgHLtvHcfl/lrX8K4Zau4Zrd0DLcAcgwAjqqiR3GMpnwNZu8mvlqPXf7akcW4S122blsqLirmhlzW3zawoIgEHMdQZ5Vy94qSNu0eWZHjPR0W7rJauoSDsrZp8QFlvgagnhDJrdcIP1iqf4pVv5TQ8QxuISVuM6jaEJVPVUge8VUqynbfuG9Ykby0uHCJu3WEckW4/8AMeqX4tTmH42ikratMJBEllT3rYQE/wAdVn5BcOuQgd7Qg9C5ANTMJ0evMQY03OVXb+ZVyfzU8CPTOB8MbH8Pttn6u8Em2VAhIZkAh8x1CDtTOp1rzXjdvEIxXEZ3gkSSxiO8NMV6bwvHPgMBbyBLgRFD3GJAtky3aVA/NiNDWR430mTEPnfLJjS1aOscybzj+7SAxwvqdvQCn/yG5E9WwHe8KPe5Aqe3GVX9HZjzcgHxK2RbHxNRW4zeGqZLf7FtAf4iC381MYeF4HdubRHPIrv8UXJ72FPf2HbWRdvhDyDMi92hVDcYaTy3iqjF4m5d/SXHf9tmb4MTUVoHOmI9Y6MpaGAUWTIFxsx7ZBY9xdVmBEwAKkYxJsHWCHQ89tZqp6BXJ4fA2699e/spV3cZRZafrL9tKPmEvEz/AEZbRxMkMvfzDd9XpBP7OmvjrVZwhUl+rmJWdo0DbRVn2uRGXmOZM6Hy399GpXLItN/SBcXQ02BTzGZoFFbf4/uRl33UQIpRTkUorpnPAiuU5FKgA4rsUUV2KQARSijC1y7CCXIQd7EL8zrScku2NRb6I+JXTwOh8qlYzjZw9gLClYK52JKmdDoiHmrHfntUS/jEUbnzCtH8UZfjUqyEa03WFQtxAe1EAgAhdDpsK5u8nGVU7Nu2hKN2jL8V4/auMWdSzMATktgAyJntsZ/hqkvcZUfo7KeZZ/8ADTIAfQ1N4lwNWb82waNAVkmJ7lBPf8KrX4AykdZdVRP0sqn06x1PwrGqNisYbjl+TlZbf/poiEfvKof3moWJxD3P0lxn/bYt/eNWwwmFU/nLufwBcj+VB8H9ascPgbH5Oty3Zzks4Gig9nL/AMXrebf0p/YdHo/Qa2l3A27bgFSpZgdiC9yJ9Qa864p0aLvc6tGBFy6ggHUI7KrEbagAzWzw3DHxeCTqwq3EtrlRixUsAQRc6soAdDGka+NYHEcYxmGJUF7K7FbUqnqo2PidfGkBE/1cxYMdWe8GGMjv7CmPWibgRX9LdVD3Fra/3nzfy1BxnE2u/pLr3J17bs3wYmKgtcUdwoAuThMIvtXg3gouufeFtr/NXFx2Ft627Tsw2LLaX4nrG+IqjW5JhdT3ASfhUheH322svHewyj3tApiPUOjGON7A5suVRdZRLljybcgfWFWDJNlxEjsn41T9CcO9vh8OIJvuwhkYEZUEgoSBqpEHWQfCrjORbeNoE++lHzHLxKLgCkdYCI1U8+YbeTV2LYgtPaECO8SZPvqr4TfL5iQBqNhHJvfVi0ZttY0PMCdQPh7qNXyFp+IN0V1BoPKiZd6JRoK2fx/cjLvukBFKKOKUV0zngRSo8tKgByKUUcUoqNjoLCjtDWOU+Yj7aY6XdGrjL12Gd0MS6Lpm5lhGpPeJp4OVlgJIBIHjBj40x0su42yodCXtsB9IrkJ+iRbCn1LGudvfNfY37Txf3MLw7hhuXIvB2DdnOJ0O4zEg7xW04jgBctdg5biwM0L2gfYAnbRl1+6sPiOMXnIVgBqAAVDAEnvuZo1O81t+JX3s2VIQMuXJmySSUBU6SI5Ge8CNKyyf09GhrPZjeKWLoLBizeBJ3G+kxBAJ9RWfuOF3WK12N44HbMwJYQCAqII8obQae8a1V3+NZSQttRB3LPP/AEyg+FQQ4sp0s3GErbcg8wrR74itx0ewDjC2Q1ts2a8wQbmWtAbctZrLtx67JIZFMbhEncfSYE/GtPw7HO+Gsu7FyWvgkmZEoCPKrNPyJF1iB+TucpZcr5DDQ2h3VtNCJ3qB0lx+HxDl8q253m6hk98Ww+tW3R/DrimW1cWbYRpB1JEZRJjlIjTSKy3SjoqcO5CkgbqeRHl8xRqvNDRX8V4Vg7LlXBZtDotwnUA757YO9QXxGEX2cOzefVr81uH41pOlnDTcDOoMhiB3MVCggQPhWNHDsQeSIf13VB72IpONCJ54+V0SyijuZ7rfBXUfCotzj92ez1afs2rU/wARUt8am8d6PP1oW0VgKixDElsiyfzatmJJmYqK/RO4BL3Mvf2Y/wAVkpVXYG46GYy5ewLNcdnIvsgzRoAiNA072O9W4UlG15Dnvr3c6reiXDxZwIUXA4a67SMhjRVIm2zA6qefOOVTLq6amND67Uo+YS8Sv4VhijPM6ld/Jp+dWrXCAViQYObTQjl36yfdVNwBYNySDqu09zd4q5a0T2p7IgEeJOh+Bo1PLAtPxyN3DpTiDQeQptxUi2ug8hWvYPMjNvekBlpRTuWllrpWYKGopU7lpUWFHYpRRAV2KjY6FZGonz9w2+yoPHeni2Wa0yJEFdc75hsdMqr6ZqsrGjA92vurKcd4Ut1nDc2YzlfQzuGCkfGuZvpVOJ1NhCMoyt0Z7Ecew5ObqydZA9mPXrH09K9Ow2Ntfk9vr3VGYW2yORnGa2quMuhJBLctxtyryc9HkRwWvW4DAxmt6gGdQ1wH4V6F0jtG/atlXZc6hgymPbGYA5d15RVKV4ROdIoOJ4S3cd+qkoZHsPyjU6aCfhWfxPB1JlrioRAMsg9nTZ3U8oocfhnDuJMg5lMk5QfPzHuqt4krJm05hwNNm0PuMD0qNUyEWid/ZWFXV74aRGhPnsiP3fWrU4UWVwtgWSWTNfgkEEmUmQdqx3BEz2sSzL7NmVP63W2hp6E++uYbE30W2MxFvMQo0IBOUtpyJBU+oq/Th7jckmejcIs4g27j4YnMm6hsrMN4VirRuNI176zHE+kt46XEumPr3bjD+QrW36FcWtWBcF1wgOUiZknXYAa6D4VA6V2cPfYvZDkn2h1VzKT9ZTljzqrU8iZRYjGMUbbXXUT47NI3nfvPfWVbjV2NLpX9iE/wwK1V+zEjuke4kVRtwrDgEG5bAiJz2z/hl5q3WrAkbDGOrZgxJJVNyMoPVqxYyZJIMT+rHMV5djbqh2yrGpHhoSNK9D43bAuNBmFtEb6xbXwG8VlLtjAgmRcYyZ7L6/8AyF+VE8JAa7/RvcBwD6ajEPOn/wCqzHzNXeIdQVzGJBjQ+HdUPoZcstgz1KFVF1s0iJbKmu5E5cvPuqXjQNBE7/Z4VRHzCXiRuHMpZ8veAdIGgap7qMw1O23I6jU+X2mqzg1rK9wbaqd/BvCreVG/taZfL6X2UamZYHp4jkZuiJqXaHZHkPlUe7rNS7Q0Edw+Vatl2zPvOkcy0stHSrfZhobilR0qLChnC2iq9sgnmQIHrQXsfbUwWE9w1PuFQ8Nilu51djEaqdhqTowA/AqCeHMy5ZKrJyzlXTNzAjMSIk1jlrSUV6eS9aavJo8K4uAEEwfMHXv5ipnSTonZxaBiqrdCiHga6bMe7x5VD4bhhbhV8pI1OkSYiaZ6V9FXuDrbDaxLWylsz4qSsz4T5VTuOTavujRoUkzz3iHR027mUgiGAPa7MTrrMRFb/iti4tjPYXPaQBVVRLdWoGVgWOojwOhmvPL6YlWC9ayiQDllSNYPskV7Bgsdbw9tbd12lQqyQSTlVVJYgb6a+dUttIuwzyPHcRmHa2wGYoQxHcDPZTnmPuoDxsRmy2wc+Q9pgykiQcquJE5p/ZO1aTpNYsXO1ZmTBIyOFkDRwSsSROg0nas1d4fbMhobPrAImR9IT5k7VG/krl9LG8Nxlr9rFKwUZbGwzbm9ZB1ZieXfUdsWLkSCFD3boMDtPe6vsjuCm2kDuDeFTbNlLAxDqVctazMrKjT+dtTmVpgEtOw2FVWPvW7lpL62ktE3WtEJmAORbbklSSB+kG0bHStOk8Cecm24BZa5eW2VL27gKMVbK1sEgC4DI9lo07i29VXSjotcsOyl2OhIJJIYciM1XfCL9y2jXrS5gUQqcpaVJzdmCNe/nHKoXG+m5vqFvTA2y2AI8n637Kp1X9WC5DfFxlu3x9W5dHuZh9lYe6l0KT2dB3VtOkuIKYzESJU373d/xG01B5eBqlfjtsT+a793tx/LZHzq3VfQkaDi7fnNfqWz7raT868zfEM7kqGaSSIB5nwr0zpNfyvnAAhUMSY/Qq0aEGNBtrWZ/wBcbqmQLYIIP++OoMjR7rD30ajwhGt/0cWrlvBXFuIUP5S/tb/orIMeEjcb61c41ypUwDod/SofQnitzE4O49yJF9lEfs23On71TsWD2Y8fsqiLfIckuJG4bezs5gAyBoN/aqZdtyytB0BE8hmjfx0+dMYayVZpnXKRP71SHvkEINmBJ/diP71GpmWQ0/HB1udSsO4ZRBBjQwdiNx51FeqLhfEWt31tT2Wu3g094gJH476s201F5IbiNpGrilSpTXRsw0KKVcpUWOjM4kKABciAQSiuS8jYswG/gIoDxVgp6sIFgkDKWMawPa1+A3qH1GX/AHVw6QezoI72HtbRsNqdw+IzIVgg6xppEz3bxFcj1ZJ4o2RjB4bLTgXF7ly4gZlMnVQhzCfZ1nTXmauuk3E8dhgGRQ9o/SUqCvcGDW2jz2NZvgto9dbbvcGZA7KgsQQNZ7J38K1/FOl9mweru2nGkdqMrDaRvIqTk3Vliio9HmnEekl13zPZljzPVHX0tCvVLfB7eLwiLfUMWVWLfSDsiklTy1J8K8041xPBXHm2+Qb5YuGD3Am1t769AxZxBw6PgyQoRSqSoZlyjKZa20nLGmm/fQ+hnnvSXoi2FfSYmVcTBjX0Ou1Z/wDJitwEEgAyBM6NoRqNY2rR8W6TYthluKzAbhnX5C0KpP7YZgwNtVIjm+xbXY7iRy5mkQmsHbsmzfZh2uoynzF6z94PmWqmj/YbXji74/6OFq+xmKLWMQpCjLZ3AMmb1ht+cTEnXaqM6YCyRv8Ald8ju0s4Xf3Vo0/ErR7b0FCrhMMCYhANTrpnHOsZxixauY29atQyyz6QABmAbb6OYwPKrbpLcZsLh7KKhulVRROi6hZdYj6x8ArGYE1luIcOv4d8mYBlaCciEGCQSCV1kg+UctazFjl9SSJ3Syz/ALdiDlEG7c0J7IhiJ10kwW9arLtslSF6kEiBDpz/AHqDpbxTErjsUq3WCjEXoA0gdY0aiKpsRxDF5Sevu6An23/zVJrJOzS9MMHduXDaRQw6uxLZ0Ha6hJEZpI8azSdBsYRItEgc+1Hppr6VI6bcYvri3UXbgHV4YxneNcNZJ0nvJNZy5xK627ufN3++rLkyOD1roPwq5hcG6XPpXy4EMNMltSe2AZle6NBVhxFScsMV32Md3jrVF/oyuFsDdLMSRiDAnYdXaPPzNX3E3HZLEKNY5a6T9lQjfPA5VwyK0kMdZEKfeDTj4cEh80FAQF+tmiefKPjRW4JBBmQvLumnJ0IgcteY15aePypT8shDxwAymJ1jbw/815/azjGKSskXh6/nDqa9CbVCOUg7nx2HL0rKXujWLe8biYdiC5YaqCRmkHU1GLoNRWjZ5q4XqLxa3iLa/m7TXG7tAB5mflXOugSwK6TDaR510VqRfTMbg12Ss9KoH5an11/iX76VSsVEaxhrhRGZSjEdrkymY1g6bTTWG4cCBIZTJI0htdp120keZqyw3EL98CRaGhGYyJ0E6A8hFE6sjIG0YCDHmza98THpWGOmpTuRpfBrCIVzC9W4gdpTm1B0IncT4bVPu3HxJWzeIYEmMtuWkAnsgS2scqTjrLoVmY5mQFj7RBcgnTnrTeHmziEAYZke4Ax1HZDCSJ1FaOMa69gtlTxvgdiy2UrJ7IOZWBBJHIgcvnUvhnFL827SXyg7KDsoYGURuNeXuoOkuKN1g7EFgVByiBICiI99VFi3mYCM2nsgxMoQPsqa01x6E5Oyx6RYf/aHS7dDESM5CID2ZGaIA7pJ+6s1ewtlH1v2wQSCMyDTUESWGsTXqmF6NrYw7M8C6TBbsnIC0ECRGobX+lZ5+g9nUhbSkzmPVWtQdxIURWaaTeCSeKZheJootXssEGxoRsR11iCCNDpFVhtTgMMANWxl4eZNvDitd0x4KMLhWCtNs2iAABEi5Y7htrpWSxA/+m4XxxV/+7aFPTVRorimlTPQrfExw1rd3FhutdW6tTBIUQrMzAxmIyjwAX9aWL/S/CYk5OrcsfZYRKnPcuMY5jt6j9WqXj2ANqzh0W0LwAutJKnKCyncgkT9lZZMKXY5bTqTJHaAUeAlBI8JqyG3i1bb/A1OqNj0htYdsRcvm8Al4vfQkRmtuxYMJ5QecHvFVl+/gSpAvaHQnMNB4Qhk+6tjwi0Vs2FZFLdRaBDg6QsEDtCDJ5g1zivDrT5SbdrYz2TrtuCxqlx+qkS9RLsyXS7A4RsUxe/lY28NpLTH5NZA0Fk8gD91Vdjh/DvpYth35VZh/hA/D+nrt3htgXluCxZN0W7fbKDNpZtqBm3208qmG6NuptDQbDwIpZHyRk+jGBw1jCnqbrutxi4Zx2iVULAGVYGnMd9PcTAZRJ7xy5QftrTHEgyOqt6f5R4U1iLveiQWGgkc9NRr3UuL7F6kerM9w+8NRqIy9oxB1IgfjuqeLwykaGYg6aR99WhdQdLa8o7bHv018zUhOKKBBtoAO9vvWhwbdgtaCVWUObsnzHyNbTrRA15A+kb1TWuLrr+btwNBvzG5Ma8+6pS8VtEz1aTtMjw/VqPpsb14fIPFL4B3AJURJHedqqekCi7h3typLgATESNd6oeNYR8TeuMHUKh7KyQApkgDKutRVwNoYdcoK3Q5LNnOU6tsOWhHxoUWKOqpPBBXCCPasDwy29PDW9NKrFMMSB+c+C/dSq0lZK4ahzZFuFJBaQYGUTI8wakNcLXMpynKzLIO8A6nnzOvh4VT2iT+Px31ruhViywudaFgMCBEAEiJLA6yAQByhu+mpVkrgrdFRes6jxMfznv8qba3205ROsfqmt5eweD5he/2m7p5HvmuDh2CJ9ldJjtuPD63dU/WRPizzzjGHLMsDY5jH7gnx31rQ8C4T+S2RibiguQgVT9FXBUk/rRPlV1xHA4dDae2BIupMMScsjUEmByn9XMNzVZ0x6S2bds25m52CBy0LbnyIqE9dVQ+FJMseKY83LTgQNRyP1lI39KzZxrqABc0AIELIgCY3100rPXumDEQRAJBMbGCJ5eFFa4jZKk5horMR2zAIEmRFUetH2TBRsl9KbfX2biu0Ktm8YURBTqnG5OnZGnjuKw2OwQXAYVM5gYm+0hdZyoSIzeFazGYy24urbafzOKnQj6NsEakzyqg40MuCw0GYvYj35V+6rFPAmqNHheLgYZRIlkuSBOhDAxr61Jt2Bp2jPYI/hzGsJwnG5SrOJAkZRHPukHv7q178bEKUtDMQJzFYE2wQCQmkEgH105VStWVvFiUIvs1PHDOJeZBObaNNSeYqqxDqSB2tgfo81nkO6jxnFScSlvKpzhe2XMy6+YnXmayt7jmN1HUoANCVa8zDkcvbOvdpU3qSvC/I/TT/wCG74ne7axP6O2ORJm1b5R4Vj+K8fMkWVdoPtFHIPgIHideUbGoFvj91IuG9cE3CvUG37NvUB4jNIEHxk1I/wBdpBBzxtBtkT6FatSjdkWnVDtni+NykhSSCv0WEroCQDqSByq9x13E9Qt9AzoD+ctlSHWD7QgAldN48azx6egb3GHmo+0UWK6Vvbw6G9eQ2rytKWlKshiV1DarJAP4FTtIitPOTSYPiHWoGWT36kEHyiixPKVO+pOfasPwrDjEWg5Z1Uk77mNJgctO+ptrgdkTpmzCDPMSDz21A2qiUpW6ePt/ssWnGsr9/wAFre6R2LRa2ScwIBAB8diYnSKhr0pw4YwrGdBAEyQAI7XfXLHDLSQVtgEGQdiD30aYa0uyKI8dampi9JDVvpVZzqOqcnNEQJJkADenLPSRTIXDuTqdQRqNTuup0Om9JsRaHd6CT+PWhPEUGwPuH30uf9E1p0cPH/8A+Q+4/wCSlQf2qO4+8fdSo5MlwLJVtjl/MftOtPW8QqkZXKwIAkEe4zNef2sU0QWaPPQn15U8uPdecnxP4FZ3K+xJxR6IvEyJ2Pj2PkE2rrcUcMGmNNhAHrCgzWOwfEVbeAfnU9dRI27xRaLlG+maW5x1zGrCNdGcT599UPFcDavMXObMxJbtHUmTzGnpXLWFuP7Cu3Lsqx/u07d4ViI1tXQO/K+nrGlN18A9N+9EKzwizsQ5G0Zht3Tl+dScPgbKMYDBSIyTI5bkmTsKZtyumY/vE/KjNw7Aj0/qBQuKI+k0PjC2lzQCJR05AHrMuYnQ69kVH4nwnNh8OgYaXL7c41Age8ipNrE69uPRFb5sIp3EY0ADKxgTobdvnExlcxsOVStCem/gpbPACFEtrPIfaRr8KG7wi4CIaQdzqI8I51d2sWD7VzL+63/aPtpi/eAPZcN+63/eKhwiHpv4KpMNc61WJ9llIzEGAp8DyFTOHWypOY7knQAj31IWT/vE9SQflTF0kH2lPk0imo17jUCa9wc2+H3GmnxgHOfePtpm1hLriVyn99J9xM0zewjKYYR4Zl++phxHjxEfV+J+2oz4lNxbT3CfkKJOHXGErbZh3gSPhXG4fcG6MPMEfZTCkC2OblA8gKabFN9Y++jbCsJlW07lJB+WlCtkgzlkdxDQfPKQfjTHQy1099cZT3RPfpTt2SdREdwA+X202wnc/j30BRwpqJI9CDHurkCeZHoPvo8n4FLLTsdDEV2nclKiwNOnCLQnQ67606vC7X1AfOpA9aKKhxRWRxwyz/w191OjDWxsi+6jCV0LToBBVHIelBcso3tAHzo8tdkUUFgWLYT2Cy/ssRRYkPc9q9dP7+nypxfKkDRQWRMPw9U2Ab9tVanMRh84gLZXxFlQfnUgUifx/Sih8mVlngwB7RzDuBy/GDUscLtv2bdklvC8ftt1Ize6kFPdRxQc2VN3o9dB1UBf2lYj5TTq8FtRrcuA/wDpoR8LhNWnV8vurnVgDn8TRxQ/UkZy9gD9FbjeOTT4E05hOEM+5W3+3mHwCmtLbxTropZRuYMe+NaG7eY7sT+0SftpcEP1WUVzhJQSMRY/duGfcFmqx2LbknzM/OtaBPLWpC3tI6u2Y5lZJ8zQ4gtUzmC4VigM1u3dA8JE+kgmu4xMWqnrBeC8yQwHvq+yKT7CjyFBcw6N7SA+Y2+6jiHqZyZFb7DUMfmPcalf2rcj/dkeNpP8tae3w7DQD1bZvAiPCKktiGGiM47pIPwK0lFjeon7GFuYhmM9n0VQPcBTljEBfatWn/aDT6ZSBWpxtk3RDu0cwAiz5womodno2jT+cyx9bY+sUUx84+5TflNr/wDGtfxXP81drTDglkcrH8d3/NSp1IXOHwQVbQ04pn3xSpUyoGaO5ufKlSpgdApxFGtcpUAcX8e6iUUqVAHMRpHnRWxofxyNKlQArep/HjToGtKlQALHQ+nzFFaMgevzpUqYgY+ZpvFaBiO4/KlSoAK3svjv8KVk6D8d1cpUhjy0Ob8etKlQITnWuMdaVKgDrnSgmlSoGDSpUqQH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13" name="Groep 12"/>
          <p:cNvGrpSpPr/>
          <p:nvPr/>
        </p:nvGrpSpPr>
        <p:grpSpPr>
          <a:xfrm>
            <a:off x="917574" y="1579830"/>
            <a:ext cx="7043695" cy="3865394"/>
            <a:chOff x="3763069" y="1271943"/>
            <a:chExt cx="5193010" cy="2714180"/>
          </a:xfrm>
        </p:grpSpPr>
        <p:grpSp>
          <p:nvGrpSpPr>
            <p:cNvPr id="2" name="Groep 1"/>
            <p:cNvGrpSpPr/>
            <p:nvPr/>
          </p:nvGrpSpPr>
          <p:grpSpPr>
            <a:xfrm>
              <a:off x="3763069" y="1271943"/>
              <a:ext cx="5193010" cy="2714180"/>
              <a:chOff x="7413561" y="3018792"/>
              <a:chExt cx="6048133" cy="3165278"/>
            </a:xfrm>
          </p:grpSpPr>
          <p:sp>
            <p:nvSpPr>
              <p:cNvPr id="41" name="Ovaal 40"/>
              <p:cNvSpPr/>
              <p:nvPr/>
            </p:nvSpPr>
            <p:spPr>
              <a:xfrm>
                <a:off x="13068944" y="4048649"/>
                <a:ext cx="288032" cy="301728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G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Ovaal 49"/>
              <p:cNvSpPr/>
              <p:nvPr/>
            </p:nvSpPr>
            <p:spPr>
              <a:xfrm>
                <a:off x="12060562" y="3040497"/>
                <a:ext cx="288032" cy="301728"/>
              </a:xfrm>
              <a:prstGeom prst="ellips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D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51" name="Picture 14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61" t="18405" r="7986" b="10000"/>
              <a:stretch/>
            </p:blipFill>
            <p:spPr bwMode="auto">
              <a:xfrm>
                <a:off x="7413561" y="3018792"/>
                <a:ext cx="6048133" cy="3165278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53" name="Ovaal 52"/>
              <p:cNvSpPr/>
              <p:nvPr/>
            </p:nvSpPr>
            <p:spPr>
              <a:xfrm>
                <a:off x="13030185" y="5002066"/>
                <a:ext cx="288032" cy="301728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I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Ovaal 53"/>
              <p:cNvSpPr/>
              <p:nvPr/>
            </p:nvSpPr>
            <p:spPr>
              <a:xfrm>
                <a:off x="7701593" y="4088338"/>
                <a:ext cx="288032" cy="301728"/>
              </a:xfrm>
              <a:prstGeom prst="ellipse">
                <a:avLst/>
              </a:prstGeom>
              <a:solidFill>
                <a:srgbClr val="43F935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A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al 54"/>
              <p:cNvSpPr/>
              <p:nvPr/>
            </p:nvSpPr>
            <p:spPr>
              <a:xfrm>
                <a:off x="11157977" y="5238817"/>
                <a:ext cx="288032" cy="301728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G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Ovaal 55"/>
              <p:cNvSpPr/>
              <p:nvPr/>
            </p:nvSpPr>
            <p:spPr>
              <a:xfrm>
                <a:off x="10937060" y="3779104"/>
                <a:ext cx="288032" cy="301728"/>
              </a:xfrm>
              <a:prstGeom prst="ellips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F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Ovaal 57"/>
              <p:cNvSpPr/>
              <p:nvPr/>
            </p:nvSpPr>
            <p:spPr>
              <a:xfrm>
                <a:off x="10149595" y="4230665"/>
                <a:ext cx="288032" cy="301728"/>
              </a:xfrm>
              <a:prstGeom prst="ellips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D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Ovaal 58"/>
              <p:cNvSpPr/>
              <p:nvPr/>
            </p:nvSpPr>
            <p:spPr>
              <a:xfrm>
                <a:off x="8349665" y="3698894"/>
                <a:ext cx="288032" cy="301728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B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Ovaal 59"/>
              <p:cNvSpPr/>
              <p:nvPr/>
            </p:nvSpPr>
            <p:spPr>
              <a:xfrm>
                <a:off x="10077857" y="3166904"/>
                <a:ext cx="288032" cy="30172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C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Ovaal 60"/>
              <p:cNvSpPr/>
              <p:nvPr/>
            </p:nvSpPr>
            <p:spPr>
              <a:xfrm>
                <a:off x="12537060" y="4659256"/>
                <a:ext cx="288032" cy="301728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 smtClean="0">
                    <a:solidFill>
                      <a:schemeClr val="tx1"/>
                    </a:solidFill>
                  </a:rPr>
                  <a:t>H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" name="Ovaal 67"/>
            <p:cNvSpPr/>
            <p:nvPr/>
          </p:nvSpPr>
          <p:spPr>
            <a:xfrm>
              <a:off x="6754267" y="2681090"/>
              <a:ext cx="247308" cy="258727"/>
            </a:xfrm>
            <a:prstGeom prst="ellipse">
              <a:avLst/>
            </a:prstGeom>
            <a:solidFill>
              <a:srgbClr val="00FFFF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>
                  <a:solidFill>
                    <a:schemeClr val="tx1"/>
                  </a:solidFill>
                </a:rPr>
                <a:t>E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67" name="Ovaal 66"/>
            <p:cNvSpPr/>
            <p:nvPr/>
          </p:nvSpPr>
          <p:spPr>
            <a:xfrm>
              <a:off x="8408716" y="2635172"/>
              <a:ext cx="247308" cy="2587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>
                  <a:solidFill>
                    <a:schemeClr val="tx1"/>
                  </a:solidFill>
                </a:rPr>
                <a:t>J</a:t>
              </a:r>
              <a:endParaRPr lang="nl-NL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Rechthoek 17"/>
          <p:cNvSpPr/>
          <p:nvPr/>
        </p:nvSpPr>
        <p:spPr>
          <a:xfrm>
            <a:off x="917574" y="5557265"/>
            <a:ext cx="7043695" cy="6463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  <a:defRPr/>
            </a:pPr>
            <a:r>
              <a:rPr lang="nl-NL" dirty="0" smtClean="0">
                <a:solidFill>
                  <a:schemeClr val="bg1"/>
                </a:solidFill>
              </a:rPr>
              <a:t> Plannen voor 600 kamers. </a:t>
            </a:r>
            <a:endParaRPr lang="nl-NL" dirty="0">
              <a:solidFill>
                <a:schemeClr val="bg1"/>
              </a:solidFill>
            </a:endParaRPr>
          </a:p>
          <a:p>
            <a:pPr marL="85725" indent="-85725">
              <a:buFont typeface="Arial" panose="020B0604020202020204" pitchFamily="34" charset="0"/>
              <a:buChar char="•"/>
              <a:defRPr/>
            </a:pPr>
            <a:r>
              <a:rPr lang="nl-NL" dirty="0" smtClean="0">
                <a:solidFill>
                  <a:schemeClr val="bg1"/>
                </a:solidFill>
              </a:rPr>
              <a:t> Hoofdzakelijk </a:t>
            </a:r>
            <a:r>
              <a:rPr lang="nl-NL" dirty="0">
                <a:solidFill>
                  <a:schemeClr val="bg1"/>
                </a:solidFill>
              </a:rPr>
              <a:t>uitbreiding in het hoge segment</a:t>
            </a:r>
            <a:r>
              <a:rPr lang="nl-NL" dirty="0" smtClean="0">
                <a:solidFill>
                  <a:schemeClr val="bg1"/>
                </a:solidFill>
              </a:rPr>
              <a:t>.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5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2380284" y="262389"/>
            <a:ext cx="28358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Hotelvraag</a:t>
            </a:r>
          </a:p>
          <a:p>
            <a:r>
              <a:rPr lang="nl-NL" dirty="0" smtClean="0"/>
              <a:t>Hotelovernachtingen Leiden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632848" cy="458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251520" y="6093296"/>
            <a:ext cx="8718412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Aantal overnachtingen 2014: 287.000 ‘hard’, voorzichtige schatting voor totaal: 320.000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Gemiddelde groei van 26.000 overnachtingen per jaar</a:t>
            </a:r>
          </a:p>
        </p:txBody>
      </p:sp>
    </p:spTree>
    <p:extLst>
      <p:ext uri="{BB962C8B-B14F-4D97-AF65-F5344CB8AC3E}">
        <p14:creationId xmlns:p14="http://schemas.microsoft.com/office/powerpoint/2010/main" val="3637123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2380284" y="262389"/>
            <a:ext cx="29810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Hotelvraag</a:t>
            </a:r>
          </a:p>
          <a:p>
            <a:r>
              <a:rPr lang="nl-NL" dirty="0" smtClean="0"/>
              <a:t>Confrontatie vraag en aanbod</a:t>
            </a: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22551"/>
            <a:ext cx="6611562" cy="408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187624" y="5651598"/>
            <a:ext cx="6611562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Kamerbezetting redelijk stabiel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Aantal overnachtingen is harder gegroeid dan aantal kamers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Kamerbezetting:   B&amp;B</a:t>
            </a:r>
            <a:r>
              <a:rPr lang="nl-NL" dirty="0">
                <a:solidFill>
                  <a:schemeClr val="bg1"/>
                </a:solidFill>
              </a:rPr>
              <a:t>: 38%  /  </a:t>
            </a:r>
            <a:r>
              <a:rPr lang="nl-NL" dirty="0" smtClean="0">
                <a:solidFill>
                  <a:schemeClr val="bg1"/>
                </a:solidFill>
              </a:rPr>
              <a:t>1-2*: </a:t>
            </a:r>
            <a:r>
              <a:rPr lang="nl-NL" dirty="0">
                <a:solidFill>
                  <a:schemeClr val="bg1"/>
                </a:solidFill>
              </a:rPr>
              <a:t>35% KB / </a:t>
            </a:r>
            <a:r>
              <a:rPr lang="nl-NL" dirty="0" smtClean="0">
                <a:solidFill>
                  <a:schemeClr val="bg1"/>
                </a:solidFill>
              </a:rPr>
              <a:t>3*: </a:t>
            </a:r>
            <a:r>
              <a:rPr lang="nl-NL" dirty="0">
                <a:solidFill>
                  <a:schemeClr val="bg1"/>
                </a:solidFill>
              </a:rPr>
              <a:t>60% / </a:t>
            </a:r>
            <a:r>
              <a:rPr lang="nl-NL" dirty="0" smtClean="0">
                <a:solidFill>
                  <a:schemeClr val="bg1"/>
                </a:solidFill>
              </a:rPr>
              <a:t>4*: </a:t>
            </a:r>
            <a:r>
              <a:rPr lang="nl-NL" dirty="0">
                <a:solidFill>
                  <a:schemeClr val="bg1"/>
                </a:solidFill>
              </a:rPr>
              <a:t>73%  </a:t>
            </a:r>
          </a:p>
        </p:txBody>
      </p:sp>
    </p:spTree>
    <p:extLst>
      <p:ext uri="{BB962C8B-B14F-4D97-AF65-F5344CB8AC3E}">
        <p14:creationId xmlns:p14="http://schemas.microsoft.com/office/powerpoint/2010/main" val="3035284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2380284" y="262389"/>
            <a:ext cx="1520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Hotelvraag</a:t>
            </a:r>
          </a:p>
          <a:p>
            <a:r>
              <a:rPr lang="nl-NL" dirty="0" smtClean="0"/>
              <a:t>Uitleg REVPAR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844824"/>
            <a:ext cx="7612530" cy="324036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675049" y="2924944"/>
            <a:ext cx="799288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1590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2380284" y="262389"/>
            <a:ext cx="1520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b="1" dirty="0" smtClean="0"/>
              <a:t>Hotelvraag</a:t>
            </a:r>
          </a:p>
          <a:p>
            <a:r>
              <a:rPr lang="nl-NL" dirty="0" smtClean="0"/>
              <a:t>Uitleg REVPAR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844824"/>
            <a:ext cx="7612530" cy="324036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493389" y="4005064"/>
            <a:ext cx="799288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3152018"/>
      </p:ext>
    </p:extLst>
  </p:cSld>
  <p:clrMapOvr>
    <a:masterClrMapping/>
  </p:clrMapOvr>
</p:sld>
</file>

<file path=ppt/theme/theme1.xml><?xml version="1.0" encoding="utf-8"?>
<a:theme xmlns:a="http://schemas.openxmlformats.org/drawingml/2006/main" name="Thema1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onnewend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Thema1</Template>
  <TotalTime>12822</TotalTime>
  <Words>669</Words>
  <Application>Microsoft Office PowerPoint</Application>
  <PresentationFormat>Diavoorstelling (4:3)</PresentationFormat>
  <Paragraphs>234</Paragraphs>
  <Slides>32</Slides>
  <Notes>31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3" baseType="lpstr">
      <vt:lpstr>Thema1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Jody de Vegt</dc:creator>
  <cp:lastModifiedBy>Heijnen, Anne-Marie</cp:lastModifiedBy>
  <cp:revision>717</cp:revision>
  <cp:lastPrinted>2015-07-13T14:13:27Z</cp:lastPrinted>
  <dcterms:created xsi:type="dcterms:W3CDTF">2014-12-05T07:37:11Z</dcterms:created>
  <dcterms:modified xsi:type="dcterms:W3CDTF">2016-01-12T10:58:43Z</dcterms:modified>
</cp:coreProperties>
</file>