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0" r:id="rId5"/>
  </p:sldMasterIdLst>
  <p:notesMasterIdLst>
    <p:notesMasterId r:id="rId18"/>
  </p:notesMasterIdLst>
  <p:handoutMasterIdLst>
    <p:handoutMasterId r:id="rId19"/>
  </p:handoutMasterIdLst>
  <p:sldIdLst>
    <p:sldId id="260" r:id="rId6"/>
    <p:sldId id="327" r:id="rId7"/>
    <p:sldId id="314" r:id="rId8"/>
    <p:sldId id="325" r:id="rId9"/>
    <p:sldId id="326" r:id="rId10"/>
    <p:sldId id="318" r:id="rId11"/>
    <p:sldId id="323" r:id="rId12"/>
    <p:sldId id="320" r:id="rId13"/>
    <p:sldId id="321" r:id="rId14"/>
    <p:sldId id="329" r:id="rId15"/>
    <p:sldId id="533" r:id="rId16"/>
    <p:sldId id="532" r:id="rId17"/>
  </p:sldIdLst>
  <p:sldSz cx="9144000" cy="6858000" type="screen4x3"/>
  <p:notesSz cx="6669088" cy="9872663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eu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1E85"/>
    <a:srgbClr val="9311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59" autoAdjust="0"/>
    <p:restoredTop sz="75407" autoAdjust="0"/>
  </p:normalViewPr>
  <p:slideViewPr>
    <p:cSldViewPr>
      <p:cViewPr varScale="1">
        <p:scale>
          <a:sx n="86" d="100"/>
          <a:sy n="86" d="100"/>
        </p:scale>
        <p:origin x="2142" y="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98" d="100"/>
          <a:sy n="98" d="100"/>
        </p:scale>
        <p:origin x="-3552" y="-96"/>
      </p:cViewPr>
      <p:guideLst>
        <p:guide orient="horz" pos="3110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89938" cy="493633"/>
          </a:xfrm>
          <a:prstGeom prst="rect">
            <a:avLst/>
          </a:prstGeom>
        </p:spPr>
        <p:txBody>
          <a:bodyPr vert="horz" lIns="91423" tIns="45711" rIns="91423" bIns="45711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7607" y="1"/>
            <a:ext cx="2889938" cy="493633"/>
          </a:xfrm>
          <a:prstGeom prst="rect">
            <a:avLst/>
          </a:prstGeom>
        </p:spPr>
        <p:txBody>
          <a:bodyPr vert="horz" lIns="91423" tIns="45711" rIns="91423" bIns="45711" rtlCol="0"/>
          <a:lstStyle>
            <a:lvl1pPr algn="r">
              <a:defRPr sz="1200"/>
            </a:lvl1pPr>
          </a:lstStyle>
          <a:p>
            <a:fld id="{6527553A-03A4-40CF-A4A6-5454604F81F9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889938" cy="493633"/>
          </a:xfrm>
          <a:prstGeom prst="rect">
            <a:avLst/>
          </a:prstGeom>
        </p:spPr>
        <p:txBody>
          <a:bodyPr vert="horz" lIns="91423" tIns="45711" rIns="91423" bIns="45711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7607" y="9377316"/>
            <a:ext cx="2889938" cy="493633"/>
          </a:xfrm>
          <a:prstGeom prst="rect">
            <a:avLst/>
          </a:prstGeom>
        </p:spPr>
        <p:txBody>
          <a:bodyPr vert="horz" lIns="91423" tIns="45711" rIns="91423" bIns="45711" rtlCol="0" anchor="b"/>
          <a:lstStyle>
            <a:lvl1pPr algn="r">
              <a:defRPr sz="1200"/>
            </a:lvl1pPr>
          </a:lstStyle>
          <a:p>
            <a:fld id="{805458B4-4562-4431-9FC8-494C6ACFB24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90286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89938" cy="493633"/>
          </a:xfrm>
          <a:prstGeom prst="rect">
            <a:avLst/>
          </a:prstGeom>
        </p:spPr>
        <p:txBody>
          <a:bodyPr vert="horz" lIns="91423" tIns="45711" rIns="91423" bIns="45711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777607" y="1"/>
            <a:ext cx="2889938" cy="493633"/>
          </a:xfrm>
          <a:prstGeom prst="rect">
            <a:avLst/>
          </a:prstGeom>
        </p:spPr>
        <p:txBody>
          <a:bodyPr vert="horz" lIns="91423" tIns="45711" rIns="91423" bIns="45711" rtlCol="0"/>
          <a:lstStyle>
            <a:lvl1pPr algn="r">
              <a:defRPr sz="1200"/>
            </a:lvl1pPr>
          </a:lstStyle>
          <a:p>
            <a:fld id="{A1D75E27-E327-4E1B-9B6C-7741ABEA0864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866775" y="739775"/>
            <a:ext cx="4935538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3" tIns="45711" rIns="91423" bIns="45711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66909" y="4689515"/>
            <a:ext cx="5335270" cy="4442698"/>
          </a:xfrm>
          <a:prstGeom prst="rect">
            <a:avLst/>
          </a:prstGeom>
        </p:spPr>
        <p:txBody>
          <a:bodyPr vert="horz" lIns="91423" tIns="45711" rIns="91423" bIns="45711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889938" cy="493633"/>
          </a:xfrm>
          <a:prstGeom prst="rect">
            <a:avLst/>
          </a:prstGeom>
        </p:spPr>
        <p:txBody>
          <a:bodyPr vert="horz" lIns="91423" tIns="45711" rIns="91423" bIns="45711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777607" y="9377316"/>
            <a:ext cx="2889938" cy="493633"/>
          </a:xfrm>
          <a:prstGeom prst="rect">
            <a:avLst/>
          </a:prstGeom>
        </p:spPr>
        <p:txBody>
          <a:bodyPr vert="horz" lIns="91423" tIns="45711" rIns="91423" bIns="45711" rtlCol="0" anchor="b"/>
          <a:lstStyle>
            <a:lvl1pPr algn="r">
              <a:defRPr sz="1200"/>
            </a:lvl1pPr>
          </a:lstStyle>
          <a:p>
            <a:fld id="{2A61237C-DAE7-4683-8BC5-5752F22AF8B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5287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1237C-DAE7-4683-8BC5-5752F22AF8B1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890216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61237C-DAE7-4683-8BC5-5752F22AF8B1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23500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61237C-DAE7-4683-8BC5-5752F22AF8B1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85049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A3F7D0-AC1D-8B4C-9C61-0FD32DC0F258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2333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61237C-DAE7-4683-8BC5-5752F22AF8B1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5425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900" dirty="0" err="1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61237C-DAE7-4683-8BC5-5752F22AF8B1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22434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61237C-DAE7-4683-8BC5-5752F22AF8B1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5388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61237C-DAE7-4683-8BC5-5752F22AF8B1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1265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61237C-DAE7-4683-8BC5-5752F22AF8B1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19346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61237C-DAE7-4683-8BC5-5752F22AF8B1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43989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61237C-DAE7-4683-8BC5-5752F22AF8B1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50961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61237C-DAE7-4683-8BC5-5752F22AF8B1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5901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15616" y="2710800"/>
            <a:ext cx="6915600" cy="812530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4D1A1-02F6-43AC-A12C-2F5006FDEEF5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8082D-72CF-4264-A386-A1DD287701BB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3" hasCustomPrompt="1"/>
          </p:nvPr>
        </p:nvSpPr>
        <p:spPr>
          <a:xfrm>
            <a:off x="1116000" y="5817600"/>
            <a:ext cx="6915600" cy="307777"/>
          </a:xfrm>
        </p:spPr>
        <p:txBody>
          <a:bodyPr anchor="b" anchorCtr="0">
            <a:noAutofit/>
          </a:bodyPr>
          <a:lstStyle>
            <a:lvl1pPr marL="0" indent="0" algn="r">
              <a:buNone/>
              <a:defRPr/>
            </a:lvl1pPr>
            <a:lvl2pPr marL="252000" indent="0">
              <a:buNone/>
              <a:defRPr/>
            </a:lvl2pPr>
            <a:lvl3pPr marL="504000" indent="0">
              <a:buNone/>
              <a:defRPr/>
            </a:lvl3pPr>
            <a:lvl4pPr marL="756000" indent="0">
              <a:buNone/>
              <a:defRPr/>
            </a:lvl4pPr>
            <a:lvl5pPr marL="1008000" indent="0">
              <a:buNone/>
              <a:defRPr/>
            </a:lvl5pPr>
          </a:lstStyle>
          <a:p>
            <a:pPr lvl="0"/>
            <a:r>
              <a:rPr lang="nl-NL" dirty="0"/>
              <a:t>Naam en datum</a:t>
            </a:r>
          </a:p>
        </p:txBody>
      </p:sp>
    </p:spTree>
    <p:extLst>
      <p:ext uri="{BB962C8B-B14F-4D97-AF65-F5344CB8AC3E}">
        <p14:creationId xmlns:p14="http://schemas.microsoft.com/office/powerpoint/2010/main" val="146716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jdelijke aanduiding voor tekst 15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2109600"/>
            <a:ext cx="9147600" cy="3695664"/>
          </a:xfrm>
          <a:solidFill>
            <a:schemeClr val="accent5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4D1A1-02F6-43AC-A12C-2F5006FDEEF5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8082D-72CF-4264-A386-A1DD287701BB}" type="slidenum">
              <a:rPr lang="nl-NL" smtClean="0"/>
              <a:t>‹nr.›</a:t>
            </a:fld>
            <a:endParaRPr lang="nl-NL"/>
          </a:p>
        </p:txBody>
      </p:sp>
      <p:sp>
        <p:nvSpPr>
          <p:cNvPr id="13" name="Tijdelijke aanduiding voor tekst 12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109600"/>
            <a:ext cx="9147600" cy="1081088"/>
          </a:xfrm>
          <a:solidFill>
            <a:schemeClr val="accent1">
              <a:alpha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14" name="Tijdelijke aanduiding voor tekst 12"/>
          <p:cNvSpPr>
            <a:spLocks noGrp="1"/>
          </p:cNvSpPr>
          <p:nvPr>
            <p:ph type="body" sz="quarter" idx="14" hasCustomPrompt="1"/>
          </p:nvPr>
        </p:nvSpPr>
        <p:spPr>
          <a:xfrm>
            <a:off x="-2051" y="5786536"/>
            <a:ext cx="9146051" cy="1081088"/>
          </a:xfr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15616" y="2682000"/>
            <a:ext cx="6915600" cy="36933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accent4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1115616" y="2170436"/>
            <a:ext cx="6915600" cy="4308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8" name="Tijdelijke aanduiding voor tekst 17"/>
          <p:cNvSpPr>
            <a:spLocks noGrp="1"/>
          </p:cNvSpPr>
          <p:nvPr>
            <p:ph type="body" sz="quarter" idx="16"/>
          </p:nvPr>
        </p:nvSpPr>
        <p:spPr>
          <a:xfrm>
            <a:off x="1116000" y="5795402"/>
            <a:ext cx="6915600" cy="1046440"/>
          </a:xfrm>
        </p:spPr>
        <p:txBody>
          <a:bodyPr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+mj-lt"/>
              </a:defRPr>
            </a:lvl1pPr>
            <a:lvl2pPr marL="252000" indent="0" algn="r"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504000" indent="0" algn="r">
              <a:buNone/>
              <a:defRPr>
                <a:solidFill>
                  <a:schemeClr val="bg1"/>
                </a:solidFill>
                <a:latin typeface="+mj-lt"/>
              </a:defRPr>
            </a:lvl3pPr>
            <a:lvl4pPr marL="756000" indent="0" algn="r">
              <a:buNone/>
              <a:defRPr>
                <a:solidFill>
                  <a:schemeClr val="bg1"/>
                </a:solidFill>
                <a:latin typeface="+mj-lt"/>
              </a:defRPr>
            </a:lvl4pPr>
            <a:lvl5pPr marL="1008000" indent="0" algn="r">
              <a:buNone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337427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4D1A1-02F6-43AC-A12C-2F5006FDEEF5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8082D-72CF-4264-A386-A1DD287701BB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13438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116000" y="2710800"/>
            <a:ext cx="3366000" cy="3416400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 baseline="0"/>
            </a:lvl6pPr>
            <a:lvl7pPr>
              <a:defRPr sz="2000" baseline="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65600" y="2710800"/>
            <a:ext cx="3366000" cy="3416400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 baseline="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4D1A1-02F6-43AC-A12C-2F5006FDEEF5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8082D-72CF-4264-A386-A1DD287701B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0665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4D1A1-02F6-43AC-A12C-2F5006FDEEF5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8082D-72CF-4264-A386-A1DD287701B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555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4D1A1-02F6-43AC-A12C-2F5006FDEEF5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8082D-72CF-4264-A386-A1DD287701B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7220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15998" y="2109600"/>
            <a:ext cx="2646000" cy="861774"/>
          </a:xfrm>
        </p:spPr>
        <p:txBody>
          <a:bodyPr anchor="t">
            <a:noAutofit/>
          </a:bodyPr>
          <a:lstStyle>
            <a:lvl1pPr algn="l">
              <a:defRPr sz="2800" b="0"/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945600" y="2109600"/>
            <a:ext cx="4086000" cy="341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115614" y="3153600"/>
            <a:ext cx="2646000" cy="23724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4D1A1-02F6-43AC-A12C-2F5006FDEEF5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8082D-72CF-4264-A386-A1DD287701B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4994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15616" y="4665600"/>
            <a:ext cx="6915600" cy="861774"/>
          </a:xfrm>
          <a:noFill/>
          <a:ln>
            <a:noFill/>
          </a:ln>
        </p:spPr>
        <p:txBody>
          <a:bodyPr wrap="square" anchor="b" anchorCtr="0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800" b="0" spc="0" baseline="0">
                <a:latin typeface="+mj-lt"/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116000" y="2109600"/>
            <a:ext cx="6915600" cy="25560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4D1A1-02F6-43AC-A12C-2F5006FDEEF5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8082D-72CF-4264-A386-A1DD287701B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105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inde_vr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logram 6">
            <a:extLst>
              <a:ext uri="{FF2B5EF4-FFF2-40B4-BE49-F238E27FC236}">
                <a16:creationId xmlns:a16="http://schemas.microsoft.com/office/drawing/2014/main" id="{70CCB8F5-4036-4443-84C6-FEEB6DAD013F}"/>
              </a:ext>
            </a:extLst>
          </p:cNvPr>
          <p:cNvSpPr/>
          <p:nvPr/>
        </p:nvSpPr>
        <p:spPr>
          <a:xfrm>
            <a:off x="-2018371" y="169817"/>
            <a:ext cx="8734755" cy="6518366"/>
          </a:xfrm>
          <a:prstGeom prst="parallelogram">
            <a:avLst>
              <a:gd name="adj" fmla="val 1877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itel 2">
            <a:extLst>
              <a:ext uri="{FF2B5EF4-FFF2-40B4-BE49-F238E27FC236}">
                <a16:creationId xmlns:a16="http://schemas.microsoft.com/office/drawing/2014/main" id="{3B9D1669-FF9F-4C49-B1AB-D688871F10DF}"/>
              </a:ext>
            </a:extLst>
          </p:cNvPr>
          <p:cNvSpPr txBox="1">
            <a:spLocks/>
          </p:cNvSpPr>
          <p:nvPr userDrawn="1"/>
        </p:nvSpPr>
        <p:spPr>
          <a:xfrm>
            <a:off x="-481383" y="3043166"/>
            <a:ext cx="6915150" cy="172819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nl-NL" sz="3200" b="1" i="0" u="none" strike="noStrike" kern="1200" cap="none" spc="0" normalizeH="0" baseline="0" noProof="0" dirty="0">
                <a:ln>
                  <a:noFill/>
                </a:ln>
                <a:solidFill>
                  <a:srgbClr val="F6A700"/>
                </a:solidFill>
                <a:effectLst/>
                <a:uLnTx/>
                <a:uFillTx/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SAMEN STERK </a:t>
            </a:r>
            <a:br>
              <a:rPr kumimoji="0" lang="en-US" altLang="nl-NL" sz="3200" b="1" i="0" u="none" strike="noStrike" kern="1200" cap="none" spc="0" normalizeH="0" baseline="0" noProof="0" dirty="0">
                <a:ln>
                  <a:noFill/>
                </a:ln>
                <a:solidFill>
                  <a:srgbClr val="F6A700"/>
                </a:solidFill>
                <a:effectLst/>
                <a:uLnTx/>
                <a:uFillTx/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</a:br>
            <a:r>
              <a:rPr kumimoji="0" lang="en-US" altLang="nl-NL" sz="3200" b="1" i="0" u="none" strike="noStrike" kern="1200" cap="none" spc="0" normalizeH="0" baseline="0" noProof="0" dirty="0">
                <a:ln>
                  <a:noFill/>
                </a:ln>
                <a:solidFill>
                  <a:srgbClr val="F6A700"/>
                </a:solidFill>
                <a:effectLst/>
                <a:uLnTx/>
                <a:uFillTx/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TEGEN ONDERMIJNENDE </a:t>
            </a:r>
            <a:br>
              <a:rPr kumimoji="0" lang="en-US" altLang="nl-NL" sz="3200" b="1" i="0" u="none" strike="noStrike" kern="1200" cap="none" spc="0" normalizeH="0" baseline="0" noProof="0" dirty="0">
                <a:ln>
                  <a:noFill/>
                </a:ln>
                <a:solidFill>
                  <a:srgbClr val="F6A700"/>
                </a:solidFill>
                <a:effectLst/>
                <a:uLnTx/>
                <a:uFillTx/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</a:br>
            <a:r>
              <a:rPr kumimoji="0" lang="en-US" altLang="nl-NL" sz="3200" b="1" i="0" u="none" strike="noStrike" kern="1200" cap="none" spc="0" normalizeH="0" baseline="0" noProof="0" dirty="0">
                <a:ln>
                  <a:noFill/>
                </a:ln>
                <a:solidFill>
                  <a:srgbClr val="F6A700"/>
                </a:solidFill>
                <a:effectLst/>
                <a:uLnTx/>
                <a:uFillTx/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CRIMINALITEIT</a:t>
            </a:r>
          </a:p>
        </p:txBody>
      </p:sp>
      <p:sp>
        <p:nvSpPr>
          <p:cNvPr id="8" name="Parallellogram 7">
            <a:extLst>
              <a:ext uri="{FF2B5EF4-FFF2-40B4-BE49-F238E27FC236}">
                <a16:creationId xmlns:a16="http://schemas.microsoft.com/office/drawing/2014/main" id="{4DFFE222-8534-A247-89D7-FE8F677A45B9}"/>
              </a:ext>
            </a:extLst>
          </p:cNvPr>
          <p:cNvSpPr/>
          <p:nvPr/>
        </p:nvSpPr>
        <p:spPr>
          <a:xfrm>
            <a:off x="5704873" y="1299116"/>
            <a:ext cx="4467305" cy="5389067"/>
          </a:xfrm>
          <a:prstGeom prst="parallelogram">
            <a:avLst>
              <a:gd name="adj" fmla="val 22192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7B658993-F795-F748-B42C-F705F45C72A8}"/>
              </a:ext>
            </a:extLst>
          </p:cNvPr>
          <p:cNvSpPr/>
          <p:nvPr userDrawn="1"/>
        </p:nvSpPr>
        <p:spPr>
          <a:xfrm>
            <a:off x="6555362" y="3399879"/>
            <a:ext cx="25886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400" b="0" i="0" u="none" strike="noStrike" kern="1200" cap="none" spc="0" normalizeH="0" baseline="0" noProof="0" dirty="0">
                <a:ln>
                  <a:noFill/>
                </a:ln>
                <a:solidFill>
                  <a:srgbClr val="500044"/>
                </a:solidFill>
                <a:effectLst/>
                <a:uLnTx/>
                <a:uFillTx/>
                <a:latin typeface="Calibri" panose="020F0502020204030204"/>
                <a:ea typeface="+mn-ea"/>
                <a:cs typeface="Helvetica" panose="020B0604020202020204" pitchFamily="34" charset="0"/>
              </a:rPr>
              <a:t>Vragen?</a:t>
            </a:r>
            <a:endParaRPr kumimoji="0" lang="nl-NL" sz="4400" b="0" i="0" u="none" strike="noStrike" kern="1200" cap="none" spc="0" normalizeH="0" baseline="0" noProof="0" dirty="0">
              <a:ln>
                <a:noFill/>
              </a:ln>
              <a:solidFill>
                <a:srgbClr val="5000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Groep 3">
            <a:extLst>
              <a:ext uri="{FF2B5EF4-FFF2-40B4-BE49-F238E27FC236}">
                <a16:creationId xmlns:a16="http://schemas.microsoft.com/office/drawing/2014/main" id="{2348F9C7-BAEB-3740-8701-5010AF1130B2}"/>
              </a:ext>
            </a:extLst>
          </p:cNvPr>
          <p:cNvGrpSpPr/>
          <p:nvPr userDrawn="1"/>
        </p:nvGrpSpPr>
        <p:grpSpPr>
          <a:xfrm>
            <a:off x="3431684" y="7150099"/>
            <a:ext cx="2108200" cy="2108200"/>
            <a:chOff x="3354962" y="2730500"/>
            <a:chExt cx="2108200" cy="2108200"/>
          </a:xfrm>
        </p:grpSpPr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4B0BDBC4-7BE5-0244-B972-47D9213E7FD4}"/>
                </a:ext>
              </a:extLst>
            </p:cNvPr>
            <p:cNvSpPr/>
            <p:nvPr userDrawn="1"/>
          </p:nvSpPr>
          <p:spPr>
            <a:xfrm>
              <a:off x="3354962" y="2730500"/>
              <a:ext cx="2108200" cy="2108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Rechthoek 2">
              <a:extLst>
                <a:ext uri="{FF2B5EF4-FFF2-40B4-BE49-F238E27FC236}">
                  <a16:creationId xmlns:a16="http://schemas.microsoft.com/office/drawing/2014/main" id="{69630145-4120-5B4E-AD39-C2FAD408B44F}"/>
                </a:ext>
              </a:extLst>
            </p:cNvPr>
            <p:cNvSpPr/>
            <p:nvPr userDrawn="1"/>
          </p:nvSpPr>
          <p:spPr>
            <a:xfrm>
              <a:off x="3992646" y="2854954"/>
              <a:ext cx="292068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0" b="1" i="0" u="none" strike="noStrike" kern="1200" cap="none" spc="0" normalizeH="0" baseline="0" noProof="0" dirty="0">
                  <a:ln>
                    <a:noFill/>
                  </a:ln>
                  <a:solidFill>
                    <a:srgbClr val="50004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Helvetica" panose="020B0604020202020204" pitchFamily="34" charset="0"/>
                </a:rPr>
                <a:t>?</a:t>
              </a:r>
              <a:endParaRPr kumimoji="0" lang="nl-NL" sz="1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7" name="Groep 16">
            <a:extLst>
              <a:ext uri="{FF2B5EF4-FFF2-40B4-BE49-F238E27FC236}">
                <a16:creationId xmlns:a16="http://schemas.microsoft.com/office/drawing/2014/main" id="{0E195029-6970-4047-8F62-AAE3F2DFC0D9}"/>
              </a:ext>
            </a:extLst>
          </p:cNvPr>
          <p:cNvGrpSpPr/>
          <p:nvPr userDrawn="1"/>
        </p:nvGrpSpPr>
        <p:grpSpPr>
          <a:xfrm>
            <a:off x="145036" y="7111999"/>
            <a:ext cx="2108200" cy="2108200"/>
            <a:chOff x="3354962" y="2730500"/>
            <a:chExt cx="2108200" cy="2108200"/>
          </a:xfrm>
        </p:grpSpPr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97A328E0-0044-4946-998E-73AD7BEE1E0D}"/>
                </a:ext>
              </a:extLst>
            </p:cNvPr>
            <p:cNvSpPr/>
            <p:nvPr userDrawn="1"/>
          </p:nvSpPr>
          <p:spPr>
            <a:xfrm>
              <a:off x="3354962" y="2730500"/>
              <a:ext cx="2108200" cy="2108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79D93060-CA3D-4C4A-B1CD-EE22CDA26BA7}"/>
                </a:ext>
              </a:extLst>
            </p:cNvPr>
            <p:cNvSpPr/>
            <p:nvPr userDrawn="1"/>
          </p:nvSpPr>
          <p:spPr>
            <a:xfrm>
              <a:off x="3992646" y="2854954"/>
              <a:ext cx="292068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0" b="1" i="0" u="none" strike="noStrike" kern="1200" cap="none" spc="0" normalizeH="0" baseline="0" noProof="0" dirty="0">
                  <a:ln>
                    <a:noFill/>
                  </a:ln>
                  <a:solidFill>
                    <a:srgbClr val="50004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Helvetica" panose="020B0604020202020204" pitchFamily="34" charset="0"/>
                </a:rPr>
                <a:t>?</a:t>
              </a:r>
              <a:endParaRPr kumimoji="0" lang="nl-NL" sz="1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0" name="Groep 19">
            <a:extLst>
              <a:ext uri="{FF2B5EF4-FFF2-40B4-BE49-F238E27FC236}">
                <a16:creationId xmlns:a16="http://schemas.microsoft.com/office/drawing/2014/main" id="{9EB12E28-943C-B545-B011-1D893F4EAAE9}"/>
              </a:ext>
            </a:extLst>
          </p:cNvPr>
          <p:cNvGrpSpPr/>
          <p:nvPr userDrawn="1"/>
        </p:nvGrpSpPr>
        <p:grpSpPr>
          <a:xfrm>
            <a:off x="1836820" y="7086599"/>
            <a:ext cx="2108200" cy="2108200"/>
            <a:chOff x="3354962" y="2730500"/>
            <a:chExt cx="2108200" cy="2108200"/>
          </a:xfrm>
        </p:grpSpPr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6C1CE645-E6F4-BA47-B482-B97F6316DD1D}"/>
                </a:ext>
              </a:extLst>
            </p:cNvPr>
            <p:cNvSpPr/>
            <p:nvPr userDrawn="1"/>
          </p:nvSpPr>
          <p:spPr>
            <a:xfrm>
              <a:off x="3354962" y="2730500"/>
              <a:ext cx="2108200" cy="2108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28DE2BA9-6408-D040-941C-59394FF1836B}"/>
                </a:ext>
              </a:extLst>
            </p:cNvPr>
            <p:cNvSpPr/>
            <p:nvPr userDrawn="1"/>
          </p:nvSpPr>
          <p:spPr>
            <a:xfrm>
              <a:off x="3992646" y="2854954"/>
              <a:ext cx="292068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2000" b="1" i="0" u="none" strike="noStrike" kern="1200" cap="none" spc="0" normalizeH="0" baseline="0" noProof="0" dirty="0">
                  <a:ln>
                    <a:noFill/>
                  </a:ln>
                  <a:solidFill>
                    <a:srgbClr val="50004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Helvetica" panose="020B0604020202020204" pitchFamily="34" charset="0"/>
                </a:rPr>
                <a:t>?</a:t>
              </a:r>
              <a:endParaRPr kumimoji="0" lang="nl-NL" sz="1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709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remov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0.0537 L 5E-6 -1.45741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55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remove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61111E-6 0.0537 L 3.61111E-6 -1.45741 " pathEditMode="relative" rAng="0" ptsTypes="AA">
                                      <p:cBhvr>
                                        <p:cTn id="8" dur="8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555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remove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4.16667E-6 0.0537 L 4.16667E-6 -1.45741 " pathEditMode="relative" rAng="0" ptsTypes="AA">
                                      <p:cBhvr>
                                        <p:cTn id="10" dur="1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/>
          <p:cNvSpPr/>
          <p:nvPr userDrawn="1"/>
        </p:nvSpPr>
        <p:spPr>
          <a:xfrm>
            <a:off x="0" y="6498000"/>
            <a:ext cx="9147600" cy="36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115616" y="2109600"/>
            <a:ext cx="6915600" cy="430887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115616" y="2708920"/>
            <a:ext cx="6915600" cy="341724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Zesde niveau</a:t>
            </a:r>
          </a:p>
          <a:p>
            <a:pPr lvl="6"/>
            <a:r>
              <a:rPr lang="nl-NL" dirty="0"/>
              <a:t>Zevende niveau</a:t>
            </a:r>
          </a:p>
          <a:p>
            <a:pPr lvl="7"/>
            <a:r>
              <a:rPr lang="nl-NL" dirty="0"/>
              <a:t>Achtste niveau</a:t>
            </a:r>
          </a:p>
          <a:p>
            <a:pPr lvl="8"/>
            <a:r>
              <a:rPr lang="nl-NL" dirty="0"/>
              <a:t>Negende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231600" y="908760"/>
            <a:ext cx="18000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4D1A1-02F6-43AC-A12C-2F5006FDEEF5}" type="datetimeFigureOut">
              <a:rPr lang="nl-NL" smtClean="0"/>
              <a:pPr/>
              <a:t>6-4-2021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115616" y="6498000"/>
            <a:ext cx="633670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7596336" y="6498000"/>
            <a:ext cx="477416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57E8082D-72CF-4264-A386-A1DD287701BB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7" name="Afbeelding 6" descr="I:\Support\Klanten\RIEC-LIEC\ProjectData\Logo's\RIEC-LIEC\Logos\RIEC_Logo_RGB_C.emf"/>
          <p:cNvPicPr/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0" y="219600"/>
            <a:ext cx="1511935" cy="12598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864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0" r:id="rId3"/>
    <p:sldLayoutId id="2147483652" r:id="rId4"/>
    <p:sldLayoutId id="2147483654" r:id="rId5"/>
    <p:sldLayoutId id="2147483655" r:id="rId6"/>
    <p:sldLayoutId id="2147483656" r:id="rId7"/>
    <p:sldLayoutId id="2147483657" r:id="rId8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52000" indent="-252000" algn="l" defTabSz="914400" rtl="0" eaLnBrk="1" latinLnBrk="0" hangingPunct="1">
        <a:spcBef>
          <a:spcPct val="20000"/>
        </a:spcBef>
        <a:buFont typeface="Verdana" panose="020B060403050404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4000" indent="-252000" algn="l" defTabSz="914400" rtl="0" eaLnBrk="1" latinLnBrk="0" hangingPunct="1">
        <a:spcBef>
          <a:spcPct val="20000"/>
        </a:spcBef>
        <a:buFont typeface="Verdana" panose="020B060403050404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56000" indent="-252000" algn="l" defTabSz="914400" rtl="0" eaLnBrk="1" latinLnBrk="0" hangingPunct="1">
        <a:spcBef>
          <a:spcPct val="20000"/>
        </a:spcBef>
        <a:buFont typeface="Verdana" panose="020B060403050404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8000" indent="-252000" algn="l" defTabSz="914400" rtl="0" eaLnBrk="1" latinLnBrk="0" hangingPunct="1">
        <a:spcBef>
          <a:spcPct val="20000"/>
        </a:spcBef>
        <a:buFont typeface="Verdana" panose="020B060403050404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60000" indent="-252000" algn="l" defTabSz="914400" rtl="0" eaLnBrk="1" latinLnBrk="0" hangingPunct="1">
        <a:spcBef>
          <a:spcPct val="20000"/>
        </a:spcBef>
        <a:buFont typeface="Verdana" panose="020B060403050404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12000" indent="-252000" algn="l" defTabSz="914400" rtl="0" eaLnBrk="1" latinLnBrk="0" hangingPunct="1">
        <a:spcBef>
          <a:spcPct val="20000"/>
        </a:spcBef>
        <a:buFont typeface="Verdana" panose="020B060403050404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64000" indent="-252000" algn="l" defTabSz="914400" rtl="0" eaLnBrk="1" latinLnBrk="0" hangingPunct="1">
        <a:spcBef>
          <a:spcPct val="20000"/>
        </a:spcBef>
        <a:buFont typeface="Verdana" panose="020B060403050404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2016000" indent="-252000" algn="l" defTabSz="914400" rtl="0" eaLnBrk="1" latinLnBrk="0" hangingPunct="1">
        <a:spcBef>
          <a:spcPct val="20000"/>
        </a:spcBef>
        <a:buFont typeface="Verdana" panose="020B060403050404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268000" indent="-252000" algn="l" defTabSz="914400" rtl="0" eaLnBrk="1" latinLnBrk="0" hangingPunct="1">
        <a:spcBef>
          <a:spcPct val="20000"/>
        </a:spcBef>
        <a:buFont typeface="Verdana" panose="020B0604030504040204" pitchFamily="34" charset="0"/>
        <a:buChar char="-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>
            <a:extLst>
              <a:ext uri="{FF2B5EF4-FFF2-40B4-BE49-F238E27FC236}">
                <a16:creationId xmlns:a16="http://schemas.microsoft.com/office/drawing/2014/main" id="{DF4AD356-E7B6-2247-A07D-9C3E2C841BFF}"/>
              </a:ext>
            </a:extLst>
          </p:cNvPr>
          <p:cNvSpPr/>
          <p:nvPr/>
        </p:nvSpPr>
        <p:spPr>
          <a:xfrm>
            <a:off x="0" y="0"/>
            <a:ext cx="9144000" cy="1365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350"/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6F2D6110-A027-E044-B769-51A6EE79B1B6}"/>
              </a:ext>
            </a:extLst>
          </p:cNvPr>
          <p:cNvSpPr/>
          <p:nvPr/>
        </p:nvSpPr>
        <p:spPr>
          <a:xfrm>
            <a:off x="0" y="6736977"/>
            <a:ext cx="9144000" cy="1365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35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5A1F1F0-9917-A245-90FE-6077C9B315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43382" y="230654"/>
            <a:ext cx="911464" cy="777023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31F75EB4-6AC3-CD4C-B2C4-E868C8240DEF}"/>
              </a:ext>
            </a:extLst>
          </p:cNvPr>
          <p:cNvSpPr/>
          <p:nvPr userDrawn="1"/>
        </p:nvSpPr>
        <p:spPr>
          <a:xfrm>
            <a:off x="0" y="0"/>
            <a:ext cx="9144000" cy="1365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C7BDC754-9F91-9949-86D9-44CCB7214A48}"/>
              </a:ext>
            </a:extLst>
          </p:cNvPr>
          <p:cNvSpPr/>
          <p:nvPr userDrawn="1"/>
        </p:nvSpPr>
        <p:spPr>
          <a:xfrm>
            <a:off x="0" y="6736977"/>
            <a:ext cx="9144000" cy="1365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785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109601"/>
            <a:ext cx="9144000" cy="4758023"/>
          </a:xfrm>
          <a:prstGeom prst="rect">
            <a:avLst/>
          </a:prstGeom>
        </p:spPr>
      </p:pic>
      <p:sp>
        <p:nvSpPr>
          <p:cNvPr id="24" name="Tijdelijke aanduiding voor tekst 23"/>
          <p:cNvSpPr>
            <a:spLocks noGrp="1"/>
          </p:cNvSpPr>
          <p:nvPr>
            <p:ph type="body" sz="quarter" idx="13"/>
          </p:nvPr>
        </p:nvSpPr>
        <p:spPr>
          <a:xfrm>
            <a:off x="0" y="2109600"/>
            <a:ext cx="9147600" cy="13194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25" name="Tijdelijke aanduiding voor tekst 2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Ondertitel 12"/>
          <p:cNvSpPr>
            <a:spLocks noGrp="1"/>
          </p:cNvSpPr>
          <p:nvPr>
            <p:ph type="subTitle" idx="1"/>
          </p:nvPr>
        </p:nvSpPr>
        <p:spPr>
          <a:xfrm>
            <a:off x="646538" y="2887378"/>
            <a:ext cx="7848872" cy="314952"/>
          </a:xfrm>
        </p:spPr>
        <p:txBody>
          <a:bodyPr/>
          <a:lstStyle/>
          <a:p>
            <a:pPr algn="ctr"/>
            <a:r>
              <a:rPr lang="nl-NL" sz="2000" dirty="0">
                <a:latin typeface="+mn-lt"/>
              </a:rPr>
              <a:t>Presentatie gemeenteraad 6 april 2021</a:t>
            </a:r>
          </a:p>
        </p:txBody>
      </p:sp>
      <p:sp>
        <p:nvSpPr>
          <p:cNvPr id="12" name="Titel 11"/>
          <p:cNvSpPr>
            <a:spLocks noGrp="1"/>
          </p:cNvSpPr>
          <p:nvPr>
            <p:ph type="title"/>
          </p:nvPr>
        </p:nvSpPr>
        <p:spPr>
          <a:xfrm>
            <a:off x="934570" y="2229821"/>
            <a:ext cx="7272808" cy="430887"/>
          </a:xfrm>
        </p:spPr>
        <p:txBody>
          <a:bodyPr/>
          <a:lstStyle/>
          <a:p>
            <a:r>
              <a:rPr lang="nl-NL" b="1" dirty="0">
                <a:latin typeface="+mn-lt"/>
              </a:rPr>
              <a:t>Ondermijning in Maassluis</a:t>
            </a:r>
          </a:p>
        </p:txBody>
      </p:sp>
      <p:sp>
        <p:nvSpPr>
          <p:cNvPr id="27" name="Tijdelijke aanduiding voor tekst 2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nl-NL" dirty="0">
                <a:latin typeface="+mn-lt"/>
              </a:rPr>
              <a:t>Winnifred Laman-Soto, Hoofd RIEC Rotterdam</a:t>
            </a:r>
          </a:p>
          <a:p>
            <a:r>
              <a:rPr lang="nl-NL" dirty="0">
                <a:latin typeface="+mn-lt"/>
              </a:rPr>
              <a:t>Suzanne Vink, Accountmanager RIEC Rotterdam</a:t>
            </a:r>
          </a:p>
        </p:txBody>
      </p:sp>
    </p:spTree>
    <p:extLst>
      <p:ext uri="{BB962C8B-B14F-4D97-AF65-F5344CB8AC3E}">
        <p14:creationId xmlns:p14="http://schemas.microsoft.com/office/powerpoint/2010/main" val="1377111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/>
        </p:nvSpPr>
        <p:spPr>
          <a:xfrm>
            <a:off x="755650" y="1619250"/>
            <a:ext cx="7650163" cy="468153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b="1" dirty="0">
                <a:solidFill>
                  <a:schemeClr val="tx1"/>
                </a:solidFill>
              </a:rPr>
              <a:t>Criminogene branches</a:t>
            </a:r>
            <a:br>
              <a:rPr lang="nl-NL" sz="2000" dirty="0">
                <a:solidFill>
                  <a:schemeClr val="tx1"/>
                </a:solidFill>
              </a:rPr>
            </a:br>
            <a:r>
              <a:rPr lang="nl-NL" sz="2000" dirty="0">
                <a:solidFill>
                  <a:schemeClr val="tx1"/>
                </a:solidFill>
              </a:rPr>
              <a:t>- Horecabranche</a:t>
            </a:r>
            <a:br>
              <a:rPr lang="nl-NL" sz="2000" dirty="0">
                <a:solidFill>
                  <a:schemeClr val="tx1"/>
                </a:solidFill>
              </a:rPr>
            </a:br>
            <a:r>
              <a:rPr lang="nl-NL" sz="2000" dirty="0">
                <a:solidFill>
                  <a:schemeClr val="tx1"/>
                </a:solidFill>
              </a:rPr>
              <a:t>- Autobranche (garage, poetsbedrijf, verhuur &amp; lease)</a:t>
            </a:r>
            <a:br>
              <a:rPr lang="nl-NL" sz="2000" dirty="0">
                <a:solidFill>
                  <a:schemeClr val="tx1"/>
                </a:solidFill>
              </a:rPr>
            </a:br>
            <a:r>
              <a:rPr lang="nl-NL" sz="2000" dirty="0">
                <a:solidFill>
                  <a:schemeClr val="tx1"/>
                </a:solidFill>
              </a:rPr>
              <a:t>- Vastgoedbranche</a:t>
            </a:r>
            <a:br>
              <a:rPr lang="nl-NL" sz="2000" dirty="0">
                <a:solidFill>
                  <a:schemeClr val="tx1"/>
                </a:solidFill>
              </a:rPr>
            </a:br>
            <a:r>
              <a:rPr lang="nl-NL" sz="2000" dirty="0">
                <a:solidFill>
                  <a:schemeClr val="tx1"/>
                </a:solidFill>
              </a:rPr>
              <a:t>- Persoonlijke verzorging (kapsalons &amp; massagesalons)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nl-NL" sz="2000" dirty="0">
              <a:solidFill>
                <a:schemeClr val="tx1"/>
              </a:solidFill>
            </a:endParaRP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b="1" dirty="0">
                <a:solidFill>
                  <a:schemeClr val="tx1"/>
                </a:solidFill>
              </a:rPr>
              <a:t>Risicolocaties</a:t>
            </a:r>
            <a:br>
              <a:rPr lang="nl-NL" sz="2000" dirty="0">
                <a:solidFill>
                  <a:schemeClr val="tx1"/>
                </a:solidFill>
              </a:rPr>
            </a:br>
            <a:r>
              <a:rPr lang="nl-NL" sz="2000" dirty="0">
                <a:solidFill>
                  <a:schemeClr val="tx1"/>
                </a:solidFill>
              </a:rPr>
              <a:t>- Bedrijventerreinen</a:t>
            </a:r>
            <a:br>
              <a:rPr lang="nl-NL" sz="2000" dirty="0">
                <a:solidFill>
                  <a:schemeClr val="tx1"/>
                </a:solidFill>
              </a:rPr>
            </a:br>
            <a:r>
              <a:rPr lang="nl-NL" sz="2000" dirty="0">
                <a:solidFill>
                  <a:schemeClr val="tx1"/>
                </a:solidFill>
              </a:rPr>
              <a:t>- Havengebied</a:t>
            </a:r>
            <a:br>
              <a:rPr lang="nl-NL" sz="2000" dirty="0">
                <a:solidFill>
                  <a:schemeClr val="tx1"/>
                </a:solidFill>
              </a:rPr>
            </a:br>
            <a:r>
              <a:rPr lang="nl-NL" sz="2000" dirty="0">
                <a:solidFill>
                  <a:schemeClr val="tx1"/>
                </a:solidFill>
              </a:rPr>
              <a:t>- Kwetsbare wijken</a:t>
            </a:r>
          </a:p>
        </p:txBody>
      </p:sp>
      <p:sp>
        <p:nvSpPr>
          <p:cNvPr id="3" name="Titel 2"/>
          <p:cNvSpPr txBox="1">
            <a:spLocks/>
          </p:cNvSpPr>
          <p:nvPr/>
        </p:nvSpPr>
        <p:spPr>
          <a:xfrm>
            <a:off x="2124075" y="836613"/>
            <a:ext cx="5762625" cy="4302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nl-NL" b="1" dirty="0">
              <a:latin typeface="+mn-lt"/>
            </a:endParaRPr>
          </a:p>
        </p:txBody>
      </p:sp>
      <p:sp>
        <p:nvSpPr>
          <p:cNvPr id="4" name="Titel 2"/>
          <p:cNvSpPr txBox="1">
            <a:spLocks/>
          </p:cNvSpPr>
          <p:nvPr/>
        </p:nvSpPr>
        <p:spPr>
          <a:xfrm>
            <a:off x="2124075" y="835025"/>
            <a:ext cx="6129338" cy="431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nl-NL" b="1" dirty="0">
                <a:latin typeface="+mn-lt"/>
              </a:rPr>
              <a:t>Ondermijning in Maassluis</a:t>
            </a:r>
          </a:p>
        </p:txBody>
      </p:sp>
    </p:spTree>
    <p:extLst>
      <p:ext uri="{BB962C8B-B14F-4D97-AF65-F5344CB8AC3E}">
        <p14:creationId xmlns:p14="http://schemas.microsoft.com/office/powerpoint/2010/main" val="2110584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/>
        </p:nvSpPr>
        <p:spPr>
          <a:xfrm>
            <a:off x="755650" y="1619250"/>
            <a:ext cx="7650163" cy="468153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nl-NL" sz="2000" dirty="0">
              <a:solidFill>
                <a:schemeClr val="tx1"/>
              </a:solidFill>
            </a:endParaRPr>
          </a:p>
        </p:txBody>
      </p:sp>
      <p:sp>
        <p:nvSpPr>
          <p:cNvPr id="3" name="Titel 2"/>
          <p:cNvSpPr txBox="1">
            <a:spLocks/>
          </p:cNvSpPr>
          <p:nvPr/>
        </p:nvSpPr>
        <p:spPr>
          <a:xfrm>
            <a:off x="2124075" y="836613"/>
            <a:ext cx="5762625" cy="4302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nl-NL" b="1" dirty="0">
              <a:latin typeface="+mn-lt"/>
            </a:endParaRPr>
          </a:p>
        </p:txBody>
      </p:sp>
      <p:sp>
        <p:nvSpPr>
          <p:cNvPr id="4" name="Titel 2"/>
          <p:cNvSpPr txBox="1">
            <a:spLocks/>
          </p:cNvSpPr>
          <p:nvPr/>
        </p:nvSpPr>
        <p:spPr>
          <a:xfrm>
            <a:off x="2124075" y="835025"/>
            <a:ext cx="6129338" cy="431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nl-NL" b="1" dirty="0">
                <a:latin typeface="+mn-lt"/>
              </a:rPr>
              <a:t>Voorbeeldcasus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7356C7C2-62BF-474A-A892-D83B67860D7F}"/>
              </a:ext>
            </a:extLst>
          </p:cNvPr>
          <p:cNvSpPr/>
          <p:nvPr/>
        </p:nvSpPr>
        <p:spPr>
          <a:xfrm>
            <a:off x="908050" y="1771650"/>
            <a:ext cx="7650163" cy="468153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Signaal vanuit de politie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Veel vastgoedbezit, mogelijk handel in verdovende middelen, mogelijk witwassen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Diverse gemeenten en partners </a:t>
            </a:r>
            <a:br>
              <a:rPr lang="nl-NL" sz="2000" dirty="0">
                <a:solidFill>
                  <a:schemeClr val="tx1"/>
                </a:solidFill>
              </a:rPr>
            </a:br>
            <a:r>
              <a:rPr lang="nl-NL" sz="2000" dirty="0">
                <a:solidFill>
                  <a:schemeClr val="tx1"/>
                </a:solidFill>
              </a:rPr>
              <a:t>betrokken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Integrale controle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Resultaat op alle domeinen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nl-NL" sz="2000" dirty="0">
              <a:solidFill>
                <a:schemeClr val="tx1"/>
              </a:solidFill>
            </a:endParaRP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nl-NL" sz="2000" dirty="0">
              <a:solidFill>
                <a:schemeClr val="tx1"/>
              </a:solidFill>
            </a:endParaRPr>
          </a:p>
        </p:txBody>
      </p:sp>
      <p:pic>
        <p:nvPicPr>
          <p:cNvPr id="9" name="Afbeelding 8" descr="Afbeelding met hooi, stapel, gras, groente&#10;&#10;Automatisch gegenereerde beschrijving">
            <a:extLst>
              <a:ext uri="{FF2B5EF4-FFF2-40B4-BE49-F238E27FC236}">
                <a16:creationId xmlns:a16="http://schemas.microsoft.com/office/drawing/2014/main" id="{BB207B12-D57A-4C8D-8DEC-28686BCCB3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739166"/>
            <a:ext cx="2728367" cy="363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70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2478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/>
        </p:nvSpPr>
        <p:spPr>
          <a:xfrm>
            <a:off x="755650" y="1619250"/>
            <a:ext cx="7650163" cy="468153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nl-NL" sz="2000" dirty="0">
              <a:solidFill>
                <a:schemeClr val="tx1"/>
              </a:solidFill>
            </a:endParaRP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nl-NL" sz="2000" dirty="0">
              <a:solidFill>
                <a:schemeClr val="tx1"/>
              </a:solidFill>
            </a:endParaRP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Het fenomeen ondermijnende criminaliteit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Wat is het RIEC en wat doet het RIEC?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Rol gemeente in aanpak van ondermijning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Ondermijning in Maassluis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nl-NL" sz="2000" dirty="0">
              <a:solidFill>
                <a:schemeClr val="tx1"/>
              </a:solidFill>
            </a:endParaRPr>
          </a:p>
        </p:txBody>
      </p:sp>
      <p:sp>
        <p:nvSpPr>
          <p:cNvPr id="3" name="Titel 2"/>
          <p:cNvSpPr txBox="1">
            <a:spLocks/>
          </p:cNvSpPr>
          <p:nvPr/>
        </p:nvSpPr>
        <p:spPr>
          <a:xfrm>
            <a:off x="2124075" y="836613"/>
            <a:ext cx="5762625" cy="4302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nl-NL" b="1" dirty="0">
              <a:latin typeface="+mn-lt"/>
            </a:endParaRPr>
          </a:p>
        </p:txBody>
      </p:sp>
      <p:sp>
        <p:nvSpPr>
          <p:cNvPr id="4" name="Titel 2"/>
          <p:cNvSpPr txBox="1">
            <a:spLocks/>
          </p:cNvSpPr>
          <p:nvPr/>
        </p:nvSpPr>
        <p:spPr>
          <a:xfrm>
            <a:off x="2124075" y="835025"/>
            <a:ext cx="6129338" cy="431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nl-NL" b="1" dirty="0">
                <a:latin typeface="+mn-lt"/>
              </a:rPr>
              <a:t>Overzicht presentatie</a:t>
            </a:r>
          </a:p>
        </p:txBody>
      </p:sp>
    </p:spTree>
    <p:extLst>
      <p:ext uri="{BB962C8B-B14F-4D97-AF65-F5344CB8AC3E}">
        <p14:creationId xmlns:p14="http://schemas.microsoft.com/office/powerpoint/2010/main" val="2930084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/>
        </p:nvSpPr>
        <p:spPr>
          <a:xfrm>
            <a:off x="755650" y="1619250"/>
            <a:ext cx="7650163" cy="468153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nl-NL" sz="2000" b="1" i="1" dirty="0">
                <a:solidFill>
                  <a:schemeClr val="tx1"/>
                </a:solidFill>
              </a:rPr>
              <a:t>“Georganiseerde criminaliteit met een schadelijk lokaal maatschappelijk effect”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nl-NL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nl-NL" sz="2000" dirty="0">
                <a:solidFill>
                  <a:schemeClr val="tx1"/>
                </a:solidFill>
              </a:rPr>
              <a:t>Ondermijning is georganiseerde criminaliteit: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Onder de radar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Financieel gewin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Beïnvloeding “bovenwereld”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Lokaal ingebed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Geweld, bedreiging, intimidatie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nl-NL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Titel 2"/>
          <p:cNvSpPr txBox="1">
            <a:spLocks/>
          </p:cNvSpPr>
          <p:nvPr/>
        </p:nvSpPr>
        <p:spPr>
          <a:xfrm>
            <a:off x="2124075" y="836613"/>
            <a:ext cx="5762625" cy="4302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nl-NL" b="1" dirty="0">
              <a:latin typeface="+mn-lt"/>
            </a:endParaRPr>
          </a:p>
        </p:txBody>
      </p:sp>
      <p:sp>
        <p:nvSpPr>
          <p:cNvPr id="4" name="Titel 2"/>
          <p:cNvSpPr txBox="1">
            <a:spLocks/>
          </p:cNvSpPr>
          <p:nvPr/>
        </p:nvSpPr>
        <p:spPr>
          <a:xfrm>
            <a:off x="2124075" y="835025"/>
            <a:ext cx="6129338" cy="431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nl-NL" b="1" dirty="0">
                <a:latin typeface="+mn-lt"/>
              </a:rPr>
              <a:t>Wat is ondermijning?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DC13E497-D4BF-4DA0-B0BA-D5CB4CE2BE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774095"/>
            <a:ext cx="3147581" cy="203116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3168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 txBox="1">
            <a:spLocks/>
          </p:cNvSpPr>
          <p:nvPr/>
        </p:nvSpPr>
        <p:spPr>
          <a:xfrm>
            <a:off x="2124075" y="836613"/>
            <a:ext cx="5762625" cy="4302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nl-NL" b="1" dirty="0">
              <a:latin typeface="+mn-lt"/>
            </a:endParaRPr>
          </a:p>
        </p:txBody>
      </p:sp>
      <p:sp>
        <p:nvSpPr>
          <p:cNvPr id="4" name="Titel 2"/>
          <p:cNvSpPr txBox="1">
            <a:spLocks/>
          </p:cNvSpPr>
          <p:nvPr/>
        </p:nvSpPr>
        <p:spPr>
          <a:xfrm>
            <a:off x="2124075" y="835025"/>
            <a:ext cx="6129338" cy="431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nl-NL" b="1" dirty="0">
                <a:latin typeface="+mn-lt"/>
              </a:rPr>
              <a:t>RIEC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4572000" y="260648"/>
            <a:ext cx="4078550" cy="6031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000" dirty="0"/>
              <a:t>Openbaar Ministerie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000" dirty="0"/>
              <a:t>Politie eenheid Rotterdam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000" dirty="0"/>
              <a:t>Koninklijke Marechaussee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000" dirty="0"/>
              <a:t>FIU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000" dirty="0"/>
              <a:t>Belastingdienst/Douane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000" dirty="0"/>
              <a:t>FIOD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000" dirty="0"/>
              <a:t>Immigratie- en Naturalisatiedienst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000" dirty="0"/>
              <a:t>Inspectie SZW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000" dirty="0"/>
              <a:t>UWV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000" dirty="0"/>
              <a:t>NVWA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000" dirty="0"/>
              <a:t>Provincie Zuid-Holland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000" dirty="0"/>
              <a:t>25 gemeenten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4" t="5815" r="21492" b="7253"/>
          <a:stretch>
            <a:fillRect/>
          </a:stretch>
        </p:blipFill>
        <p:spPr>
          <a:xfrm>
            <a:off x="755576" y="1749671"/>
            <a:ext cx="3470884" cy="3358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cap="rnd" cmpd="sng" algn="ctr">
                <a:solidFill>
                  <a:srgbClr val="800080"/>
                </a:solidFill>
                <a:prstDash val="sysDot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2574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/>
        </p:nvSpPr>
        <p:spPr>
          <a:xfrm>
            <a:off x="755650" y="1619250"/>
            <a:ext cx="7650163" cy="4681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50000"/>
              </a:lnSpc>
              <a:defRPr/>
            </a:pPr>
            <a:r>
              <a:rPr lang="nl-NL" sz="2000" b="1" i="1" dirty="0">
                <a:solidFill>
                  <a:schemeClr val="tx1"/>
                </a:solidFill>
              </a:rPr>
              <a:t>“Een georganiseerde overheid tegen georganiseerde criminaliteit”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endParaRPr lang="nl-NL" sz="2000" dirty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Stimuleren integrale aanpak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Analyse en interventieadvies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Advisering en ondersteuning van gemeenten bij beleid, casuïstiek en de wet </a:t>
            </a:r>
            <a:r>
              <a:rPr lang="nl-NL" sz="2000" dirty="0" err="1">
                <a:solidFill>
                  <a:schemeClr val="tx1"/>
                </a:solidFill>
              </a:rPr>
              <a:t>Bibob</a:t>
            </a:r>
            <a:endParaRPr lang="nl-NL" sz="2000" dirty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Specifieke ondersteuning door Versterkingspijler ROBT middels coaching/training en integrale controles</a:t>
            </a:r>
          </a:p>
        </p:txBody>
      </p:sp>
      <p:sp>
        <p:nvSpPr>
          <p:cNvPr id="3" name="Titel 2"/>
          <p:cNvSpPr txBox="1">
            <a:spLocks/>
          </p:cNvSpPr>
          <p:nvPr/>
        </p:nvSpPr>
        <p:spPr>
          <a:xfrm>
            <a:off x="2124075" y="836613"/>
            <a:ext cx="5762625" cy="4302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nl-NL" b="1" dirty="0">
              <a:latin typeface="+mn-lt"/>
            </a:endParaRPr>
          </a:p>
        </p:txBody>
      </p:sp>
      <p:sp>
        <p:nvSpPr>
          <p:cNvPr id="4" name="Titel 2"/>
          <p:cNvSpPr txBox="1">
            <a:spLocks/>
          </p:cNvSpPr>
          <p:nvPr/>
        </p:nvSpPr>
        <p:spPr>
          <a:xfrm>
            <a:off x="2124075" y="835025"/>
            <a:ext cx="6129338" cy="431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nl-NL" b="1" dirty="0">
                <a:latin typeface="+mn-lt"/>
              </a:rPr>
              <a:t>Rol van het RIEC</a:t>
            </a:r>
          </a:p>
        </p:txBody>
      </p:sp>
    </p:spTree>
    <p:extLst>
      <p:ext uri="{BB962C8B-B14F-4D97-AF65-F5344CB8AC3E}">
        <p14:creationId xmlns:p14="http://schemas.microsoft.com/office/powerpoint/2010/main" val="1607354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/>
        </p:nvSpPr>
        <p:spPr>
          <a:xfrm>
            <a:off x="755651" y="1619250"/>
            <a:ext cx="6408637" cy="4618062"/>
          </a:xfrm>
          <a:prstGeom prst="rect">
            <a:avLst/>
          </a:prstGeom>
          <a:blipFill dpi="0" rotWithShape="1">
            <a:blip r:embed="rId3">
              <a:alphaModFix amt="10000"/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Wegnemen van gelegenheidsstructuren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Aanpak niet meer uitsluitend taak van politie en justitie, ook andere partijen betrokken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Ondermijning breder dan enkel afdeling Veiligheid, raakt ook andere beleidsvelden en afdelingen</a:t>
            </a:r>
          </a:p>
        </p:txBody>
      </p:sp>
      <p:sp>
        <p:nvSpPr>
          <p:cNvPr id="3" name="Titel 2"/>
          <p:cNvSpPr txBox="1">
            <a:spLocks/>
          </p:cNvSpPr>
          <p:nvPr/>
        </p:nvSpPr>
        <p:spPr>
          <a:xfrm>
            <a:off x="2124075" y="836613"/>
            <a:ext cx="5762625" cy="4302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nl-NL" b="1" dirty="0">
              <a:latin typeface="+mn-lt"/>
            </a:endParaRPr>
          </a:p>
        </p:txBody>
      </p:sp>
      <p:sp>
        <p:nvSpPr>
          <p:cNvPr id="4" name="Titel 2"/>
          <p:cNvSpPr txBox="1">
            <a:spLocks/>
          </p:cNvSpPr>
          <p:nvPr/>
        </p:nvSpPr>
        <p:spPr>
          <a:xfrm>
            <a:off x="2124075" y="835025"/>
            <a:ext cx="6129338" cy="431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nl-NL" b="1" dirty="0">
                <a:latin typeface="+mn-lt"/>
              </a:rPr>
              <a:t>Effectieve aanpak</a:t>
            </a:r>
          </a:p>
        </p:txBody>
      </p:sp>
    </p:spTree>
    <p:extLst>
      <p:ext uri="{BB962C8B-B14F-4D97-AF65-F5344CB8AC3E}">
        <p14:creationId xmlns:p14="http://schemas.microsoft.com/office/powerpoint/2010/main" val="6736981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/>
        </p:nvSpPr>
        <p:spPr>
          <a:xfrm>
            <a:off x="755650" y="1619250"/>
            <a:ext cx="7650163" cy="468153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Bewustzijn en signaleren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Informatiepositie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Toepassen eigen mogelijkheden en bevoegdheden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Barrières opwerpen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Weerbaarheid eigen organisatie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Betrekken burgers en ondernemers</a:t>
            </a: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nl-NL" sz="2000" dirty="0">
              <a:solidFill>
                <a:schemeClr val="tx1"/>
              </a:solidFill>
            </a:endParaRP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nl-NL" sz="2000" dirty="0">
                <a:solidFill>
                  <a:schemeClr val="tx1"/>
                </a:solidFill>
              </a:rPr>
              <a:t>Rol gemeenteraad</a:t>
            </a:r>
          </a:p>
        </p:txBody>
      </p:sp>
      <p:sp>
        <p:nvSpPr>
          <p:cNvPr id="3" name="Titel 2"/>
          <p:cNvSpPr txBox="1">
            <a:spLocks/>
          </p:cNvSpPr>
          <p:nvPr/>
        </p:nvSpPr>
        <p:spPr>
          <a:xfrm>
            <a:off x="2124075" y="836613"/>
            <a:ext cx="5762625" cy="4302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nl-NL" b="1" dirty="0">
              <a:latin typeface="+mn-lt"/>
            </a:endParaRPr>
          </a:p>
        </p:txBody>
      </p:sp>
      <p:sp>
        <p:nvSpPr>
          <p:cNvPr id="4" name="Titel 2"/>
          <p:cNvSpPr txBox="1">
            <a:spLocks/>
          </p:cNvSpPr>
          <p:nvPr/>
        </p:nvSpPr>
        <p:spPr>
          <a:xfrm>
            <a:off x="2124075" y="835025"/>
            <a:ext cx="6129338" cy="431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nl-NL" b="1" dirty="0">
                <a:latin typeface="+mn-lt"/>
              </a:rPr>
              <a:t>Rol gemeente in aanpak</a:t>
            </a:r>
          </a:p>
        </p:txBody>
      </p:sp>
    </p:spTree>
    <p:extLst>
      <p:ext uri="{BB962C8B-B14F-4D97-AF65-F5344CB8AC3E}">
        <p14:creationId xmlns:p14="http://schemas.microsoft.com/office/powerpoint/2010/main" val="10139082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/>
        </p:nvSpPr>
        <p:spPr>
          <a:xfrm>
            <a:off x="755650" y="1619250"/>
            <a:ext cx="7650163" cy="468153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1400" dirty="0">
                <a:solidFill>
                  <a:schemeClr val="tx1"/>
                </a:solidFill>
              </a:rPr>
              <a:t>Preventief</a:t>
            </a:r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chemeClr val="tx1"/>
                </a:solidFill>
              </a:rPr>
              <a:t>Bewustwordingsacties intern en extern</a:t>
            </a:r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chemeClr val="tx1"/>
                </a:solidFill>
              </a:rPr>
              <a:t>Meldpunt inrichten </a:t>
            </a:r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chemeClr val="tx1"/>
                </a:solidFill>
              </a:rPr>
              <a:t>Communicatie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nl-NL" sz="1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1400" dirty="0">
                <a:solidFill>
                  <a:schemeClr val="tx1"/>
                </a:solidFill>
              </a:rPr>
              <a:t>Repressief</a:t>
            </a:r>
          </a:p>
          <a:p>
            <a:pPr marL="171450" indent="-1714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chemeClr val="tx1"/>
                </a:solidFill>
              </a:rPr>
              <a:t>(Preventieve) Last onder dwangsom of last onder bestuursdwang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chemeClr val="tx1"/>
                </a:solidFill>
              </a:rPr>
              <a:t>APV, zoals DOL/DOR, samenscholingsverbod, </a:t>
            </a:r>
            <a:r>
              <a:rPr lang="nl-NL" sz="1400" dirty="0" err="1">
                <a:solidFill>
                  <a:schemeClr val="tx1"/>
                </a:solidFill>
              </a:rPr>
              <a:t>colourverbod</a:t>
            </a:r>
            <a:r>
              <a:rPr lang="nl-NL" sz="1400" dirty="0">
                <a:solidFill>
                  <a:schemeClr val="tx1"/>
                </a:solidFill>
              </a:rPr>
              <a:t> OMG en opleggen vergunningplicht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chemeClr val="tx1"/>
                </a:solidFill>
              </a:rPr>
              <a:t>BRP controles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chemeClr val="tx1"/>
                </a:solidFill>
              </a:rPr>
              <a:t>Bestemmingsplan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chemeClr val="tx1"/>
                </a:solidFill>
              </a:rPr>
              <a:t>Stop de bijstandsuitkering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chemeClr val="tx1"/>
                </a:solidFill>
              </a:rPr>
              <a:t>Terugvorderen gemeentelijke belastingen, onverschuldigd betaalde subsidiegelden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400" dirty="0">
                <a:solidFill>
                  <a:schemeClr val="tx1"/>
                </a:solidFill>
              </a:rPr>
              <a:t>Wet </a:t>
            </a:r>
            <a:r>
              <a:rPr lang="nl-NL" sz="1400" dirty="0" err="1">
                <a:solidFill>
                  <a:schemeClr val="tx1"/>
                </a:solidFill>
              </a:rPr>
              <a:t>Bibob</a:t>
            </a:r>
            <a:endParaRPr lang="nl-NL" sz="1400" dirty="0">
              <a:solidFill>
                <a:schemeClr val="tx1"/>
              </a:solidFill>
            </a:endParaRP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nl-NL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nl-NL" sz="2000" dirty="0">
              <a:solidFill>
                <a:schemeClr val="tx1"/>
              </a:solidFill>
            </a:endParaRPr>
          </a:p>
        </p:txBody>
      </p:sp>
      <p:sp>
        <p:nvSpPr>
          <p:cNvPr id="3" name="Titel 2"/>
          <p:cNvSpPr txBox="1">
            <a:spLocks/>
          </p:cNvSpPr>
          <p:nvPr/>
        </p:nvSpPr>
        <p:spPr>
          <a:xfrm>
            <a:off x="2124075" y="836613"/>
            <a:ext cx="5762625" cy="4302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nl-NL" b="1" dirty="0">
              <a:latin typeface="+mn-lt"/>
            </a:endParaRPr>
          </a:p>
        </p:txBody>
      </p:sp>
      <p:sp>
        <p:nvSpPr>
          <p:cNvPr id="4" name="Titel 2"/>
          <p:cNvSpPr txBox="1">
            <a:spLocks/>
          </p:cNvSpPr>
          <p:nvPr/>
        </p:nvSpPr>
        <p:spPr>
          <a:xfrm>
            <a:off x="2124075" y="835025"/>
            <a:ext cx="6129338" cy="431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nl-NL" b="1" dirty="0">
                <a:latin typeface="+mn-lt"/>
              </a:rPr>
              <a:t>Bestuurlijk instrumentarium</a:t>
            </a:r>
          </a:p>
        </p:txBody>
      </p:sp>
    </p:spTree>
    <p:extLst>
      <p:ext uri="{BB962C8B-B14F-4D97-AF65-F5344CB8AC3E}">
        <p14:creationId xmlns:p14="http://schemas.microsoft.com/office/powerpoint/2010/main" val="4449422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astgoedfraude - Het CCV">
            <a:extLst>
              <a:ext uri="{FF2B5EF4-FFF2-40B4-BE49-F238E27FC236}">
                <a16:creationId xmlns:a16="http://schemas.microsoft.com/office/drawing/2014/main" id="{D87A8CC7-C8EE-4331-8634-71409DF3A0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785" y="3394356"/>
            <a:ext cx="5216304" cy="1804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el 2"/>
          <p:cNvSpPr txBox="1">
            <a:spLocks/>
          </p:cNvSpPr>
          <p:nvPr/>
        </p:nvSpPr>
        <p:spPr>
          <a:xfrm>
            <a:off x="2124075" y="836613"/>
            <a:ext cx="5762625" cy="4302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nl-NL" b="1" dirty="0">
              <a:latin typeface="+mn-lt"/>
            </a:endParaRPr>
          </a:p>
        </p:txBody>
      </p:sp>
      <p:sp>
        <p:nvSpPr>
          <p:cNvPr id="4" name="Titel 2"/>
          <p:cNvSpPr txBox="1">
            <a:spLocks/>
          </p:cNvSpPr>
          <p:nvPr/>
        </p:nvSpPr>
        <p:spPr>
          <a:xfrm>
            <a:off x="2124074" y="835025"/>
            <a:ext cx="6408365" cy="431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nl-NL" sz="2000" b="1" dirty="0">
                <a:latin typeface="+mn-lt"/>
              </a:rPr>
              <a:t>Ondermijning in Maassluis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0A68B38E-FBA6-497C-B394-6136539F42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66047"/>
            <a:ext cx="5154101" cy="4069854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6BAA4988-F9F7-4A7D-85C2-9F6A2ECE99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1880" y="5334392"/>
            <a:ext cx="5874271" cy="102697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D997B031-22E9-4DB5-B6DB-67BAF701B9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5170" y="1416919"/>
            <a:ext cx="5940534" cy="143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365041"/>
      </p:ext>
    </p:extLst>
  </p:cSld>
  <p:clrMapOvr>
    <a:masterClrMapping/>
  </p:clrMapOvr>
</p:sld>
</file>

<file path=ppt/theme/theme1.xml><?xml version="1.0" encoding="utf-8"?>
<a:theme xmlns:a="http://schemas.openxmlformats.org/drawingml/2006/main" name="RIEC-LIEC">
  <a:themeElements>
    <a:clrScheme name="RIEC-LIEC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6A800"/>
      </a:accent1>
      <a:accent2>
        <a:srgbClr val="93117E"/>
      </a:accent2>
      <a:accent3>
        <a:srgbClr val="BD8200"/>
      </a:accent3>
      <a:accent4>
        <a:srgbClr val="510045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IEC-LIEC">
      <a:majorFont>
        <a:latin typeface="Cambri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7 0227  Presentatie Awareness versie 2.pptx" id="{C08FB3DD-B14D-41A6-833C-D580133D1352}" vid="{F89D44CC-6C4C-4D76-B11D-CD7127740A81}"/>
    </a:ext>
  </a:extLst>
</a:theme>
</file>

<file path=ppt/theme/theme2.xml><?xml version="1.0" encoding="utf-8"?>
<a:theme xmlns:a="http://schemas.openxmlformats.org/drawingml/2006/main" name="1_Thema_RIEC">
  <a:themeElements>
    <a:clrScheme name="Aangepast 16">
      <a:dk1>
        <a:srgbClr val="000000"/>
      </a:dk1>
      <a:lt1>
        <a:srgbClr val="FFFFFF"/>
      </a:lt1>
      <a:dk2>
        <a:srgbClr val="44546A"/>
      </a:dk2>
      <a:lt2>
        <a:srgbClr val="EFEBE5"/>
      </a:lt2>
      <a:accent1>
        <a:srgbClr val="F6A700"/>
      </a:accent1>
      <a:accent2>
        <a:srgbClr val="92117D"/>
      </a:accent2>
      <a:accent3>
        <a:srgbClr val="500044"/>
      </a:accent3>
      <a:accent4>
        <a:srgbClr val="DDB6D2"/>
      </a:accent4>
      <a:accent5>
        <a:srgbClr val="BD8200"/>
      </a:accent5>
      <a:accent6>
        <a:srgbClr val="EFEBE6"/>
      </a:accent6>
      <a:hlink>
        <a:srgbClr val="3ABDDB"/>
      </a:hlink>
      <a:folHlink>
        <a:srgbClr val="143D8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a_RIEC" id="{4362504C-6BC5-CA40-807A-0DDEB08E4594}" vid="{0FE43148-0EA6-4F46-8919-42CECC318437}"/>
    </a:ext>
  </a:extLst>
</a:theme>
</file>

<file path=ppt/theme/theme3.xml><?xml version="1.0" encoding="utf-8"?>
<a:theme xmlns:a="http://schemas.openxmlformats.org/drawingml/2006/main" name="Kantoorthema">
  <a:themeElements>
    <a:clrScheme name="RIEC-LIEC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6A800"/>
      </a:accent1>
      <a:accent2>
        <a:srgbClr val="93117E"/>
      </a:accent2>
      <a:accent3>
        <a:srgbClr val="BD8200"/>
      </a:accent3>
      <a:accent4>
        <a:srgbClr val="510045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IEC-LIEC">
      <a:majorFont>
        <a:latin typeface="Cambri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Kantoorthema">
  <a:themeElements>
    <a:clrScheme name="RIEC-LIEC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6A800"/>
      </a:accent1>
      <a:accent2>
        <a:srgbClr val="93117E"/>
      </a:accent2>
      <a:accent3>
        <a:srgbClr val="BD8200"/>
      </a:accent3>
      <a:accent4>
        <a:srgbClr val="510045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B140353F3BF146800B7D987B03B579" ma:contentTypeVersion="10" ma:contentTypeDescription="Een nieuw document maken." ma:contentTypeScope="" ma:versionID="387395d648f1083f0b7be86336ceaa0f">
  <xsd:schema xmlns:xsd="http://www.w3.org/2001/XMLSchema" xmlns:xs="http://www.w3.org/2001/XMLSchema" xmlns:p="http://schemas.microsoft.com/office/2006/metadata/properties" xmlns:ns2="05fcdd0a-5f58-4a6a-a5e4-fa45914fbe73" xmlns:ns3="67e23da8-f123-467a-9a46-e23a1550259f" targetNamespace="http://schemas.microsoft.com/office/2006/metadata/properties" ma:root="true" ma:fieldsID="68799b97134d75b74fceed00580d91c4" ns2:_="" ns3:_="">
    <xsd:import namespace="05fcdd0a-5f58-4a6a-a5e4-fa45914fbe73"/>
    <xsd:import namespace="67e23da8-f123-467a-9a46-e23a1550259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fcdd0a-5f58-4a6a-a5e4-fa45914fbe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e23da8-f123-467a-9a46-e23a1550259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EB4ACA6-6F13-4067-A06D-9E5458BEC4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fcdd0a-5f58-4a6a-a5e4-fa45914fbe73"/>
    <ds:schemaRef ds:uri="67e23da8-f123-467a-9a46-e23a155025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89DEEB4-57EE-4D06-9FD3-0D1361B97AF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90FE325-D28A-4CEC-B7FE-9015A7AB8CC2}">
  <ds:schemaRefs>
    <ds:schemaRef ds:uri="67e23da8-f123-467a-9a46-e23a1550259f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05fcdd0a-5f58-4a6a-a5e4-fa45914fbe73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Format Presentatie</Template>
  <TotalTime>0</TotalTime>
  <Words>339</Words>
  <Application>Microsoft Office PowerPoint</Application>
  <PresentationFormat>Diavoorstelling (4:3)</PresentationFormat>
  <Paragraphs>90</Paragraphs>
  <Slides>12</Slides>
  <Notes>12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12</vt:i4>
      </vt:variant>
    </vt:vector>
  </HeadingPairs>
  <TitlesOfParts>
    <vt:vector size="20" baseType="lpstr">
      <vt:lpstr>Aharoni</vt:lpstr>
      <vt:lpstr>Arial</vt:lpstr>
      <vt:lpstr>Arial Narrow</vt:lpstr>
      <vt:lpstr>Calibri</vt:lpstr>
      <vt:lpstr>Cambria</vt:lpstr>
      <vt:lpstr>Verdana</vt:lpstr>
      <vt:lpstr>RIEC-LIEC</vt:lpstr>
      <vt:lpstr>1_Thema_RIEC</vt:lpstr>
      <vt:lpstr>Ondermijning in Maassluis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2017-09-28T09:40:03Z</dcterms:created>
  <dcterms:modified xsi:type="dcterms:W3CDTF">2021-04-06T15:07:17Z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0x01010061B140353F3BF146800B7D987B03B579</vt:lpwstr>
  </property>
</Properties>
</file>