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</p:sldMasterIdLst>
  <p:notesMasterIdLst>
    <p:notesMasterId r:id="rId20"/>
  </p:notesMasterIdLst>
  <p:sldIdLst>
    <p:sldId id="695" r:id="rId2"/>
    <p:sldId id="745" r:id="rId3"/>
    <p:sldId id="746" r:id="rId4"/>
    <p:sldId id="753" r:id="rId5"/>
    <p:sldId id="779" r:id="rId6"/>
    <p:sldId id="740" r:id="rId7"/>
    <p:sldId id="694" r:id="rId8"/>
    <p:sldId id="760" r:id="rId9"/>
    <p:sldId id="767" r:id="rId10"/>
    <p:sldId id="774" r:id="rId11"/>
    <p:sldId id="741" r:id="rId12"/>
    <p:sldId id="744" r:id="rId13"/>
    <p:sldId id="742" r:id="rId14"/>
    <p:sldId id="743" r:id="rId15"/>
    <p:sldId id="775" r:id="rId16"/>
    <p:sldId id="776" r:id="rId17"/>
    <p:sldId id="777" r:id="rId18"/>
    <p:sldId id="778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B564A3-C210-1644-A7CC-2B4336F94D83}" v="7" dt="2024-02-19T18:31:19.9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0"/>
    <p:restoredTop sz="73132"/>
  </p:normalViewPr>
  <p:slideViewPr>
    <p:cSldViewPr snapToGrid="0">
      <p:cViewPr varScale="1">
        <p:scale>
          <a:sx n="135" d="100"/>
          <a:sy n="135" d="100"/>
        </p:scale>
        <p:origin x="1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194CEA-ABD4-D34A-8037-5BCBF138DE0C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77060-745C-7646-86C7-7421CDAE1ED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1673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0410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5464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4349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6974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0378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CCC57-C092-400F-F88F-38FAECEA6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6425FF6-12AD-C387-C63E-EE939BFA49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851D0D8-BDB9-6D39-6C8E-273709073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19EE33C-A45F-6715-BA59-91D4E8ABB5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577060-745C-7646-86C7-7421CDAE1ED9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083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591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577060-745C-7646-86C7-7421CDAE1ED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9447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577060-745C-7646-86C7-7421CDAE1ED9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789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AE28D-9C53-8079-DD63-9804D5E27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0A13861-FEA3-54F7-78FD-033D36F9CD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E8F01EB-8A85-5911-8520-4673E1C476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7BB241D-6419-BD00-109F-317D50E2C6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577060-745C-7646-86C7-7421CDAE1ED9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2150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1CEE4F-D507-B553-3650-03B787CBC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EF724AF-B20B-DA8E-5A93-08D4C2BAD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7FBE20-FE0A-6F2B-3BC6-CEB0671B7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EDA357-9E75-9017-D80C-2C90898B7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57EE9D5-292C-14DB-2D48-64B338796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374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BB948C-5E50-F545-D81A-59633D7BE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A60CEF1-0BD7-43C3-47DF-42705FA5AE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05DC7D7-810C-A816-CA19-3829ED15E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84123C-2A43-163B-07B0-A77E81038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7ADD0E-B52F-6D8D-9D74-CC395594B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617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D7398D3-6ABD-84F8-19B5-D9FEF927A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8CADDA-2B03-DCCA-37BB-9B861887FB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C96565C-C4BC-6C07-584E-07A65BDAF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133869-9E9F-DA27-A04B-517194F12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C63AD64-40F7-1AB9-144B-F24A8ADE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2929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CB0EBD-423D-3C13-322F-10FD371CD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AA0223-6110-E053-DF01-0C4BD883A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024683-D575-B88B-B21E-C85D9CA78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C71CA0-791F-0A75-D285-B1386CB8B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422A24A-0043-00D5-8C3D-A13ADD9DB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1487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DDA2F1-F9FB-53B3-B931-48E0DE483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6855E1-D5FE-60C9-7CE6-C45A00CA7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DED424-68CA-16F7-27B7-B3C6CC882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6E37BE3-D7A8-02EE-4B4A-DA2A90164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D22852F-1CA2-CCED-AB78-C59D7EB09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48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1FB760-064C-0B18-00EC-6D3E260CB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C6B304-6B3C-31D7-2619-C6DADF024B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18E5EE8-1596-1E48-1EF9-6633608CC3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3E28BEA-0688-F6E9-E347-4632D6F7F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C14B64A-481D-09F7-04D8-29E873DE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48E9CDA-6DE7-774C-840E-B12D0F9E5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801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512A4C-14E0-368C-AB99-BDE4E784C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30D5D0-06CB-6219-C5B5-D76EB2544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EB50C35-0222-FDEB-B2F6-3BA5308DE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0737F3E-6E4C-2FEE-2684-A0C765376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B740C2E-EA0A-A37A-5561-D5C84623FD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41CB17-A409-8DEE-BEF0-47085DD57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5ED685D-544A-DCA1-1DE8-814FB3A1F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8C8278D-8F3F-A00F-5188-7219C08EE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2615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CDEA6A-0B50-76A1-0085-79A4C169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5AA27A5-7209-ED38-6999-9697D7BB7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4650D8D-335A-2497-4668-DE6FEE3CE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A21CC06-71A8-7446-D888-21112DF5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904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19045C4-50DA-7B7B-63F1-6968305C2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E7F94F6-69FA-721E-036B-D7C80D5DC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1317DF4-A1C1-5E90-4690-B42FC3EB0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3013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9DE4F1-51A4-257D-6E7D-6C62BDD62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2AE4CE-5B4F-0EF9-64AD-41E2190A8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29D2DF-D911-7D00-6001-03F8CAB33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A8F4A61-D2A8-CA89-A261-01B425D0E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1F3A64E-B7FC-8676-883D-553943FD6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68A8798-6714-991D-9529-BD033160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8316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F9A14-B8F3-0533-52CB-5C7CA5439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3025EE8-7D73-27B2-4589-981F50195C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880D815-4DAC-A169-8245-A1C2342E4F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107AB7D-F7D5-DFFB-64EC-BD13CD21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50ACD8-383C-E400-D32A-7AD649558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114EC9A-5520-B687-2B6A-7142B62A1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417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FD0475A-DC63-1723-DB46-FD5BA9636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3C0B67B-19AF-AC82-D34B-0CED0BA694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162312-4C61-E28A-8AD8-11166202F9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3F487-4E67-1D44-8070-01AAF176ACE1}" type="datetimeFigureOut">
              <a:rPr lang="nl-NL" smtClean="0"/>
              <a:t>19-02-2024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43B4094-BFFA-4361-FE9F-83773F73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22E7A0-1A0E-F2EF-47FF-384E3097F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E3BF9-3713-5943-A83A-06F1C68C119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273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e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3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5" Type="http://schemas.openxmlformats.org/officeDocument/2006/relationships/image" Target="../media/image2.png"/><Relationship Id="rId10" Type="http://schemas.openxmlformats.org/officeDocument/2006/relationships/image" Target="../media/image18.jpeg"/><Relationship Id="rId4" Type="http://schemas.openxmlformats.org/officeDocument/2006/relationships/image" Target="../media/image11.jpeg"/><Relationship Id="rId9" Type="http://schemas.openxmlformats.org/officeDocument/2006/relationships/image" Target="../media/image17.png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3">
            <a:extLst>
              <a:ext uri="{FF2B5EF4-FFF2-40B4-BE49-F238E27FC236}">
                <a16:creationId xmlns:a16="http://schemas.microsoft.com/office/drawing/2014/main" id="{19C8CA82-2F25-6CA8-FBE7-E1C1F1907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3400" y="1128094"/>
            <a:ext cx="3434180" cy="141527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fontAlgn="auto">
              <a:spcAft>
                <a:spcPts val="0"/>
              </a:spcAft>
              <a:buClrTx/>
              <a:buSzTx/>
              <a:tabLst/>
              <a:defRPr/>
            </a:pPr>
            <a:r>
              <a:rPr lang="en-US" sz="2700" b="1" dirty="0" err="1"/>
              <a:t>Informatiebeleidsplan</a:t>
            </a:r>
            <a:r>
              <a:rPr lang="en-US" sz="2700" b="1" dirty="0"/>
              <a:t> 2024-2028</a:t>
            </a:r>
            <a:endParaRPr lang="en-US" sz="2700" dirty="0"/>
          </a:p>
        </p:txBody>
      </p:sp>
      <p:pic>
        <p:nvPicPr>
          <p:cNvPr id="1026" name="Picture 2" descr="Luchtfoto Hulst - gemeente Hulst">
            <a:extLst>
              <a:ext uri="{FF2B5EF4-FFF2-40B4-BE49-F238E27FC236}">
                <a16:creationId xmlns:a16="http://schemas.microsoft.com/office/drawing/2014/main" id="{DC9044F7-4F35-AB69-001E-D816214882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1" r="18294"/>
          <a:stretch/>
        </p:blipFill>
        <p:spPr bwMode="auto">
          <a:xfrm>
            <a:off x="-9886" y="10"/>
            <a:ext cx="75726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40" name="Straight Connector 1035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jdelijke aanduiding voor inhoud 1">
            <a:extLst>
              <a:ext uri="{FF2B5EF4-FFF2-40B4-BE49-F238E27FC236}">
                <a16:creationId xmlns:a16="http://schemas.microsoft.com/office/drawing/2014/main" id="{6E167553-E9C6-AED9-313D-4604FD44B066}"/>
              </a:ext>
            </a:extLst>
          </p:cNvPr>
          <p:cNvSpPr txBox="1">
            <a:spLocks/>
          </p:cNvSpPr>
          <p:nvPr/>
        </p:nvSpPr>
        <p:spPr>
          <a:xfrm>
            <a:off x="8153400" y="2543364"/>
            <a:ext cx="3434180" cy="35990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/>
              <a:t>Presentatie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20 </a:t>
            </a:r>
            <a:r>
              <a:rPr lang="en-US" sz="2000" dirty="0" err="1"/>
              <a:t>februari</a:t>
            </a:r>
            <a:r>
              <a:rPr lang="en-US" sz="2000" dirty="0"/>
              <a:t> 2024</a:t>
            </a:r>
          </a:p>
          <a:p>
            <a:endParaRPr lang="en-US" sz="2000" dirty="0"/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80F4CF96-16A6-EB85-0778-5EBB1FAC4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33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7D5A59-6313-54C7-D37E-7C2EFBE97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7164BEE4-1DD8-767E-32C7-E0B4070F99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90" t="16360" r="7340" b="12823"/>
          <a:stretch/>
        </p:blipFill>
        <p:spPr>
          <a:xfrm>
            <a:off x="875322" y="1269885"/>
            <a:ext cx="9927774" cy="5799178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CABC0F0A-87B1-B5D8-88C3-A41881056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solidFill>
                  <a:schemeClr val="bg1"/>
                </a:solidFill>
              </a:rPr>
              <a:t>Ontwikkelingen wet- en regelgeving</a:t>
            </a:r>
          </a:p>
        </p:txBody>
      </p:sp>
      <p:pic>
        <p:nvPicPr>
          <p:cNvPr id="2" name="Picture 6" descr="Disclaimer - OLAZ">
            <a:extLst>
              <a:ext uri="{FF2B5EF4-FFF2-40B4-BE49-F238E27FC236}">
                <a16:creationId xmlns:a16="http://schemas.microsoft.com/office/drawing/2014/main" id="{CB776042-1D74-7B8B-A773-9859E55DE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763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Technologische ontwikkelingen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Applicaties naar de </a:t>
            </a:r>
            <a:r>
              <a:rPr lang="nl-NL" dirty="0" err="1"/>
              <a:t>cloud</a:t>
            </a:r>
            <a:endParaRPr lang="nl-NL" dirty="0"/>
          </a:p>
          <a:p>
            <a:pPr lvl="1"/>
            <a:r>
              <a:rPr lang="nl-NL" dirty="0"/>
              <a:t>Software as a Service</a:t>
            </a:r>
          </a:p>
          <a:p>
            <a:r>
              <a:rPr lang="nl-NL" dirty="0"/>
              <a:t>Microsoft365</a:t>
            </a:r>
          </a:p>
          <a:p>
            <a:r>
              <a:rPr lang="nl-NL" dirty="0"/>
              <a:t>Kunstmatige intelligentie (AI)</a:t>
            </a:r>
          </a:p>
          <a:p>
            <a:pPr lvl="1"/>
            <a:r>
              <a:rPr lang="nl-NL" dirty="0"/>
              <a:t>Microsoft </a:t>
            </a:r>
            <a:r>
              <a:rPr lang="nl-NL" dirty="0" err="1"/>
              <a:t>Copilot</a:t>
            </a:r>
            <a:endParaRPr lang="nl-NL" dirty="0"/>
          </a:p>
          <a:p>
            <a:pPr lvl="1"/>
            <a:r>
              <a:rPr lang="nl-NL" dirty="0"/>
              <a:t>Integratie in applicaties</a:t>
            </a:r>
          </a:p>
          <a:p>
            <a:r>
              <a:rPr lang="nl-NL" dirty="0"/>
              <a:t>Moderne werkplek</a:t>
            </a:r>
          </a:p>
        </p:txBody>
      </p:sp>
      <p:pic>
        <p:nvPicPr>
          <p:cNvPr id="12294" name="Picture 6" descr="Copilot Logo and symbol, meaning, history, PNG, brand">
            <a:extLst>
              <a:ext uri="{FF2B5EF4-FFF2-40B4-BE49-F238E27FC236}">
                <a16:creationId xmlns:a16="http://schemas.microsoft.com/office/drawing/2014/main" id="{EEE5B892-1801-DA66-44A0-5F8997A08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995" y="5192936"/>
            <a:ext cx="2749528" cy="154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Microsoft 365 | Circyl">
            <a:extLst>
              <a:ext uri="{FF2B5EF4-FFF2-40B4-BE49-F238E27FC236}">
                <a16:creationId xmlns:a16="http://schemas.microsoft.com/office/drawing/2014/main" id="{D6D69B05-D798-0AF7-C4C9-EFC0BE31D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198249"/>
            <a:ext cx="5642113" cy="154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moderne werkplek">
            <a:extLst>
              <a:ext uri="{FF2B5EF4-FFF2-40B4-BE49-F238E27FC236}">
                <a16:creationId xmlns:a16="http://schemas.microsoft.com/office/drawing/2014/main" id="{B632EE9B-3E71-E6FA-206B-E49420EB8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948" y="1921494"/>
            <a:ext cx="7938052" cy="301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5285A883-5941-799E-0564-AB570579E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187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extLst>
              <a:ext uri="{FF2B5EF4-FFF2-40B4-BE49-F238E27FC236}">
                <a16:creationId xmlns:a16="http://schemas.microsoft.com/office/drawing/2014/main" id="{B4374088-2A2D-7225-70F3-62D8D7F3FAE4}"/>
              </a:ext>
            </a:extLst>
          </p:cNvPr>
          <p:cNvSpPr/>
          <p:nvPr/>
        </p:nvSpPr>
        <p:spPr>
          <a:xfrm>
            <a:off x="1447531" y="2314903"/>
            <a:ext cx="8443919" cy="11140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8F1F086-9A88-E567-4687-83AFD826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>
                <a:solidFill>
                  <a:schemeClr val="bg1"/>
                </a:solidFill>
                <a:latin typeface="Trebuchet MS" panose="020B0703020202090204" pitchFamily="34" charset="0"/>
              </a:rPr>
              <a:t>I-Visie: Visie op de informatievoorziening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14FCDC09-6A5E-22F8-7D01-2170C4366D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322837" cy="4892416"/>
          </a:xfrm>
        </p:spPr>
        <p:txBody>
          <a:bodyPr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altLang="nl-NL" sz="5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Twee pijlers: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NL" altLang="nl-NL" sz="5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altLang="nl-NL" sz="5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Toekomstbestendig en wendbaar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altLang="nl-NL" sz="5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Betrouwbaar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altLang="nl-NL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Randvoorwaarden: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‘Actieve volger’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We focussen op de functionele kant van de Informatievoorziening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Onze producten en diensten zijn digitaal beschikbaar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Digitaal zaakgericht werken is de norm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Veilig en hybride werken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overeenstemming met wet- en regelgeving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alt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We kunnen verantwoording afleggen</a:t>
            </a:r>
            <a:endParaRPr lang="nl-NL" dirty="0"/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3BFCB626-C67E-720F-DEEA-88EE8AE48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57215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402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Informatiebeleid 2024 -2028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/>
              <a:t>Digitaal zaakgericht werken</a:t>
            </a:r>
          </a:p>
          <a:p>
            <a:r>
              <a:rPr lang="nl-NL" dirty="0"/>
              <a:t>Doelen:</a:t>
            </a:r>
          </a:p>
          <a:p>
            <a:pPr lvl="1"/>
            <a:r>
              <a:rPr lang="nl-NL" dirty="0"/>
              <a:t>Digitaal zaakgericht werken in de </a:t>
            </a:r>
            <a:r>
              <a:rPr lang="nl-NL" dirty="0" err="1"/>
              <a:t>vakapplicaties</a:t>
            </a:r>
            <a:endParaRPr lang="nl-NL" dirty="0"/>
          </a:p>
          <a:p>
            <a:pPr lvl="1"/>
            <a:r>
              <a:rPr lang="nl-NL" dirty="0"/>
              <a:t>Informatiebeheer inregelen voor alle digitale informatie</a:t>
            </a:r>
          </a:p>
          <a:p>
            <a:pPr lvl="1"/>
            <a:r>
              <a:rPr lang="nl-NL" dirty="0"/>
              <a:t>Adoptie digitaal zaakgericht werken uitbreiden</a:t>
            </a:r>
          </a:p>
          <a:p>
            <a:pPr lvl="1"/>
            <a:r>
              <a:rPr lang="nl-NL" dirty="0"/>
              <a:t>Optimalisatie van ingerichte zaaktypen in </a:t>
            </a:r>
            <a:r>
              <a:rPr lang="nl-NL" dirty="0" err="1"/>
              <a:t>Djuma</a:t>
            </a:r>
            <a:endParaRPr lang="nl-NL" dirty="0"/>
          </a:p>
          <a:p>
            <a:pPr lvl="1"/>
            <a:r>
              <a:rPr lang="nl-NL" dirty="0"/>
              <a:t>Zelfservice functionaliteit uitbreiden</a:t>
            </a:r>
          </a:p>
          <a:p>
            <a:pPr lvl="1"/>
            <a:r>
              <a:rPr lang="nl-NL" dirty="0"/>
              <a:t>Zorgdragen voor duurzame toegankelijkheid van onze informatie</a:t>
            </a:r>
          </a:p>
          <a:p>
            <a:pPr lvl="1"/>
            <a:r>
              <a:rPr lang="nl-NL" dirty="0"/>
              <a:t>Vergroten van de digitale (ICT-)vaardigheden van de gebruikers </a:t>
            </a:r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DCABDE60-71CF-C79F-10B0-B40E19382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57215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679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Informatiebeleid 2024 -2028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err="1"/>
              <a:t>Datagedreven</a:t>
            </a:r>
            <a:r>
              <a:rPr lang="nl-NL" sz="3200"/>
              <a:t> werken</a:t>
            </a:r>
          </a:p>
          <a:p>
            <a:r>
              <a:rPr lang="nl-NL"/>
              <a:t>Doelen:</a:t>
            </a:r>
          </a:p>
          <a:p>
            <a:pPr lvl="1"/>
            <a:r>
              <a:rPr lang="nl-NL"/>
              <a:t>Doorgroei naar volwassenheidsniveau 2: Monitoren</a:t>
            </a: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51EA7C9E-CC33-87C1-C1CB-2BC94BD9F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179" y="3314746"/>
            <a:ext cx="8012550" cy="3464425"/>
          </a:xfrm>
          <a:prstGeom prst="rect">
            <a:avLst/>
          </a:prstGeom>
        </p:spPr>
      </p:pic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49CB9234-A056-B169-5D46-B92A37630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57215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Informatiebeleid 2024 -2028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/>
              <a:t>Informatieveiligheid en privacy</a:t>
            </a:r>
          </a:p>
          <a:p>
            <a:r>
              <a:rPr lang="nl-NL" dirty="0"/>
              <a:t>Doelen:</a:t>
            </a:r>
          </a:p>
          <a:p>
            <a:pPr lvl="1"/>
            <a:r>
              <a:rPr lang="nl-NL" dirty="0"/>
              <a:t>Voldoen aan NIS2 (Network </a:t>
            </a:r>
            <a:r>
              <a:rPr lang="nl-NL" dirty="0" err="1"/>
              <a:t>and</a:t>
            </a:r>
            <a:r>
              <a:rPr lang="nl-NL" dirty="0"/>
              <a:t> Information Security </a:t>
            </a:r>
            <a:r>
              <a:rPr lang="nl-NL" dirty="0" err="1"/>
              <a:t>directive</a:t>
            </a:r>
            <a:r>
              <a:rPr lang="nl-NL" dirty="0"/>
              <a:t>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Wet bescherming netwerken en informatiesystemen (</a:t>
            </a:r>
            <a:r>
              <a:rPr lang="nl-NL" dirty="0" err="1">
                <a:solidFill>
                  <a:prstClr val="black"/>
                </a:solidFill>
                <a:latin typeface="Calibri" panose="020F0502020204030204"/>
              </a:rPr>
              <a:t>Wbni</a:t>
            </a: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Baseline Informatiebeveiliging Overheid 2.0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Gemeente is essentiële entiteit: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Zorgplicht (Baseline Informatiebeveiliging Overheid 2.0)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Meldplicht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Toezicht (adm. boete tot € 10 miljoen)</a:t>
            </a:r>
            <a:endParaRPr lang="nl-NL" dirty="0"/>
          </a:p>
          <a:p>
            <a:pPr lvl="1"/>
            <a:r>
              <a:rPr lang="nl-NL" dirty="0"/>
              <a:t>Overig: Zie specifiek beleid Informatiebeveiliging en Privacy</a:t>
            </a:r>
          </a:p>
          <a:p>
            <a:pPr lvl="1"/>
            <a:endParaRPr lang="nl-NL" dirty="0"/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CDDC02AE-83AA-45FD-B189-5D39EECFA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57215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CBBA1CC8-EFDD-63D9-4CA1-BCDE6E43B407}"/>
              </a:ext>
            </a:extLst>
          </p:cNvPr>
          <p:cNvSpPr txBox="1">
            <a:spLocks/>
          </p:cNvSpPr>
          <p:nvPr/>
        </p:nvSpPr>
        <p:spPr>
          <a:xfrm>
            <a:off x="1532166" y="291913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endParaRPr lang="nl-NL" dirty="0">
              <a:solidFill>
                <a:prstClr val="black"/>
              </a:solidFill>
              <a:latin typeface="Calibri" panose="020F0502020204030204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defRPr/>
            </a:pPr>
            <a:endParaRPr lang="nl-NL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4AC61F0-C89D-CB71-477A-C86E28F3A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209" y="2766218"/>
            <a:ext cx="2356557" cy="1325563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F3B5460D-2AEA-6180-203F-E2464709FE1B}"/>
              </a:ext>
            </a:extLst>
          </p:cNvPr>
          <p:cNvSpPr/>
          <p:nvPr/>
        </p:nvSpPr>
        <p:spPr>
          <a:xfrm>
            <a:off x="9831125" y="4091781"/>
            <a:ext cx="2076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Network </a:t>
            </a:r>
            <a:r>
              <a:rPr kumimoji="0" lang="nl-NL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Information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Security </a:t>
            </a:r>
            <a:r>
              <a:rPr kumimoji="0" lang="nl-NL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directive</a:t>
            </a:r>
            <a:r>
              <a:rPr kumimoji="0" lang="nl-NL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(NIS2)</a:t>
            </a:r>
          </a:p>
        </p:txBody>
      </p:sp>
    </p:spTree>
    <p:extLst>
      <p:ext uri="{BB962C8B-B14F-4D97-AF65-F5344CB8AC3E}">
        <p14:creationId xmlns:p14="http://schemas.microsoft.com/office/powerpoint/2010/main" val="3762208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Informatiebeleid 2024 -2028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/>
              <a:t>IT-</a:t>
            </a:r>
            <a:r>
              <a:rPr lang="nl-NL" sz="3200" dirty="0" err="1"/>
              <a:t>Sourcing</a:t>
            </a:r>
            <a:r>
              <a:rPr lang="nl-NL" sz="3200" dirty="0"/>
              <a:t> en Cloud</a:t>
            </a:r>
          </a:p>
          <a:p>
            <a:r>
              <a:rPr lang="nl-NL" dirty="0"/>
              <a:t>Doelen:</a:t>
            </a:r>
          </a:p>
          <a:p>
            <a:pPr lvl="1"/>
            <a:r>
              <a:rPr lang="nl-NL" dirty="0"/>
              <a:t>Optimaal gebruik maken van Microsoft365</a:t>
            </a:r>
          </a:p>
          <a:p>
            <a:pPr lvl="1"/>
            <a:r>
              <a:rPr lang="nl-NL" dirty="0"/>
              <a:t>Gebruik Cloud-opslag binnen abonnement Microsoft</a:t>
            </a:r>
          </a:p>
          <a:p>
            <a:pPr lvl="1"/>
            <a:r>
              <a:rPr lang="nl-NL" dirty="0"/>
              <a:t>Verkleinen van de eigen ICT-infrastructuur</a:t>
            </a:r>
          </a:p>
          <a:p>
            <a:pPr lvl="2"/>
            <a:r>
              <a:rPr lang="nl-NL" dirty="0"/>
              <a:t>Opschonen van de netwerkschijven en de mailboxen </a:t>
            </a:r>
          </a:p>
          <a:p>
            <a:pPr lvl="2"/>
            <a:r>
              <a:rPr lang="nl-NL" dirty="0"/>
              <a:t>Afstoten netwerkschijven</a:t>
            </a:r>
          </a:p>
          <a:p>
            <a:pPr lvl="2"/>
            <a:r>
              <a:rPr lang="nl-NL" dirty="0"/>
              <a:t>Verdergaande </a:t>
            </a:r>
            <a:r>
              <a:rPr lang="nl-NL" dirty="0" err="1"/>
              <a:t>verSaaSing</a:t>
            </a:r>
            <a:r>
              <a:rPr lang="nl-NL" dirty="0"/>
              <a:t> van het applicatielandschap doorvoeren</a:t>
            </a:r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AEBC8784-663E-6A55-8500-28F36FF30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99994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769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Informatiebeleid 2024 -2028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/>
              <a:t>Moderne werkplek</a:t>
            </a:r>
          </a:p>
          <a:p>
            <a:r>
              <a:rPr lang="nl-NL" dirty="0"/>
              <a:t>Doelen:</a:t>
            </a:r>
          </a:p>
          <a:p>
            <a:pPr lvl="1"/>
            <a:r>
              <a:rPr lang="nl-NL" dirty="0"/>
              <a:t>Uitrol nieuwe werkplekken o.b.v. Modern werkplekconcept Microsoft</a:t>
            </a:r>
          </a:p>
        </p:txBody>
      </p:sp>
      <p:pic>
        <p:nvPicPr>
          <p:cNvPr id="3" name="Picture 2" descr="8 redenen om over te stappen naar de WSB Moderne Werkplek">
            <a:extLst>
              <a:ext uri="{FF2B5EF4-FFF2-40B4-BE49-F238E27FC236}">
                <a16:creationId xmlns:a16="http://schemas.microsoft.com/office/drawing/2014/main" id="{BEE4268F-8514-6753-49B9-F35FB668D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10" y="3429000"/>
            <a:ext cx="5812221" cy="326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Disclaimer - OLAZ">
            <a:extLst>
              <a:ext uri="{FF2B5EF4-FFF2-40B4-BE49-F238E27FC236}">
                <a16:creationId xmlns:a16="http://schemas.microsoft.com/office/drawing/2014/main" id="{A00189A9-5EBF-2AD9-AF0B-D36C18011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99994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975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828DEE-C914-0FC8-D8D7-D91732B09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DCD652-C26F-716A-7F3E-19362D4E9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>
                <a:latin typeface="Trebuchet MS" panose="020B0703020202090204" pitchFamily="34" charset="0"/>
              </a:rPr>
              <a:t>Projectenboek 2024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7D0B2CE9-926B-906B-96B8-E2AC83AA2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/>
              <a:t>Zie bijlage 1 Informatiebeleidsplan</a:t>
            </a:r>
          </a:p>
          <a:p>
            <a:pPr marL="0" indent="0">
              <a:buNone/>
            </a:pPr>
            <a:endParaRPr lang="nl-NL" sz="3200" dirty="0"/>
          </a:p>
          <a:p>
            <a:pPr marL="0" indent="0">
              <a:buNone/>
            </a:pPr>
            <a:r>
              <a:rPr lang="nl-NL" sz="3200" dirty="0"/>
              <a:t>Aanvullend onder spoor 3  (Informatiebeveiliging en Privacy)</a:t>
            </a:r>
          </a:p>
          <a:p>
            <a:r>
              <a:rPr lang="nl-NL" sz="2600" dirty="0"/>
              <a:t>Implementatie NIS2 / BIO 2.0</a:t>
            </a:r>
          </a:p>
          <a:p>
            <a:pPr lvl="1"/>
            <a:r>
              <a:rPr lang="nl-NL" sz="2200" dirty="0"/>
              <a:t>Uitvoeren van een Gap-analyse om te bekijken welke </a:t>
            </a:r>
            <a:r>
              <a:rPr lang="nl-NL" sz="2200" dirty="0" err="1"/>
              <a:t>controls</a:t>
            </a:r>
            <a:r>
              <a:rPr lang="nl-NL" sz="2200" dirty="0"/>
              <a:t> en maatregelen geïmplementeerd moeten worden;</a:t>
            </a:r>
          </a:p>
          <a:p>
            <a:pPr lvl="1"/>
            <a:r>
              <a:rPr lang="nl-NL" sz="2200" dirty="0"/>
              <a:t>Risicoanalyse op tekortkomingen -&gt; actieplan</a:t>
            </a:r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937B3846-A904-7ECB-B4B9-7BAA71A16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391" y="99994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884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3">
            <a:extLst>
              <a:ext uri="{FF2B5EF4-FFF2-40B4-BE49-F238E27FC236}">
                <a16:creationId xmlns:a16="http://schemas.microsoft.com/office/drawing/2014/main" id="{19C8CA82-2F25-6CA8-FBE7-E1C1F1907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b="1">
                <a:solidFill>
                  <a:schemeClr val="bg1"/>
                </a:solidFill>
              </a:rPr>
              <a:t>Aanleiding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6EC5831-1829-D8BF-6132-2C56C0932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nl-NL" dirty="0">
                <a:solidFill>
                  <a:prstClr val="black"/>
                </a:solidFill>
              </a:rPr>
              <a:t>Verantwoording Informatiebeleidsplan 2018-2021</a:t>
            </a:r>
          </a:p>
          <a:p>
            <a:pPr>
              <a:defRPr/>
            </a:pPr>
            <a:r>
              <a:rPr lang="nl-NL" dirty="0">
                <a:solidFill>
                  <a:prstClr val="black"/>
                </a:solidFill>
              </a:rPr>
              <a:t>Nieuwe Ontwikkelingen</a:t>
            </a:r>
          </a:p>
          <a:p>
            <a:pPr lvl="1"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Maatschappelijk</a:t>
            </a:r>
          </a:p>
          <a:p>
            <a:pPr lvl="1"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Wettelijk</a:t>
            </a:r>
          </a:p>
          <a:p>
            <a:pPr lvl="1"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Technologisch</a:t>
            </a:r>
          </a:p>
          <a:p>
            <a:pPr>
              <a:defRPr/>
            </a:pPr>
            <a:r>
              <a:rPr lang="nl-NL" dirty="0">
                <a:solidFill>
                  <a:prstClr val="black"/>
                </a:solidFill>
              </a:rPr>
              <a:t>Vaststellen nieuw Informatiebeleid voor 2024-2028</a:t>
            </a:r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6B03DB39-E727-75B4-B287-D3F467349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0555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3">
            <a:extLst>
              <a:ext uri="{FF2B5EF4-FFF2-40B4-BE49-F238E27FC236}">
                <a16:creationId xmlns:a16="http://schemas.microsoft.com/office/drawing/2014/main" id="{19C8CA82-2F25-6CA8-FBE7-E1C1F1907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b="1">
                <a:solidFill>
                  <a:schemeClr val="bg1"/>
                </a:solidFill>
              </a:rPr>
              <a:t>Wat gaan we doen?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16EC5831-1829-D8BF-6132-2C56C0932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Introductie in de gemeentelijke informatievoorziening</a:t>
            </a:r>
          </a:p>
          <a:p>
            <a:pPr lvl="1"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Gemeentelijke informatievoorziening: Waar hebben we het over?</a:t>
            </a:r>
          </a:p>
          <a:p>
            <a:pPr lvl="1">
              <a:defRPr/>
            </a:pPr>
            <a:r>
              <a:rPr lang="nl-NL" dirty="0">
                <a:solidFill>
                  <a:prstClr val="black"/>
                </a:solidFill>
                <a:latin typeface="Calibri" panose="020F0502020204030204"/>
              </a:rPr>
              <a:t>Wettelijke, maatschappelijke en technische ontwikkelingen</a:t>
            </a:r>
          </a:p>
          <a:p>
            <a:pPr lvl="1"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Broadway" panose="020F0502020204030204" pitchFamily="34" charset="0"/>
              </a:rPr>
              <a:t>Veiligheid en privacy</a:t>
            </a:r>
          </a:p>
          <a:p>
            <a:pPr>
              <a:defRPr/>
            </a:pPr>
            <a:r>
              <a:rPr lang="nl-NL" dirty="0">
                <a:solidFill>
                  <a:prstClr val="black"/>
                </a:solidFill>
                <a:cs typeface="Broadway" panose="020F0502020204030204" pitchFamily="34" charset="0"/>
              </a:rPr>
              <a:t>Visie op de informatievoorziening</a:t>
            </a:r>
          </a:p>
          <a:p>
            <a:pP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Broadway" panose="020F0502020204030204" pitchFamily="34" charset="0"/>
              </a:rPr>
              <a:t>Ontwikkelsporen informatiebeleid</a:t>
            </a:r>
          </a:p>
          <a:p>
            <a:pPr>
              <a:defRPr/>
            </a:pPr>
            <a:r>
              <a:rPr kumimoji="0" lang="nl-NL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Broadway" panose="020F0502020204030204" pitchFamily="34" charset="0"/>
              </a:rPr>
              <a:t>Projectenboek 2024</a:t>
            </a:r>
          </a:p>
        </p:txBody>
      </p:sp>
      <p:pic>
        <p:nvPicPr>
          <p:cNvPr id="3" name="Picture 6" descr="Disclaimer - OLAZ">
            <a:extLst>
              <a:ext uri="{FF2B5EF4-FFF2-40B4-BE49-F238E27FC236}">
                <a16:creationId xmlns:a16="http://schemas.microsoft.com/office/drawing/2014/main" id="{12DFB515-90BD-9243-FDAB-C1F2272BE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2438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3">
            <a:extLst>
              <a:ext uri="{FF2B5EF4-FFF2-40B4-BE49-F238E27FC236}">
                <a16:creationId xmlns:a16="http://schemas.microsoft.com/office/drawing/2014/main" id="{19C8CA82-2F25-6CA8-FBE7-E1C1F1907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293"/>
            <a:ext cx="10515600" cy="1325563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3600" b="1" dirty="0">
                <a:solidFill>
                  <a:schemeClr val="bg1"/>
                </a:solidFill>
              </a:rPr>
              <a:t>Gemeentelijke informatievoorziening</a:t>
            </a:r>
            <a:br>
              <a:rPr lang="nl-NL" sz="3600" b="1" dirty="0">
                <a:solidFill>
                  <a:schemeClr val="bg1"/>
                </a:solidFill>
              </a:rPr>
            </a:br>
            <a:r>
              <a:rPr lang="nl-NL" sz="3600" b="1" dirty="0">
                <a:solidFill>
                  <a:schemeClr val="bg1"/>
                </a:solidFill>
              </a:rPr>
              <a:t>- Van papier naar digitaal</a:t>
            </a:r>
            <a:endParaRPr lang="nl-NL" sz="3600" dirty="0">
              <a:solidFill>
                <a:schemeClr val="bg1"/>
              </a:solidFill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72317A8E-B53D-FF0F-2381-9E16BC5C2D0A}"/>
              </a:ext>
            </a:extLst>
          </p:cNvPr>
          <p:cNvSpPr/>
          <p:nvPr/>
        </p:nvSpPr>
        <p:spPr>
          <a:xfrm>
            <a:off x="182438" y="5517175"/>
            <a:ext cx="3120665" cy="11913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BBDF8F0A-3A19-368B-C213-69BBD4694044}"/>
              </a:ext>
            </a:extLst>
          </p:cNvPr>
          <p:cNvSpPr/>
          <p:nvPr/>
        </p:nvSpPr>
        <p:spPr>
          <a:xfrm>
            <a:off x="193306" y="4229725"/>
            <a:ext cx="3120665" cy="11913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0E97BA76-7FDF-9804-9855-E25F3294FD26}"/>
              </a:ext>
            </a:extLst>
          </p:cNvPr>
          <p:cNvSpPr/>
          <p:nvPr/>
        </p:nvSpPr>
        <p:spPr>
          <a:xfrm>
            <a:off x="195483" y="1677146"/>
            <a:ext cx="3120664" cy="11455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98FF684-EEAB-AC87-8359-41690ECC7CBF}"/>
              </a:ext>
            </a:extLst>
          </p:cNvPr>
          <p:cNvSpPr/>
          <p:nvPr/>
        </p:nvSpPr>
        <p:spPr>
          <a:xfrm>
            <a:off x="193306" y="2943387"/>
            <a:ext cx="3120665" cy="119133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Afbeelding 5" descr="Afbeelding met tekst, binnen&#10;&#10;Automatisch gegenereerde beschrijving">
            <a:extLst>
              <a:ext uri="{FF2B5EF4-FFF2-40B4-BE49-F238E27FC236}">
                <a16:creationId xmlns:a16="http://schemas.microsoft.com/office/drawing/2014/main" id="{44A2C01D-A160-F729-5C54-DF33721C5B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95" r="7269"/>
          <a:stretch/>
        </p:blipFill>
        <p:spPr>
          <a:xfrm>
            <a:off x="250911" y="2982414"/>
            <a:ext cx="1187755" cy="105097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9991BFF-530A-FCB6-A8BF-DFCDDDA19F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327"/>
          <a:stretch/>
        </p:blipFill>
        <p:spPr>
          <a:xfrm>
            <a:off x="1914847" y="3011583"/>
            <a:ext cx="1356271" cy="1022840"/>
          </a:xfrm>
          <a:prstGeom prst="rect">
            <a:avLst/>
          </a:prstGeom>
        </p:spPr>
      </p:pic>
      <p:pic>
        <p:nvPicPr>
          <p:cNvPr id="9" name="Afbeelding 8" descr="Afbeelding met tekst, envelop&#10;&#10;Automatisch gegenereerde beschrijving">
            <a:extLst>
              <a:ext uri="{FF2B5EF4-FFF2-40B4-BE49-F238E27FC236}">
                <a16:creationId xmlns:a16="http://schemas.microsoft.com/office/drawing/2014/main" id="{71AF06CB-0444-437D-2070-8B1EE7C27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094" y="4454417"/>
            <a:ext cx="1290907" cy="859683"/>
          </a:xfrm>
          <a:prstGeom prst="rect">
            <a:avLst/>
          </a:prstGeom>
        </p:spPr>
      </p:pic>
      <p:pic>
        <p:nvPicPr>
          <p:cNvPr id="11" name="Picture 2" descr="5 tips om minder tijd met e-mail bezig te zijn - FM.nl - Financieel  Management, hét platform in finance met praktijkinformatie, visie &amp; trends">
            <a:extLst>
              <a:ext uri="{FF2B5EF4-FFF2-40B4-BE49-F238E27FC236}">
                <a16:creationId xmlns:a16="http://schemas.microsoft.com/office/drawing/2014/main" id="{55B04BD8-E15D-467F-E4FB-D526F0592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226" y="4450762"/>
            <a:ext cx="1109511" cy="86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50s Halberg Junior Typemachine - Froufrou's">
            <a:extLst>
              <a:ext uri="{FF2B5EF4-FFF2-40B4-BE49-F238E27FC236}">
                <a16:creationId xmlns:a16="http://schemas.microsoft.com/office/drawing/2014/main" id="{9783F24B-6722-FE50-1558-EA452EA284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" r="6146"/>
          <a:stretch/>
        </p:blipFill>
        <p:spPr bwMode="auto">
          <a:xfrm>
            <a:off x="307838" y="1805823"/>
            <a:ext cx="1185420" cy="88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Pijl links 13">
            <a:extLst>
              <a:ext uri="{FF2B5EF4-FFF2-40B4-BE49-F238E27FC236}">
                <a16:creationId xmlns:a16="http://schemas.microsoft.com/office/drawing/2014/main" id="{9B3E923A-530C-B5F1-5FE8-CDCA8EAA3F62}"/>
              </a:ext>
            </a:extLst>
          </p:cNvPr>
          <p:cNvSpPr/>
          <p:nvPr/>
        </p:nvSpPr>
        <p:spPr>
          <a:xfrm>
            <a:off x="1523725" y="2172063"/>
            <a:ext cx="438092" cy="2498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6" descr="HomeComputerMuseum - IBM Personal Computer XT/286 (5162)">
            <a:extLst>
              <a:ext uri="{FF2B5EF4-FFF2-40B4-BE49-F238E27FC236}">
                <a16:creationId xmlns:a16="http://schemas.microsoft.com/office/drawing/2014/main" id="{54BD9279-2D18-6989-57F6-2A6443404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39" y="1811415"/>
            <a:ext cx="1250216" cy="91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Roldeurkast Londen H198 x B100cm">
            <a:extLst>
              <a:ext uri="{FF2B5EF4-FFF2-40B4-BE49-F238E27FC236}">
                <a16:creationId xmlns:a16="http://schemas.microsoft.com/office/drawing/2014/main" id="{7BA38FEA-A086-4D38-E231-2F30678392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8" t="8144" r="26844" b="7492"/>
          <a:stretch/>
        </p:blipFill>
        <p:spPr bwMode="auto">
          <a:xfrm>
            <a:off x="512793" y="5607056"/>
            <a:ext cx="650813" cy="97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All IT Rooms realiseert milieuvriendelijke serverruimte voor  wallet-specialist Secrid - ALL IT Rooms">
            <a:extLst>
              <a:ext uri="{FF2B5EF4-FFF2-40B4-BE49-F238E27FC236}">
                <a16:creationId xmlns:a16="http://schemas.microsoft.com/office/drawing/2014/main" id="{1681CF68-FDBC-C860-4703-D2F35E79B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50" y="5614480"/>
            <a:ext cx="650813" cy="984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Pijl links 19">
            <a:extLst>
              <a:ext uri="{FF2B5EF4-FFF2-40B4-BE49-F238E27FC236}">
                <a16:creationId xmlns:a16="http://schemas.microsoft.com/office/drawing/2014/main" id="{57C54928-C996-61FA-2075-CF6C1EA540A6}"/>
              </a:ext>
            </a:extLst>
          </p:cNvPr>
          <p:cNvSpPr/>
          <p:nvPr/>
        </p:nvSpPr>
        <p:spPr>
          <a:xfrm>
            <a:off x="1469133" y="3364420"/>
            <a:ext cx="438092" cy="2498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Pijl links 20">
            <a:extLst>
              <a:ext uri="{FF2B5EF4-FFF2-40B4-BE49-F238E27FC236}">
                <a16:creationId xmlns:a16="http://schemas.microsoft.com/office/drawing/2014/main" id="{57AD83CF-2BC8-B42D-7077-ED51515544EB}"/>
              </a:ext>
            </a:extLst>
          </p:cNvPr>
          <p:cNvSpPr/>
          <p:nvPr/>
        </p:nvSpPr>
        <p:spPr>
          <a:xfrm>
            <a:off x="1555505" y="4741814"/>
            <a:ext cx="438092" cy="2498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Pijl links 21">
            <a:extLst>
              <a:ext uri="{FF2B5EF4-FFF2-40B4-BE49-F238E27FC236}">
                <a16:creationId xmlns:a16="http://schemas.microsoft.com/office/drawing/2014/main" id="{39AFA85C-C158-3565-0E1F-09E3CA5798E2}"/>
              </a:ext>
            </a:extLst>
          </p:cNvPr>
          <p:cNvSpPr/>
          <p:nvPr/>
        </p:nvSpPr>
        <p:spPr>
          <a:xfrm>
            <a:off x="1523725" y="5962715"/>
            <a:ext cx="438092" cy="2498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Vrije vorm 25">
            <a:extLst>
              <a:ext uri="{FF2B5EF4-FFF2-40B4-BE49-F238E27FC236}">
                <a16:creationId xmlns:a16="http://schemas.microsoft.com/office/drawing/2014/main" id="{03C3F2A3-5D81-8A43-6826-867134355CB1}"/>
              </a:ext>
            </a:extLst>
          </p:cNvPr>
          <p:cNvSpPr/>
          <p:nvPr/>
        </p:nvSpPr>
        <p:spPr>
          <a:xfrm>
            <a:off x="5513696" y="1805823"/>
            <a:ext cx="3425589" cy="4779777"/>
          </a:xfrm>
          <a:custGeom>
            <a:avLst/>
            <a:gdLst>
              <a:gd name="connsiteX0" fmla="*/ 1712795 w 3425589"/>
              <a:gd name="connsiteY0" fmla="*/ 0 h 4779777"/>
              <a:gd name="connsiteX1" fmla="*/ 3425589 w 3425589"/>
              <a:gd name="connsiteY1" fmla="*/ 1558597 h 4779777"/>
              <a:gd name="connsiteX2" fmla="*/ 3425588 w 3425589"/>
              <a:gd name="connsiteY2" fmla="*/ 1558597 h 4779777"/>
              <a:gd name="connsiteX3" fmla="*/ 3425588 w 3425589"/>
              <a:gd name="connsiteY3" fmla="*/ 4779777 h 4779777"/>
              <a:gd name="connsiteX4" fmla="*/ 0 w 3425589"/>
              <a:gd name="connsiteY4" fmla="*/ 4779777 h 4779777"/>
              <a:gd name="connsiteX5" fmla="*/ 0 w 3425589"/>
              <a:gd name="connsiteY5" fmla="*/ 1558597 h 4779777"/>
              <a:gd name="connsiteX6" fmla="*/ 1 w 3425589"/>
              <a:gd name="connsiteY6" fmla="*/ 1558597 h 4779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5589" h="4779777">
                <a:moveTo>
                  <a:pt x="1712795" y="0"/>
                </a:moveTo>
                <a:lnTo>
                  <a:pt x="3425589" y="1558597"/>
                </a:lnTo>
                <a:lnTo>
                  <a:pt x="3425588" y="1558597"/>
                </a:lnTo>
                <a:lnTo>
                  <a:pt x="3425588" y="4779777"/>
                </a:lnTo>
                <a:lnTo>
                  <a:pt x="0" y="4779777"/>
                </a:lnTo>
                <a:lnTo>
                  <a:pt x="0" y="1558597"/>
                </a:lnTo>
                <a:lnTo>
                  <a:pt x="1" y="1558597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7F4D1459-9275-0FD7-A224-7C138100CFEA}"/>
              </a:ext>
            </a:extLst>
          </p:cNvPr>
          <p:cNvSpPr/>
          <p:nvPr/>
        </p:nvSpPr>
        <p:spPr>
          <a:xfrm>
            <a:off x="7452816" y="3438304"/>
            <a:ext cx="1486469" cy="15939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196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3D974BFA-693E-3660-C416-4CDA22809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992" y="5785676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22661419-96FE-39B8-7E06-8D530ED94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95" y="5742728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53C7BD15-066A-312B-B296-DD3B63AF4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94" y="5753264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04B7CC0C-370B-F119-67A2-30A7E9D97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293" y="5742727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29A7C91E-2998-B69A-6426-A76F3F751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64" y="4450762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EFB4E140-85B1-FF98-D72A-D8BB850E2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95" y="4471793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3F9B09D2-5C86-4D61-8EA1-BC21C9A4E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438" y="5729728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Afbeelding 34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B2601373-50E0-DFA3-3F84-4365D6AC544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19628" y="4149065"/>
            <a:ext cx="508975" cy="508975"/>
          </a:xfrm>
          <a:prstGeom prst="rect">
            <a:avLst/>
          </a:prstGeom>
        </p:spPr>
      </p:pic>
      <p:pic>
        <p:nvPicPr>
          <p:cNvPr id="36" name="Afbeelding 35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913FFA5A-3406-1D69-898A-BF3B734F87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72028" y="4301465"/>
            <a:ext cx="508975" cy="508975"/>
          </a:xfrm>
          <a:prstGeom prst="rect">
            <a:avLst/>
          </a:prstGeom>
        </p:spPr>
      </p:pic>
      <p:pic>
        <p:nvPicPr>
          <p:cNvPr id="37" name="Afbeelding 36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13F18014-8ED7-F64D-B627-710922CD79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4428" y="4453865"/>
            <a:ext cx="508975" cy="508975"/>
          </a:xfrm>
          <a:prstGeom prst="rect">
            <a:avLst/>
          </a:prstGeom>
        </p:spPr>
      </p:pic>
      <p:pic>
        <p:nvPicPr>
          <p:cNvPr id="39" name="Afbeelding 38" descr="Afbeelding met schermopname, Kleurrijkheid, Graphics, lijn&#10;&#10;Automatisch gegenereerde beschrijving">
            <a:extLst>
              <a:ext uri="{FF2B5EF4-FFF2-40B4-BE49-F238E27FC236}">
                <a16:creationId xmlns:a16="http://schemas.microsoft.com/office/drawing/2014/main" id="{398A760B-2ADF-FD47-1FC1-25C701945C9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74057" y="4341843"/>
            <a:ext cx="632394" cy="632394"/>
          </a:xfrm>
          <a:prstGeom prst="rect">
            <a:avLst/>
          </a:prstGeom>
        </p:spPr>
      </p:pic>
      <p:pic>
        <p:nvPicPr>
          <p:cNvPr id="40" name="Afbeelding 39" descr="Afbeelding met schermopname, Kleurrijkheid, Graphics, lijn&#10;&#10;Automatisch gegenereerde beschrijving">
            <a:extLst>
              <a:ext uri="{FF2B5EF4-FFF2-40B4-BE49-F238E27FC236}">
                <a16:creationId xmlns:a16="http://schemas.microsoft.com/office/drawing/2014/main" id="{2E858599-3D2E-C6DE-82D6-DE7CA57B2E1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87234" y="3661285"/>
            <a:ext cx="632394" cy="632394"/>
          </a:xfrm>
          <a:prstGeom prst="rect">
            <a:avLst/>
          </a:prstGeom>
        </p:spPr>
      </p:pic>
      <p:pic>
        <p:nvPicPr>
          <p:cNvPr id="41" name="Afbeelding 40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44224262-055B-9FF0-2C32-37B0500041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49196" y="3509891"/>
            <a:ext cx="508975" cy="508975"/>
          </a:xfrm>
          <a:prstGeom prst="rect">
            <a:avLst/>
          </a:prstGeom>
        </p:spPr>
      </p:pic>
      <p:pic>
        <p:nvPicPr>
          <p:cNvPr id="42" name="Afbeelding 41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1CE79124-22AE-1F88-CC6E-D28C89A1B5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01596" y="3662291"/>
            <a:ext cx="508975" cy="508975"/>
          </a:xfrm>
          <a:prstGeom prst="rect">
            <a:avLst/>
          </a:prstGeom>
        </p:spPr>
      </p:pic>
      <p:pic>
        <p:nvPicPr>
          <p:cNvPr id="43" name="Afbeelding 42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47C80838-9099-1484-91A7-1622486E66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53996" y="3814691"/>
            <a:ext cx="508975" cy="508975"/>
          </a:xfrm>
          <a:prstGeom prst="rect">
            <a:avLst/>
          </a:prstGeom>
        </p:spPr>
      </p:pic>
      <p:pic>
        <p:nvPicPr>
          <p:cNvPr id="45" name="Afbeelding 44" descr="Afbeelding met Graphics, cirkel, symbool, logo&#10;&#10;Automatisch gegenereerde beschrijving">
            <a:extLst>
              <a:ext uri="{FF2B5EF4-FFF2-40B4-BE49-F238E27FC236}">
                <a16:creationId xmlns:a16="http://schemas.microsoft.com/office/drawing/2014/main" id="{8847C82F-3D4B-312C-9ABA-409EA3F3FFD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947719" y="911979"/>
            <a:ext cx="912590" cy="912590"/>
          </a:xfrm>
          <a:prstGeom prst="rect">
            <a:avLst/>
          </a:prstGeom>
        </p:spPr>
      </p:pic>
      <p:sp>
        <p:nvSpPr>
          <p:cNvPr id="54" name="Rechthoek 53">
            <a:extLst>
              <a:ext uri="{FF2B5EF4-FFF2-40B4-BE49-F238E27FC236}">
                <a16:creationId xmlns:a16="http://schemas.microsoft.com/office/drawing/2014/main" id="{62BEBD07-7E76-2305-3E3D-AF06D31FBAA7}"/>
              </a:ext>
            </a:extLst>
          </p:cNvPr>
          <p:cNvSpPr/>
          <p:nvPr/>
        </p:nvSpPr>
        <p:spPr>
          <a:xfrm>
            <a:off x="13647" y="1543900"/>
            <a:ext cx="3425589" cy="5314100"/>
          </a:xfrm>
          <a:prstGeom prst="rect">
            <a:avLst/>
          </a:prstGeom>
          <a:solidFill>
            <a:schemeClr val="accent4">
              <a:lumMod val="40000"/>
              <a:lumOff val="60000"/>
              <a:alpha val="8066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032" name="Gebogen verbindingslijn 1031">
            <a:extLst>
              <a:ext uri="{FF2B5EF4-FFF2-40B4-BE49-F238E27FC236}">
                <a16:creationId xmlns:a16="http://schemas.microsoft.com/office/drawing/2014/main" id="{DD0BEC51-A871-6D04-5539-3DF23EF0B5F3}"/>
              </a:ext>
            </a:extLst>
          </p:cNvPr>
          <p:cNvCxnSpPr>
            <a:endCxn id="45" idx="1"/>
          </p:cNvCxnSpPr>
          <p:nvPr/>
        </p:nvCxnSpPr>
        <p:spPr>
          <a:xfrm rot="5400000" flipH="1" flipV="1">
            <a:off x="9124542" y="1838109"/>
            <a:ext cx="2293011" cy="135334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Rechte verbindingslijn 1032">
            <a:extLst>
              <a:ext uri="{FF2B5EF4-FFF2-40B4-BE49-F238E27FC236}">
                <a16:creationId xmlns:a16="http://schemas.microsoft.com/office/drawing/2014/main" id="{A71ADE17-8694-8D89-0DCB-BFB19A44B71D}"/>
              </a:ext>
            </a:extLst>
          </p:cNvPr>
          <p:cNvCxnSpPr/>
          <p:nvPr/>
        </p:nvCxnSpPr>
        <p:spPr>
          <a:xfrm>
            <a:off x="8933403" y="3661285"/>
            <a:ext cx="660973" cy="0"/>
          </a:xfrm>
          <a:prstGeom prst="line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6" descr="Disclaimer - OLAZ">
            <a:extLst>
              <a:ext uri="{FF2B5EF4-FFF2-40B4-BE49-F238E27FC236}">
                <a16:creationId xmlns:a16="http://schemas.microsoft.com/office/drawing/2014/main" id="{EC3B5803-ACCA-AAFB-A5B5-525904C58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702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6661A8-1670-4A6E-850F-3EB6BFB6C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3">
            <a:extLst>
              <a:ext uri="{FF2B5EF4-FFF2-40B4-BE49-F238E27FC236}">
                <a16:creationId xmlns:a16="http://schemas.microsoft.com/office/drawing/2014/main" id="{AD92D3B5-61B6-0DE8-5453-98B10EA7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293"/>
            <a:ext cx="10515600" cy="1325563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3600" b="1" dirty="0">
                <a:solidFill>
                  <a:schemeClr val="bg1"/>
                </a:solidFill>
              </a:rPr>
              <a:t>Gemeentelijke informatievoorziening</a:t>
            </a:r>
            <a:br>
              <a:rPr lang="nl-NL" sz="3600" b="1" dirty="0">
                <a:solidFill>
                  <a:schemeClr val="bg1"/>
                </a:solidFill>
              </a:rPr>
            </a:br>
            <a:r>
              <a:rPr lang="nl-NL" sz="3600" b="1" dirty="0">
                <a:solidFill>
                  <a:schemeClr val="bg1"/>
                </a:solidFill>
              </a:rPr>
              <a:t>- Anno 2024</a:t>
            </a:r>
            <a:endParaRPr lang="nl-NL" sz="3600" dirty="0">
              <a:solidFill>
                <a:schemeClr val="bg1"/>
              </a:solidFill>
            </a:endParaRPr>
          </a:p>
        </p:txBody>
      </p:sp>
      <p:sp>
        <p:nvSpPr>
          <p:cNvPr id="26" name="Vrije vorm 25">
            <a:extLst>
              <a:ext uri="{FF2B5EF4-FFF2-40B4-BE49-F238E27FC236}">
                <a16:creationId xmlns:a16="http://schemas.microsoft.com/office/drawing/2014/main" id="{AD89E7B5-7348-1BD6-69EA-890FFEB6597F}"/>
              </a:ext>
            </a:extLst>
          </p:cNvPr>
          <p:cNvSpPr/>
          <p:nvPr/>
        </p:nvSpPr>
        <p:spPr>
          <a:xfrm>
            <a:off x="5513696" y="1805823"/>
            <a:ext cx="3425589" cy="4779777"/>
          </a:xfrm>
          <a:custGeom>
            <a:avLst/>
            <a:gdLst>
              <a:gd name="connsiteX0" fmla="*/ 1712795 w 3425589"/>
              <a:gd name="connsiteY0" fmla="*/ 0 h 4779777"/>
              <a:gd name="connsiteX1" fmla="*/ 3425589 w 3425589"/>
              <a:gd name="connsiteY1" fmla="*/ 1558597 h 4779777"/>
              <a:gd name="connsiteX2" fmla="*/ 3425588 w 3425589"/>
              <a:gd name="connsiteY2" fmla="*/ 1558597 h 4779777"/>
              <a:gd name="connsiteX3" fmla="*/ 3425588 w 3425589"/>
              <a:gd name="connsiteY3" fmla="*/ 4779777 h 4779777"/>
              <a:gd name="connsiteX4" fmla="*/ 0 w 3425589"/>
              <a:gd name="connsiteY4" fmla="*/ 4779777 h 4779777"/>
              <a:gd name="connsiteX5" fmla="*/ 0 w 3425589"/>
              <a:gd name="connsiteY5" fmla="*/ 1558597 h 4779777"/>
              <a:gd name="connsiteX6" fmla="*/ 1 w 3425589"/>
              <a:gd name="connsiteY6" fmla="*/ 1558597 h 4779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5589" h="4779777">
                <a:moveTo>
                  <a:pt x="1712795" y="0"/>
                </a:moveTo>
                <a:lnTo>
                  <a:pt x="3425589" y="1558597"/>
                </a:lnTo>
                <a:lnTo>
                  <a:pt x="3425588" y="1558597"/>
                </a:lnTo>
                <a:lnTo>
                  <a:pt x="3425588" y="4779777"/>
                </a:lnTo>
                <a:lnTo>
                  <a:pt x="0" y="4779777"/>
                </a:lnTo>
                <a:lnTo>
                  <a:pt x="0" y="1558597"/>
                </a:lnTo>
                <a:lnTo>
                  <a:pt x="1" y="1558597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72881A90-6BEC-863D-DD99-7FF5BAD3FCB0}"/>
              </a:ext>
            </a:extLst>
          </p:cNvPr>
          <p:cNvSpPr/>
          <p:nvPr/>
        </p:nvSpPr>
        <p:spPr>
          <a:xfrm>
            <a:off x="7452816" y="3438304"/>
            <a:ext cx="1486469" cy="15939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196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BA2DC248-8AD6-F570-4808-D7989E4BD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992" y="5785676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8EF8DAC6-6213-06BE-68F1-B7A184C43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95" y="5742728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1D9E9334-41E1-B019-2329-6E25155E8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094" y="5753264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01BFCF5E-FF69-6691-B4D2-D0F056351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293" y="5742727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799E9758-C139-3B65-B462-EFDF1BFE3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64" y="4450762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CB5752DA-A574-92E2-1E63-991F9D49A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895" y="4471793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CCF9D348-4CD7-315C-FDF6-35BFB83E5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438" y="5729728"/>
            <a:ext cx="707199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Afbeelding 34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B29E0A8E-7E4E-D9C7-8A41-FCDFFD1752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9628" y="4149065"/>
            <a:ext cx="508975" cy="508975"/>
          </a:xfrm>
          <a:prstGeom prst="rect">
            <a:avLst/>
          </a:prstGeom>
        </p:spPr>
      </p:pic>
      <p:pic>
        <p:nvPicPr>
          <p:cNvPr id="36" name="Afbeelding 35" descr="Afbeelding met cirkel, schermopname, Elektrisch blauw, blauw&#10;&#10;Automatisch gegenereerde beschrijving">
            <a:extLst>
              <a:ext uri="{FF2B5EF4-FFF2-40B4-BE49-F238E27FC236}">
                <a16:creationId xmlns:a16="http://schemas.microsoft.com/office/drawing/2014/main" id="{D6559D90-1145-8BFF-8438-DC4F8C6FA5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2028" y="4301465"/>
            <a:ext cx="508975" cy="508975"/>
          </a:xfrm>
          <a:prstGeom prst="rect">
            <a:avLst/>
          </a:prstGeom>
        </p:spPr>
      </p:pic>
      <p:pic>
        <p:nvPicPr>
          <p:cNvPr id="39" name="Afbeelding 38" descr="Afbeelding met schermopname, Kleurrijkheid, Graphics, lijn&#10;&#10;Automatisch gegenereerde beschrijving">
            <a:extLst>
              <a:ext uri="{FF2B5EF4-FFF2-40B4-BE49-F238E27FC236}">
                <a16:creationId xmlns:a16="http://schemas.microsoft.com/office/drawing/2014/main" id="{6EA5BAE5-EC13-B40D-92EC-FEB57C45C4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4099" r="-965" b="1"/>
          <a:stretch/>
        </p:blipFill>
        <p:spPr>
          <a:xfrm>
            <a:off x="7474057" y="4810440"/>
            <a:ext cx="638490" cy="163796"/>
          </a:xfrm>
          <a:prstGeom prst="rect">
            <a:avLst/>
          </a:prstGeom>
        </p:spPr>
      </p:pic>
      <p:pic>
        <p:nvPicPr>
          <p:cNvPr id="4" name="Afbeelding 3" descr="Afbeelding met tekst, schermopname, software, Webpagina&#10;&#10;Automatisch gegenereerde beschrijving">
            <a:extLst>
              <a:ext uri="{FF2B5EF4-FFF2-40B4-BE49-F238E27FC236}">
                <a16:creationId xmlns:a16="http://schemas.microsoft.com/office/drawing/2014/main" id="{4B33CDED-5631-7E7A-C623-6EAB337AB6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691" y="2857573"/>
            <a:ext cx="2009969" cy="1669965"/>
          </a:xfrm>
          <a:prstGeom prst="rect">
            <a:avLst/>
          </a:prstGeom>
        </p:spPr>
      </p:pic>
      <p:pic>
        <p:nvPicPr>
          <p:cNvPr id="5" name="Afbeelding 4" descr="Afbeelding met muur, overdekt, interieurontwerp, plafond&#10;&#10;Automatisch gegenereerde beschrijving">
            <a:extLst>
              <a:ext uri="{FF2B5EF4-FFF2-40B4-BE49-F238E27FC236}">
                <a16:creationId xmlns:a16="http://schemas.microsoft.com/office/drawing/2014/main" id="{8B6FCFD4-C088-2704-9FB5-2BA113E40E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3517" y="1508125"/>
            <a:ext cx="2014316" cy="1349448"/>
          </a:xfrm>
          <a:prstGeom prst="rect">
            <a:avLst/>
          </a:prstGeom>
        </p:spPr>
      </p:pic>
      <p:pic>
        <p:nvPicPr>
          <p:cNvPr id="6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848B040C-6285-898C-699F-F5709CCF8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219" y="2787119"/>
            <a:ext cx="741528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Black silhouette of a man sitting behind a computer icon stock illustration  | Silhouette man, Computer icon, Man sitting">
            <a:extLst>
              <a:ext uri="{FF2B5EF4-FFF2-40B4-BE49-F238E27FC236}">
                <a16:creationId xmlns:a16="http://schemas.microsoft.com/office/drawing/2014/main" id="{513E4CF0-FFB9-BC40-C4CB-D7AE6D662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7859" y="3563179"/>
            <a:ext cx="741528" cy="7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Gebogen verbindingslijn 12">
            <a:extLst>
              <a:ext uri="{FF2B5EF4-FFF2-40B4-BE49-F238E27FC236}">
                <a16:creationId xmlns:a16="http://schemas.microsoft.com/office/drawing/2014/main" id="{C920D350-CD22-0645-93E4-E118016BEABE}"/>
              </a:ext>
            </a:extLst>
          </p:cNvPr>
          <p:cNvCxnSpPr>
            <a:stCxn id="6" idx="1"/>
            <a:endCxn id="4" idx="1"/>
          </p:cNvCxnSpPr>
          <p:nvPr/>
        </p:nvCxnSpPr>
        <p:spPr>
          <a:xfrm>
            <a:off x="1064747" y="3140719"/>
            <a:ext cx="1430944" cy="551837"/>
          </a:xfrm>
          <a:prstGeom prst="bentConnector3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bogen verbindingslijn 13">
            <a:extLst>
              <a:ext uri="{FF2B5EF4-FFF2-40B4-BE49-F238E27FC236}">
                <a16:creationId xmlns:a16="http://schemas.microsoft.com/office/drawing/2014/main" id="{97688E40-4AEB-736A-CB06-3776D95F2C79}"/>
              </a:ext>
            </a:extLst>
          </p:cNvPr>
          <p:cNvCxnSpPr>
            <a:cxnSpLocks/>
            <a:stCxn id="8" idx="1"/>
            <a:endCxn id="4" idx="1"/>
          </p:cNvCxnSpPr>
          <p:nvPr/>
        </p:nvCxnSpPr>
        <p:spPr>
          <a:xfrm flipV="1">
            <a:off x="1069387" y="3692556"/>
            <a:ext cx="1426304" cy="224223"/>
          </a:xfrm>
          <a:prstGeom prst="bentConnector3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DigiD - Wikipedia">
            <a:extLst>
              <a:ext uri="{FF2B5EF4-FFF2-40B4-BE49-F238E27FC236}">
                <a16:creationId xmlns:a16="http://schemas.microsoft.com/office/drawing/2014/main" id="{2BEA7F15-5316-90C8-6691-42351AB3A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337" y="3140718"/>
            <a:ext cx="504795" cy="50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Herkenning | Vakcentrum">
            <a:extLst>
              <a:ext uri="{FF2B5EF4-FFF2-40B4-BE49-F238E27FC236}">
                <a16:creationId xmlns:a16="http://schemas.microsoft.com/office/drawing/2014/main" id="{C319F7A3-066B-E9FF-04A7-E09D7282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140" y="3737421"/>
            <a:ext cx="568487" cy="15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94" name="Gebogen verbindingslijn 8193">
            <a:extLst>
              <a:ext uri="{FF2B5EF4-FFF2-40B4-BE49-F238E27FC236}">
                <a16:creationId xmlns:a16="http://schemas.microsoft.com/office/drawing/2014/main" id="{0018A678-339F-ED68-489B-96FEF2B8A287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4505660" y="3692556"/>
            <a:ext cx="539676" cy="3124128"/>
          </a:xfrm>
          <a:prstGeom prst="bentConnector2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F642EE97-90F9-BF6A-A95B-D0F39AE0E23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422053" y="2701719"/>
            <a:ext cx="1758515" cy="1211222"/>
          </a:xfrm>
          <a:prstGeom prst="rect">
            <a:avLst/>
          </a:prstGeom>
        </p:spPr>
      </p:pic>
      <p:cxnSp>
        <p:nvCxnSpPr>
          <p:cNvPr id="19" name="Gebogen verbindingslijn 18">
            <a:extLst>
              <a:ext uri="{FF2B5EF4-FFF2-40B4-BE49-F238E27FC236}">
                <a16:creationId xmlns:a16="http://schemas.microsoft.com/office/drawing/2014/main" id="{529F0C01-AD68-22F5-F888-92AE789D1B14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8911898" y="3307330"/>
            <a:ext cx="1510155" cy="1090112"/>
          </a:xfrm>
          <a:prstGeom prst="bentConnector3">
            <a:avLst>
              <a:gd name="adj1" fmla="val 82534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Wolk 19">
            <a:extLst>
              <a:ext uri="{FF2B5EF4-FFF2-40B4-BE49-F238E27FC236}">
                <a16:creationId xmlns:a16="http://schemas.microsoft.com/office/drawing/2014/main" id="{CAF6CF27-B366-FFD7-C5F9-7FC2C386DAD6}"/>
              </a:ext>
            </a:extLst>
          </p:cNvPr>
          <p:cNvSpPr/>
          <p:nvPr/>
        </p:nvSpPr>
        <p:spPr>
          <a:xfrm>
            <a:off x="10841239" y="1985449"/>
            <a:ext cx="1110018" cy="637126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LV’en</a:t>
            </a: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Gebogen verbindingslijn 20">
            <a:extLst>
              <a:ext uri="{FF2B5EF4-FFF2-40B4-BE49-F238E27FC236}">
                <a16:creationId xmlns:a16="http://schemas.microsoft.com/office/drawing/2014/main" id="{A0BB26BF-9DED-AE45-2C9D-43A4F9C032D5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8911898" y="2304012"/>
            <a:ext cx="1932784" cy="1705434"/>
          </a:xfrm>
          <a:prstGeom prst="bentConnector3">
            <a:avLst>
              <a:gd name="adj1" fmla="val 50000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Afbeelding 21" descr="Afbeelding met Graphics, cirkel, symbool, logo&#10;&#10;Automatisch gegenereerde beschrijving">
            <a:extLst>
              <a:ext uri="{FF2B5EF4-FFF2-40B4-BE49-F238E27FC236}">
                <a16:creationId xmlns:a16="http://schemas.microsoft.com/office/drawing/2014/main" id="{38A37B63-F7B8-90E5-6277-4F152F4CF4D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47719" y="911979"/>
            <a:ext cx="912590" cy="912590"/>
          </a:xfrm>
          <a:prstGeom prst="rect">
            <a:avLst/>
          </a:prstGeom>
        </p:spPr>
      </p:pic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8FDA173C-4E04-F78C-C596-31A849C402DF}"/>
              </a:ext>
            </a:extLst>
          </p:cNvPr>
          <p:cNvCxnSpPr/>
          <p:nvPr/>
        </p:nvCxnSpPr>
        <p:spPr>
          <a:xfrm>
            <a:off x="8933403" y="3661285"/>
            <a:ext cx="660973" cy="0"/>
          </a:xfrm>
          <a:prstGeom prst="line">
            <a:avLst/>
          </a:prstGeom>
          <a:ln w="1270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bogen verbindingslijn 46">
            <a:extLst>
              <a:ext uri="{FF2B5EF4-FFF2-40B4-BE49-F238E27FC236}">
                <a16:creationId xmlns:a16="http://schemas.microsoft.com/office/drawing/2014/main" id="{A1FDA30A-0D51-12B6-2A60-86771179CA1C}"/>
              </a:ext>
            </a:extLst>
          </p:cNvPr>
          <p:cNvCxnSpPr>
            <a:endCxn id="22" idx="1"/>
          </p:cNvCxnSpPr>
          <p:nvPr/>
        </p:nvCxnSpPr>
        <p:spPr>
          <a:xfrm rot="5400000" flipH="1" flipV="1">
            <a:off x="9124542" y="1838109"/>
            <a:ext cx="2293011" cy="135334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Afbeelding 59">
            <a:extLst>
              <a:ext uri="{FF2B5EF4-FFF2-40B4-BE49-F238E27FC236}">
                <a16:creationId xmlns:a16="http://schemas.microsoft.com/office/drawing/2014/main" id="{5ACBF300-7018-0E7B-A611-43501A1E82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8984" y="5328903"/>
            <a:ext cx="1435100" cy="1117600"/>
          </a:xfrm>
          <a:prstGeom prst="rect">
            <a:avLst/>
          </a:prstGeom>
        </p:spPr>
      </p:pic>
      <p:pic>
        <p:nvPicPr>
          <p:cNvPr id="61" name="Picture 4" descr="cloud icon - OLC">
            <a:extLst>
              <a:ext uri="{FF2B5EF4-FFF2-40B4-BE49-F238E27FC236}">
                <a16:creationId xmlns:a16="http://schemas.microsoft.com/office/drawing/2014/main" id="{6957C81F-F01B-2600-C39E-574251A19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4357" y="4135431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Tekstvak 8196">
            <a:extLst>
              <a:ext uri="{FF2B5EF4-FFF2-40B4-BE49-F238E27FC236}">
                <a16:creationId xmlns:a16="http://schemas.microsoft.com/office/drawing/2014/main" id="{39D0AB53-0DA2-8FB0-8885-889C47AC00B5}"/>
              </a:ext>
            </a:extLst>
          </p:cNvPr>
          <p:cNvSpPr txBox="1"/>
          <p:nvPr/>
        </p:nvSpPr>
        <p:spPr>
          <a:xfrm>
            <a:off x="11730439" y="420766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pic>
        <p:nvPicPr>
          <p:cNvPr id="8215" name="Picture 4" descr="cloud icon - OLC">
            <a:extLst>
              <a:ext uri="{FF2B5EF4-FFF2-40B4-BE49-F238E27FC236}">
                <a16:creationId xmlns:a16="http://schemas.microsoft.com/office/drawing/2014/main" id="{7E540A47-6C26-C117-D452-D708ED6ED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2247" y="4655992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17" name="Tekstvak 8216">
            <a:extLst>
              <a:ext uri="{FF2B5EF4-FFF2-40B4-BE49-F238E27FC236}">
                <a16:creationId xmlns:a16="http://schemas.microsoft.com/office/drawing/2014/main" id="{B3D237A4-C486-CE7F-6285-EE1A39255401}"/>
              </a:ext>
            </a:extLst>
          </p:cNvPr>
          <p:cNvSpPr txBox="1"/>
          <p:nvPr/>
        </p:nvSpPr>
        <p:spPr>
          <a:xfrm>
            <a:off x="11742682" y="474921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cxnSp>
        <p:nvCxnSpPr>
          <p:cNvPr id="8219" name="Gebogen verbindingslijn 8218">
            <a:extLst>
              <a:ext uri="{FF2B5EF4-FFF2-40B4-BE49-F238E27FC236}">
                <a16:creationId xmlns:a16="http://schemas.microsoft.com/office/drawing/2014/main" id="{9ECDB8A8-EFE9-9641-58EA-3EFB744D6E0B}"/>
              </a:ext>
            </a:extLst>
          </p:cNvPr>
          <p:cNvCxnSpPr>
            <a:stCxn id="61" idx="1"/>
          </p:cNvCxnSpPr>
          <p:nvPr/>
        </p:nvCxnSpPr>
        <p:spPr>
          <a:xfrm rot="10800000" flipV="1">
            <a:off x="8933403" y="4366904"/>
            <a:ext cx="2590954" cy="289087"/>
          </a:xfrm>
          <a:prstGeom prst="bentConnector3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20" name="Picture 4" descr="cloud icon - OLC">
            <a:extLst>
              <a:ext uri="{FF2B5EF4-FFF2-40B4-BE49-F238E27FC236}">
                <a16:creationId xmlns:a16="http://schemas.microsoft.com/office/drawing/2014/main" id="{DE0C2AC2-9466-5FB1-E237-77555C4C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34" y="4507635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21" name="Tekstvak 8220">
            <a:extLst>
              <a:ext uri="{FF2B5EF4-FFF2-40B4-BE49-F238E27FC236}">
                <a16:creationId xmlns:a16="http://schemas.microsoft.com/office/drawing/2014/main" id="{06BE4754-701F-51F1-A5BF-8D2EA3156683}"/>
              </a:ext>
            </a:extLst>
          </p:cNvPr>
          <p:cNvSpPr txBox="1"/>
          <p:nvPr/>
        </p:nvSpPr>
        <p:spPr>
          <a:xfrm>
            <a:off x="11020469" y="460086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cxnSp>
        <p:nvCxnSpPr>
          <p:cNvPr id="8223" name="Gebogen verbindingslijn 8222">
            <a:extLst>
              <a:ext uri="{FF2B5EF4-FFF2-40B4-BE49-F238E27FC236}">
                <a16:creationId xmlns:a16="http://schemas.microsoft.com/office/drawing/2014/main" id="{6B184B3F-6B54-9040-1AD9-411C93AB1790}"/>
              </a:ext>
            </a:extLst>
          </p:cNvPr>
          <p:cNvCxnSpPr>
            <a:cxnSpLocks/>
            <a:endCxn id="8220" idx="1"/>
          </p:cNvCxnSpPr>
          <p:nvPr/>
        </p:nvCxnSpPr>
        <p:spPr>
          <a:xfrm>
            <a:off x="8918510" y="4711123"/>
            <a:ext cx="1881524" cy="27986"/>
          </a:xfrm>
          <a:prstGeom prst="bentConnector3">
            <a:avLst>
              <a:gd name="adj1" fmla="val 50000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6" name="Gebogen verbindingslijn 8225">
            <a:extLst>
              <a:ext uri="{FF2B5EF4-FFF2-40B4-BE49-F238E27FC236}">
                <a16:creationId xmlns:a16="http://schemas.microsoft.com/office/drawing/2014/main" id="{BD05C30C-0528-59F6-86CF-71956B68E5DE}"/>
              </a:ext>
            </a:extLst>
          </p:cNvPr>
          <p:cNvCxnSpPr>
            <a:cxnSpLocks/>
          </p:cNvCxnSpPr>
          <p:nvPr/>
        </p:nvCxnSpPr>
        <p:spPr>
          <a:xfrm>
            <a:off x="8947111" y="4774254"/>
            <a:ext cx="2555711" cy="257990"/>
          </a:xfrm>
          <a:prstGeom prst="bentConnector3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27" name="Picture 4" descr="cloud icon - OLC">
            <a:extLst>
              <a:ext uri="{FF2B5EF4-FFF2-40B4-BE49-F238E27FC236}">
                <a16:creationId xmlns:a16="http://schemas.microsoft.com/office/drawing/2014/main" id="{82AF2856-0FDE-5BEB-90A8-93E3F18ED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485" y="5131820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28" name="Tekstvak 8227">
            <a:extLst>
              <a:ext uri="{FF2B5EF4-FFF2-40B4-BE49-F238E27FC236}">
                <a16:creationId xmlns:a16="http://schemas.microsoft.com/office/drawing/2014/main" id="{A64B4481-4331-F757-2911-91E0B8249617}"/>
              </a:ext>
            </a:extLst>
          </p:cNvPr>
          <p:cNvSpPr txBox="1"/>
          <p:nvPr/>
        </p:nvSpPr>
        <p:spPr>
          <a:xfrm>
            <a:off x="11017920" y="522504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</a:p>
        </p:txBody>
      </p:sp>
      <p:pic>
        <p:nvPicPr>
          <p:cNvPr id="8229" name="Picture 4" descr="cloud icon - OLC">
            <a:extLst>
              <a:ext uri="{FF2B5EF4-FFF2-40B4-BE49-F238E27FC236}">
                <a16:creationId xmlns:a16="http://schemas.microsoft.com/office/drawing/2014/main" id="{0C080DFB-F5CC-A75E-1A44-35F63197F6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2247" y="5290317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30" name="Tekstvak 8229">
            <a:extLst>
              <a:ext uri="{FF2B5EF4-FFF2-40B4-BE49-F238E27FC236}">
                <a16:creationId xmlns:a16="http://schemas.microsoft.com/office/drawing/2014/main" id="{DC2E6112-0064-EFA9-C7B2-2CA4B47AF3FC}"/>
              </a:ext>
            </a:extLst>
          </p:cNvPr>
          <p:cNvSpPr txBox="1"/>
          <p:nvPr/>
        </p:nvSpPr>
        <p:spPr>
          <a:xfrm>
            <a:off x="11742682" y="538354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</a:p>
        </p:txBody>
      </p:sp>
      <p:cxnSp>
        <p:nvCxnSpPr>
          <p:cNvPr id="8232" name="Gebogen verbindingslijn 8231">
            <a:extLst>
              <a:ext uri="{FF2B5EF4-FFF2-40B4-BE49-F238E27FC236}">
                <a16:creationId xmlns:a16="http://schemas.microsoft.com/office/drawing/2014/main" id="{42D1676E-F7F7-48B9-65C7-48DC3C550ACD}"/>
              </a:ext>
            </a:extLst>
          </p:cNvPr>
          <p:cNvCxnSpPr>
            <a:cxnSpLocks/>
            <a:endCxn id="8227" idx="1"/>
          </p:cNvCxnSpPr>
          <p:nvPr/>
        </p:nvCxnSpPr>
        <p:spPr>
          <a:xfrm>
            <a:off x="8933129" y="4831815"/>
            <a:ext cx="1864356" cy="531479"/>
          </a:xfrm>
          <a:prstGeom prst="bentConnector3">
            <a:avLst>
              <a:gd name="adj1" fmla="val 68091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6" name="Gebogen verbindingslijn 8235">
            <a:extLst>
              <a:ext uri="{FF2B5EF4-FFF2-40B4-BE49-F238E27FC236}">
                <a16:creationId xmlns:a16="http://schemas.microsoft.com/office/drawing/2014/main" id="{4F2022B7-B624-33C9-693D-0241BC52E184}"/>
              </a:ext>
            </a:extLst>
          </p:cNvPr>
          <p:cNvCxnSpPr/>
          <p:nvPr/>
        </p:nvCxnSpPr>
        <p:spPr>
          <a:xfrm>
            <a:off x="8940484" y="4655992"/>
            <a:ext cx="2559789" cy="1073736"/>
          </a:xfrm>
          <a:prstGeom prst="bentConnector3">
            <a:avLst/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37" name="Picture 4" descr="cloud icon - OLC">
            <a:extLst>
              <a:ext uri="{FF2B5EF4-FFF2-40B4-BE49-F238E27FC236}">
                <a16:creationId xmlns:a16="http://schemas.microsoft.com/office/drawing/2014/main" id="{591FD201-71A6-1FDC-EEB5-A5B945F74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880" y="5787524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38" name="Tekstvak 8237">
            <a:extLst>
              <a:ext uri="{FF2B5EF4-FFF2-40B4-BE49-F238E27FC236}">
                <a16:creationId xmlns:a16="http://schemas.microsoft.com/office/drawing/2014/main" id="{92E79DCB-4EC8-F950-099A-3C05470BBE58}"/>
              </a:ext>
            </a:extLst>
          </p:cNvPr>
          <p:cNvSpPr txBox="1"/>
          <p:nvPr/>
        </p:nvSpPr>
        <p:spPr>
          <a:xfrm>
            <a:off x="11058315" y="588075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</a:p>
        </p:txBody>
      </p:sp>
      <p:pic>
        <p:nvPicPr>
          <p:cNvPr id="8239" name="Picture 4" descr="cloud icon - OLC">
            <a:extLst>
              <a:ext uri="{FF2B5EF4-FFF2-40B4-BE49-F238E27FC236}">
                <a16:creationId xmlns:a16="http://schemas.microsoft.com/office/drawing/2014/main" id="{1DF4C117-57D5-04B5-AE35-733FA1739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2642" y="5946021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40" name="Tekstvak 8239">
            <a:extLst>
              <a:ext uri="{FF2B5EF4-FFF2-40B4-BE49-F238E27FC236}">
                <a16:creationId xmlns:a16="http://schemas.microsoft.com/office/drawing/2014/main" id="{50F48E1E-53AA-2EF4-DBAB-AA5F60E7D7C0}"/>
              </a:ext>
            </a:extLst>
          </p:cNvPr>
          <p:cNvSpPr txBox="1"/>
          <p:nvPr/>
        </p:nvSpPr>
        <p:spPr>
          <a:xfrm>
            <a:off x="11783077" y="6039247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</a:p>
        </p:txBody>
      </p:sp>
      <p:pic>
        <p:nvPicPr>
          <p:cNvPr id="8241" name="Picture 4" descr="cloud icon - OLC">
            <a:extLst>
              <a:ext uri="{FF2B5EF4-FFF2-40B4-BE49-F238E27FC236}">
                <a16:creationId xmlns:a16="http://schemas.microsoft.com/office/drawing/2014/main" id="{E5B681CB-0FAF-D94C-E0B6-2CD7FF6CE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485" y="6354126"/>
            <a:ext cx="702788" cy="4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42" name="Tekstvak 8241">
            <a:extLst>
              <a:ext uri="{FF2B5EF4-FFF2-40B4-BE49-F238E27FC236}">
                <a16:creationId xmlns:a16="http://schemas.microsoft.com/office/drawing/2014/main" id="{E188D785-E2DB-1913-6A04-469485850FD7}"/>
              </a:ext>
            </a:extLst>
          </p:cNvPr>
          <p:cNvSpPr txBox="1"/>
          <p:nvPr/>
        </p:nvSpPr>
        <p:spPr>
          <a:xfrm>
            <a:off x="11017920" y="6447352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</a:p>
        </p:txBody>
      </p:sp>
      <p:cxnSp>
        <p:nvCxnSpPr>
          <p:cNvPr id="8244" name="Gebogen verbindingslijn 8243">
            <a:extLst>
              <a:ext uri="{FF2B5EF4-FFF2-40B4-BE49-F238E27FC236}">
                <a16:creationId xmlns:a16="http://schemas.microsoft.com/office/drawing/2014/main" id="{17C7DE32-4B41-1602-6882-767C98B6C098}"/>
              </a:ext>
            </a:extLst>
          </p:cNvPr>
          <p:cNvCxnSpPr>
            <a:cxnSpLocks/>
            <a:endCxn id="8237" idx="1"/>
          </p:cNvCxnSpPr>
          <p:nvPr/>
        </p:nvCxnSpPr>
        <p:spPr>
          <a:xfrm>
            <a:off x="8927686" y="4899552"/>
            <a:ext cx="1910194" cy="1119446"/>
          </a:xfrm>
          <a:prstGeom prst="bentConnector3">
            <a:avLst>
              <a:gd name="adj1" fmla="val 68049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8" name="Gebogen verbindingslijn 8247">
            <a:extLst>
              <a:ext uri="{FF2B5EF4-FFF2-40B4-BE49-F238E27FC236}">
                <a16:creationId xmlns:a16="http://schemas.microsoft.com/office/drawing/2014/main" id="{99C4FBA7-7A6E-2987-FB57-0278FB2EFECC}"/>
              </a:ext>
            </a:extLst>
          </p:cNvPr>
          <p:cNvCxnSpPr>
            <a:cxnSpLocks/>
          </p:cNvCxnSpPr>
          <p:nvPr/>
        </p:nvCxnSpPr>
        <p:spPr>
          <a:xfrm>
            <a:off x="8918510" y="4586028"/>
            <a:ext cx="2668216" cy="1736543"/>
          </a:xfrm>
          <a:prstGeom prst="bentConnector3">
            <a:avLst>
              <a:gd name="adj1" fmla="val 50000"/>
            </a:avLst>
          </a:prstGeom>
          <a:ln w="127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1" name="Gebogen verbindingslijn 8250">
            <a:extLst>
              <a:ext uri="{FF2B5EF4-FFF2-40B4-BE49-F238E27FC236}">
                <a16:creationId xmlns:a16="http://schemas.microsoft.com/office/drawing/2014/main" id="{1CB78303-2CC4-B0AA-2404-43CAEAF038E7}"/>
              </a:ext>
            </a:extLst>
          </p:cNvPr>
          <p:cNvCxnSpPr>
            <a:cxnSpLocks/>
            <a:endCxn id="8241" idx="1"/>
          </p:cNvCxnSpPr>
          <p:nvPr/>
        </p:nvCxnSpPr>
        <p:spPr>
          <a:xfrm rot="16200000" flipH="1">
            <a:off x="9484721" y="5272836"/>
            <a:ext cx="1987220" cy="638307"/>
          </a:xfrm>
          <a:prstGeom prst="bentConnector2">
            <a:avLst/>
          </a:prstGeom>
          <a:ln w="12700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5" name="Tekstvak 8254">
            <a:extLst>
              <a:ext uri="{FF2B5EF4-FFF2-40B4-BE49-F238E27FC236}">
                <a16:creationId xmlns:a16="http://schemas.microsoft.com/office/drawing/2014/main" id="{26E7E58F-75A8-7492-FCB8-CBD3028BCDC7}"/>
              </a:ext>
            </a:extLst>
          </p:cNvPr>
          <p:cNvSpPr txBox="1"/>
          <p:nvPr/>
        </p:nvSpPr>
        <p:spPr>
          <a:xfrm>
            <a:off x="11596627" y="6450226"/>
            <a:ext cx="576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Etc</a:t>
            </a:r>
            <a: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.</a:t>
            </a:r>
          </a:p>
        </p:txBody>
      </p:sp>
      <p:cxnSp>
        <p:nvCxnSpPr>
          <p:cNvPr id="12308" name="Gebogen verbindingslijn 12307">
            <a:extLst>
              <a:ext uri="{FF2B5EF4-FFF2-40B4-BE49-F238E27FC236}">
                <a16:creationId xmlns:a16="http://schemas.microsoft.com/office/drawing/2014/main" id="{B52871AA-BBF3-C9D5-81FB-0EA9E9864FE1}"/>
              </a:ext>
            </a:extLst>
          </p:cNvPr>
          <p:cNvCxnSpPr>
            <a:cxnSpLocks/>
          </p:cNvCxnSpPr>
          <p:nvPr/>
        </p:nvCxnSpPr>
        <p:spPr>
          <a:xfrm>
            <a:off x="5045336" y="6790526"/>
            <a:ext cx="5752149" cy="12700"/>
          </a:xfrm>
          <a:prstGeom prst="bentConnector3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10" name="Gebogen verbindingslijn 12309">
            <a:extLst>
              <a:ext uri="{FF2B5EF4-FFF2-40B4-BE49-F238E27FC236}">
                <a16:creationId xmlns:a16="http://schemas.microsoft.com/office/drawing/2014/main" id="{70F6F0CB-F60C-49C2-F66D-D486C8CCE281}"/>
              </a:ext>
            </a:extLst>
          </p:cNvPr>
          <p:cNvCxnSpPr>
            <a:cxnSpLocks/>
          </p:cNvCxnSpPr>
          <p:nvPr/>
        </p:nvCxnSpPr>
        <p:spPr>
          <a:xfrm>
            <a:off x="1624084" y="6007981"/>
            <a:ext cx="7547213" cy="704791"/>
          </a:xfrm>
          <a:prstGeom prst="bentConnector3">
            <a:avLst>
              <a:gd name="adj1" fmla="val 50000"/>
            </a:avLst>
          </a:prstGeom>
          <a:ln w="12700"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11" name="Gebogen verbindingslijn 12310">
            <a:extLst>
              <a:ext uri="{FF2B5EF4-FFF2-40B4-BE49-F238E27FC236}">
                <a16:creationId xmlns:a16="http://schemas.microsoft.com/office/drawing/2014/main" id="{CF6664D0-B8F2-FED9-2EB2-8ABD1F144229}"/>
              </a:ext>
            </a:extLst>
          </p:cNvPr>
          <p:cNvCxnSpPr>
            <a:cxnSpLocks/>
          </p:cNvCxnSpPr>
          <p:nvPr/>
        </p:nvCxnSpPr>
        <p:spPr>
          <a:xfrm rot="16200000" flipV="1">
            <a:off x="8178522" y="5719997"/>
            <a:ext cx="1749932" cy="235618"/>
          </a:xfrm>
          <a:prstGeom prst="bentConnector3">
            <a:avLst>
              <a:gd name="adj1" fmla="val 100409"/>
            </a:avLst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 descr="Disclaimer - OLAZ">
            <a:extLst>
              <a:ext uri="{FF2B5EF4-FFF2-40B4-BE49-F238E27FC236}">
                <a16:creationId xmlns:a16="http://schemas.microsoft.com/office/drawing/2014/main" id="{58A3FDF5-BB26-BC4B-EF28-24CB283A8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4619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A1E6D9C-D051-AC4D-93CA-E80EDBBDAF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b="12325"/>
          <a:stretch/>
        </p:blipFill>
        <p:spPr>
          <a:xfrm>
            <a:off x="382633" y="704446"/>
            <a:ext cx="9962370" cy="6153554"/>
          </a:xfrm>
          <a:prstGeom prst="rect">
            <a:avLst/>
          </a:prstGeom>
        </p:spPr>
      </p:pic>
      <p:sp>
        <p:nvSpPr>
          <p:cNvPr id="8" name="Titel 7">
            <a:extLst>
              <a:ext uri="{FF2B5EF4-FFF2-40B4-BE49-F238E27FC236}">
                <a16:creationId xmlns:a16="http://schemas.microsoft.com/office/drawing/2014/main" id="{749406CA-49FA-216F-85E3-01685FBEF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92" y="-126194"/>
            <a:ext cx="10515600" cy="1325563"/>
          </a:xfrm>
        </p:spPr>
        <p:txBody>
          <a:bodyPr/>
          <a:lstStyle/>
          <a:p>
            <a:r>
              <a:rPr lang="nl-NL">
                <a:solidFill>
                  <a:schemeClr val="bg1"/>
                </a:solidFill>
              </a:rPr>
              <a:t>Ingewikkelde architectuur</a:t>
            </a:r>
          </a:p>
        </p:txBody>
      </p:sp>
      <p:pic>
        <p:nvPicPr>
          <p:cNvPr id="2" name="Picture 6" descr="Disclaimer - OLAZ">
            <a:extLst>
              <a:ext uri="{FF2B5EF4-FFF2-40B4-BE49-F238E27FC236}">
                <a16:creationId xmlns:a16="http://schemas.microsoft.com/office/drawing/2014/main" id="{2F99B427-BB15-6C6C-3493-70725C756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987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E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B7AA0-85DF-5E48-A02B-890C32E72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latin typeface="Trebuchet MS" panose="020B0703020202090204" pitchFamily="34" charset="0"/>
              </a:rPr>
              <a:t>Maatschappelijke ontwikkelingen</a:t>
            </a: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3C3DA33D-3B00-F8C7-D275-B8C6CDCA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Informatiemaatschappij</a:t>
            </a:r>
          </a:p>
          <a:p>
            <a:r>
              <a:rPr lang="nl-NL" dirty="0"/>
              <a:t>Digitale dienstverlening</a:t>
            </a:r>
          </a:p>
          <a:p>
            <a:r>
              <a:rPr lang="nl-NL" dirty="0"/>
              <a:t>Arbeidsmarkt</a:t>
            </a:r>
          </a:p>
          <a:p>
            <a:r>
              <a:rPr lang="nl-NL" dirty="0"/>
              <a:t>Burgerparticipatie</a:t>
            </a:r>
          </a:p>
          <a:p>
            <a:r>
              <a:rPr lang="nl-NL" dirty="0"/>
              <a:t>Netwerk-/participatiesamenleving</a:t>
            </a:r>
          </a:p>
          <a:p>
            <a:r>
              <a:rPr lang="nl-NL" dirty="0"/>
              <a:t>Ketensamenwerking</a:t>
            </a:r>
          </a:p>
          <a:p>
            <a:r>
              <a:rPr lang="nl-NL" dirty="0"/>
              <a:t>Aandacht voor transparantie</a:t>
            </a:r>
          </a:p>
          <a:p>
            <a:r>
              <a:rPr lang="nl-NL" dirty="0"/>
              <a:t>Informatieveiligheid en privacy</a:t>
            </a:r>
          </a:p>
          <a:p>
            <a:r>
              <a:rPr lang="nl-NL" dirty="0"/>
              <a:t>Digitale vaardigheden</a:t>
            </a:r>
          </a:p>
        </p:txBody>
      </p:sp>
      <p:pic>
        <p:nvPicPr>
          <p:cNvPr id="1030" name="Picture 6" descr="Disclaimer - OLAZ">
            <a:extLst>
              <a:ext uri="{FF2B5EF4-FFF2-40B4-BE49-F238E27FC236}">
                <a16:creationId xmlns:a16="http://schemas.microsoft.com/office/drawing/2014/main" id="{7CF21BED-5F5E-E2BC-9506-423E8F32D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534" y="220293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 descr="Welkom in het Nooit Normaal - ICT Magazine">
            <a:extLst>
              <a:ext uri="{FF2B5EF4-FFF2-40B4-BE49-F238E27FC236}">
                <a16:creationId xmlns:a16="http://schemas.microsoft.com/office/drawing/2014/main" id="{4C36A4F9-47AD-A2E1-EE58-829777804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514" y="1835520"/>
            <a:ext cx="5394629" cy="42034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2284098-CD84-ED04-4AD3-5C99D95735EE}"/>
              </a:ext>
            </a:extLst>
          </p:cNvPr>
          <p:cNvSpPr txBox="1"/>
          <p:nvPr/>
        </p:nvSpPr>
        <p:spPr>
          <a:xfrm>
            <a:off x="8978490" y="6039005"/>
            <a:ext cx="30646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‘Welkom in het nooit normaal’</a:t>
            </a:r>
          </a:p>
        </p:txBody>
      </p:sp>
    </p:spTree>
    <p:extLst>
      <p:ext uri="{BB962C8B-B14F-4D97-AF65-F5344CB8AC3E}">
        <p14:creationId xmlns:p14="http://schemas.microsoft.com/office/powerpoint/2010/main" val="3407784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8F1F086-9A88-E567-4687-83AFD826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solidFill>
                  <a:schemeClr val="bg1"/>
                </a:solidFill>
              </a:rPr>
              <a:t>Ontwikkelingen wet- en regelgeving</a:t>
            </a:r>
          </a:p>
        </p:txBody>
      </p:sp>
      <p:pic>
        <p:nvPicPr>
          <p:cNvPr id="2" name="Picture 6" descr="Disclaimer - OLAZ">
            <a:extLst>
              <a:ext uri="{FF2B5EF4-FFF2-40B4-BE49-F238E27FC236}">
                <a16:creationId xmlns:a16="http://schemas.microsoft.com/office/drawing/2014/main" id="{BB784060-64E4-4DB9-E505-A63006076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3030E19-D97C-A0E8-5D61-950FC4E7ED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69" t="16626" r="6395" b="13382"/>
          <a:stretch/>
        </p:blipFill>
        <p:spPr>
          <a:xfrm>
            <a:off x="707572" y="1296954"/>
            <a:ext cx="10199914" cy="572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42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98F1F086-9A88-E567-4687-83AFD826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>
                <a:solidFill>
                  <a:schemeClr val="bg1"/>
                </a:solidFill>
              </a:rPr>
              <a:t>Ontwikkelingen wet- en regelgeving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82F68D1A-A51F-7465-B5AF-F16A0C2DD764}"/>
              </a:ext>
            </a:extLst>
          </p:cNvPr>
          <p:cNvSpPr txBox="1"/>
          <p:nvPr/>
        </p:nvSpPr>
        <p:spPr>
          <a:xfrm rot="466548">
            <a:off x="1825642" y="1942719"/>
            <a:ext cx="277022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Transparant</a:t>
            </a: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580A6563-94DD-FA8A-0836-ED6DC5E5D6DF}"/>
              </a:ext>
            </a:extLst>
          </p:cNvPr>
          <p:cNvSpPr txBox="1"/>
          <p:nvPr/>
        </p:nvSpPr>
        <p:spPr>
          <a:xfrm rot="20850982">
            <a:off x="8623805" y="1922387"/>
            <a:ext cx="192413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Digitaal</a:t>
            </a: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584BCB94-5A5A-E1E2-F151-C794E0FC7792}"/>
              </a:ext>
            </a:extLst>
          </p:cNvPr>
          <p:cNvSpPr txBox="1"/>
          <p:nvPr/>
        </p:nvSpPr>
        <p:spPr>
          <a:xfrm rot="527538">
            <a:off x="7577360" y="3703630"/>
            <a:ext cx="381017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(Informatie)veilig</a:t>
            </a:r>
            <a:endParaRPr kumimoji="0" lang="nl-NL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31B8535-DEF0-4BB8-BF27-C00F3C46B669}"/>
              </a:ext>
            </a:extLst>
          </p:cNvPr>
          <p:cNvSpPr txBox="1"/>
          <p:nvPr/>
        </p:nvSpPr>
        <p:spPr>
          <a:xfrm rot="20413008">
            <a:off x="866062" y="4002283"/>
            <a:ext cx="2762361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Toegankelijk</a:t>
            </a:r>
            <a:endParaRPr kumimoji="0" lang="nl-NL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53297836-5C30-0D0F-031A-A85CD1C7E8AE}"/>
              </a:ext>
            </a:extLst>
          </p:cNvPr>
          <p:cNvSpPr txBox="1"/>
          <p:nvPr/>
        </p:nvSpPr>
        <p:spPr>
          <a:xfrm rot="20949434">
            <a:off x="7389116" y="5470268"/>
            <a:ext cx="3518441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Verantwoording</a:t>
            </a: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CE18AA7-E416-B560-F2EF-C13929024ED5}"/>
              </a:ext>
            </a:extLst>
          </p:cNvPr>
          <p:cNvSpPr txBox="1"/>
          <p:nvPr/>
        </p:nvSpPr>
        <p:spPr>
          <a:xfrm rot="21323941">
            <a:off x="2335646" y="5333993"/>
            <a:ext cx="306958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Procesgericht</a:t>
            </a:r>
            <a:endParaRPr kumimoji="0" lang="nl-NL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25D837E0-CBE2-88C1-A35A-FFEADE4209B7}"/>
              </a:ext>
            </a:extLst>
          </p:cNvPr>
          <p:cNvSpPr txBox="1"/>
          <p:nvPr/>
        </p:nvSpPr>
        <p:spPr>
          <a:xfrm>
            <a:off x="5017637" y="2269248"/>
            <a:ext cx="233630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Pro-actief</a:t>
            </a: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64B034F-92B1-FA1B-193C-728D2C395182}"/>
              </a:ext>
            </a:extLst>
          </p:cNvPr>
          <p:cNvSpPr txBox="1"/>
          <p:nvPr/>
        </p:nvSpPr>
        <p:spPr>
          <a:xfrm>
            <a:off x="4412886" y="4047547"/>
            <a:ext cx="2941055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Doelbinding</a:t>
            </a:r>
            <a:endParaRPr kumimoji="0" lang="nl-NL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6" descr="Disclaimer - OLAZ">
            <a:extLst>
              <a:ext uri="{FF2B5EF4-FFF2-40B4-BE49-F238E27FC236}">
                <a16:creationId xmlns:a16="http://schemas.microsoft.com/office/drawing/2014/main" id="{9C6F27D1-8936-3E33-8B41-4457EA5C9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20" y="49428"/>
            <a:ext cx="1815609" cy="5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B9C1526-7E5F-81B5-318E-12E711595DC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2000"/>
          </a:blip>
          <a:srcRect l="5469" t="16626" r="6395" b="13382"/>
          <a:stretch/>
        </p:blipFill>
        <p:spPr>
          <a:xfrm>
            <a:off x="707572" y="1296954"/>
            <a:ext cx="10199914" cy="572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455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7792</TotalTime>
  <Words>456</Words>
  <Application>Microsoft Macintosh PowerPoint</Application>
  <PresentationFormat>Breedbeeld</PresentationFormat>
  <Paragraphs>132</Paragraphs>
  <Slides>18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5" baseType="lpstr">
      <vt:lpstr>Arial</vt:lpstr>
      <vt:lpstr>Broadway</vt:lpstr>
      <vt:lpstr>Calibri</vt:lpstr>
      <vt:lpstr>Calibri Light</vt:lpstr>
      <vt:lpstr>Trebuchet MS</vt:lpstr>
      <vt:lpstr>Wingdings</vt:lpstr>
      <vt:lpstr>Kantoorthema</vt:lpstr>
      <vt:lpstr>Informatiebeleidsplan 2024-2028</vt:lpstr>
      <vt:lpstr>Aanleiding</vt:lpstr>
      <vt:lpstr>Wat gaan we doen?</vt:lpstr>
      <vt:lpstr>Gemeentelijke informatievoorziening - Van papier naar digitaal</vt:lpstr>
      <vt:lpstr>Gemeentelijke informatievoorziening - Anno 2024</vt:lpstr>
      <vt:lpstr>Ingewikkelde architectuur</vt:lpstr>
      <vt:lpstr>Maatschappelijke ontwikkelingen</vt:lpstr>
      <vt:lpstr>Ontwikkelingen wet- en regelgeving</vt:lpstr>
      <vt:lpstr>Ontwikkelingen wet- en regelgeving</vt:lpstr>
      <vt:lpstr>Ontwikkelingen wet- en regelgeving</vt:lpstr>
      <vt:lpstr>Technologische ontwikkelingen</vt:lpstr>
      <vt:lpstr>I-Visie: Visie op de informatievoorziening</vt:lpstr>
      <vt:lpstr>Informatiebeleid 2024 -2028</vt:lpstr>
      <vt:lpstr>Informatiebeleid 2024 -2028</vt:lpstr>
      <vt:lpstr>Informatiebeleid 2024 -2028</vt:lpstr>
      <vt:lpstr>Informatiebeleid 2024 -2028</vt:lpstr>
      <vt:lpstr>Informatiebeleid 2024 -2028</vt:lpstr>
      <vt:lpstr>Projectenboek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 is  “Datagedreven werken”?</dc:title>
  <dc:creator>Harrie Dahlmans</dc:creator>
  <cp:lastModifiedBy>Harrie Dahlmans</cp:lastModifiedBy>
  <cp:revision>8</cp:revision>
  <cp:lastPrinted>2024-01-11T11:20:22Z</cp:lastPrinted>
  <dcterms:created xsi:type="dcterms:W3CDTF">2023-09-05T09:10:59Z</dcterms:created>
  <dcterms:modified xsi:type="dcterms:W3CDTF">2024-02-19T18:33:42Z</dcterms:modified>
</cp:coreProperties>
</file>