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4" r:id="rId3"/>
    <p:sldId id="260" r:id="rId4"/>
    <p:sldId id="257" r:id="rId5"/>
    <p:sldId id="258" r:id="rId6"/>
    <p:sldId id="259" r:id="rId7"/>
    <p:sldId id="265" r:id="rId8"/>
    <p:sldId id="261" r:id="rId9"/>
    <p:sldId id="262" r:id="rId10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9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2D5FD7-4B7B-4F11-8EA2-41504BA210FE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80B6A-B1F4-48F8-8AAE-B5BDF6DDF7D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7279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E80B6A-B1F4-48F8-8AAE-B5BDF6DDF7DD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6469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F49D-4C54-43F3-8CEB-35B60AAF3F70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9BAB7-A2FB-457F-BBAC-9038E90693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3297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F49D-4C54-43F3-8CEB-35B60AAF3F70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9BAB7-A2FB-457F-BBAC-9038E90693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6541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F49D-4C54-43F3-8CEB-35B60AAF3F70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9BAB7-A2FB-457F-BBAC-9038E90693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23183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F49D-4C54-43F3-8CEB-35B60AAF3F70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9BAB7-A2FB-457F-BBAC-9038E90693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4923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F49D-4C54-43F3-8CEB-35B60AAF3F70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9BAB7-A2FB-457F-BBAC-9038E90693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6484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F49D-4C54-43F3-8CEB-35B60AAF3F70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9BAB7-A2FB-457F-BBAC-9038E90693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4305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F49D-4C54-43F3-8CEB-35B60AAF3F70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9BAB7-A2FB-457F-BBAC-9038E90693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3547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F49D-4C54-43F3-8CEB-35B60AAF3F70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9BAB7-A2FB-457F-BBAC-9038E90693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5019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F49D-4C54-43F3-8CEB-35B60AAF3F70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9BAB7-A2FB-457F-BBAC-9038E90693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4805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F49D-4C54-43F3-8CEB-35B60AAF3F70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9BAB7-A2FB-457F-BBAC-9038E90693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1964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3F49D-4C54-43F3-8CEB-35B60AAF3F70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9BAB7-A2FB-457F-BBAC-9038E90693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5255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3F49D-4C54-43F3-8CEB-35B60AAF3F70}" type="datetimeFigureOut">
              <a:rPr lang="nl-NL" smtClean="0"/>
              <a:t>3-12-2019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9BAB7-A2FB-457F-BBAC-9038E906931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9061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" t="293" r="-13569"/>
          <a:stretch/>
        </p:blipFill>
        <p:spPr>
          <a:xfrm>
            <a:off x="-108520" y="20086"/>
            <a:ext cx="10595941" cy="6837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kstvak 6"/>
          <p:cNvSpPr txBox="1"/>
          <p:nvPr/>
        </p:nvSpPr>
        <p:spPr>
          <a:xfrm>
            <a:off x="-93169" y="1303167"/>
            <a:ext cx="9433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200" dirty="0">
                <a:solidFill>
                  <a:schemeClr val="bg1"/>
                </a:solidFill>
                <a:latin typeface="Arial Black" panose="020B0A04020102020204" pitchFamily="34" charset="0"/>
              </a:rPr>
              <a:t>R</a:t>
            </a:r>
            <a:r>
              <a:rPr lang="nl-NL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esultaten burgerparticipatie</a:t>
            </a:r>
            <a:endParaRPr lang="nl-NL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660234" y="5589240"/>
            <a:ext cx="8483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10 oktober 2019 – De Bongerd - Breugel</a:t>
            </a:r>
            <a:endParaRPr lang="nl-NL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51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" t="293" r="-13569"/>
          <a:stretch/>
        </p:blipFill>
        <p:spPr>
          <a:xfrm>
            <a:off x="-108520" y="20086"/>
            <a:ext cx="10595941" cy="6837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kstvak 4"/>
          <p:cNvSpPr txBox="1"/>
          <p:nvPr/>
        </p:nvSpPr>
        <p:spPr>
          <a:xfrm>
            <a:off x="1331640" y="1700808"/>
            <a:ext cx="6984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Welkom: Jos de Bruin,  wethouder</a:t>
            </a:r>
          </a:p>
          <a:p>
            <a:pPr marL="457200" indent="-457200">
              <a:buAutoNum type="arabicPeriod"/>
            </a:pPr>
            <a:endParaRPr lang="nl-NL" sz="24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457200" indent="-457200">
              <a:buAutoNum type="arabicPeriod"/>
            </a:pP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Resultaten  burgerparticipatie</a:t>
            </a:r>
          </a:p>
          <a:p>
            <a:pPr marL="457200" indent="-457200">
              <a:buAutoNum type="arabicPeriod"/>
            </a:pPr>
            <a:endParaRPr lang="nl-NL" sz="24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457200" indent="-457200">
              <a:buAutoNum type="arabicPeriod"/>
            </a:pP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Vervolg</a:t>
            </a:r>
            <a:endParaRPr lang="nl-NL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07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" t="293" r="-13569"/>
          <a:stretch/>
        </p:blipFill>
        <p:spPr>
          <a:xfrm>
            <a:off x="-108520" y="191486"/>
            <a:ext cx="10595941" cy="6837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kstvak 4"/>
          <p:cNvSpPr txBox="1"/>
          <p:nvPr/>
        </p:nvSpPr>
        <p:spPr>
          <a:xfrm>
            <a:off x="0" y="1628800"/>
            <a:ext cx="91440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Procesopmerkingen:</a:t>
            </a:r>
          </a:p>
          <a:p>
            <a:endParaRPr lang="nl-NL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nl-NL" sz="2400" dirty="0">
                <a:solidFill>
                  <a:schemeClr val="bg1"/>
                </a:solidFill>
                <a:latin typeface="Arial Black" panose="020B0A04020102020204" pitchFamily="34" charset="0"/>
              </a:rPr>
              <a:t>D</a:t>
            </a: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uidelijkheid </a:t>
            </a:r>
            <a:r>
              <a:rPr lang="nl-NL" sz="2400" dirty="0">
                <a:solidFill>
                  <a:schemeClr val="bg1"/>
                </a:solidFill>
                <a:latin typeface="Arial Black" panose="020B0A04020102020204" pitchFamily="34" charset="0"/>
              </a:rPr>
              <a:t>vanuit de gemeente </a:t>
            </a: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ontbreekt.</a:t>
            </a:r>
          </a:p>
          <a:p>
            <a:pPr marL="285750" indent="-285750">
              <a:buFontTx/>
              <a:buChar char="-"/>
            </a:pP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Wie bepaalt wat in dit proces?</a:t>
            </a:r>
          </a:p>
          <a:p>
            <a:pPr marL="285750" indent="-285750">
              <a:buFontTx/>
              <a:buChar char="-"/>
            </a:pP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De Krommen </a:t>
            </a:r>
            <a:r>
              <a:rPr lang="nl-NL" sz="2400" dirty="0">
                <a:solidFill>
                  <a:schemeClr val="bg1"/>
                </a:solidFill>
                <a:latin typeface="Arial Black" panose="020B0A04020102020204" pitchFamily="34" charset="0"/>
              </a:rPr>
              <a:t>Hoek was toch coalitiebesluit?</a:t>
            </a:r>
          </a:p>
          <a:p>
            <a:pPr marL="285750" indent="-285750">
              <a:buFontTx/>
              <a:buChar char="-"/>
            </a:pP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Molenwiek </a:t>
            </a:r>
            <a:r>
              <a:rPr lang="nl-NL" sz="2400" dirty="0">
                <a:solidFill>
                  <a:schemeClr val="bg1"/>
                </a:solidFill>
                <a:latin typeface="Arial Black" panose="020B0A04020102020204" pitchFamily="34" charset="0"/>
              </a:rPr>
              <a:t>is uitvlucht om kritiek te ontwijken van andere </a:t>
            </a: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locaties.</a:t>
            </a:r>
            <a:endParaRPr lang="nl-NL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Stoppen met nog meer onderzoeken. Kost teveel geld.</a:t>
            </a:r>
          </a:p>
          <a:p>
            <a:pPr marL="285750" indent="-285750">
              <a:buFontTx/>
              <a:buChar char="-"/>
            </a:pP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Plannen zijn niet concreet genoeg om een oordeel te geven.</a:t>
            </a:r>
          </a:p>
          <a:p>
            <a:pPr marL="285750" indent="-285750">
              <a:buFontTx/>
              <a:buChar char="-"/>
            </a:pP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Integraliteit </a:t>
            </a:r>
            <a:r>
              <a:rPr lang="nl-NL" sz="2400" dirty="0">
                <a:solidFill>
                  <a:schemeClr val="bg1"/>
                </a:solidFill>
                <a:latin typeface="Arial Black" panose="020B0A04020102020204" pitchFamily="34" charset="0"/>
              </a:rPr>
              <a:t>van totaal project Breugel Bruist niet uit het oog </a:t>
            </a: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verliezen.</a:t>
            </a:r>
            <a:endParaRPr lang="nl-NL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285750" indent="-285750">
              <a:buFontTx/>
              <a:buChar char="-"/>
            </a:pPr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8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6" b="9064"/>
          <a:stretch/>
        </p:blipFill>
        <p:spPr>
          <a:xfrm>
            <a:off x="-1" y="0"/>
            <a:ext cx="10601681" cy="6857999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79512" y="3861048"/>
            <a:ext cx="309634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Pro: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Centrale ligging tussen Son en Breugel (integratie dorpen)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goed bereikbaar voor leerlingen Son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Speelveld tegenover de school voor gymles en BSO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Groene schoolomgeving</a:t>
            </a:r>
          </a:p>
          <a:p>
            <a:pPr marL="171450" indent="-171450">
              <a:buFontTx/>
              <a:buChar char="-"/>
            </a:pPr>
            <a:r>
              <a:rPr lang="nl-NL" sz="1200" dirty="0">
                <a:solidFill>
                  <a:schemeClr val="bg1"/>
                </a:solidFill>
                <a:latin typeface="Arial Black" panose="020B0A04020102020204" pitchFamily="34" charset="0"/>
              </a:rPr>
              <a:t>D</a:t>
            </a: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iversiteit van scholen binnen Breugel</a:t>
            </a:r>
          </a:p>
          <a:p>
            <a:pPr marL="171450" indent="-171450">
              <a:buFontTx/>
              <a:buChar char="-"/>
            </a:pPr>
            <a:endParaRPr lang="nl-NL" sz="12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kstvak 3"/>
          <p:cNvSpPr txBox="1"/>
          <p:nvPr/>
        </p:nvSpPr>
        <p:spPr>
          <a:xfrm>
            <a:off x="6300192" y="721727"/>
            <a:ext cx="316835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Contra:</a:t>
            </a:r>
          </a:p>
          <a:p>
            <a:pPr marL="285750" indent="-285750">
              <a:buFontTx/>
              <a:buChar char="-"/>
            </a:pPr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leefbaarheid en woonbeleving negatief door verkeer en parkeren rondom de school</a:t>
            </a:r>
          </a:p>
          <a:p>
            <a:pPr marL="285750" indent="-2857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Kavelgrootte te klein</a:t>
            </a:r>
          </a:p>
          <a:p>
            <a:pPr marL="285750" indent="-2857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Twee scholen gaan ten koste van het groen</a:t>
            </a:r>
          </a:p>
          <a:p>
            <a:pPr marL="285750" indent="-2857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Beschikbare parkeerplaatsen deels onbruikbaar vanwege ligging</a:t>
            </a:r>
          </a:p>
          <a:p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03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5263"/>
            <a:ext cx="9144000" cy="5767474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179512" y="3861048"/>
            <a:ext cx="3096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Pro: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Aan doorgaande weg: goede verkeersafwikkeling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Verplaatsing speeltuin naar centrum Breugel is positief</a:t>
            </a:r>
          </a:p>
          <a:p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6228184" y="545263"/>
            <a:ext cx="309634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Contra:</a:t>
            </a:r>
          </a:p>
          <a:p>
            <a:pPr marL="171450" indent="-171450">
              <a:buFontTx/>
              <a:buChar char="-"/>
            </a:pPr>
            <a:endParaRPr lang="nl-NL" sz="12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Probleem wordt verplaatst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Bestemminsplanwijziging noodzakelijk, lange procedure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archeologie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Omwonenden niet gewend aan schoollocatie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Waardedaling woningen omgeving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Buslijn door St. Hubertuslaan zorgt voor verkeersonveiligheid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Speeltuinverplaatsing niet wenselijk</a:t>
            </a:r>
          </a:p>
        </p:txBody>
      </p:sp>
    </p:spTree>
    <p:extLst>
      <p:ext uri="{BB962C8B-B14F-4D97-AF65-F5344CB8AC3E}">
        <p14:creationId xmlns:p14="http://schemas.microsoft.com/office/powerpoint/2010/main" val="111550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3580" y="0"/>
            <a:ext cx="10704474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179512" y="3861048"/>
            <a:ext cx="30963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Pro: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Meeste reeds aanwezige parkeerplaatsen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Groene omgeving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Centrale ligging voor inwoners Breugel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Gunstige ligging bij andere centrumfuncties</a:t>
            </a:r>
          </a:p>
          <a:p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kstvak 3"/>
          <p:cNvSpPr txBox="1"/>
          <p:nvPr/>
        </p:nvSpPr>
        <p:spPr>
          <a:xfrm>
            <a:off x="5940152" y="836712"/>
            <a:ext cx="30963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Contra: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Door schoollocatie geen woningbouw mogelijk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Geen woningen op de school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Mooie locatie voor starterswoningen of ouderenhuisvesting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Onrustige locatie, dicht bij supermarkt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Bereikbaarheid voor mensen Son is minder</a:t>
            </a:r>
          </a:p>
          <a:p>
            <a:pPr marL="171450" indent="-171450">
              <a:buFontTx/>
              <a:buChar char="-"/>
            </a:pPr>
            <a:r>
              <a:rPr lang="nl-NL" sz="1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Minder groene omgeving</a:t>
            </a:r>
          </a:p>
          <a:p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16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" t="293" r="-13569"/>
          <a:stretch/>
        </p:blipFill>
        <p:spPr>
          <a:xfrm>
            <a:off x="-38062" y="20086"/>
            <a:ext cx="10595941" cy="6837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kstvak 2"/>
          <p:cNvSpPr txBox="1"/>
          <p:nvPr/>
        </p:nvSpPr>
        <p:spPr>
          <a:xfrm>
            <a:off x="971600" y="1340767"/>
            <a:ext cx="6696744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Conclusies:</a:t>
            </a:r>
          </a:p>
          <a:p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Voorkeurslocatie?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Aandachtspunten per locatie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Algemene aandachtspunten meenemen</a:t>
            </a:r>
          </a:p>
          <a:p>
            <a:endParaRPr lang="nl-NL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" t="293" r="-13569"/>
          <a:stretch/>
        </p:blipFill>
        <p:spPr>
          <a:xfrm>
            <a:off x="-38062" y="20086"/>
            <a:ext cx="10595941" cy="6837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kstvak 2"/>
          <p:cNvSpPr txBox="1"/>
          <p:nvPr/>
        </p:nvSpPr>
        <p:spPr>
          <a:xfrm>
            <a:off x="1187624" y="1628800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Proces naar besluitvorming:</a:t>
            </a:r>
          </a:p>
        </p:txBody>
      </p:sp>
      <p:sp>
        <p:nvSpPr>
          <p:cNvPr id="4" name="Rechteraccolade 3"/>
          <p:cNvSpPr/>
          <p:nvPr/>
        </p:nvSpPr>
        <p:spPr>
          <a:xfrm>
            <a:off x="4247964" y="2276873"/>
            <a:ext cx="684076" cy="2374522"/>
          </a:xfrm>
          <a:prstGeom prst="rightBrac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5508104" y="2700379"/>
            <a:ext cx="2163345" cy="147732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nl-NL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Raadsvoorstel</a:t>
            </a:r>
          </a:p>
          <a:p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nl-NL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683568" y="4045062"/>
            <a:ext cx="2088232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Plan </a:t>
            </a:r>
            <a:r>
              <a:rPr lang="nl-NL" dirty="0" err="1" smtClean="0">
                <a:solidFill>
                  <a:schemeClr val="bg1"/>
                </a:solidFill>
                <a:latin typeface="Arial Black" panose="020B0A04020102020204" pitchFamily="34" charset="0"/>
              </a:rPr>
              <a:t>PlatOO</a:t>
            </a:r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705532" y="3140968"/>
            <a:ext cx="2808312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Resultaten burgerparticipatie</a:t>
            </a:r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670248" y="2276873"/>
            <a:ext cx="2843596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Fysieke / ruimtelijke /Financiële criteria</a:t>
            </a:r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111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3" t="293" r="-13569"/>
          <a:stretch/>
        </p:blipFill>
        <p:spPr>
          <a:xfrm>
            <a:off x="-38062" y="20086"/>
            <a:ext cx="10595941" cy="68379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kstvak 1"/>
          <p:cNvSpPr txBox="1"/>
          <p:nvPr/>
        </p:nvSpPr>
        <p:spPr>
          <a:xfrm>
            <a:off x="2811636" y="476672"/>
            <a:ext cx="4896544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nl-NL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Belangrijke Data:</a:t>
            </a:r>
            <a:endParaRPr lang="nl-NL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kstvak 3"/>
          <p:cNvSpPr txBox="1"/>
          <p:nvPr/>
        </p:nvSpPr>
        <p:spPr>
          <a:xfrm>
            <a:off x="323528" y="1772816"/>
            <a:ext cx="70567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Raadsvoorstel vanuit het college B&amp;W: begin november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Commissievergadering Burgerzaken en Grondgebiedszaken: 3 december 2019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Raadsvergadering 19 december 2019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5695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1080</TotalTime>
  <Words>293</Words>
  <Application>Microsoft Office PowerPoint</Application>
  <PresentationFormat>Diavoorstelling (4:3)</PresentationFormat>
  <Paragraphs>72</Paragraphs>
  <Slides>9</Slides>
  <Notes>1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0" baseType="lpstr"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Samenwerkingsverband Son en Breugel en Nuenen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Elsebeth de Landmeter</dc:creator>
  <cp:lastModifiedBy>Franc Das</cp:lastModifiedBy>
  <cp:revision>31</cp:revision>
  <dcterms:created xsi:type="dcterms:W3CDTF">2019-10-02T19:11:36Z</dcterms:created>
  <dcterms:modified xsi:type="dcterms:W3CDTF">2019-12-03T15:01:27Z</dcterms:modified>
</cp:coreProperties>
</file>