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9bada482472941eb" Type="http://schemas.microsoft.com/office/2007/relationships/ui/extensibility" Target="customUI/customUI14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</p:sldMasterIdLst>
  <p:notesMasterIdLst>
    <p:notesMasterId r:id="rId20"/>
  </p:notesMasterIdLst>
  <p:sldIdLst>
    <p:sldId id="275" r:id="rId6"/>
    <p:sldId id="372" r:id="rId7"/>
    <p:sldId id="333" r:id="rId8"/>
    <p:sldId id="350" r:id="rId9"/>
    <p:sldId id="370" r:id="rId10"/>
    <p:sldId id="363" r:id="rId11"/>
    <p:sldId id="364" r:id="rId12"/>
    <p:sldId id="300" r:id="rId13"/>
    <p:sldId id="351" r:id="rId14"/>
    <p:sldId id="359" r:id="rId15"/>
    <p:sldId id="292" r:id="rId16"/>
    <p:sldId id="374" r:id="rId17"/>
    <p:sldId id="337" r:id="rId18"/>
    <p:sldId id="285" r:id="rId19"/>
  </p:sldIdLst>
  <p:sldSz cx="12192000" cy="6858000"/>
  <p:notesSz cx="6669088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ED2"/>
    <a:srgbClr val="DADADA"/>
    <a:srgbClr val="DEDEDE"/>
    <a:srgbClr val="515F67"/>
    <a:srgbClr val="000000"/>
    <a:srgbClr val="F7F7F7"/>
    <a:srgbClr val="FAFAFA"/>
    <a:srgbClr val="4C5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9" autoAdjust="0"/>
    <p:restoredTop sz="83763" autoAdjust="0"/>
  </p:normalViewPr>
  <p:slideViewPr>
    <p:cSldViewPr snapToGrid="0">
      <p:cViewPr varScale="1">
        <p:scale>
          <a:sx n="95" d="100"/>
          <a:sy n="95" d="100"/>
        </p:scale>
        <p:origin x="4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832" cy="497008"/>
          </a:xfrm>
          <a:prstGeom prst="rect">
            <a:avLst/>
          </a:prstGeom>
        </p:spPr>
        <p:txBody>
          <a:bodyPr vert="horz" lIns="95482" tIns="47741" rIns="95482" bIns="47741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63" y="0"/>
            <a:ext cx="2889832" cy="497008"/>
          </a:xfrm>
          <a:prstGeom prst="rect">
            <a:avLst/>
          </a:prstGeom>
        </p:spPr>
        <p:txBody>
          <a:bodyPr vert="horz" lIns="95482" tIns="47741" rIns="95482" bIns="47741" rtlCol="0"/>
          <a:lstStyle>
            <a:lvl1pPr algn="r">
              <a:defRPr sz="1300"/>
            </a:lvl1pPr>
          </a:lstStyle>
          <a:p>
            <a:fld id="{5F9E0113-FB02-41F4-8C3E-36CA95A7179F}" type="datetimeFigureOut">
              <a:rPr lang="nl-NL" smtClean="0"/>
              <a:t>6-6-2023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82" tIns="47741" rIns="95482" bIns="47741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71" y="4777364"/>
            <a:ext cx="5336546" cy="3908445"/>
          </a:xfrm>
          <a:prstGeom prst="rect">
            <a:avLst/>
          </a:prstGeom>
        </p:spPr>
        <p:txBody>
          <a:bodyPr vert="horz" lIns="95482" tIns="47741" rIns="95482" bIns="4774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631"/>
            <a:ext cx="2889832" cy="497008"/>
          </a:xfrm>
          <a:prstGeom prst="rect">
            <a:avLst/>
          </a:prstGeom>
        </p:spPr>
        <p:txBody>
          <a:bodyPr vert="horz" lIns="95482" tIns="47741" rIns="95482" bIns="47741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63" y="9429631"/>
            <a:ext cx="2889832" cy="497008"/>
          </a:xfrm>
          <a:prstGeom prst="rect">
            <a:avLst/>
          </a:prstGeom>
        </p:spPr>
        <p:txBody>
          <a:bodyPr vert="horz" lIns="95482" tIns="47741" rIns="95482" bIns="47741" rtlCol="0" anchor="b"/>
          <a:lstStyle>
            <a:lvl1pPr algn="r">
              <a:defRPr sz="1300"/>
            </a:lvl1pPr>
          </a:lstStyle>
          <a:p>
            <a:fld id="{2CA944EC-334E-40F0-A2E0-D11387BB7E2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005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44EC-334E-40F0-A2E0-D11387BB7E2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2061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944EC-334E-40F0-A2E0-D11387BB7E2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5321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44EC-334E-40F0-A2E0-D11387BB7E2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382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/>
              <a:t>Regeling ambulancezorgvoorzieningen art. 3.2: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De Regionale Ambulancevoorziening maakt </a:t>
            </a:r>
            <a:r>
              <a:rPr lang="nl-NL" b="1" i="1" dirty="0"/>
              <a:t>jaarlijks per veiligheidsregio kwaliteitsinformatie</a:t>
            </a:r>
            <a:r>
              <a:rPr lang="nl-NL" dirty="0"/>
              <a:t> openbaar. Zij maakt daarbij de vooruitgang ten opzichte van het voorgaande jaar zichtbaar en geeft aan wat zij aan innovatie heeft gedaan in het betreffende jaar.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44EC-334E-40F0-A2E0-D11387BB7E2E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378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8">
            <a:extLst>
              <a:ext uri="{FF2B5EF4-FFF2-40B4-BE49-F238E27FC236}">
                <a16:creationId xmlns:a16="http://schemas.microsoft.com/office/drawing/2014/main" id="{7981E81C-FB8E-4EAD-8004-ED156F7337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13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96236DE8-0CF2-423D-B7C2-5BD50CFAB6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219450"/>
            <a:ext cx="12192000" cy="2918550"/>
          </a:xfrm>
          <a:solidFill>
            <a:schemeClr val="accent1">
              <a:alpha val="74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487488" y="3586075"/>
            <a:ext cx="6913562" cy="1718325"/>
          </a:xfrm>
        </p:spPr>
        <p:txBody>
          <a:bodyPr anchor="ctr" anchorCtr="0"/>
          <a:lstStyle>
            <a:lvl1pPr algn="l"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1487488" y="5542497"/>
            <a:ext cx="6913562" cy="44237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A64B-58AB-4C82-AD0D-F0EB550B58DC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7BD73024-E3B0-42B3-AE6A-7BBB27E9760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5C1E600-E1BA-4A2D-A3BF-F4523F1F9DB8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618468" y="4558286"/>
            <a:ext cx="2414272" cy="1464779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149" r="681"/>
            </a:stretch>
          </a:blipFill>
        </p:spPr>
        <p:txBody>
          <a:bodyPr/>
          <a:lstStyle>
            <a:lvl1pPr>
              <a:buFontTx/>
              <a:buNone/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1" name="Tekstvak 6">
            <a:extLst>
              <a:ext uri="{FF2B5EF4-FFF2-40B4-BE49-F238E27FC236}">
                <a16:creationId xmlns:a16="http://schemas.microsoft.com/office/drawing/2014/main" id="{290D1234-19CD-4EF0-BDC1-14BCC1DD6525}"/>
              </a:ext>
            </a:extLst>
          </p:cNvPr>
          <p:cNvSpPr txBox="1"/>
          <p:nvPr userDrawn="1"/>
        </p:nvSpPr>
        <p:spPr>
          <a:xfrm>
            <a:off x="12337896" y="-36096"/>
            <a:ext cx="2376000" cy="527471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Naar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achtergrond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om de foto achter het blauwe vlak te plaatsen.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02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+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5BE60563-E9B6-49F3-A352-1D47D6037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13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8" name="Tekstvak 6">
            <a:extLst>
              <a:ext uri="{FF2B5EF4-FFF2-40B4-BE49-F238E27FC236}">
                <a16:creationId xmlns:a16="http://schemas.microsoft.com/office/drawing/2014/main" id="{15DF1C03-0127-4F83-A240-E0A72A3EB0E1}"/>
              </a:ext>
            </a:extLst>
          </p:cNvPr>
          <p:cNvSpPr txBox="1"/>
          <p:nvPr userDrawn="1"/>
        </p:nvSpPr>
        <p:spPr>
          <a:xfrm>
            <a:off x="12337896" y="-36096"/>
            <a:ext cx="2376000" cy="527471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Naar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achtergrond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om de foto achter het blauwe vlak te plaatsen.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1B9230-D07B-4EB8-9D0B-8A3DBA96F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3792538" cy="6138000"/>
          </a:xfrm>
          <a:solidFill>
            <a:schemeClr val="accent1">
              <a:alpha val="55000"/>
            </a:schemeClr>
          </a:solidFill>
        </p:spPr>
        <p:txBody>
          <a:bodyPr wrap="square" lIns="288000" tIns="72000" rIns="72000" bIns="108000" anchor="ctr" anchorCtr="0">
            <a:noAutofit/>
          </a:bodyPr>
          <a:lstStyle>
            <a:lvl1pPr>
              <a:defRPr sz="7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DB5507E-3907-4EF7-B11B-23FD0D9CA2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9597D15-B3F5-4325-A6AF-09F1ED7C046B}" type="datetime1">
              <a:rPr lang="nl-NL" smtClean="0"/>
              <a:t>6-6-2023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A4ECBEC9-2D0D-4EF3-84F3-79561140A5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402A946-31B2-41D8-94C7-6D68121C75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3740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 (varian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D76508AC-F7F9-438A-9023-06BB2EDD6F5B}"/>
              </a:ext>
            </a:extLst>
          </p:cNvPr>
          <p:cNvSpPr/>
          <p:nvPr userDrawn="1"/>
        </p:nvSpPr>
        <p:spPr>
          <a:xfrm>
            <a:off x="0" y="0"/>
            <a:ext cx="37925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jdelijke aanduiding voor tekst 10">
            <a:extLst>
              <a:ext uri="{FF2B5EF4-FFF2-40B4-BE49-F238E27FC236}">
                <a16:creationId xmlns:a16="http://schemas.microsoft.com/office/drawing/2014/main" id="{CF94BB8D-6849-43FC-942F-FCC0E4497E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2000" y="6336000"/>
            <a:ext cx="968400" cy="39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E5E22D99-1E2F-4796-BD6C-5D539890F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16713"/>
            <a:ext cx="3215889" cy="33103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3FE6102-092F-4151-8852-0201C3C5284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9597D15-B3F5-4325-A6AF-09F1ED7C046B}" type="datetime1">
              <a:rPr lang="nl-NL" smtClean="0"/>
              <a:t>6-6-2023</a:t>
            </a:fld>
            <a:endParaRPr lang="nl-NL"/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51030386-5FB4-4C37-8BF5-FD9709976C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B0BD93A0-6169-4A7E-88DF-4226A18949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1229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Klik voor titel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9BBE3-625C-437E-B0B9-AC3162F8FD95}" type="datetime1">
              <a:rPr lang="nl-NL" smtClean="0"/>
              <a:t>6-6-2023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4E52E38-B414-400B-B2AB-75880F76B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4954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3567-35CB-434D-B71D-042588B86E7B}" type="datetime1">
              <a:rPr lang="nl-NL" smtClean="0"/>
              <a:t>6-6-2023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68902EB-47FF-4EEC-A2F2-05B0B49F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6720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- N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7F6C835A-E5AB-4015-8AB1-67D1796AA557}"/>
              </a:ext>
            </a:extLst>
          </p:cNvPr>
          <p:cNvSpPr txBox="1"/>
          <p:nvPr userDrawn="1"/>
        </p:nvSpPr>
        <p:spPr>
          <a:xfrm>
            <a:off x="4662000" y="4490797"/>
            <a:ext cx="2952000" cy="138134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 anchor="b" anchorCtr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Achteraf een ANDERE DIA-INDEling KIEZEN</a:t>
            </a:r>
          </a:p>
          <a:p>
            <a:pPr marL="144000" indent="-144000">
              <a:lnSpc>
                <a:spcPct val="114000"/>
              </a:lnSpc>
              <a:buFont typeface="+mj-lt"/>
              <a:buAutoNum type="arabicPeriod"/>
            </a:pP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Klik op de dia die je wilt wijzigen.</a:t>
            </a:r>
          </a:p>
          <a:p>
            <a:pPr marL="144000" indent="-144000">
              <a:lnSpc>
                <a:spcPct val="114000"/>
              </a:lnSpc>
              <a:buFont typeface="+mj-lt"/>
              <a:buAutoNum type="arabicPeriod"/>
            </a:pP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Klik op de knop 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Indeling</a:t>
            </a:r>
            <a: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. </a:t>
            </a:r>
          </a:p>
          <a:p>
            <a:pPr marL="144000" indent="-144000">
              <a:lnSpc>
                <a:spcPct val="114000"/>
              </a:lnSpc>
              <a:buFont typeface="+mj-lt"/>
              <a:buAutoNum type="arabicPeriod"/>
            </a:pPr>
            <a: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Kies de gewenste indeling.</a:t>
            </a:r>
          </a:p>
          <a:p>
            <a:pPr marL="144000" indent="-144000">
              <a:lnSpc>
                <a:spcPct val="114000"/>
              </a:lnSpc>
              <a:buFont typeface="+mj-lt"/>
              <a:buAutoNum type="arabicPeriod"/>
            </a:pPr>
            <a:endParaRPr lang="nl-NL" sz="1050" b="0" baseline="0" noProof="1">
              <a:solidFill>
                <a:srgbClr val="4C5960"/>
              </a:solidFill>
              <a:latin typeface="+mn-lt"/>
              <a:ea typeface="Tahoma" panose="020B060403050404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nl-NL" sz="1050" b="1" dirty="0">
                <a:solidFill>
                  <a:srgbClr val="515F67"/>
                </a:solidFill>
                <a:latin typeface="+mn-lt"/>
                <a:cs typeface="Calibri" panose="020F0502020204030204" pitchFamily="34" charset="0"/>
              </a:rPr>
              <a:t>TIP: </a:t>
            </a:r>
            <a:r>
              <a:rPr lang="nl-NL" sz="1050" dirty="0">
                <a:solidFill>
                  <a:srgbClr val="515F67"/>
                </a:solidFill>
                <a:latin typeface="+mn-lt"/>
              </a:rPr>
              <a:t>Klik op de knop </a:t>
            </a:r>
            <a:r>
              <a:rPr lang="nl-NL" sz="1050" b="1" dirty="0">
                <a:solidFill>
                  <a:srgbClr val="515F67"/>
                </a:solidFill>
                <a:latin typeface="+mn-lt"/>
                <a:cs typeface="Calibri" panose="020F0502020204030204" pitchFamily="34" charset="0"/>
              </a:rPr>
              <a:t>Opnieuw instellen </a:t>
            </a:r>
            <a:r>
              <a:rPr lang="nl-NL" sz="1050" dirty="0">
                <a:solidFill>
                  <a:srgbClr val="515F67"/>
                </a:solidFill>
                <a:latin typeface="+mn-lt"/>
              </a:rPr>
              <a:t>als de foto- en/of tekstvakken niet meer op de juiste positie staan.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4856509-6E3C-49C4-9ED7-5C0E9C856DF7}"/>
              </a:ext>
            </a:extLst>
          </p:cNvPr>
          <p:cNvSpPr txBox="1"/>
          <p:nvPr userDrawn="1"/>
        </p:nvSpPr>
        <p:spPr>
          <a:xfrm>
            <a:off x="8478000" y="513102"/>
            <a:ext cx="2880000" cy="101290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Tekstopmaak</a:t>
            </a:r>
          </a:p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Gebruik de knoppen 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Vorige tekstopmaak  </a:t>
            </a:r>
            <a:r>
              <a:rPr lang="nl-NL" sz="1050" b="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of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 Volgende tekstopmaak</a:t>
            </a:r>
            <a: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 om de juiste tekstopmaak te kiezen. </a:t>
            </a:r>
          </a:p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Je kunt kiezen uit de volgende tekstopmaak-niveaus: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64A18803-CB57-467B-813D-1C72F2C8BA22}"/>
              </a:ext>
            </a:extLst>
          </p:cNvPr>
          <p:cNvSpPr txBox="1"/>
          <p:nvPr userDrawn="1"/>
        </p:nvSpPr>
        <p:spPr>
          <a:xfrm>
            <a:off x="846000" y="513102"/>
            <a:ext cx="2880000" cy="82868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EXTRA TAB</a:t>
            </a:r>
          </a:p>
          <a:p>
            <a:pPr marL="0" indent="0" algn="l" defTabSz="914400" rtl="0" eaLnBrk="1" latinLnBrk="0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Bovenin het scherm staat een extra tab met de naam </a:t>
            </a:r>
            <a:b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</a:b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MIJN PRESENTATIE</a:t>
            </a:r>
            <a:r>
              <a:rPr lang="nl-NL" sz="1050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. Op deze tab staan knoppen die handig zijn bij het samenstellen van een presentatie.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8A73D80D-4C0C-4355-A8A5-5ED27B3D6889}"/>
              </a:ext>
            </a:extLst>
          </p:cNvPr>
          <p:cNvSpPr txBox="1"/>
          <p:nvPr userDrawn="1"/>
        </p:nvSpPr>
        <p:spPr>
          <a:xfrm>
            <a:off x="4662000" y="829993"/>
            <a:ext cx="3060000" cy="82868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nieuwe DIA INVOEGEN</a:t>
            </a:r>
          </a:p>
          <a:p>
            <a:pPr marL="144000" marR="0" lvl="0" indent="-1440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Klik op de knop </a:t>
            </a:r>
            <a:r>
              <a:rPr lang="nl-NL" sz="1050" b="1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Nieuwe Dia</a:t>
            </a:r>
            <a:r>
              <a:rPr lang="nl-NL" sz="1050" b="1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.</a:t>
            </a:r>
          </a:p>
          <a:p>
            <a:pPr marL="144000" marR="0" lvl="0" indent="-1440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Kies de gewenste dia-indeling. </a:t>
            </a:r>
            <a:b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</a:br>
            <a:r>
              <a:rPr lang="nl-NL" sz="1050" b="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Je kunt kiezen uit de volgende dia-indelingen:</a:t>
            </a:r>
            <a:endParaRPr lang="nl-NL" sz="1050" baseline="0" noProof="1">
              <a:solidFill>
                <a:srgbClr val="4C5960"/>
              </a:solidFill>
              <a:latin typeface="+mn-lt"/>
              <a:ea typeface="Tahoma" panose="020B0604030504040204" pitchFamily="34" charset="0"/>
              <a:cs typeface="Calibri Light" panose="020F0302020204030204" pitchFamily="34" charset="0"/>
            </a:endParaRPr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B2326D66-60EF-404D-9FA4-9B599A63E006}"/>
              </a:ext>
            </a:extLst>
          </p:cNvPr>
          <p:cNvSpPr>
            <a:spLocks noChangeAspect="1"/>
          </p:cNvSpPr>
          <p:nvPr userDrawn="1"/>
        </p:nvSpPr>
        <p:spPr>
          <a:xfrm>
            <a:off x="486000" y="513102"/>
            <a:ext cx="216000" cy="216000"/>
          </a:xfrm>
          <a:prstGeom prst="ellipse">
            <a:avLst/>
          </a:prstGeom>
          <a:solidFill>
            <a:srgbClr val="515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53" name="Rechthoek 52">
            <a:extLst>
              <a:ext uri="{FF2B5EF4-FFF2-40B4-BE49-F238E27FC236}">
                <a16:creationId xmlns:a16="http://schemas.microsoft.com/office/drawing/2014/main" id="{F2E55AB3-5207-4FEA-8678-46F9F11F679B}"/>
              </a:ext>
            </a:extLst>
          </p:cNvPr>
          <p:cNvSpPr>
            <a:spLocks noChangeAspect="1"/>
          </p:cNvSpPr>
          <p:nvPr userDrawn="1"/>
        </p:nvSpPr>
        <p:spPr>
          <a:xfrm>
            <a:off x="8478000" y="1777962"/>
            <a:ext cx="144000" cy="144000"/>
          </a:xfrm>
          <a:prstGeom prst="rect">
            <a:avLst/>
          </a:prstGeom>
          <a:noFill/>
          <a:ln w="3175">
            <a:solidFill>
              <a:srgbClr val="515F67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29" name="Tekstvak 1028">
            <a:extLst>
              <a:ext uri="{FF2B5EF4-FFF2-40B4-BE49-F238E27FC236}">
                <a16:creationId xmlns:a16="http://schemas.microsoft.com/office/drawing/2014/main" id="{44AB197C-F128-43F1-9BC2-AE9460243CEC}"/>
              </a:ext>
            </a:extLst>
          </p:cNvPr>
          <p:cNvSpPr txBox="1"/>
          <p:nvPr userDrawn="1"/>
        </p:nvSpPr>
        <p:spPr>
          <a:xfrm>
            <a:off x="4662000" y="513102"/>
            <a:ext cx="3060000" cy="27603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Dia-indelingen</a:t>
            </a:r>
          </a:p>
        </p:txBody>
      </p:sp>
      <p:sp>
        <p:nvSpPr>
          <p:cNvPr id="1033" name="Ovaal 1032">
            <a:extLst>
              <a:ext uri="{FF2B5EF4-FFF2-40B4-BE49-F238E27FC236}">
                <a16:creationId xmlns:a16="http://schemas.microsoft.com/office/drawing/2014/main" id="{B1380450-69CC-4238-B87C-BB9FFE2334EF}"/>
              </a:ext>
            </a:extLst>
          </p:cNvPr>
          <p:cNvSpPr>
            <a:spLocks noChangeAspect="1"/>
          </p:cNvSpPr>
          <p:nvPr userDrawn="1"/>
        </p:nvSpPr>
        <p:spPr>
          <a:xfrm>
            <a:off x="4302000" y="513102"/>
            <a:ext cx="216000" cy="216000"/>
          </a:xfrm>
          <a:prstGeom prst="ellipse">
            <a:avLst/>
          </a:prstGeom>
          <a:solidFill>
            <a:srgbClr val="515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037" name="Tekstvak 1036">
            <a:extLst>
              <a:ext uri="{FF2B5EF4-FFF2-40B4-BE49-F238E27FC236}">
                <a16:creationId xmlns:a16="http://schemas.microsoft.com/office/drawing/2014/main" id="{4185B1C2-F58B-44DE-90BF-05689F869375}"/>
              </a:ext>
            </a:extLst>
          </p:cNvPr>
          <p:cNvSpPr txBox="1"/>
          <p:nvPr userDrawn="1"/>
        </p:nvSpPr>
        <p:spPr>
          <a:xfrm>
            <a:off x="8478001" y="3180371"/>
            <a:ext cx="2391672" cy="27603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Gebruik niet de Tab-toets!</a:t>
            </a:r>
          </a:p>
        </p:txBody>
      </p:sp>
      <p:sp>
        <p:nvSpPr>
          <p:cNvPr id="1038" name="Ovaal 1037">
            <a:extLst>
              <a:ext uri="{FF2B5EF4-FFF2-40B4-BE49-F238E27FC236}">
                <a16:creationId xmlns:a16="http://schemas.microsoft.com/office/drawing/2014/main" id="{A6ADACCF-2050-4F87-B637-BE98FC9193B4}"/>
              </a:ext>
            </a:extLst>
          </p:cNvPr>
          <p:cNvSpPr>
            <a:spLocks noChangeAspect="1"/>
          </p:cNvSpPr>
          <p:nvPr userDrawn="1"/>
        </p:nvSpPr>
        <p:spPr>
          <a:xfrm>
            <a:off x="8118000" y="513102"/>
            <a:ext cx="216000" cy="216000"/>
          </a:xfrm>
          <a:prstGeom prst="ellipse">
            <a:avLst/>
          </a:prstGeom>
          <a:solidFill>
            <a:srgbClr val="515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040" name="Rechthoek 1039">
            <a:extLst>
              <a:ext uri="{FF2B5EF4-FFF2-40B4-BE49-F238E27FC236}">
                <a16:creationId xmlns:a16="http://schemas.microsoft.com/office/drawing/2014/main" id="{9DD48F04-4B36-4531-87F2-FEA2ACA0B016}"/>
              </a:ext>
            </a:extLst>
          </p:cNvPr>
          <p:cNvSpPr>
            <a:spLocks noChangeAspect="1"/>
          </p:cNvSpPr>
          <p:nvPr userDrawn="1"/>
        </p:nvSpPr>
        <p:spPr>
          <a:xfrm>
            <a:off x="8478000" y="2255490"/>
            <a:ext cx="144000" cy="144000"/>
          </a:xfrm>
          <a:prstGeom prst="rect">
            <a:avLst/>
          </a:prstGeom>
          <a:noFill/>
          <a:ln w="3175">
            <a:solidFill>
              <a:srgbClr val="515F67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41" name="Rechthoek 1040">
            <a:extLst>
              <a:ext uri="{FF2B5EF4-FFF2-40B4-BE49-F238E27FC236}">
                <a16:creationId xmlns:a16="http://schemas.microsoft.com/office/drawing/2014/main" id="{F064C36A-6295-4A6D-A8C3-74C7EF1B2C5A}"/>
              </a:ext>
            </a:extLst>
          </p:cNvPr>
          <p:cNvSpPr>
            <a:spLocks noChangeAspect="1"/>
          </p:cNvSpPr>
          <p:nvPr userDrawn="1"/>
        </p:nvSpPr>
        <p:spPr>
          <a:xfrm>
            <a:off x="8478000" y="2733018"/>
            <a:ext cx="144000" cy="144000"/>
          </a:xfrm>
          <a:prstGeom prst="rect">
            <a:avLst/>
          </a:prstGeom>
          <a:noFill/>
          <a:ln w="3175">
            <a:solidFill>
              <a:srgbClr val="515F67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1045" name="Rechte verbindingslijn 1044">
            <a:extLst>
              <a:ext uri="{FF2B5EF4-FFF2-40B4-BE49-F238E27FC236}">
                <a16:creationId xmlns:a16="http://schemas.microsoft.com/office/drawing/2014/main" id="{D7A46DEC-E632-40B8-90CB-EB693A4323EC}"/>
              </a:ext>
            </a:extLst>
          </p:cNvPr>
          <p:cNvCxnSpPr>
            <a:cxnSpLocks/>
          </p:cNvCxnSpPr>
          <p:nvPr userDrawn="1"/>
        </p:nvCxnSpPr>
        <p:spPr>
          <a:xfrm>
            <a:off x="4194000" y="406194"/>
            <a:ext cx="0" cy="600513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Rechte verbindingslijn 100">
            <a:extLst>
              <a:ext uri="{FF2B5EF4-FFF2-40B4-BE49-F238E27FC236}">
                <a16:creationId xmlns:a16="http://schemas.microsoft.com/office/drawing/2014/main" id="{B2C9C308-43B2-4377-ADCC-E5D1C9118B77}"/>
              </a:ext>
            </a:extLst>
          </p:cNvPr>
          <p:cNvCxnSpPr>
            <a:cxnSpLocks/>
          </p:cNvCxnSpPr>
          <p:nvPr userDrawn="1"/>
        </p:nvCxnSpPr>
        <p:spPr>
          <a:xfrm>
            <a:off x="8004175" y="406194"/>
            <a:ext cx="0" cy="600513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9" name="Tekstvak 22">
            <a:extLst>
              <a:ext uri="{FF2B5EF4-FFF2-40B4-BE49-F238E27FC236}">
                <a16:creationId xmlns:a16="http://schemas.microsoft.com/office/drawing/2014/main" id="{0EB64284-D5BB-42E4-9F9A-C4DC655E1C11}"/>
              </a:ext>
            </a:extLst>
          </p:cNvPr>
          <p:cNvSpPr txBox="1"/>
          <p:nvPr userDrawn="1"/>
        </p:nvSpPr>
        <p:spPr>
          <a:xfrm>
            <a:off x="4187824" y="-264319"/>
            <a:ext cx="3816351" cy="259929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nl-NL" sz="1200" b="1" spc="50" baseline="0" noProof="1">
                <a:solidFill>
                  <a:schemeClr val="bg1"/>
                </a:solidFill>
                <a:latin typeface="+mj-lt"/>
              </a:rPr>
              <a:t>TIPS  VOOR HET GEBRUIKEN VAN DEZE PRESENTATIE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EF27F0C-1566-43F0-B063-8128AED2F0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1415808"/>
            <a:ext cx="2765942" cy="541255"/>
          </a:xfrm>
          <a:prstGeom prst="rect">
            <a:avLst/>
          </a:prstGeom>
        </p:spPr>
      </p:pic>
      <p:pic>
        <p:nvPicPr>
          <p:cNvPr id="13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D7400F8-F6C7-4D15-A5BB-096321E014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434" y="1752718"/>
            <a:ext cx="1071975" cy="1169060"/>
          </a:xfrm>
          <a:prstGeom prst="rect">
            <a:avLst/>
          </a:prstGeom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C25BD644-5B57-4E5E-AC43-76CBFA387B3E}"/>
              </a:ext>
            </a:extLst>
          </p:cNvPr>
          <p:cNvSpPr txBox="1"/>
          <p:nvPr userDrawn="1"/>
        </p:nvSpPr>
        <p:spPr>
          <a:xfrm>
            <a:off x="874068" y="4150428"/>
            <a:ext cx="2952000" cy="174977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 anchor="b" anchorCtr="0">
            <a:spAutoFit/>
          </a:bodyPr>
          <a:lstStyle/>
          <a:p>
            <a:pPr marL="0" algn="l" defTabSz="914400" rtl="0" eaLnBrk="1" latinLnBrk="0" hangingPunct="1">
              <a:lnSpc>
                <a:spcPct val="114000"/>
              </a:lnSpc>
            </a:pPr>
            <a:r>
              <a:rPr lang="nl-NL" sz="1050" b="1" kern="1200" cap="all" spc="6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DIA’s KOPIËREN vanuit een andere presentatie</a:t>
            </a:r>
          </a:p>
          <a:p>
            <a:pPr marL="0" indent="0">
              <a:lnSpc>
                <a:spcPct val="114000"/>
              </a:lnSpc>
              <a:buFont typeface="+mj-lt"/>
              <a:buNone/>
            </a:pP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Je kunt </a:t>
            </a:r>
            <a:r>
              <a:rPr lang="nl-NL" sz="1050" u="sng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geen</a:t>
            </a: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 complete dia’s kopiëren vanuit presentaties met een andere opmaak. </a:t>
            </a:r>
          </a:p>
          <a:p>
            <a:pPr marL="0" indent="0">
              <a:lnSpc>
                <a:spcPct val="114000"/>
              </a:lnSpc>
              <a:buFont typeface="+mj-lt"/>
              <a:buNone/>
            </a:pP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Voeg in dat geval een nieuwe dia in en kopieer de tekst één voor één vanuit de ‘oude’ presentatie naar de nieuwe dia. Gebruik de knop 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Alleen</a:t>
            </a: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tekst</a:t>
            </a: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" panose="020F0502020204030204" pitchFamily="34" charset="0"/>
              </a:rPr>
              <a:t>behouden</a:t>
            </a:r>
            <a:r>
              <a:rPr lang="nl-NL" sz="105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. Kies vervolgens de juiste tekstopmaak (zie Tekstopmaak).</a:t>
            </a:r>
          </a:p>
        </p:txBody>
      </p:sp>
      <p:sp>
        <p:nvSpPr>
          <p:cNvPr id="37" name="Gelijkbenige driehoek 36">
            <a:extLst>
              <a:ext uri="{FF2B5EF4-FFF2-40B4-BE49-F238E27FC236}">
                <a16:creationId xmlns:a16="http://schemas.microsoft.com/office/drawing/2014/main" id="{E1B4BD36-4D4D-4114-A710-C22D947547F0}"/>
              </a:ext>
            </a:extLst>
          </p:cNvPr>
          <p:cNvSpPr>
            <a:spLocks noChangeAspect="1"/>
          </p:cNvSpPr>
          <p:nvPr userDrawn="1"/>
        </p:nvSpPr>
        <p:spPr>
          <a:xfrm>
            <a:off x="491825" y="4150428"/>
            <a:ext cx="216000" cy="2160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nl-NL" sz="1100" dirty="0">
                <a:latin typeface="Arial Black" panose="020B0A04020102020204" pitchFamily="34" charset="0"/>
              </a:rPr>
              <a:t>!</a:t>
            </a:r>
          </a:p>
        </p:txBody>
      </p:sp>
      <p:cxnSp>
        <p:nvCxnSpPr>
          <p:cNvPr id="38" name="Rechte verbindingslijn 37">
            <a:extLst>
              <a:ext uri="{FF2B5EF4-FFF2-40B4-BE49-F238E27FC236}">
                <a16:creationId xmlns:a16="http://schemas.microsoft.com/office/drawing/2014/main" id="{2BB6DF0A-414A-4B26-A4F3-69393A7B46F8}"/>
              </a:ext>
            </a:extLst>
          </p:cNvPr>
          <p:cNvCxnSpPr/>
          <p:nvPr userDrawn="1"/>
        </p:nvCxnSpPr>
        <p:spPr>
          <a:xfrm>
            <a:off x="491825" y="3957561"/>
            <a:ext cx="3312000" cy="0"/>
          </a:xfrm>
          <a:prstGeom prst="line">
            <a:avLst/>
          </a:prstGeom>
          <a:ln>
            <a:solidFill>
              <a:srgbClr val="515F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BF5A7B0F-0508-4251-9EC0-EC08D6313BB6}"/>
              </a:ext>
            </a:extLst>
          </p:cNvPr>
          <p:cNvSpPr txBox="1"/>
          <p:nvPr userDrawn="1"/>
        </p:nvSpPr>
        <p:spPr>
          <a:xfrm>
            <a:off x="8478000" y="3576983"/>
            <a:ext cx="3076323" cy="27603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0" tIns="50673" rIns="0" bIns="50673" rtlCol="0">
            <a:spAutoFit/>
          </a:bodyPr>
          <a:lstStyle/>
          <a:p>
            <a:pPr marL="0" indent="0" algn="l" defTabSz="914400" rtl="0" eaLnBrk="1" latinLnBrk="0" hangingPunct="1">
              <a:lnSpc>
                <a:spcPct val="114000"/>
              </a:lnSpc>
              <a:buFont typeface="+mj-lt"/>
              <a:buNone/>
            </a:pPr>
            <a:r>
              <a:rPr lang="nl-NL" sz="1050" b="1" kern="1200" baseline="0" noProof="1">
                <a:solidFill>
                  <a:srgbClr val="4C5960"/>
                </a:solidFill>
                <a:latin typeface="+mn-lt"/>
                <a:ea typeface="Tahoma" panose="020B0604030504040204" pitchFamily="34" charset="0"/>
                <a:cs typeface="Calibri Light" panose="020F0302020204030204" pitchFamily="34" charset="0"/>
              </a:rPr>
              <a:t>Eventueel kun je Opsommingstekens uitzetten.</a:t>
            </a:r>
          </a:p>
        </p:txBody>
      </p:sp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D01D9F-2F4B-4F06-AAB8-04DC842219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706" y="1849962"/>
            <a:ext cx="2685534" cy="251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042" userDrawn="1">
          <p15:clr>
            <a:srgbClr val="FBAE40"/>
          </p15:clr>
        </p15:guide>
        <p15:guide id="3" pos="2638" userDrawn="1">
          <p15:clr>
            <a:srgbClr val="FBAE40"/>
          </p15:clr>
        </p15:guide>
        <p15:guide id="4" orient="horz" pos="4110" userDrawn="1">
          <p15:clr>
            <a:srgbClr val="FBAE40"/>
          </p15:clr>
        </p15:guide>
        <p15:guide id="5" orient="horz" pos="323" userDrawn="1">
          <p15:clr>
            <a:srgbClr val="FBAE40"/>
          </p15:clr>
        </p15:guide>
        <p15:guide id="6" pos="234" userDrawn="1">
          <p15:clr>
            <a:srgbClr val="FBAE40"/>
          </p15:clr>
        </p15:guide>
        <p15:guide id="7" pos="7446" userDrawn="1">
          <p15:clr>
            <a:srgbClr val="FBAE40"/>
          </p15:clr>
        </p15:guide>
        <p15:guide id="8" pos="529" userDrawn="1">
          <p15:clr>
            <a:srgbClr val="FBAE40"/>
          </p15:clr>
        </p15:guide>
        <p15:guide id="9" pos="2933" userDrawn="1">
          <p15:clr>
            <a:srgbClr val="FBAE40"/>
          </p15:clr>
        </p15:guide>
        <p15:guide id="10" pos="5337" userDrawn="1">
          <p15:clr>
            <a:srgbClr val="FBAE40"/>
          </p15:clr>
        </p15:guide>
        <p15:guide id="11" pos="2706" userDrawn="1">
          <p15:clr>
            <a:srgbClr val="FBAE40"/>
          </p15:clr>
        </p15:guide>
        <p15:guide id="12" pos="302" userDrawn="1">
          <p15:clr>
            <a:srgbClr val="FBAE40"/>
          </p15:clr>
        </p15:guide>
        <p15:guide id="13" pos="5110" userDrawn="1">
          <p15:clr>
            <a:srgbClr val="FBAE40"/>
          </p15:clr>
        </p15:guide>
        <p15:guide id="14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voor titel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accent2"/>
              </a:buClr>
              <a:defRPr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buFont typeface="Calibri" panose="020F0502020204030204" pitchFamily="34" charset="0"/>
              <a:buChar char="‐"/>
              <a:defRPr sz="2400"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77A84-A96F-4E41-B8BD-A194169E5902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30454A-48A1-4982-8049-04D199CB7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268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(blauw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voor titel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77A84-A96F-4E41-B8BD-A194169E5902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30454A-48A1-4982-8049-04D199CB7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tekst 9">
            <a:extLst>
              <a:ext uri="{FF2B5EF4-FFF2-40B4-BE49-F238E27FC236}">
                <a16:creationId xmlns:a16="http://schemas.microsoft.com/office/drawing/2014/main" id="{4BED0F81-EBA2-43C6-A2C2-FC082A5807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93838" y="1822450"/>
            <a:ext cx="9217025" cy="41719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662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(mint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voor titel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77A84-A96F-4E41-B8BD-A194169E5902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30454A-48A1-4982-8049-04D199CB7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tekst 9">
            <a:extLst>
              <a:ext uri="{FF2B5EF4-FFF2-40B4-BE49-F238E27FC236}">
                <a16:creationId xmlns:a16="http://schemas.microsoft.com/office/drawing/2014/main" id="{AE6090ED-EF1C-4428-A71D-093941CB56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93838" y="1822450"/>
            <a:ext cx="9217025" cy="41719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348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Klik voor titel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487488" y="1825625"/>
            <a:ext cx="4532312" cy="41592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532312" cy="41592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B5F94-B9F7-419F-A406-E9F3474F45F1}" type="datetime1">
              <a:rPr lang="nl-NL" smtClean="0"/>
              <a:t>6-6-2023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8A255DA5-9B3C-4439-92F8-0B5ED1BA0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408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+object+foto (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5BE60563-E9B6-49F3-A352-1D47D6037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48525" y="0"/>
            <a:ext cx="4943475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4569" y="849600"/>
            <a:ext cx="4601431" cy="1278000"/>
          </a:xfrm>
        </p:spPr>
        <p:txBody>
          <a:bodyPr anchor="b" anchorCtr="0"/>
          <a:lstStyle/>
          <a:p>
            <a:r>
              <a:rPr lang="nl-NL" dirty="0"/>
              <a:t>Klik voor titel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1494569" y="2437200"/>
            <a:ext cx="4601431" cy="3557484"/>
          </a:xfrm>
        </p:spPr>
        <p:txBody>
          <a:bodyPr/>
          <a:lstStyle>
            <a:lvl1pPr>
              <a:defRPr sz="2400" baseline="0"/>
            </a:lvl1pPr>
          </a:lstStyle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5B2C-1AFC-4545-BCA7-44E724E00B65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ekstvak 6">
            <a:extLst>
              <a:ext uri="{FF2B5EF4-FFF2-40B4-BE49-F238E27FC236}">
                <a16:creationId xmlns:a16="http://schemas.microsoft.com/office/drawing/2014/main" id="{15DF1C03-0127-4F83-A240-E0A72A3EB0E1}"/>
              </a:ext>
            </a:extLst>
          </p:cNvPr>
          <p:cNvSpPr txBox="1"/>
          <p:nvPr userDrawn="1"/>
        </p:nvSpPr>
        <p:spPr>
          <a:xfrm>
            <a:off x="12337896" y="-36096"/>
            <a:ext cx="2376000" cy="527471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Naar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achtergrond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om de foto achter het dianummer te plaatsen.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E39B793-0EF5-47C8-A8EA-C725D92015E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63412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+object+foto (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5BE60563-E9B6-49F3-A352-1D47D6037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943475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6109523" y="1825200"/>
            <a:ext cx="4990277" cy="4016800"/>
          </a:xfrm>
        </p:spPr>
        <p:txBody>
          <a:bodyPr/>
          <a:lstStyle>
            <a:lvl1pPr>
              <a:defRPr sz="2400" baseline="0"/>
            </a:lvl1pPr>
          </a:lstStyle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Tekstvak 6">
            <a:extLst>
              <a:ext uri="{FF2B5EF4-FFF2-40B4-BE49-F238E27FC236}">
                <a16:creationId xmlns:a16="http://schemas.microsoft.com/office/drawing/2014/main" id="{15DF1C03-0127-4F83-A240-E0A72A3EB0E1}"/>
              </a:ext>
            </a:extLst>
          </p:cNvPr>
          <p:cNvSpPr txBox="1"/>
          <p:nvPr userDrawn="1"/>
        </p:nvSpPr>
        <p:spPr>
          <a:xfrm>
            <a:off x="12337896" y="-36096"/>
            <a:ext cx="2376000" cy="527471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Naar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achtergrond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om de foto achter het logo te plaatsen.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78DAADF-494C-4E5A-9138-BF33F6D83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916714"/>
            <a:ext cx="5003799" cy="662776"/>
          </a:xfrm>
        </p:spPr>
        <p:txBody>
          <a:bodyPr/>
          <a:lstStyle/>
          <a:p>
            <a:r>
              <a:rPr lang="nl-NL" dirty="0"/>
              <a:t>Klik voor titel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0315DD9F-293D-4173-8F4D-5533B78530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2000" y="6336000"/>
            <a:ext cx="968400" cy="3960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E7B005D-5293-41EF-B5D9-AE4E2847E70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9597D15-B3F5-4325-A6AF-09F1ED7C046B}" type="datetime1">
              <a:rPr lang="nl-NL" smtClean="0"/>
              <a:t>6-6-2023</a:t>
            </a:fld>
            <a:endParaRPr lang="nl-NL"/>
          </a:p>
        </p:txBody>
      </p:sp>
      <p:sp>
        <p:nvSpPr>
          <p:cNvPr id="10" name="Tijdelijke aanduiding voor voettekst 9">
            <a:extLst>
              <a:ext uri="{FF2B5EF4-FFF2-40B4-BE49-F238E27FC236}">
                <a16:creationId xmlns:a16="http://schemas.microsoft.com/office/drawing/2014/main" id="{2929DA5F-F260-4172-A6C6-5149BA482D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dianummer 12">
            <a:extLst>
              <a:ext uri="{FF2B5EF4-FFF2-40B4-BE49-F238E27FC236}">
                <a16:creationId xmlns:a16="http://schemas.microsoft.com/office/drawing/2014/main" id="{E0E9DC3A-F753-40F3-BE86-44E90AB816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2331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+object+foto (rechts) variant">
    <p:bg>
      <p:bgPr>
        <a:solidFill>
          <a:srgbClr val="DADADA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5BE60563-E9B6-49F3-A352-1D47D6037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54000" y="288000"/>
            <a:ext cx="4651200" cy="55540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4569" y="848254"/>
            <a:ext cx="4601431" cy="1276654"/>
          </a:xfrm>
        </p:spPr>
        <p:txBody>
          <a:bodyPr anchor="b" anchorCtr="0"/>
          <a:lstStyle/>
          <a:p>
            <a:r>
              <a:rPr lang="nl-NL" dirty="0"/>
              <a:t>Klik voor titel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1494569" y="2438399"/>
            <a:ext cx="4601431" cy="3403601"/>
          </a:xfrm>
        </p:spPr>
        <p:txBody>
          <a:bodyPr/>
          <a:lstStyle>
            <a:lvl1pPr>
              <a:buClr>
                <a:schemeClr val="accent1"/>
              </a:buClr>
              <a:defRPr sz="2400"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261F-B88A-4079-ADA9-315FD28C7F69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ekstvak 6">
            <a:extLst>
              <a:ext uri="{FF2B5EF4-FFF2-40B4-BE49-F238E27FC236}">
                <a16:creationId xmlns:a16="http://schemas.microsoft.com/office/drawing/2014/main" id="{15DF1C03-0127-4F83-A240-E0A72A3EB0E1}"/>
              </a:ext>
            </a:extLst>
          </p:cNvPr>
          <p:cNvSpPr txBox="1"/>
          <p:nvPr userDrawn="1"/>
        </p:nvSpPr>
        <p:spPr>
          <a:xfrm>
            <a:off x="12337896" y="-36096"/>
            <a:ext cx="2376000" cy="495154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9F954A8-A5DE-4406-837B-BB1750078FD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2647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+object+foto (links) variant">
    <p:bg>
      <p:bgPr>
        <a:solidFill>
          <a:srgbClr val="DADADA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5BE60563-E9B6-49F3-A352-1D47D6037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8000" y="288000"/>
            <a:ext cx="4651200" cy="55540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6622-3E0B-43C1-8E4E-ABD8FB028846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ekstvak 6">
            <a:extLst>
              <a:ext uri="{FF2B5EF4-FFF2-40B4-BE49-F238E27FC236}">
                <a16:creationId xmlns:a16="http://schemas.microsoft.com/office/drawing/2014/main" id="{15DF1C03-0127-4F83-A240-E0A72A3EB0E1}"/>
              </a:ext>
            </a:extLst>
          </p:cNvPr>
          <p:cNvSpPr txBox="1"/>
          <p:nvPr userDrawn="1"/>
        </p:nvSpPr>
        <p:spPr>
          <a:xfrm>
            <a:off x="12337896" y="-36096"/>
            <a:ext cx="2376000" cy="495154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in het midden van het fotovak en voeg de gewenste foto in.</a:t>
            </a: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FOTO BIJSNIJDEN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Foto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bijsnijden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Houd de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Shift-toets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ingedrukt en sleep de foto zodat het juiste deel van de foto wordt getoond. 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naast de dia.</a:t>
            </a: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="1" kern="1200" cap="all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nl-NL" sz="950" b="1" kern="1200" cap="all" baseline="0" noProof="1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FOTO VERVANGEN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de foto.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Verwijder de foto door 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Delete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te drukken.</a:t>
            </a:r>
          </a:p>
          <a:p>
            <a:pPr marL="144000" indent="-144000">
              <a:lnSpc>
                <a:spcPct val="120000"/>
              </a:lnSpc>
              <a:buFont typeface="+mj-lt"/>
              <a:buAutoNum type="arabicPeriod"/>
            </a:pPr>
            <a:r>
              <a:rPr lang="nl-NL" sz="950" b="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Klik op het afbeeldings-pictogram en voeg de gewenste foto in.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50" u="sng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Klik op de knop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Opnieuw</a:t>
            </a:r>
            <a:r>
              <a:rPr lang="nl-NL" sz="950" b="1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nl-NL" sz="950" b="1" u="none" kern="1200" baseline="0" noProof="1">
                <a:solidFill>
                  <a:srgbClr val="4C59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instellen</a:t>
            </a:r>
            <a:r>
              <a:rPr lang="nl-NL" sz="950" baseline="0" noProof="1">
                <a:solidFill>
                  <a:srgbClr val="4C59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als de foto of het tekstvak niet meer op de juiste positie staan.</a:t>
            </a:r>
          </a:p>
          <a:p>
            <a:pPr>
              <a:lnSpc>
                <a:spcPct val="120000"/>
              </a:lnSpc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50" baseline="0" noProof="1">
              <a:solidFill>
                <a:srgbClr val="4C59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92B544E9-4EDE-43CD-BFD5-73246EB0ADF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109523" y="1825200"/>
            <a:ext cx="4990277" cy="4016800"/>
          </a:xfrm>
        </p:spPr>
        <p:txBody>
          <a:bodyPr/>
          <a:lstStyle>
            <a:lvl1pPr>
              <a:buClr>
                <a:schemeClr val="accent1"/>
              </a:buClr>
              <a:defRPr sz="2400"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tel 6">
            <a:extLst>
              <a:ext uri="{FF2B5EF4-FFF2-40B4-BE49-F238E27FC236}">
                <a16:creationId xmlns:a16="http://schemas.microsoft.com/office/drawing/2014/main" id="{151B5A63-849E-4673-A0D8-4284022B19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916714"/>
            <a:ext cx="5003799" cy="662776"/>
          </a:xfrm>
        </p:spPr>
        <p:txBody>
          <a:bodyPr/>
          <a:lstStyle/>
          <a:p>
            <a:r>
              <a:rPr lang="nl-NL" dirty="0"/>
              <a:t>Klik voor titel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78099AC-5874-4988-9107-5461E1F6951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493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6D177552-C38C-4D7A-B37D-BCA843C0D49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494569" y="916714"/>
            <a:ext cx="9216000" cy="6627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494569" y="1825625"/>
            <a:ext cx="9216000" cy="41463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 om een tekst toe te voegen. Zie de pagina met tips voor het kiezen van een andere tekstopmaak. 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724689" y="708787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97D15-B3F5-4325-A6AF-09F1ED7C046B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925089" y="708787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11622248" y="6314053"/>
            <a:ext cx="396000" cy="396000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C29DC087-FE3C-4A49-A032-2EF798F57C7B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Rechthoek 23"/>
          <p:cNvSpPr/>
          <p:nvPr userDrawn="1"/>
        </p:nvSpPr>
        <p:spPr>
          <a:xfrm>
            <a:off x="10507200" y="-352043"/>
            <a:ext cx="121040" cy="247650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/>
          <p:cNvSpPr/>
          <p:nvPr userDrawn="1"/>
        </p:nvSpPr>
        <p:spPr>
          <a:xfrm>
            <a:off x="10680951" y="-352043"/>
            <a:ext cx="121040" cy="247650"/>
          </a:xfrm>
          <a:prstGeom prst="rect">
            <a:avLst/>
          </a:pr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 userDrawn="1"/>
        </p:nvSpPr>
        <p:spPr>
          <a:xfrm>
            <a:off x="11028453" y="-352043"/>
            <a:ext cx="121040" cy="247650"/>
          </a:xfrm>
          <a:prstGeom prst="rect">
            <a:avLst/>
          </a:prstGeom>
          <a:solidFill>
            <a:schemeClr val="tx2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/>
          <p:cNvSpPr/>
          <p:nvPr userDrawn="1"/>
        </p:nvSpPr>
        <p:spPr>
          <a:xfrm>
            <a:off x="11549706" y="-352043"/>
            <a:ext cx="121040" cy="247650"/>
          </a:xfrm>
          <a:prstGeom prst="rect">
            <a:avLst/>
          </a:prstGeom>
          <a:solidFill>
            <a:schemeClr val="accent3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 userDrawn="1"/>
        </p:nvSpPr>
        <p:spPr>
          <a:xfrm>
            <a:off x="11723457" y="-352043"/>
            <a:ext cx="121040" cy="247650"/>
          </a:xfrm>
          <a:prstGeom prst="rect">
            <a:avLst/>
          </a:prstGeom>
          <a:solidFill>
            <a:schemeClr val="accent4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 userDrawn="1"/>
        </p:nvSpPr>
        <p:spPr>
          <a:xfrm>
            <a:off x="12070960" y="-352043"/>
            <a:ext cx="121040" cy="247650"/>
          </a:xfrm>
          <a:prstGeom prst="rect">
            <a:avLst/>
          </a:prstGeom>
          <a:solidFill>
            <a:schemeClr val="accent6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 userDrawn="1"/>
        </p:nvSpPr>
        <p:spPr>
          <a:xfrm>
            <a:off x="11897208" y="-352043"/>
            <a:ext cx="121040" cy="247650"/>
          </a:xfrm>
          <a:prstGeom prst="rect">
            <a:avLst/>
          </a:prstGeom>
          <a:solidFill>
            <a:schemeClr val="accent5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 userDrawn="1"/>
        </p:nvSpPr>
        <p:spPr>
          <a:xfrm>
            <a:off x="10854702" y="-352043"/>
            <a:ext cx="121040" cy="247650"/>
          </a:xfrm>
          <a:prstGeom prst="rect">
            <a:avLst/>
          </a:prstGeom>
          <a:solidFill>
            <a:schemeClr val="bg2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 userDrawn="1"/>
        </p:nvSpPr>
        <p:spPr>
          <a:xfrm>
            <a:off x="11202204" y="-352043"/>
            <a:ext cx="121040" cy="247650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/>
          <p:cNvSpPr/>
          <p:nvPr userDrawn="1"/>
        </p:nvSpPr>
        <p:spPr>
          <a:xfrm>
            <a:off x="11375955" y="-352043"/>
            <a:ext cx="121040" cy="247650"/>
          </a:xfrm>
          <a:prstGeom prst="rect">
            <a:avLst/>
          </a:prstGeom>
          <a:solidFill>
            <a:schemeClr val="accent2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30BAD21E-F393-40AF-9FA0-8ED0CDAE0AC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252000" y="6336000"/>
            <a:ext cx="880824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0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71" r:id="rId4"/>
    <p:sldLayoutId id="2147483652" r:id="rId5"/>
    <p:sldLayoutId id="2147483664" r:id="rId6"/>
    <p:sldLayoutId id="2147483666" r:id="rId7"/>
    <p:sldLayoutId id="2147483665" r:id="rId8"/>
    <p:sldLayoutId id="2147483668" r:id="rId9"/>
    <p:sldLayoutId id="2147483667" r:id="rId10"/>
    <p:sldLayoutId id="2147483663" r:id="rId11"/>
    <p:sldLayoutId id="2147483654" r:id="rId12"/>
    <p:sldLayoutId id="214748365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Calibri" panose="020F0502020204030204" pitchFamily="34" charset="0"/>
        <a:buChar char="‐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Calibri" panose="020F0502020204030204" pitchFamily="34" charset="0"/>
        <a:buChar char="‐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770" userDrawn="1">
          <p15:clr>
            <a:srgbClr val="F26B43"/>
          </p15:clr>
        </p15:guide>
        <p15:guide id="4" pos="937" userDrawn="1">
          <p15:clr>
            <a:srgbClr val="F26B43"/>
          </p15:clr>
        </p15:guide>
        <p15:guide id="5" pos="6743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pos="1663" userDrawn="1">
          <p15:clr>
            <a:srgbClr val="F26B43"/>
          </p15:clr>
        </p15:guide>
        <p15:guide id="8" pos="6017" userDrawn="1">
          <p15:clr>
            <a:srgbClr val="F26B43"/>
          </p15:clr>
        </p15:guide>
        <p15:guide id="9" pos="4566" userDrawn="1">
          <p15:clr>
            <a:srgbClr val="F26B43"/>
          </p15:clr>
        </p15:guide>
        <p15:guide id="10" pos="3114" userDrawn="1">
          <p15:clr>
            <a:srgbClr val="F26B43"/>
          </p15:clr>
        </p15:guide>
        <p15:guide id="11" pos="2389" userDrawn="1">
          <p15:clr>
            <a:srgbClr val="F26B43"/>
          </p15:clr>
        </p15:guide>
        <p15:guide id="12" pos="5292" userDrawn="1">
          <p15:clr>
            <a:srgbClr val="F26B43"/>
          </p15:clr>
        </p15:guide>
        <p15:guide id="13" orient="horz" pos="3680" userDrawn="1">
          <p15:clr>
            <a:srgbClr val="F26B43"/>
          </p15:clr>
        </p15:guide>
        <p15:guide id="14" pos="6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36FF4DB-C5B3-452A-8CA5-264484940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AC7A1C-3770-4F94-97DA-553F9B685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FF975F-41E2-4065-A61D-3B73B5DCE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FAE15-0856-474D-B71C-296CE1F15A42}" type="datetime1">
              <a:rPr lang="nl-NL" smtClean="0"/>
              <a:t>6-6-2023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A03FB6-CA0D-428C-8E38-1DAE48A399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57DB07F-922E-4005-9B46-ADCFB7B15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06067-6603-453F-A7A4-80CF8080DF0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88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7D1F06D3-51EE-1879-0FDE-0E7C0D0E3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" b="606"/>
          <a:stretch>
            <a:fillRect/>
          </a:stretch>
        </p:blipFill>
        <p:spPr>
          <a:xfrm>
            <a:off x="0" y="0"/>
            <a:ext cx="12192000" cy="6138000"/>
          </a:xfrm>
        </p:spPr>
      </p:pic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C8065D37-B2D8-40DA-B71F-E06B038FC8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4712677"/>
            <a:ext cx="12192000" cy="2148162"/>
          </a:xfrm>
          <a:solidFill>
            <a:schemeClr val="accent1">
              <a:alpha val="51000"/>
            </a:schemeClr>
          </a:solidFill>
        </p:spPr>
        <p:txBody>
          <a:bodyPr/>
          <a:lstStyle/>
          <a:p>
            <a:endParaRPr lang="nl-NL" dirty="0"/>
          </a:p>
        </p:txBody>
      </p:sp>
      <p:sp>
        <p:nvSpPr>
          <p:cNvPr id="20" name="Titel 19">
            <a:extLst>
              <a:ext uri="{FF2B5EF4-FFF2-40B4-BE49-F238E27FC236}">
                <a16:creationId xmlns:a16="http://schemas.microsoft.com/office/drawing/2014/main" id="{D94BB378-4105-4FBC-AC59-D16E73920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7487" y="4547011"/>
            <a:ext cx="7521046" cy="1195503"/>
          </a:xfrm>
        </p:spPr>
        <p:txBody>
          <a:bodyPr/>
          <a:lstStyle/>
          <a:p>
            <a:r>
              <a:rPr lang="nl-NL" dirty="0"/>
              <a:t>Voorne aan Zee</a:t>
            </a:r>
          </a:p>
        </p:txBody>
      </p:sp>
      <p:sp>
        <p:nvSpPr>
          <p:cNvPr id="21" name="Ondertitel 20">
            <a:extLst>
              <a:ext uri="{FF2B5EF4-FFF2-40B4-BE49-F238E27FC236}">
                <a16:creationId xmlns:a16="http://schemas.microsoft.com/office/drawing/2014/main" id="{E58CC03F-F7B2-40CB-9880-211947CDD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5742514"/>
            <a:ext cx="6913562" cy="965199"/>
          </a:xfrm>
        </p:spPr>
        <p:txBody>
          <a:bodyPr/>
          <a:lstStyle/>
          <a:p>
            <a:r>
              <a:rPr lang="nl-NL" dirty="0"/>
              <a:t>Arie Wijten</a:t>
            </a:r>
          </a:p>
          <a:p>
            <a:r>
              <a:rPr lang="nl-NL" dirty="0"/>
              <a:t>Presentatie </a:t>
            </a:r>
            <a:r>
              <a:rPr lang="nl-NL"/>
              <a:t>Commissie Samenleving </a:t>
            </a:r>
            <a:r>
              <a:rPr lang="nl-NL" dirty="0"/>
              <a:t>6 juni 2023</a:t>
            </a:r>
          </a:p>
        </p:txBody>
      </p:sp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17F658C2-8BFC-4439-A975-283466C2B8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8468" y="5281125"/>
            <a:ext cx="2414272" cy="1464779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6467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6CCAD-5848-4063-9E89-FE9D09FB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5"/>
            </a:pPr>
            <a:r>
              <a:rPr lang="nl-NL" sz="4000" dirty="0"/>
              <a:t>Naar relevante meting zorgkwaliteit</a:t>
            </a:r>
          </a:p>
        </p:txBody>
      </p:sp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1D21EC7B-B3CC-448B-BBE2-72CDA4AE4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15 minuten hoort bij ‘ouderwetse’ ambulance (ambulancevervoer); ‘scoop </a:t>
            </a:r>
            <a:r>
              <a:rPr lang="nl-NL" dirty="0" err="1"/>
              <a:t>and</a:t>
            </a:r>
            <a:r>
              <a:rPr lang="nl-NL" dirty="0"/>
              <a:t> run’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Kwaliteitsmeting hoort bij moderne ambulancezorg als ‘</a:t>
            </a:r>
            <a:r>
              <a:rPr lang="nl-NL" dirty="0" err="1"/>
              <a:t>prehospitale</a:t>
            </a:r>
            <a:r>
              <a:rPr lang="nl-NL" dirty="0"/>
              <a:t> zorg’; </a:t>
            </a:r>
          </a:p>
        </p:txBody>
      </p:sp>
      <p:pic>
        <p:nvPicPr>
          <p:cNvPr id="5" name="Afbeelding 4" descr="Afbeelding met tekst, lucht, buiten, boom&#10;&#10;Automatisch gegenereerde beschrijving">
            <a:extLst>
              <a:ext uri="{FF2B5EF4-FFF2-40B4-BE49-F238E27FC236}">
                <a16:creationId xmlns:a16="http://schemas.microsoft.com/office/drawing/2014/main" id="{6DE3FCC6-918D-42AA-8C03-5E9903680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62" y="2619375"/>
            <a:ext cx="1965863" cy="140589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6D7FD34-332B-484D-B9F9-5AB2144E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362" y="4853286"/>
            <a:ext cx="4838607" cy="113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48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Kwaliteit ambulancezorg ≠ responstijden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94569" y="2138892"/>
            <a:ext cx="9216000" cy="4146353"/>
          </a:xfrm>
        </p:spPr>
        <p:txBody>
          <a:bodyPr/>
          <a:lstStyle/>
          <a:p>
            <a:r>
              <a:rPr lang="nl-NL" sz="2400" dirty="0"/>
              <a:t>Er is geen wetenschappelijke onderbouwing van de algemene 15-minutennorm voor A1-ritten</a:t>
            </a:r>
          </a:p>
          <a:p>
            <a:r>
              <a:rPr lang="nl-NL" sz="2400" dirty="0"/>
              <a:t>Vasthouden aan niet zinvolle tijdsnorm belemmert de kwaliteitsverbetering</a:t>
            </a:r>
          </a:p>
          <a:p>
            <a:r>
              <a:rPr lang="nl-NL" sz="2400" dirty="0"/>
              <a:t>Ambulancesector werkt aan meer gedifferentieerde urgenties op basis van inhoudelijke onderbouwing en aan kwalitatieve prestatie-indicatoren</a:t>
            </a:r>
          </a:p>
          <a:p>
            <a:pPr lvl="1"/>
            <a:r>
              <a:rPr lang="nl-NL" sz="2000" dirty="0">
                <a:sym typeface="Wingdings" panose="05000000000000000000" pitchFamily="2" charset="2"/>
              </a:rPr>
              <a:t>Alleen grootst mogelijke spoed als het echt moet, zoals bv bij hartfalen, beroerte, buikaneurysma (gescheurde of verwijde aorta)</a:t>
            </a:r>
          </a:p>
          <a:p>
            <a:r>
              <a:rPr lang="nl-NL" sz="2400" dirty="0">
                <a:sym typeface="Wingdings" panose="05000000000000000000" pitchFamily="2" charset="2"/>
              </a:rPr>
              <a:t>Bij hartfalen worden ook burgerhulpverleners, brandweer en politie gealarmeerd om zo snel mogelijk te starten met reanimatie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141597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55327-AB99-8C26-2CE4-D042082D4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Kwaliteitskader ambulancezorg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952473-1894-4E3C-E88B-30CFF3085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4569" y="1825625"/>
            <a:ext cx="9216000" cy="4420796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/>
              <a:t>Beoordelingskader van de kwaliteit van de ambulancezorg waarin alle aspecten die bijdragen aan kwaliteit van zorg worden meegewogen. Uitgewerkt in 26 kwaliteitsnormen, zoals</a:t>
            </a:r>
          </a:p>
          <a:p>
            <a:r>
              <a:rPr lang="nl-NL" sz="2400" dirty="0"/>
              <a:t>Bereikbare en beschikbare zorg;</a:t>
            </a:r>
          </a:p>
          <a:p>
            <a:r>
              <a:rPr lang="nl-NL" sz="2400" dirty="0"/>
              <a:t>Patiënt centraal (denk aan de patiëntervaring);</a:t>
            </a:r>
          </a:p>
          <a:p>
            <a:r>
              <a:rPr lang="nl-NL" sz="2400" dirty="0"/>
              <a:t>Veilige zorg (denk aan infectiepreventie);</a:t>
            </a:r>
          </a:p>
          <a:p>
            <a:r>
              <a:rPr lang="nl-NL" sz="2400" dirty="0"/>
              <a:t>Professionaliteit (denk aan een landelijk assessment en ziekteverzuim);</a:t>
            </a:r>
          </a:p>
          <a:p>
            <a:r>
              <a:rPr lang="nl-NL" sz="2400" dirty="0"/>
              <a:t>Samenwerken (met samenwerkingspartners binnen het domein acute zorg en de openbare orde en veiligheid);</a:t>
            </a:r>
          </a:p>
          <a:p>
            <a:r>
              <a:rPr lang="nl-NL" sz="2400" dirty="0"/>
              <a:t>Continu verbeteren (pijnbehandeling);</a:t>
            </a:r>
          </a:p>
          <a:p>
            <a:r>
              <a:rPr lang="nl-NL" sz="2400" dirty="0"/>
              <a:t>Basis op orde (gecertificeerd kwaliteitsmanagementsysteem en veiligheidsmanagementsysteem en informatiebeveiliging).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830EB5A-2F04-0A17-225B-FECF83F01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DC087-FE3C-4A49-A032-2EF798F57C7B}" type="slidenum">
              <a:rPr lang="nl-NL" smtClean="0"/>
              <a:pPr/>
              <a:t>12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9968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4FD428-64A2-4979-BB19-1B208D9B1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Toekomstige ontwikkelingen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12F726-2680-41E9-8D52-1DE515D0A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4569" y="1825625"/>
            <a:ext cx="9216000" cy="4639911"/>
          </a:xfrm>
        </p:spPr>
        <p:txBody>
          <a:bodyPr/>
          <a:lstStyle/>
          <a:p>
            <a:r>
              <a:rPr lang="nl-NL" sz="2400" dirty="0"/>
              <a:t>Personeelsschaarste nog steeds belangrijkste factor die prestaties ARR beïnvloedt</a:t>
            </a:r>
          </a:p>
          <a:p>
            <a:r>
              <a:rPr lang="nl-NL" sz="2400" dirty="0"/>
              <a:t>Ook de Nederlandse Zorgautoriteit trekt de conclusie dat externe factoren een belangrijke rol spelen (rapport september 2019 aan minister)</a:t>
            </a:r>
          </a:p>
          <a:p>
            <a:pPr lvl="1"/>
            <a:r>
              <a:rPr lang="nl-NL" dirty="0"/>
              <a:t>Veranderend zorglandschap (meer capaciteitsbeslag op ambulances)</a:t>
            </a:r>
          </a:p>
          <a:p>
            <a:pPr lvl="1"/>
            <a:r>
              <a:rPr lang="nl-NL" dirty="0"/>
              <a:t>SEH-</a:t>
            </a:r>
            <a:r>
              <a:rPr lang="nl-NL" dirty="0" err="1"/>
              <a:t>stops</a:t>
            </a:r>
            <a:r>
              <a:rPr lang="nl-NL" dirty="0"/>
              <a:t>, ambulances langer bezet</a:t>
            </a:r>
          </a:p>
          <a:p>
            <a:r>
              <a:rPr lang="nl-NL" sz="2400" dirty="0"/>
              <a:t>Meer van het zelfde gaan niet meer helpen. Creativiteit en samenwerking in de keten noodzakelijk, bijvoorbeeld zorgcoördinatiecentrum  (ZCC)</a:t>
            </a:r>
          </a:p>
          <a:p>
            <a:r>
              <a:rPr lang="nl-NL" sz="2400" dirty="0"/>
              <a:t>Grenzen aan de beschikbaarheid van de zorg</a:t>
            </a:r>
          </a:p>
        </p:txBody>
      </p:sp>
    </p:spTree>
    <p:extLst>
      <p:ext uri="{BB962C8B-B14F-4D97-AF65-F5344CB8AC3E}">
        <p14:creationId xmlns:p14="http://schemas.microsoft.com/office/powerpoint/2010/main" val="3581732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356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auto, buiten, geparkeerd&#10;&#10;Automatisch gegenereerde beschrijving">
            <a:extLst>
              <a:ext uri="{FF2B5EF4-FFF2-40B4-BE49-F238E27FC236}">
                <a16:creationId xmlns:a16="http://schemas.microsoft.com/office/drawing/2014/main" id="{6B99640D-580A-51B8-E73A-8E824D7BF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52" y="94000"/>
            <a:ext cx="5970096" cy="6652901"/>
          </a:xfrm>
          <a:prstGeom prst="rect">
            <a:avLst/>
          </a:prstGeom>
        </p:spPr>
      </p:pic>
      <p:sp>
        <p:nvSpPr>
          <p:cNvPr id="9" name="Tekstballon: rechthoek met afgeronde hoeken 8">
            <a:extLst>
              <a:ext uri="{FF2B5EF4-FFF2-40B4-BE49-F238E27FC236}">
                <a16:creationId xmlns:a16="http://schemas.microsoft.com/office/drawing/2014/main" id="{4DFBC114-D79A-AC11-69AA-3C947D13FC23}"/>
              </a:ext>
            </a:extLst>
          </p:cNvPr>
          <p:cNvSpPr/>
          <p:nvPr/>
        </p:nvSpPr>
        <p:spPr>
          <a:xfrm>
            <a:off x="200098" y="435328"/>
            <a:ext cx="2106132" cy="859398"/>
          </a:xfrm>
          <a:prstGeom prst="wedgeRoundRectCallout">
            <a:avLst>
              <a:gd name="adj1" fmla="val 80120"/>
              <a:gd name="adj2" fmla="val 448562"/>
              <a:gd name="adj3" fmla="val 16667"/>
            </a:avLst>
          </a:prstGeom>
          <a:solidFill>
            <a:srgbClr val="00D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Algemeen Dagblad </a:t>
            </a:r>
          </a:p>
          <a:p>
            <a:pPr algn="ctr"/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 juli 2022</a:t>
            </a:r>
          </a:p>
        </p:txBody>
      </p:sp>
      <p:pic>
        <p:nvPicPr>
          <p:cNvPr id="12" name="Afbeelding 11" descr="Afbeelding met tekst&#10;&#10;Automatisch gegenereerde beschrijving">
            <a:extLst>
              <a:ext uri="{FF2B5EF4-FFF2-40B4-BE49-F238E27FC236}">
                <a16:creationId xmlns:a16="http://schemas.microsoft.com/office/drawing/2014/main" id="{57DAEA81-CB40-350D-265B-288B8A29A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57" y="3512456"/>
            <a:ext cx="4752553" cy="2157324"/>
          </a:xfrm>
          <a:prstGeom prst="rect">
            <a:avLst/>
          </a:prstGeom>
        </p:spPr>
      </p:pic>
      <p:sp>
        <p:nvSpPr>
          <p:cNvPr id="13" name="Tekstballon: rechthoek met afgeronde hoeken 12">
            <a:extLst>
              <a:ext uri="{FF2B5EF4-FFF2-40B4-BE49-F238E27FC236}">
                <a16:creationId xmlns:a16="http://schemas.microsoft.com/office/drawing/2014/main" id="{460FB97B-D625-1E04-14C3-44BDC3758279}"/>
              </a:ext>
            </a:extLst>
          </p:cNvPr>
          <p:cNvSpPr/>
          <p:nvPr/>
        </p:nvSpPr>
        <p:spPr>
          <a:xfrm>
            <a:off x="8966221" y="5870781"/>
            <a:ext cx="1930606" cy="871861"/>
          </a:xfrm>
          <a:prstGeom prst="wedgeRoundRectCallout">
            <a:avLst>
              <a:gd name="adj1" fmla="val -92002"/>
              <a:gd name="adj2" fmla="val -257856"/>
              <a:gd name="adj3" fmla="val 16667"/>
            </a:avLst>
          </a:prstGeom>
          <a:solidFill>
            <a:srgbClr val="00D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Nieuwsuur</a:t>
            </a:r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augustus 2022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5C1BA8A-7B96-D075-BB71-BF49244C5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077" y="80920"/>
            <a:ext cx="5648325" cy="3057525"/>
          </a:xfrm>
          <a:prstGeom prst="rect">
            <a:avLst/>
          </a:prstGeom>
        </p:spPr>
      </p:pic>
      <p:sp>
        <p:nvSpPr>
          <p:cNvPr id="10" name="Tekstballon: rechthoek met afgeronde hoeken 9">
            <a:extLst>
              <a:ext uri="{FF2B5EF4-FFF2-40B4-BE49-F238E27FC236}">
                <a16:creationId xmlns:a16="http://schemas.microsoft.com/office/drawing/2014/main" id="{C98C8B7A-7416-C7D3-E292-B57402DFB1BE}"/>
              </a:ext>
            </a:extLst>
          </p:cNvPr>
          <p:cNvSpPr/>
          <p:nvPr/>
        </p:nvSpPr>
        <p:spPr>
          <a:xfrm>
            <a:off x="9931524" y="2821127"/>
            <a:ext cx="1930606" cy="859841"/>
          </a:xfrm>
          <a:prstGeom prst="wedgeRoundRectCallout">
            <a:avLst>
              <a:gd name="adj1" fmla="val -135537"/>
              <a:gd name="adj2" fmla="val -171994"/>
              <a:gd name="adj3" fmla="val 16667"/>
            </a:avLst>
          </a:prstGeom>
          <a:solidFill>
            <a:srgbClr val="00D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Volkskrant </a:t>
            </a:r>
          </a:p>
          <a:p>
            <a:pPr algn="ctr"/>
            <a:r>
              <a:rPr lang="nl-N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 juli 2022</a:t>
            </a:r>
          </a:p>
        </p:txBody>
      </p:sp>
    </p:spTree>
    <p:extLst>
      <p:ext uri="{BB962C8B-B14F-4D97-AF65-F5344CB8AC3E}">
        <p14:creationId xmlns:p14="http://schemas.microsoft.com/office/powerpoint/2010/main" val="134331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DAAECDE3-BD79-43EC-B502-939E4610B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433" y="3757436"/>
            <a:ext cx="2632730" cy="243930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FB63244B-609B-4D93-99BA-06796AEB3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139" y="2433758"/>
            <a:ext cx="1725318" cy="16887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9D6AA53-A175-44C6-A3D2-C4049C0AC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569" y="703064"/>
            <a:ext cx="9216000" cy="662776"/>
          </a:xfrm>
        </p:spPr>
        <p:txBody>
          <a:bodyPr/>
          <a:lstStyle/>
          <a:p>
            <a:r>
              <a:rPr lang="nl-NL" sz="4000" dirty="0"/>
              <a:t>De (acute) zorg staat onder druk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43CE29D-EF3D-4607-8183-026A9659A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405" y="1749446"/>
            <a:ext cx="1741395" cy="1597939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86B777E-E009-44BB-A8E6-20E09B08F3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0570" y="1749446"/>
            <a:ext cx="2156593" cy="172527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1A4121B-1D6A-4801-8786-91096310F4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3957" y="2258299"/>
            <a:ext cx="1579107" cy="239369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A4C9DC9A-E2BA-48C2-89FD-8FF7E4565B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1913" y="3171141"/>
            <a:ext cx="2225160" cy="2947101"/>
          </a:xfrm>
          <a:prstGeom prst="rect">
            <a:avLst/>
          </a:prstGeom>
        </p:spPr>
      </p:pic>
      <p:pic>
        <p:nvPicPr>
          <p:cNvPr id="14" name="Afbeelding 13" descr="Afbeelding met tekst&#10;&#10;Automatisch gegenereerde beschrijving">
            <a:extLst>
              <a:ext uri="{FF2B5EF4-FFF2-40B4-BE49-F238E27FC236}">
                <a16:creationId xmlns:a16="http://schemas.microsoft.com/office/drawing/2014/main" id="{73F22B0E-28DB-4848-9E00-7F7BAF790C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61" y="4167486"/>
            <a:ext cx="3896684" cy="1934573"/>
          </a:xfrm>
          <a:prstGeom prst="rect">
            <a:avLst/>
          </a:prstGeom>
        </p:spPr>
      </p:pic>
      <p:pic>
        <p:nvPicPr>
          <p:cNvPr id="16" name="Afbeelding 15" descr="Afbeelding met tekst&#10;&#10;Automatisch gegenereerde beschrijving">
            <a:extLst>
              <a:ext uri="{FF2B5EF4-FFF2-40B4-BE49-F238E27FC236}">
                <a16:creationId xmlns:a16="http://schemas.microsoft.com/office/drawing/2014/main" id="{0BBECB5F-7BDB-4FE0-96B1-6413FB296E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837" y="2179077"/>
            <a:ext cx="2258540" cy="1176474"/>
          </a:xfrm>
          <a:prstGeom prst="rect">
            <a:avLst/>
          </a:prstGeom>
        </p:spPr>
      </p:pic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5E25EF07-0A7E-522D-DC71-A06D5B1EF4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5" y="2894799"/>
            <a:ext cx="3296702" cy="1725274"/>
          </a:xfrm>
          <a:prstGeom prst="rect">
            <a:avLst/>
          </a:prstGeom>
        </p:spPr>
      </p:pic>
      <p:pic>
        <p:nvPicPr>
          <p:cNvPr id="6" name="Afbeelding 5" descr="Afbeelding met tekst, gebouw&#10;&#10;Automatisch gegenereerde beschrijving">
            <a:extLst>
              <a:ext uri="{FF2B5EF4-FFF2-40B4-BE49-F238E27FC236}">
                <a16:creationId xmlns:a16="http://schemas.microsoft.com/office/drawing/2014/main" id="{15F5B879-47B1-AFB4-A62D-306CF6155EF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763" y="4668100"/>
            <a:ext cx="4109024" cy="2036437"/>
          </a:xfrm>
          <a:prstGeom prst="rect">
            <a:avLst/>
          </a:prstGeom>
        </p:spPr>
      </p:pic>
      <p:pic>
        <p:nvPicPr>
          <p:cNvPr id="15" name="Afbeelding 14" descr="Afbeelding met tekst&#10;&#10;Automatisch gegenereerde beschrijving">
            <a:extLst>
              <a:ext uri="{FF2B5EF4-FFF2-40B4-BE49-F238E27FC236}">
                <a16:creationId xmlns:a16="http://schemas.microsoft.com/office/drawing/2014/main" id="{A321461A-4438-7228-B830-D5755BF7884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987" y="1467252"/>
            <a:ext cx="3196305" cy="7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9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6CCAD-5848-4063-9E89-FE9D09FB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Belangrijke thema’s voor ARR</a:t>
            </a:r>
          </a:p>
        </p:txBody>
      </p:sp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1D21EC7B-B3CC-448B-BBE2-72CDA4AE4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sz="3600" dirty="0"/>
              <a:t>Stijgende zorgvraag ↔ krapte op de arbeidsmarkt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600" dirty="0"/>
              <a:t>Effectiever inzetten schaars personeel 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600" dirty="0"/>
              <a:t>Herijking spreiding opkomstlocaties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600" dirty="0"/>
              <a:t>Zorgcoördinatie: één ingang tot acute zorg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600" dirty="0"/>
              <a:t>Naar relevante meting zorgkwaliteit</a:t>
            </a:r>
          </a:p>
          <a:p>
            <a:pPr marL="0" indent="0">
              <a:buNone/>
            </a:pPr>
            <a:endParaRPr lang="nl-NL" sz="3600" dirty="0"/>
          </a:p>
          <a:p>
            <a:pPr marL="514350" indent="-514350">
              <a:buFont typeface="+mj-lt"/>
              <a:buAutoNum type="arabicPeriod"/>
            </a:pPr>
            <a:endParaRPr lang="nl-NL" sz="3600" dirty="0"/>
          </a:p>
          <a:p>
            <a:pPr marL="514350" indent="-514350">
              <a:buFont typeface="+mj-lt"/>
              <a:buAutoNum type="arabicPeriod"/>
            </a:pP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688119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29E03F-C95F-2DB0-68F6-7A312887D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 dirty="0"/>
              <a:t>1. Stijgende zorgvraag </a:t>
            </a:r>
            <a:r>
              <a:rPr lang="nl-NL" sz="3600" dirty="0">
                <a:latin typeface="Calibri" panose="020F0502020204030204" pitchFamily="34" charset="0"/>
                <a:cs typeface="Calibri" panose="020F0502020204030204" pitchFamily="34" charset="0"/>
              </a:rPr>
              <a:t>↔</a:t>
            </a:r>
            <a:r>
              <a:rPr lang="nl-NL" sz="3600" dirty="0"/>
              <a:t> krapte op de arbeidsmarkt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280CC6-712D-AF47-DD27-19F1FCBBB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8000" y="1996540"/>
            <a:ext cx="9216000" cy="4146353"/>
          </a:xfrm>
        </p:spPr>
        <p:txBody>
          <a:bodyPr/>
          <a:lstStyle/>
          <a:p>
            <a:r>
              <a:rPr lang="nl-NL" dirty="0"/>
              <a:t>De vraag naar (acute) zorg stijgt naar verwachting de komende jaren fors</a:t>
            </a:r>
          </a:p>
          <a:p>
            <a:pPr lvl="1"/>
            <a:r>
              <a:rPr lang="nl-NL" dirty="0"/>
              <a:t>Geldt zowel voor de Ambulancezorg, de huisartsenposten en de Spoedeisende Eerste Hulp</a:t>
            </a:r>
          </a:p>
          <a:p>
            <a:pPr lvl="1"/>
            <a:r>
              <a:rPr lang="nl-NL" dirty="0"/>
              <a:t>Groeiprognose landelijk aantal ambulanceritten ruim 4% per jaar tot 2030 </a:t>
            </a:r>
            <a:r>
              <a:rPr lang="nl-NL" sz="2000" dirty="0"/>
              <a:t>(trendonderzoek RIVM 2021)</a:t>
            </a:r>
          </a:p>
          <a:p>
            <a:pPr lvl="1"/>
            <a:r>
              <a:rPr lang="nl-NL" dirty="0"/>
              <a:t>Jaarlijks stevige groei in aantal te leveren diensten </a:t>
            </a:r>
            <a:r>
              <a:rPr lang="nl-NL" sz="2200" dirty="0"/>
              <a:t>(van 544 in 2014 naar 630 in 2023)</a:t>
            </a:r>
          </a:p>
          <a:p>
            <a:pPr lvl="1"/>
            <a:r>
              <a:rPr lang="nl-NL" dirty="0"/>
              <a:t>Instroom nodig voor groei en opvangen uitstroom </a:t>
            </a:r>
            <a:r>
              <a:rPr lang="nl-NL" dirty="0" err="1"/>
              <a:t>ivm</a:t>
            </a:r>
            <a:r>
              <a:rPr lang="nl-NL" dirty="0"/>
              <a:t> leeftijdsontslag</a:t>
            </a:r>
          </a:p>
          <a:p>
            <a:pPr lvl="1"/>
            <a:r>
              <a:rPr lang="nl-NL" dirty="0"/>
              <a:t>Groot tekort aan verpleegkundigen in de zorg heeft ook gevolgen voor ARR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966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6CCAD-5848-4063-9E89-FE9D09FB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2"/>
            </a:pPr>
            <a:r>
              <a:rPr lang="nl-NL" sz="4000" dirty="0"/>
              <a:t>Effectiever inzetten schaars personeel</a:t>
            </a:r>
          </a:p>
        </p:txBody>
      </p:sp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1D21EC7B-B3CC-448B-BBE2-72CDA4AE4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4569" y="2037497"/>
            <a:ext cx="9216000" cy="4146353"/>
          </a:xfrm>
        </p:spPr>
        <p:txBody>
          <a:bodyPr/>
          <a:lstStyle/>
          <a:p>
            <a:r>
              <a:rPr lang="nl-NL" dirty="0"/>
              <a:t>Rotterdam-Rijnmond was één van de initiatiefnemers bij de totstandkoming van de </a:t>
            </a:r>
            <a:r>
              <a:rPr lang="nl-NL" dirty="0" err="1"/>
              <a:t>middencomplexe</a:t>
            </a:r>
            <a:r>
              <a:rPr lang="nl-NL" dirty="0"/>
              <a:t> ambulancezorg; inmiddels landelijk ingevoerd</a:t>
            </a:r>
          </a:p>
          <a:p>
            <a:r>
              <a:rPr lang="nl-NL" dirty="0"/>
              <a:t>Start pilot op meldkamer ambulancezorg met (begeleide) inzet van niet-verpleegkundig centralisten bij de aanname</a:t>
            </a:r>
          </a:p>
          <a:p>
            <a:r>
              <a:rPr lang="nl-NL" dirty="0"/>
              <a:t>Nieuwe urgentie-indeling moet er voor zorgen dat schaarse professionals effectiever worden ingezet</a:t>
            </a:r>
          </a:p>
          <a:p>
            <a:r>
              <a:rPr lang="nl-NL" dirty="0"/>
              <a:t>Zorgcoördinatie moet er toe leiden dat de patiënt direct de juiste (acute) zorg krijgt</a:t>
            </a:r>
          </a:p>
        </p:txBody>
      </p:sp>
    </p:spTree>
    <p:extLst>
      <p:ext uri="{BB962C8B-B14F-4D97-AF65-F5344CB8AC3E}">
        <p14:creationId xmlns:p14="http://schemas.microsoft.com/office/powerpoint/2010/main" val="532427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kaart&#10;&#10;Automatisch gegenereerde beschrijving">
            <a:extLst>
              <a:ext uri="{FF2B5EF4-FFF2-40B4-BE49-F238E27FC236}">
                <a16:creationId xmlns:a16="http://schemas.microsoft.com/office/drawing/2014/main" id="{137031C7-9986-4FDC-BF9A-77BD3FBAD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56" y="645459"/>
            <a:ext cx="9892524" cy="5565190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2DB6CCAD-5848-4063-9E89-FE9D09FB1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055" y="189127"/>
            <a:ext cx="8629145" cy="908911"/>
          </a:xfrm>
        </p:spPr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nl-NL" sz="3600" dirty="0"/>
              <a:t>Herijking spreiding opkomstlocaties</a:t>
            </a:r>
          </a:p>
        </p:txBody>
      </p:sp>
    </p:spTree>
    <p:extLst>
      <p:ext uri="{BB962C8B-B14F-4D97-AF65-F5344CB8AC3E}">
        <p14:creationId xmlns:p14="http://schemas.microsoft.com/office/powerpoint/2010/main" val="578219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55475-D58C-4E4B-9F5F-16C5080A6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Ambulanceposten in de praktijk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2BAEFB-B678-49BF-B9DF-4306B285E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Ambulanceposten: opkomstlocatie en postlocaties</a:t>
            </a:r>
          </a:p>
          <a:p>
            <a:r>
              <a:rPr lang="nl-NL" dirty="0"/>
              <a:t>Drukke regio: ambulances melden zich vrij na overdracht patiënt en krijgen vaak direct nieuwe ritopdracht (dynamisch ambulancemanagement)</a:t>
            </a:r>
          </a:p>
          <a:p>
            <a:pPr lvl="2"/>
            <a:r>
              <a:rPr lang="nl-NL" dirty="0"/>
              <a:t>De ambulanceposten zijn dus vaak niet bezet</a:t>
            </a:r>
          </a:p>
          <a:p>
            <a:pPr lvl="2"/>
            <a:r>
              <a:rPr lang="nl-NL" dirty="0"/>
              <a:t>Meldkamer zorgt voor spreiding beschikbare capaciteit over de regio</a:t>
            </a:r>
          </a:p>
          <a:p>
            <a:r>
              <a:rPr lang="nl-NL" dirty="0"/>
              <a:t>Een ambulancepost betekent niet dat er daar ook een ambulance beschikbaar is</a:t>
            </a:r>
          </a:p>
          <a:p>
            <a:r>
              <a:rPr lang="nl-NL" dirty="0"/>
              <a:t>De posten zijn strategisch over de regio verdeeld om de beschikbare capaciteit zo effectief mogelijk in te kunnen zetten</a:t>
            </a:r>
          </a:p>
        </p:txBody>
      </p:sp>
    </p:spTree>
    <p:extLst>
      <p:ext uri="{BB962C8B-B14F-4D97-AF65-F5344CB8AC3E}">
        <p14:creationId xmlns:p14="http://schemas.microsoft.com/office/powerpoint/2010/main" val="1072504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40" y="907328"/>
            <a:ext cx="11477625" cy="5239264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762000" y="445306"/>
            <a:ext cx="9925991" cy="662776"/>
          </a:xfrm>
        </p:spPr>
        <p:txBody>
          <a:bodyPr/>
          <a:lstStyle/>
          <a:p>
            <a:pPr marL="742950" indent="-742950">
              <a:buFont typeface="+mj-lt"/>
              <a:buAutoNum type="arabicPeriod" startAt="4"/>
            </a:pPr>
            <a:r>
              <a:rPr lang="nl-NL" sz="3600" dirty="0"/>
              <a:t>Zorgcoördinatie: één ingang tot acute zorg</a:t>
            </a:r>
          </a:p>
        </p:txBody>
      </p:sp>
    </p:spTree>
    <p:extLst>
      <p:ext uri="{BB962C8B-B14F-4D97-AF65-F5344CB8AC3E}">
        <p14:creationId xmlns:p14="http://schemas.microsoft.com/office/powerpoint/2010/main" val="3567702489"/>
      </p:ext>
    </p:extLst>
  </p:cSld>
  <p:clrMapOvr>
    <a:masterClrMapping/>
  </p:clrMapOvr>
</p:sld>
</file>

<file path=ppt/theme/theme1.xml><?xml version="1.0" encoding="utf-8"?>
<a:theme xmlns:a="http://schemas.openxmlformats.org/drawingml/2006/main" name="DIA-INDELINGEN">
  <a:themeElements>
    <a:clrScheme name="ARR">
      <a:dk1>
        <a:sysClr val="windowText" lastClr="000000"/>
      </a:dk1>
      <a:lt1>
        <a:srgbClr val="FFFFFF"/>
      </a:lt1>
      <a:dk2>
        <a:srgbClr val="F5F5F5"/>
      </a:dk2>
      <a:lt2>
        <a:srgbClr val="243347"/>
      </a:lt2>
      <a:accent1>
        <a:srgbClr val="243347"/>
      </a:accent1>
      <a:accent2>
        <a:srgbClr val="00DED2"/>
      </a:accent2>
      <a:accent3>
        <a:srgbClr val="DEDEDE"/>
      </a:accent3>
      <a:accent4>
        <a:srgbClr val="243347"/>
      </a:accent4>
      <a:accent5>
        <a:srgbClr val="00DED2"/>
      </a:accent5>
      <a:accent6>
        <a:srgbClr val="DEDEDE"/>
      </a:accent6>
      <a:hlink>
        <a:srgbClr val="000000"/>
      </a:hlink>
      <a:folHlink>
        <a:srgbClr val="000000"/>
      </a:folHlink>
    </a:clrScheme>
    <a:fontScheme name="Aangepast 8">
      <a:majorFont>
        <a:latin typeface="Trebuchet MS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R-Presentatie" id="{FD4C2DA0-0B80-4F02-99FF-3AA883BC53F9}" vid="{808B4C95-FA51-41C1-B9C5-272CB5AE26D3}"/>
    </a:ext>
  </a:extLst>
</a:theme>
</file>

<file path=ppt/theme/theme2.xml><?xml version="1.0" encoding="utf-8"?>
<a:theme xmlns:a="http://schemas.openxmlformats.org/drawingml/2006/main" name="TIPS VOOR SAMENSTELLEN PRESENTATIE">
  <a:themeElements>
    <a:clrScheme name="Aangepast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R-Presentatie" id="{FD4C2DA0-0B80-4F02-99FF-3AA883BC53F9}" vid="{C75422DB-336F-47B5-A697-BB4AAA44E56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14.xml><?xml version="1.0" encoding="utf-8"?>
<customUI xmlns="http://schemas.microsoft.com/office/2009/07/customui">
  <ribbon startFromScratch="false">
    <!-- This is a comment-->
    <tabs>
      <tab id="customTab1" label="MIJN PRESENTATIE" insertBeforeMso="TabHome">
        <group id="Dia" label="Dia's">
          <gallery idMso="SlideNewGallery" size="large"/>
          <gallery idMso="SlideLayoutGallery" size="large"/>
          <button idMso="SlideReset" size="large"/>
        </group>
        <group id="Text" label="Tekst">
          <button idMso="PasteTextOnly" size="large"/>
          <button idMso="IndentDecrease" label="Vorige tekstopmaak" size="large"/>
          <button idMso="IndentIncrease" label="Volgende tekstopmaak" size="large"/>
          <gallery idMso="FontColorPicker" size="large"/>
        </group>
        <group id="Picture" label="Foto's">
          <button idMso="PictureFillCrop" label="Foto bijsnijden" size="large"/>
          <button idMso="ObjectSendToBack" size="large"/>
          <button idMso="ObjectBringToFront" size="large"/>
          <!--	<button idMso="PictureInsertFromFilePowerPoint"/> -->
          <!--	<button idMso="PictureFitCrop" size="large"/>-->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F2F1C41762AC4CBCAC226B4AC48444" ma:contentTypeVersion="14" ma:contentTypeDescription="Create a new document." ma:contentTypeScope="" ma:versionID="30a788c820c9f1a8b942689466684b3e">
  <xsd:schema xmlns:xsd="http://www.w3.org/2001/XMLSchema" xmlns:xs="http://www.w3.org/2001/XMLSchema" xmlns:p="http://schemas.microsoft.com/office/2006/metadata/properties" xmlns:ns3="5ff80dfa-b1a7-4ca6-bf87-dcf1c9774ee4" xmlns:ns4="571d5855-6652-4372-a186-3c9df84001b7" targetNamespace="http://schemas.microsoft.com/office/2006/metadata/properties" ma:root="true" ma:fieldsID="b374ffe90dd57997fdc1f3f9ec57556f" ns3:_="" ns4:_="">
    <xsd:import namespace="5ff80dfa-b1a7-4ca6-bf87-dcf1c9774ee4"/>
    <xsd:import namespace="571d5855-6652-4372-a186-3c9df84001b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f80dfa-b1a7-4ca6-bf87-dcf1c9774e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1d5855-6652-4372-a186-3c9df84001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3E7745-F644-4ECB-B67B-86BD828DC39E}">
  <ds:schemaRefs>
    <ds:schemaRef ds:uri="http://www.w3.org/XML/1998/namespace"/>
    <ds:schemaRef ds:uri="5ff80dfa-b1a7-4ca6-bf87-dcf1c9774ee4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571d5855-6652-4372-a186-3c9df84001b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BF6F620-F94B-4249-B0A2-838BFFDC6C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f80dfa-b1a7-4ca6-bf87-dcf1c9774ee4"/>
    <ds:schemaRef ds:uri="571d5855-6652-4372-a186-3c9df84001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E10487-4773-4EC1-BFF3-4E26DFEF76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ARR-Presentatie</Template>
  <TotalTime>1232</TotalTime>
  <Words>622</Words>
  <Application>Microsoft Office PowerPoint</Application>
  <PresentationFormat>Breedbeeld</PresentationFormat>
  <Paragraphs>73</Paragraphs>
  <Slides>14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Trebuchet MS</vt:lpstr>
      <vt:lpstr>DIA-INDELINGEN</vt:lpstr>
      <vt:lpstr>TIPS VOOR SAMENSTELLEN PRESENTATIE</vt:lpstr>
      <vt:lpstr>Voorne aan Zee</vt:lpstr>
      <vt:lpstr>PowerPoint-presentatie</vt:lpstr>
      <vt:lpstr>De (acute) zorg staat onder druk</vt:lpstr>
      <vt:lpstr>Belangrijke thema’s voor ARR</vt:lpstr>
      <vt:lpstr>1. Stijgende zorgvraag ↔ krapte op de arbeidsmarkt</vt:lpstr>
      <vt:lpstr>Effectiever inzetten schaars personeel</vt:lpstr>
      <vt:lpstr>Herijking spreiding opkomstlocaties</vt:lpstr>
      <vt:lpstr>Ambulanceposten in de praktijk</vt:lpstr>
      <vt:lpstr>Zorgcoördinatie: één ingang tot acute zorg</vt:lpstr>
      <vt:lpstr>Naar relevante meting zorgkwaliteit</vt:lpstr>
      <vt:lpstr>Kwaliteit ambulancezorg ≠ responstijden</vt:lpstr>
      <vt:lpstr>Kwaliteitskader ambulancezorg</vt:lpstr>
      <vt:lpstr>Toekomstige ontwikkelingen</vt:lpstr>
      <vt:lpstr>PowerPoint-presentatie</vt:lpstr>
    </vt:vector>
  </TitlesOfParts>
  <Company>Veiligheidsregio Rotterdam-Rijnmond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Kooijman, Leo</dc:creator>
  <cp:lastModifiedBy>Mikhalap, Iryna</cp:lastModifiedBy>
  <cp:revision>12</cp:revision>
  <cp:lastPrinted>2023-03-23T08:20:29Z</cp:lastPrinted>
  <dcterms:created xsi:type="dcterms:W3CDTF">2021-09-08T13:41:27Z</dcterms:created>
  <dcterms:modified xsi:type="dcterms:W3CDTF">2023-06-06T11:20:22Z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0x01010026F2F1C41762AC4CBCAC226B4AC48444</vt:lpwstr>
  </property>
</Properties>
</file>