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95" r:id="rId2"/>
    <p:sldId id="292" r:id="rId3"/>
    <p:sldId id="296" r:id="rId4"/>
    <p:sldId id="298" r:id="rId5"/>
    <p:sldId id="299" r:id="rId6"/>
    <p:sldId id="300" r:id="rId7"/>
    <p:sldId id="301" r:id="rId8"/>
    <p:sldId id="303" r:id="rId9"/>
    <p:sldId id="304" r:id="rId10"/>
    <p:sldId id="266" r:id="rId11"/>
    <p:sldId id="305" r:id="rId12"/>
    <p:sldId id="287" r:id="rId13"/>
  </p:sldIdLst>
  <p:sldSz cx="12198350" cy="6858000"/>
  <p:notesSz cx="6742113" cy="9872663"/>
  <p:custDataLst>
    <p:tags r:id="rId16"/>
  </p:custDataLst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inion" pitchFamily="2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inion" pitchFamily="2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inion" pitchFamily="2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inion" pitchFamily="2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inion" pitchFamily="2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inion" pitchFamily="2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inion" pitchFamily="2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inion" pitchFamily="2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inion" pitchFamily="2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2C712D"/>
    <a:srgbClr val="5CB1EB"/>
    <a:srgbClr val="9EBA2E"/>
    <a:srgbClr val="001158"/>
    <a:srgbClr val="34A3A9"/>
    <a:srgbClr val="859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3" autoAdjust="0"/>
    <p:restoredTop sz="94556" autoAdjust="0"/>
  </p:normalViewPr>
  <p:slideViewPr>
    <p:cSldViewPr>
      <p:cViewPr>
        <p:scale>
          <a:sx n="68" d="100"/>
          <a:sy n="68" d="100"/>
        </p:scale>
        <p:origin x="-672" y="-432"/>
      </p:cViewPr>
      <p:guideLst>
        <p:guide orient="horz" pos="2160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118" tIns="45558" rIns="91118" bIns="4555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118" tIns="45558" rIns="91118" bIns="4555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2E257BB-318D-4481-893A-E514A022E66A}" type="datetimeFigureOut">
              <a:rPr lang="nl-NL"/>
              <a:pPr>
                <a:defRPr/>
              </a:pPr>
              <a:t>11-12-2015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118" tIns="45558" rIns="91118" bIns="4555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118" tIns="45558" rIns="91118" bIns="4555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3FCF7F1-9DBF-4832-83F1-5DD7C4BABF0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99714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118" tIns="45558" rIns="91118" bIns="4555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118" tIns="45558" rIns="91118" bIns="4555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8AFDA7C-3E61-4F09-9CF8-528D9ACD8804}" type="datetimeFigureOut">
              <a:rPr lang="nl-NL"/>
              <a:pPr>
                <a:defRPr/>
              </a:pPr>
              <a:t>11-12-2015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83363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8" tIns="45558" rIns="91118" bIns="45558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4688" y="4689475"/>
            <a:ext cx="5392737" cy="4443413"/>
          </a:xfrm>
          <a:prstGeom prst="rect">
            <a:avLst/>
          </a:prstGeom>
        </p:spPr>
        <p:txBody>
          <a:bodyPr vert="horz" lIns="91118" tIns="45558" rIns="91118" bIns="45558" rtlCol="0"/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118" tIns="45558" rIns="91118" bIns="4555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118" tIns="45558" rIns="91118" bIns="4555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397E6AD-FD2C-4850-94E1-BB3ADE46EEE6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84892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C_PPT_achtergron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404813"/>
            <a:ext cx="10609263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1" descr="Logo-UniversiteitLeiden-CMYK_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5622925"/>
            <a:ext cx="17907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jdelijke aanduiding voor afbeelding 13"/>
          <p:cNvSpPr>
            <a:spLocks noGrp="1"/>
          </p:cNvSpPr>
          <p:nvPr>
            <p:ph type="pic" sz="quarter" idx="13"/>
          </p:nvPr>
        </p:nvSpPr>
        <p:spPr>
          <a:xfrm>
            <a:off x="-19414" y="13284"/>
            <a:ext cx="12217764" cy="5431940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0583" y="1916832"/>
            <a:ext cx="9001000" cy="1944216"/>
          </a:xfrm>
        </p:spPr>
        <p:txBody>
          <a:bodyPr lIns="180000" tIns="140400" rIns="180000" bIns="327600"/>
          <a:lstStyle>
            <a:lvl1pPr algn="l">
              <a:lnSpc>
                <a:spcPct val="90000"/>
              </a:lnSpc>
              <a:defRPr sz="5400" baseline="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22" name="Tijdelijke aanduiding voor tekst 19"/>
          <p:cNvSpPr>
            <a:spLocks noGrp="1"/>
          </p:cNvSpPr>
          <p:nvPr>
            <p:ph type="body" sz="quarter" idx="14"/>
          </p:nvPr>
        </p:nvSpPr>
        <p:spPr>
          <a:xfrm>
            <a:off x="5811143" y="3861048"/>
            <a:ext cx="3168352" cy="720080"/>
          </a:xfrm>
        </p:spPr>
        <p:txBody>
          <a:bodyPr lIns="108000" tIns="93600" rIns="108000" bIns="93600" anchor="ctr"/>
          <a:lstStyle>
            <a:lvl1pPr marL="0" indent="0">
              <a:lnSpc>
                <a:spcPct val="90000"/>
              </a:lnSpc>
              <a:buNone/>
              <a:defRPr sz="2000" b="0" i="0" baseline="0">
                <a:solidFill>
                  <a:schemeClr val="bg1"/>
                </a:solidFill>
                <a:latin typeface="Vestula"/>
                <a:cs typeface="Vestula"/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7" name="Tijdelijke aanduiding voor voettekst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8" name="Tijdelijke aanduiding voor datum 3"/>
          <p:cNvSpPr>
            <a:spLocks noGrp="1"/>
          </p:cNvSpPr>
          <p:nvPr>
            <p:ph type="dt" sz="half" idx="16"/>
          </p:nvPr>
        </p:nvSpPr>
        <p:spPr>
          <a:xfrm>
            <a:off x="9771063" y="1268413"/>
            <a:ext cx="1512887" cy="647700"/>
          </a:xfrm>
          <a:prstGeom prst="rect">
            <a:avLst/>
          </a:prstGeom>
        </p:spPr>
        <p:txBody>
          <a:bodyPr vert="horz" lIns="108000" tIns="93600" rIns="108000" bIns="9360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2200" b="0" i="0" dirty="0" smtClean="0">
                <a:solidFill>
                  <a:schemeClr val="bg1"/>
                </a:solidFill>
                <a:latin typeface="Vestula"/>
                <a:cs typeface="Vestula"/>
              </a:defRPr>
            </a:lvl1pPr>
          </a:lstStyle>
          <a:p>
            <a:pPr>
              <a:defRPr/>
            </a:pPr>
            <a:r>
              <a:rPr lang="nl-NL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108541065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id" hidden="1"/>
          <p:cNvGrpSpPr>
            <a:grpSpLocks/>
          </p:cNvGrpSpPr>
          <p:nvPr userDrawn="1"/>
        </p:nvGrpSpPr>
        <p:grpSpPr bwMode="auto">
          <a:xfrm>
            <a:off x="0" y="0"/>
            <a:ext cx="12198350" cy="6858000"/>
            <a:chOff x="-2" y="-1"/>
            <a:chExt cx="12198353" cy="6858003"/>
          </a:xfrm>
        </p:grpSpPr>
        <p:sp>
          <p:nvSpPr>
            <p:cNvPr id="6" name="Rechthoek 14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7" name="Rechthoek 15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8" name="Rechthoek 16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9" name="Rechthoek 17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" name="Rechthoek 18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4" name="Tijdelijke aanduiding voor grafiek 3"/>
          <p:cNvSpPr>
            <a:spLocks noGrp="1"/>
          </p:cNvSpPr>
          <p:nvPr>
            <p:ph type="chart" sz="quarter" idx="13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grafiek wilt toevoegen</a:t>
            </a:r>
            <a:endParaRPr lang="nl-NL" noProof="0" dirty="0"/>
          </a:p>
        </p:txBody>
      </p:sp>
      <p:sp>
        <p:nvSpPr>
          <p:cNvPr id="11" name="Tijdelijke aanduiding voor voettekst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12" name="Tijdelijke aanduiding voor dianumm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40692-5E52-49D6-A9BA-158C29DB0D71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7277194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/>
          <p:cNvGrpSpPr>
            <a:grpSpLocks/>
          </p:cNvGrpSpPr>
          <p:nvPr userDrawn="1"/>
        </p:nvGrpSpPr>
        <p:grpSpPr bwMode="auto">
          <a:xfrm>
            <a:off x="0" y="0"/>
            <a:ext cx="12198350" cy="6858000"/>
            <a:chOff x="-2" y="-1"/>
            <a:chExt cx="12198353" cy="6858003"/>
          </a:xfrm>
        </p:grpSpPr>
        <p:sp>
          <p:nvSpPr>
            <p:cNvPr id="5" name="Rechthoek 14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6" name="Rechthoek 15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7" name="Rechthoek 16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8" name="Rechthoek 17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9" name="Rechthoek 18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13" name="Tijdelijke aanduiding voor media 12"/>
          <p:cNvSpPr>
            <a:spLocks noGrp="1"/>
          </p:cNvSpPr>
          <p:nvPr>
            <p:ph type="media" sz="quarter" idx="13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media wilt toevoegen</a:t>
            </a:r>
            <a:endParaRPr lang="nl-NL" noProof="0" dirty="0"/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77D43-9A57-419A-97EB-517C0E55D1C4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1114562"/>
      </p:ext>
    </p:extLst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s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1" descr="Logo-UniversiteitLeiden-CMYK_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5500688"/>
            <a:ext cx="1800225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jdelijke aanduiding voor tekst 5"/>
          <p:cNvSpPr>
            <a:spLocks noGrp="1"/>
          </p:cNvSpPr>
          <p:nvPr>
            <p:ph type="body" sz="quarter" idx="12"/>
          </p:nvPr>
        </p:nvSpPr>
        <p:spPr>
          <a:xfrm>
            <a:off x="1" y="1"/>
            <a:ext cx="12198350" cy="5301207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1134" y="415297"/>
            <a:ext cx="11389024" cy="1656184"/>
          </a:xfrm>
        </p:spPr>
        <p:txBody>
          <a:bodyPr/>
          <a:lstStyle>
            <a:lvl1pPr algn="ctr">
              <a:defRPr sz="5400" baseline="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voettekst 2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</p:spTree>
    <p:extLst>
      <p:ext uri="{BB962C8B-B14F-4D97-AF65-F5344CB8AC3E}">
        <p14:creationId xmlns:p14="http://schemas.microsoft.com/office/powerpoint/2010/main" val="20227939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id" hidden="1"/>
          <p:cNvGrpSpPr>
            <a:grpSpLocks/>
          </p:cNvGrpSpPr>
          <p:nvPr userDrawn="1"/>
        </p:nvGrpSpPr>
        <p:grpSpPr bwMode="auto">
          <a:xfrm>
            <a:off x="0" y="0"/>
            <a:ext cx="12198350" cy="6858000"/>
            <a:chOff x="-2" y="-1"/>
            <a:chExt cx="12198353" cy="6858004"/>
          </a:xfrm>
        </p:grpSpPr>
        <p:sp>
          <p:nvSpPr>
            <p:cNvPr id="9" name="Rechthoek 14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" name="Rechthoek 15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1" name="Rechthoek 16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2" name="Rechthoek 17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3" name="Rechthoek 18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4" name="Rechthoek 20"/>
            <p:cNvSpPr>
              <a:spLocks noChangeArrowheads="1"/>
            </p:cNvSpPr>
            <p:nvPr userDrawn="1"/>
          </p:nvSpPr>
          <p:spPr bwMode="auto">
            <a:xfrm rot="5400000">
              <a:off x="3923465" y="3327836"/>
              <a:ext cx="6858003" cy="202331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04663" y="1252836"/>
            <a:ext cx="6846640" cy="4795836"/>
          </a:xfrm>
          <a:noFill/>
        </p:spPr>
        <p:txBody>
          <a:bodyPr wrap="none"/>
          <a:lstStyle>
            <a:lvl1pPr marL="361950" indent="-361950">
              <a:spcBef>
                <a:spcPts val="800"/>
              </a:spcBef>
              <a:spcAft>
                <a:spcPts val="800"/>
              </a:spcAft>
              <a:buClr>
                <a:schemeClr val="bg2"/>
              </a:buClr>
              <a:buFont typeface="+mj-lt"/>
              <a:buAutoNum type="arabicPeriod"/>
              <a:defRPr sz="2400">
                <a:solidFill>
                  <a:schemeClr val="bg2"/>
                </a:solidFill>
              </a:defRPr>
            </a:lvl1pPr>
            <a:lvl2pPr marL="542925" indent="-180975">
              <a:buClr>
                <a:schemeClr val="bg2"/>
              </a:buClr>
              <a:buFont typeface="Arial" panose="020B0604020202020204" pitchFamily="34" charset="0"/>
              <a:buChar char="•"/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 marL="361950" indent="-361950">
              <a:spcBef>
                <a:spcPts val="800"/>
              </a:spcBef>
              <a:spcAft>
                <a:spcPts val="800"/>
              </a:spcAft>
              <a:buClr>
                <a:schemeClr val="bg2"/>
              </a:buClr>
              <a:buFont typeface="+mj-lt"/>
              <a:buAutoNum type="arabicPeriod"/>
              <a:tabLst/>
              <a:defRPr sz="2400">
                <a:solidFill>
                  <a:schemeClr val="bg2"/>
                </a:solidFill>
              </a:defRPr>
            </a:lvl6pPr>
            <a:lvl7pPr marL="542925" indent="-180975">
              <a:buClr>
                <a:schemeClr val="bg2"/>
              </a:buClr>
              <a:buFont typeface="Arial" panose="020B0604020202020204" pitchFamily="34" charset="0"/>
              <a:buChar char="•"/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7" name="Tijdelijke aanduiding voor afbeelding 13"/>
          <p:cNvSpPr>
            <a:spLocks noGrp="1"/>
          </p:cNvSpPr>
          <p:nvPr>
            <p:ph type="pic" sz="quarter" idx="13"/>
          </p:nvPr>
        </p:nvSpPr>
        <p:spPr>
          <a:xfrm>
            <a:off x="7317579" y="1268760"/>
            <a:ext cx="3894164" cy="165618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5" name="Tijdelijke aanduiding voor afbeelding 13"/>
          <p:cNvSpPr>
            <a:spLocks noGrp="1"/>
          </p:cNvSpPr>
          <p:nvPr>
            <p:ph type="pic" sz="quarter" idx="14"/>
          </p:nvPr>
        </p:nvSpPr>
        <p:spPr>
          <a:xfrm>
            <a:off x="10491663" y="3068960"/>
            <a:ext cx="1296144" cy="1362613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8" name="Tijdelijke aanduiding voor afbeelding 13"/>
          <p:cNvSpPr>
            <a:spLocks noGrp="1"/>
          </p:cNvSpPr>
          <p:nvPr>
            <p:ph type="pic" sz="quarter" idx="16"/>
          </p:nvPr>
        </p:nvSpPr>
        <p:spPr>
          <a:xfrm>
            <a:off x="8835479" y="3068960"/>
            <a:ext cx="1512168" cy="93610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9" name="Tijdelijke aanduiding voor afbeelding 13"/>
          <p:cNvSpPr>
            <a:spLocks noGrp="1"/>
          </p:cNvSpPr>
          <p:nvPr>
            <p:ph type="pic" sz="quarter" idx="17"/>
          </p:nvPr>
        </p:nvSpPr>
        <p:spPr>
          <a:xfrm>
            <a:off x="6603231" y="4077072"/>
            <a:ext cx="2160240" cy="1960436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6" name="Tijdelijke aanduiding voor voettekst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17" name="Tijdelijke aanduiding voor dianumm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A373B-7D31-42FE-B03B-CF648857C2B1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7488287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1A1D2-E961-41C0-A96D-5C7089FB2BDE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8521810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Beeld 75%/2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id" hidden="1"/>
          <p:cNvGrpSpPr>
            <a:grpSpLocks/>
          </p:cNvGrpSpPr>
          <p:nvPr userDrawn="1"/>
        </p:nvGrpSpPr>
        <p:grpSpPr bwMode="auto">
          <a:xfrm>
            <a:off x="0" y="0"/>
            <a:ext cx="12198350" cy="6858000"/>
            <a:chOff x="-2" y="-1"/>
            <a:chExt cx="12198353" cy="6858004"/>
          </a:xfrm>
        </p:grpSpPr>
        <p:sp>
          <p:nvSpPr>
            <p:cNvPr id="6" name="Rechthoek 14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7" name="Rechthoek 15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8" name="Rechthoek 16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9" name="Rechthoek 17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" name="Rechthoek 18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1" name="Rechthoek 20"/>
            <p:cNvSpPr>
              <a:spLocks noChangeArrowheads="1"/>
            </p:cNvSpPr>
            <p:nvPr userDrawn="1"/>
          </p:nvSpPr>
          <p:spPr bwMode="auto">
            <a:xfrm rot="5400000">
              <a:off x="5003585" y="3327836"/>
              <a:ext cx="6858003" cy="202331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04662" y="1252836"/>
            <a:ext cx="7926761" cy="4795836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14" name="Tijdelijke aanduiding voor afbeelding 13"/>
          <p:cNvSpPr>
            <a:spLocks noGrp="1"/>
          </p:cNvSpPr>
          <p:nvPr>
            <p:ph type="pic" sz="quarter" idx="13"/>
          </p:nvPr>
        </p:nvSpPr>
        <p:spPr>
          <a:xfrm>
            <a:off x="8533755" y="1252538"/>
            <a:ext cx="3259784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2" name="Tijdelijke aanduiding voor voettekst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13" name="Tijdelijke aanduiding voor dianumm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63E11-5A7C-44B0-B28C-E455DFF35E84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2579788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Beeld 50%/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id" hidden="1"/>
          <p:cNvGrpSpPr>
            <a:grpSpLocks/>
          </p:cNvGrpSpPr>
          <p:nvPr userDrawn="1"/>
        </p:nvGrpSpPr>
        <p:grpSpPr bwMode="auto">
          <a:xfrm>
            <a:off x="0" y="0"/>
            <a:ext cx="12198350" cy="6858000"/>
            <a:chOff x="-2" y="-1"/>
            <a:chExt cx="12198353" cy="6858004"/>
          </a:xfrm>
        </p:grpSpPr>
        <p:sp>
          <p:nvSpPr>
            <p:cNvPr id="6" name="Rechthoek 14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7" name="Rechthoek 15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8" name="Rechthoek 16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9" name="Rechthoek 17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" name="Rechthoek 18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1" name="Rechthoek 20"/>
            <p:cNvSpPr>
              <a:spLocks noChangeArrowheads="1"/>
            </p:cNvSpPr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04662" y="1252836"/>
            <a:ext cx="5593347" cy="4795836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14" name="Tijdelijke aanduiding voor afbeelding 13"/>
          <p:cNvSpPr>
            <a:spLocks noGrp="1"/>
          </p:cNvSpPr>
          <p:nvPr>
            <p:ph type="pic" sz="quarter" idx="13"/>
          </p:nvPr>
        </p:nvSpPr>
        <p:spPr>
          <a:xfrm>
            <a:off x="6200775" y="1252538"/>
            <a:ext cx="5592763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2" name="Tijdelijke aanduiding voor voettekst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13" name="Tijdelijke aanduiding voor dianumm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088F2-289B-4A38-B35C-88E55539C958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3993360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Beeld 25%/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id" hidden="1"/>
          <p:cNvGrpSpPr>
            <a:grpSpLocks/>
          </p:cNvGrpSpPr>
          <p:nvPr userDrawn="1"/>
        </p:nvGrpSpPr>
        <p:grpSpPr bwMode="auto">
          <a:xfrm>
            <a:off x="0" y="0"/>
            <a:ext cx="12198350" cy="6858000"/>
            <a:chOff x="-2" y="-1"/>
            <a:chExt cx="12198353" cy="6858004"/>
          </a:xfrm>
        </p:grpSpPr>
        <p:sp>
          <p:nvSpPr>
            <p:cNvPr id="6" name="Rechthoek 14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7" name="Rechthoek 15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8" name="Rechthoek 16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9" name="Rechthoek 17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" name="Rechthoek 18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1" name="Rechthoek 20"/>
            <p:cNvSpPr>
              <a:spLocks noChangeArrowheads="1"/>
            </p:cNvSpPr>
            <p:nvPr userDrawn="1"/>
          </p:nvSpPr>
          <p:spPr bwMode="auto">
            <a:xfrm rot="5400000">
              <a:off x="611099" y="3327836"/>
              <a:ext cx="6858003" cy="202331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04662" y="1252836"/>
            <a:ext cx="3534273" cy="4795836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14" name="Tijdelijke aanduiding voor afbeelding 13"/>
          <p:cNvSpPr>
            <a:spLocks noGrp="1"/>
          </p:cNvSpPr>
          <p:nvPr>
            <p:ph type="pic" sz="quarter" idx="13"/>
          </p:nvPr>
        </p:nvSpPr>
        <p:spPr>
          <a:xfrm>
            <a:off x="4141267" y="1252538"/>
            <a:ext cx="7652271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2" name="Tijdelijke aanduiding voor voettekst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13" name="Tijdelijke aanduiding voor dianumm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01631-6BF0-428F-8493-F4FA65831DA5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1910222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 &amp; Beeld 25%/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id" hidden="1"/>
          <p:cNvGrpSpPr>
            <a:grpSpLocks/>
          </p:cNvGrpSpPr>
          <p:nvPr userDrawn="1"/>
        </p:nvGrpSpPr>
        <p:grpSpPr bwMode="auto">
          <a:xfrm>
            <a:off x="0" y="0"/>
            <a:ext cx="12198350" cy="6858000"/>
            <a:chOff x="-2" y="-1"/>
            <a:chExt cx="12198353" cy="6858003"/>
          </a:xfrm>
        </p:grpSpPr>
        <p:sp>
          <p:nvSpPr>
            <p:cNvPr id="5" name="Rechthoek 14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6" name="Rechthoek 15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7" name="Rechthoek 16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8" name="Rechthoek 17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9" name="Rechthoek 18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14" name="Tijdelijke aanduiding voor afbeelding 13"/>
          <p:cNvSpPr>
            <a:spLocks noGrp="1"/>
          </p:cNvSpPr>
          <p:nvPr>
            <p:ph type="pic" sz="quarter" idx="13"/>
          </p:nvPr>
        </p:nvSpPr>
        <p:spPr>
          <a:xfrm>
            <a:off x="404663" y="1252538"/>
            <a:ext cx="11388876" cy="4795837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11" name="Tijdelijke aanduiding voor dianumm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41F6E-304C-4EEB-86D8-6EC6F06A22CD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0570126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Beeld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id" hidden="1"/>
          <p:cNvGrpSpPr>
            <a:grpSpLocks/>
          </p:cNvGrpSpPr>
          <p:nvPr userDrawn="1"/>
        </p:nvGrpSpPr>
        <p:grpSpPr bwMode="auto">
          <a:xfrm>
            <a:off x="0" y="0"/>
            <a:ext cx="12218988" cy="6858000"/>
            <a:chOff x="-2" y="-1"/>
            <a:chExt cx="12218777" cy="6858004"/>
          </a:xfrm>
        </p:grpSpPr>
        <p:sp>
          <p:nvSpPr>
            <p:cNvPr id="9" name="Rechthoek 14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" name="Rechthoek 15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1" name="Rechthoek 16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2" name="Rechthoek 17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3" name="Rechthoek 18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5" name="Rechthoek 20"/>
            <p:cNvSpPr>
              <a:spLocks noChangeArrowheads="1"/>
            </p:cNvSpPr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6" name="Rechthoek 21"/>
            <p:cNvSpPr>
              <a:spLocks noChangeArrowheads="1"/>
            </p:cNvSpPr>
            <p:nvPr userDrawn="1"/>
          </p:nvSpPr>
          <p:spPr bwMode="auto">
            <a:xfrm rot="5400000">
              <a:off x="5568012" y="3327836"/>
              <a:ext cx="6858003" cy="202331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20" name="Rechthoek 22"/>
            <p:cNvSpPr>
              <a:spLocks noChangeArrowheads="1"/>
            </p:cNvSpPr>
            <p:nvPr userDrawn="1"/>
          </p:nvSpPr>
          <p:spPr bwMode="auto">
            <a:xfrm rot="10800000">
              <a:off x="5360772" y="3549589"/>
              <a:ext cx="6858003" cy="202331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04662" y="1252836"/>
            <a:ext cx="5593347" cy="4795836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14" name="Tijdelijke aanduiding voor afbeelding 13"/>
          <p:cNvSpPr>
            <a:spLocks noGrp="1"/>
          </p:cNvSpPr>
          <p:nvPr>
            <p:ph type="pic" sz="quarter" idx="13"/>
          </p:nvPr>
        </p:nvSpPr>
        <p:spPr>
          <a:xfrm>
            <a:off x="6200776" y="1252538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7" name="Tijdelijke aanduiding voor afbeelding 13"/>
          <p:cNvSpPr>
            <a:spLocks noGrp="1"/>
          </p:cNvSpPr>
          <p:nvPr>
            <p:ph type="pic" sz="quarter" idx="14"/>
          </p:nvPr>
        </p:nvSpPr>
        <p:spPr>
          <a:xfrm>
            <a:off x="9098614" y="1252538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8" name="Tijdelijke aanduiding voor afbeelding 13"/>
          <p:cNvSpPr>
            <a:spLocks noGrp="1"/>
          </p:cNvSpPr>
          <p:nvPr>
            <p:ph type="pic" sz="quarter" idx="15"/>
          </p:nvPr>
        </p:nvSpPr>
        <p:spPr>
          <a:xfrm>
            <a:off x="6200776" y="3751623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9" name="Tijdelijke aanduiding voor afbeelding 13"/>
          <p:cNvSpPr>
            <a:spLocks noGrp="1"/>
          </p:cNvSpPr>
          <p:nvPr>
            <p:ph type="pic" sz="quarter" idx="16"/>
          </p:nvPr>
        </p:nvSpPr>
        <p:spPr>
          <a:xfrm>
            <a:off x="9098614" y="3751623"/>
            <a:ext cx="2695072" cy="2297049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21" name="Tijdelijke aanduiding voor voettekst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22" name="Tijdelijke aanduiding voor dianumm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5DC9C-B592-4F62-98A1-2C592C578517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9908079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&amp; Beeld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id" hidden="1"/>
          <p:cNvGrpSpPr>
            <a:grpSpLocks/>
          </p:cNvGrpSpPr>
          <p:nvPr userDrawn="1"/>
        </p:nvGrpSpPr>
        <p:grpSpPr bwMode="auto">
          <a:xfrm>
            <a:off x="0" y="0"/>
            <a:ext cx="12198350" cy="6858000"/>
            <a:chOff x="-2" y="-1"/>
            <a:chExt cx="12198353" cy="6858004"/>
          </a:xfrm>
        </p:grpSpPr>
        <p:sp>
          <p:nvSpPr>
            <p:cNvPr id="7" name="Rechthoek 14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8" name="Rechthoek 15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9" name="Rechthoek 16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" name="Rechthoek 17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1" name="Rechthoek 18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2" name="Rechthoek 20"/>
            <p:cNvSpPr>
              <a:spLocks noChangeArrowheads="1"/>
            </p:cNvSpPr>
            <p:nvPr userDrawn="1"/>
          </p:nvSpPr>
          <p:spPr bwMode="auto">
            <a:xfrm rot="5400000">
              <a:off x="2670173" y="3327836"/>
              <a:ext cx="6858003" cy="202331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3" name="Rechthoek 21"/>
            <p:cNvSpPr>
              <a:spLocks noChangeArrowheads="1"/>
            </p:cNvSpPr>
            <p:nvPr userDrawn="1"/>
          </p:nvSpPr>
          <p:spPr bwMode="auto">
            <a:xfrm rot="5400000">
              <a:off x="5568012" y="3327836"/>
              <a:ext cx="6858003" cy="202331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04662" y="1252836"/>
            <a:ext cx="5593347" cy="4795836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14" name="Tijdelijke aanduiding voor afbeelding 13"/>
          <p:cNvSpPr>
            <a:spLocks noGrp="1"/>
          </p:cNvSpPr>
          <p:nvPr>
            <p:ph type="pic" sz="quarter" idx="13"/>
          </p:nvPr>
        </p:nvSpPr>
        <p:spPr>
          <a:xfrm>
            <a:off x="6200341" y="1252538"/>
            <a:ext cx="2695072" cy="479613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7" name="Tijdelijke aanduiding voor afbeelding 13"/>
          <p:cNvSpPr>
            <a:spLocks noGrp="1"/>
          </p:cNvSpPr>
          <p:nvPr>
            <p:ph type="pic" sz="quarter" idx="14"/>
          </p:nvPr>
        </p:nvSpPr>
        <p:spPr>
          <a:xfrm>
            <a:off x="9098179" y="1252538"/>
            <a:ext cx="2695072" cy="4796134"/>
          </a:xfrm>
          <a:solidFill>
            <a:schemeClr val="tx2">
              <a:lumMod val="20000"/>
              <a:lumOff val="80000"/>
            </a:schemeClr>
          </a:solidFill>
        </p:spPr>
        <p:txBody>
          <a:bodyPr bIns="180000" anchor="ctr"/>
          <a:lstStyle>
            <a:lvl1pPr marL="0" indent="0" algn="ctr">
              <a:lnSpc>
                <a:spcPct val="250000"/>
              </a:lnSpc>
              <a:buNone/>
              <a:defRPr sz="1400" baseline="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/>
          </a:p>
        </p:txBody>
      </p:sp>
      <p:sp>
        <p:nvSpPr>
          <p:cNvPr id="15" name="Tijdelijke aanduiding voor voettekst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16" name="Tijdelijke aanduiding voor dianumm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B97D5-382C-427C-B121-CD2395775FF9}" type="slidenum">
              <a:rPr/>
              <a:pPr>
                <a:defRPr/>
              </a:pPr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9275189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404813" y="404813"/>
            <a:ext cx="100155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Titel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04813" y="1252538"/>
            <a:ext cx="11388725" cy="479583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 err="1" smtClean="0"/>
              <a:t>Bullet</a:t>
            </a:r>
            <a:endParaRPr lang="nl-NL" dirty="0" smtClean="0"/>
          </a:p>
          <a:p>
            <a:pPr lvl="1"/>
            <a:r>
              <a:rPr lang="nl-NL" dirty="0" smtClean="0"/>
              <a:t>Sub-</a:t>
            </a:r>
            <a:r>
              <a:rPr lang="nl-NL" dirty="0" err="1" smtClean="0"/>
              <a:t>bullet</a:t>
            </a:r>
            <a:endParaRPr lang="nl-NL" dirty="0" smtClean="0"/>
          </a:p>
          <a:p>
            <a:pPr lvl="2"/>
            <a:r>
              <a:rPr lang="nl-NL" dirty="0" smtClean="0"/>
              <a:t>Leestekst</a:t>
            </a:r>
          </a:p>
          <a:p>
            <a:pPr lvl="3"/>
            <a:r>
              <a:rPr lang="nl-NL" dirty="0" smtClean="0"/>
              <a:t>Kopje donker blauw</a:t>
            </a:r>
          </a:p>
          <a:p>
            <a:pPr lvl="4"/>
            <a:r>
              <a:rPr lang="nl-NL" dirty="0" smtClean="0"/>
              <a:t>Kopje licht blauw</a:t>
            </a:r>
          </a:p>
          <a:p>
            <a:pPr lvl="5"/>
            <a:r>
              <a:rPr lang="nl-NL" dirty="0" err="1" smtClean="0"/>
              <a:t>Bullet</a:t>
            </a:r>
            <a:endParaRPr lang="nl-NL" dirty="0" smtClean="0"/>
          </a:p>
          <a:p>
            <a:pPr lvl="6"/>
            <a:r>
              <a:rPr lang="nl-NL" dirty="0" smtClean="0"/>
              <a:t>Sub-</a:t>
            </a:r>
            <a:r>
              <a:rPr lang="nl-NL" dirty="0" err="1" smtClean="0"/>
              <a:t>bullet</a:t>
            </a:r>
            <a:endParaRPr lang="nl-NL" dirty="0" smtClean="0"/>
          </a:p>
          <a:p>
            <a:pPr lvl="7"/>
            <a:r>
              <a:rPr lang="nl-NL" dirty="0" smtClean="0"/>
              <a:t>Leestekst</a:t>
            </a:r>
          </a:p>
          <a:p>
            <a:pPr lvl="8"/>
            <a:r>
              <a:rPr lang="nl-NL" dirty="0" smtClean="0"/>
              <a:t>Kopje donker blauw</a:t>
            </a:r>
            <a:endParaRPr lang="nl-NL" dirty="0"/>
          </a:p>
        </p:txBody>
      </p:sp>
      <p:grpSp>
        <p:nvGrpSpPr>
          <p:cNvPr id="1028" name="Grid" hidden="1"/>
          <p:cNvGrpSpPr>
            <a:grpSpLocks/>
          </p:cNvGrpSpPr>
          <p:nvPr userDrawn="1"/>
        </p:nvGrpSpPr>
        <p:grpSpPr bwMode="auto">
          <a:xfrm>
            <a:off x="0" y="0"/>
            <a:ext cx="12198350" cy="6858000"/>
            <a:chOff x="-2" y="-1"/>
            <a:chExt cx="12198353" cy="6858003"/>
          </a:xfrm>
        </p:grpSpPr>
        <p:sp>
          <p:nvSpPr>
            <p:cNvPr id="1033" name="Rechthoek 6"/>
            <p:cNvSpPr>
              <a:spLocks noChangeArrowheads="1"/>
            </p:cNvSpPr>
            <p:nvPr userDrawn="1"/>
          </p:nvSpPr>
          <p:spPr bwMode="auto">
            <a:xfrm>
              <a:off x="0" y="0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34" name="Rechthoek 7"/>
            <p:cNvSpPr>
              <a:spLocks noChangeArrowheads="1"/>
            </p:cNvSpPr>
            <p:nvPr userDrawn="1"/>
          </p:nvSpPr>
          <p:spPr bwMode="auto">
            <a:xfrm rot="5400000">
              <a:off x="-3226672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35" name="Rechthoek 8"/>
            <p:cNvSpPr>
              <a:spLocks noChangeArrowheads="1"/>
            </p:cNvSpPr>
            <p:nvPr userDrawn="1"/>
          </p:nvSpPr>
          <p:spPr bwMode="auto">
            <a:xfrm rot="5400000">
              <a:off x="8567017" y="3226669"/>
              <a:ext cx="6858003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36" name="Rechthoek 11"/>
            <p:cNvSpPr>
              <a:spLocks noChangeArrowheads="1"/>
            </p:cNvSpPr>
            <p:nvPr userDrawn="1"/>
          </p:nvSpPr>
          <p:spPr bwMode="auto">
            <a:xfrm>
              <a:off x="0" y="8481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  <p:sp>
          <p:nvSpPr>
            <p:cNvPr id="1037" name="Rechthoek 12"/>
            <p:cNvSpPr>
              <a:spLocks noChangeArrowheads="1"/>
            </p:cNvSpPr>
            <p:nvPr userDrawn="1"/>
          </p:nvSpPr>
          <p:spPr bwMode="auto">
            <a:xfrm>
              <a:off x="0" y="6048672"/>
              <a:ext cx="12198350" cy="404664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>
                <a:lnSpc>
                  <a:spcPct val="95000"/>
                </a:lnSpc>
                <a:buFont typeface="Arial" pitchFamily="34" charset="0"/>
                <a:buNone/>
              </a:pPr>
              <a:endParaRPr lang="nl-NL" altLang="nl-NL" sz="2000">
                <a:solidFill>
                  <a:schemeClr val="bg1"/>
                </a:solidFill>
              </a:endParaRPr>
            </a:p>
          </p:txBody>
        </p:sp>
      </p:grpSp>
      <p:sp>
        <p:nvSpPr>
          <p:cNvPr id="1029" name="Rechthoek 19"/>
          <p:cNvSpPr>
            <a:spLocks noChangeArrowheads="1"/>
          </p:cNvSpPr>
          <p:nvPr userDrawn="1"/>
        </p:nvSpPr>
        <p:spPr bwMode="auto">
          <a:xfrm>
            <a:off x="0" y="6524625"/>
            <a:ext cx="12198350" cy="3333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>
              <a:lnSpc>
                <a:spcPct val="95000"/>
              </a:lnSpc>
              <a:buFont typeface="Arial" pitchFamily="34" charset="0"/>
              <a:buNone/>
            </a:pPr>
            <a:endParaRPr lang="nl-NL" altLang="nl-NL" sz="2000">
              <a:solidFill>
                <a:srgbClr val="001158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722688" y="6453188"/>
            <a:ext cx="8070850" cy="4048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1" dirty="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nl-NL"/>
              <a:t>Universiteit Leiden. Bij ons leer je de wereld kennen.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04813" y="6524625"/>
            <a:ext cx="508000" cy="33337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NL" sz="1200" b="1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964DFB-E0CB-4099-B4B0-EC73E644CB37}" type="slidenum">
              <a:rPr/>
              <a:pPr>
                <a:defRPr/>
              </a:pPr>
              <a:t>‹nr.›</a:t>
            </a:fld>
            <a:endParaRPr dirty="0"/>
          </a:p>
        </p:txBody>
      </p:sp>
      <p:pic>
        <p:nvPicPr>
          <p:cNvPr id="1032" name="Picture 3" descr="Logo_HC_powerpoint_RGB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7688" y="260350"/>
            <a:ext cx="10795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bg2"/>
          </a:solidFill>
          <a:latin typeface="Vestula SemiBold"/>
          <a:ea typeface="Vestula SemiBold"/>
          <a:cs typeface="Vestula SemiBold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Vestula SemiBold"/>
          <a:ea typeface="Vestula SemiBold"/>
          <a:cs typeface="Vestula SemiBold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Vestula SemiBold"/>
          <a:ea typeface="Vestula SemiBold"/>
          <a:cs typeface="Vestula SemiBold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Vestula SemiBold"/>
          <a:ea typeface="Vestula SemiBold"/>
          <a:cs typeface="Vestula SemiBold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Vestula SemiBold"/>
          <a:ea typeface="Vestula SemiBold"/>
          <a:cs typeface="Vestula SemiBold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Vestula SemiBold"/>
          <a:ea typeface="Vestula SemiBold"/>
          <a:cs typeface="Vestula SemiBold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Vestula SemiBold"/>
          <a:ea typeface="Vestula SemiBold"/>
          <a:cs typeface="Vestula SemiBold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Vestula SemiBold"/>
          <a:ea typeface="Vestula SemiBold"/>
          <a:cs typeface="Vestula SemiBold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Vestula SemiBold"/>
          <a:ea typeface="Vestula SemiBold"/>
          <a:cs typeface="Vestula SemiBold"/>
        </a:defRPr>
      </a:lvl9pPr>
    </p:titleStyle>
    <p:bodyStyle>
      <a:lvl1pPr marL="180975" indent="-180975" algn="l" rtl="0" fontAlgn="base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1pPr>
      <a:lvl2pPr marL="361950" indent="-180975" algn="l" rtl="0" fontAlgn="base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itchFamily="34" charset="0"/>
        <a:buChar char="-"/>
        <a:defRPr kern="1200">
          <a:solidFill>
            <a:schemeClr val="bg2"/>
          </a:solidFill>
          <a:latin typeface="+mn-lt"/>
          <a:ea typeface="+mn-ea"/>
          <a:cs typeface="+mn-cs"/>
        </a:defRPr>
      </a:lvl2pPr>
      <a:lvl3pPr algn="l" rtl="0" fontAlgn="base">
        <a:lnSpc>
          <a:spcPct val="90000"/>
        </a:lnSpc>
        <a:spcBef>
          <a:spcPts val="600"/>
        </a:spcBef>
        <a:spcAft>
          <a:spcPts val="600"/>
        </a:spcAft>
        <a:buFont typeface="Arial" pitchFamily="34" charset="0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algn="l" rtl="0" fontAlgn="base">
        <a:lnSpc>
          <a:spcPct val="90000"/>
        </a:lnSpc>
        <a:spcBef>
          <a:spcPts val="600"/>
        </a:spcBef>
        <a:spcAft>
          <a:spcPts val="600"/>
        </a:spcAft>
        <a:buFont typeface="Arial" pitchFamily="34" charset="0"/>
        <a:defRPr sz="2000" b="1" kern="1200">
          <a:solidFill>
            <a:schemeClr val="bg2"/>
          </a:solidFill>
          <a:latin typeface="+mn-lt"/>
          <a:ea typeface="+mn-ea"/>
          <a:cs typeface="+mn-cs"/>
        </a:defRPr>
      </a:lvl4pPr>
      <a:lvl5pPr algn="l" rtl="0" fontAlgn="base">
        <a:lnSpc>
          <a:spcPct val="90000"/>
        </a:lnSpc>
        <a:spcBef>
          <a:spcPts val="600"/>
        </a:spcBef>
        <a:spcAft>
          <a:spcPts val="600"/>
        </a:spcAft>
        <a:buFont typeface="Arial" pitchFamily="34" charset="0"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5pPr>
      <a:lvl6pPr marL="180975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6pPr>
      <a:lvl7pPr marL="361950" indent="-180975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-"/>
        <a:defRPr sz="1800" kern="1200">
          <a:solidFill>
            <a:schemeClr val="bg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000" b="1" kern="1200" baseline="0">
          <a:solidFill>
            <a:schemeClr val="bg2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0" t="35608" b="-1712"/>
          <a:stretch>
            <a:fillRect/>
          </a:stretch>
        </p:blipFill>
        <p:spPr bwMode="auto">
          <a:xfrm>
            <a:off x="0" y="0"/>
            <a:ext cx="12206288" cy="5661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7" descr="HC_PPT_achtergron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404813"/>
            <a:ext cx="10609263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6" descr="HC_PPT_achtergron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404813"/>
            <a:ext cx="10609263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itle 2"/>
          <p:cNvSpPr>
            <a:spLocks noGrp="1"/>
          </p:cNvSpPr>
          <p:nvPr>
            <p:ph type="title"/>
          </p:nvPr>
        </p:nvSpPr>
        <p:spPr>
          <a:xfrm>
            <a:off x="842963" y="2060575"/>
            <a:ext cx="8928100" cy="1800225"/>
          </a:xfrm>
        </p:spPr>
        <p:txBody>
          <a:bodyPr/>
          <a:lstStyle/>
          <a:p>
            <a:r>
              <a:rPr lang="nl-NL" altLang="nl-NL" sz="4400" smtClean="0"/>
              <a:t>Presentatie voor Raadscommissie</a:t>
            </a:r>
            <a:r>
              <a:rPr lang="en-US" altLang="nl-NL" smtClean="0"/>
              <a:t/>
            </a:r>
            <a:br>
              <a:rPr lang="en-US" altLang="nl-NL" smtClean="0"/>
            </a:br>
            <a:r>
              <a:rPr lang="en-US" altLang="nl-NL" smtClean="0"/>
              <a:t>Humanities Campus</a:t>
            </a:r>
          </a:p>
        </p:txBody>
      </p:sp>
      <p:sp>
        <p:nvSpPr>
          <p:cNvPr id="14342" name="Footer Placeholder 3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14343" name="Text Placeholder 4"/>
          <p:cNvSpPr>
            <a:spLocks noGrp="1"/>
          </p:cNvSpPr>
          <p:nvPr>
            <p:ph type="body" sz="quarter" idx="14"/>
          </p:nvPr>
        </p:nvSpPr>
        <p:spPr bwMode="auto">
          <a:xfrm>
            <a:off x="5811838" y="3860800"/>
            <a:ext cx="3240087" cy="720725"/>
          </a:xfrm>
        </p:spPr>
        <p:txBody>
          <a:bodyPr wrap="square" numCol="1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altLang="nl-NL" smtClean="0">
                <a:latin typeface="Vestula SemiBold"/>
                <a:ea typeface="Vestula SemiBold"/>
                <a:cs typeface="Vestula SemiBold"/>
              </a:rPr>
              <a:t>Herontwikkeling Witte Singel-Doelencomplex</a:t>
            </a:r>
          </a:p>
        </p:txBody>
      </p:sp>
      <p:sp>
        <p:nvSpPr>
          <p:cNvPr id="14344" name="Date Placeholder 5"/>
          <p:cNvSpPr>
            <a:spLocks noGrp="1"/>
          </p:cNvSpPr>
          <p:nvPr>
            <p:ph type="dt" sz="quarter" idx="16"/>
          </p:nvPr>
        </p:nvSpPr>
        <p:spPr bwMode="auto">
          <a:xfrm>
            <a:off x="9844088" y="1268413"/>
            <a:ext cx="1511300" cy="64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 sz="1800">
                <a:solidFill>
                  <a:schemeClr val="bg1"/>
                </a:solidFill>
                <a:latin typeface="Vestula"/>
                <a:ea typeface="Vestula"/>
              </a:rPr>
              <a:t>10-12-2015</a:t>
            </a:r>
          </a:p>
        </p:txBody>
      </p:sp>
      <p:sp>
        <p:nvSpPr>
          <p:cNvPr id="14345" name="TextBox 12"/>
          <p:cNvSpPr txBox="1">
            <a:spLocks noChangeArrowheads="1"/>
          </p:cNvSpPr>
          <p:nvPr/>
        </p:nvSpPr>
        <p:spPr bwMode="auto">
          <a:xfrm>
            <a:off x="3516313" y="5661025"/>
            <a:ext cx="49593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r>
              <a:rPr lang="en-US" altLang="nl-NL" sz="1600">
                <a:solidFill>
                  <a:schemeClr val="bg2"/>
                </a:solidFill>
              </a:rPr>
              <a:t>Carel Stolker 	Voorzitter CvB, Rector Magnificus </a:t>
            </a:r>
          </a:p>
          <a:p>
            <a:r>
              <a:rPr lang="en-US" altLang="nl-NL" sz="1600">
                <a:solidFill>
                  <a:schemeClr val="bg2"/>
                </a:solidFill>
              </a:rPr>
              <a:t>Willem te Beest	Vice-voorzitter CvB</a:t>
            </a:r>
          </a:p>
          <a:p>
            <a:r>
              <a:rPr lang="en-US" altLang="nl-NL" sz="1600">
                <a:solidFill>
                  <a:schemeClr val="bg2"/>
                </a:solidFill>
              </a:rPr>
              <a:t>Michel Leenders 	Directeur Vastgoed</a:t>
            </a:r>
            <a:endParaRPr lang="nl-NL" altLang="nl-NL" sz="160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jdelijke aanduiding voor tekst 6"/>
          <p:cNvSpPr>
            <a:spLocks noGrp="1"/>
          </p:cNvSpPr>
          <p:nvPr>
            <p:ph type="body" sz="quarter" idx="12"/>
          </p:nvPr>
        </p:nvSpPr>
        <p:spPr bwMode="auto">
          <a:xfrm>
            <a:off x="0" y="0"/>
            <a:ext cx="12198350" cy="5300663"/>
          </a:xfrm>
          <a:solidFill>
            <a:srgbClr val="9EBA2E"/>
          </a:solidFill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 smtClean="0"/>
          </a:p>
        </p:txBody>
      </p:sp>
      <p:pic>
        <p:nvPicPr>
          <p:cNvPr id="23555" name="Picture 3" descr="HC_PPT_achtergrond_2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9938" y="115888"/>
            <a:ext cx="10658475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itel 5"/>
          <p:cNvSpPr>
            <a:spLocks noGrp="1"/>
          </p:cNvSpPr>
          <p:nvPr>
            <p:ph type="title"/>
          </p:nvPr>
        </p:nvSpPr>
        <p:spPr>
          <a:xfrm>
            <a:off x="1058863" y="1844675"/>
            <a:ext cx="8640762" cy="1871663"/>
          </a:xfrm>
        </p:spPr>
        <p:txBody>
          <a:bodyPr lIns="180000" tIns="140400" rIns="180000" bIns="140400"/>
          <a:lstStyle/>
          <a:p>
            <a:pPr algn="l"/>
            <a:r>
              <a:rPr lang="en-US" altLang="nl-NL" smtClean="0"/>
              <a:t>einde</a:t>
            </a:r>
            <a:endParaRPr lang="nl-NL" altLang="nl-NL" smtClean="0"/>
          </a:p>
        </p:txBody>
      </p:sp>
      <p:sp>
        <p:nvSpPr>
          <p:cNvPr id="23557" name="Tijdelijke aanduiding voor voettekst 2"/>
          <p:cNvSpPr>
            <a:spLocks noGrp="1"/>
          </p:cNvSpPr>
          <p:nvPr>
            <p:ph type="ftr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Optie in onderzoek</a:t>
            </a:r>
          </a:p>
        </p:txBody>
      </p:sp>
      <p:sp>
        <p:nvSpPr>
          <p:cNvPr id="24579" name="Tijdelijke aanduiding voor voettekst 3"/>
          <p:cNvSpPr>
            <a:spLocks noGrp="1"/>
          </p:cNvSpPr>
          <p:nvPr>
            <p:ph type="ftr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24580" name="Tijdelijke aanduiding voor dianumm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C088F3-3603-48E0-B110-D6EFE8285705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altLang="nl-NL">
              <a:solidFill>
                <a:schemeClr val="bg1"/>
              </a:solidFill>
            </a:endParaRP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86" r="36351" b="3632"/>
          <a:stretch>
            <a:fillRect/>
          </a:stretch>
        </p:blipFill>
        <p:spPr bwMode="auto">
          <a:xfrm>
            <a:off x="482600" y="1266825"/>
            <a:ext cx="7061200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1266825"/>
            <a:ext cx="4133850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Voorwaarden De Sleutels</a:t>
            </a:r>
          </a:p>
        </p:txBody>
      </p:sp>
      <p:sp>
        <p:nvSpPr>
          <p:cNvPr id="7" name="Tijdelijke aanduiding voor verticale tekst 6"/>
          <p:cNvSpPr>
            <a:spLocks noGrp="1"/>
          </p:cNvSpPr>
          <p:nvPr>
            <p:ph type="body" orient="vert" idx="1"/>
          </p:nvPr>
        </p:nvSpPr>
        <p:spPr>
          <a:xfrm>
            <a:off x="404813" y="1252538"/>
            <a:ext cx="5694362" cy="4795837"/>
          </a:xfrm>
        </p:spPr>
        <p:txBody>
          <a:bodyPr>
            <a:normAutofit fontScale="92500" lnSpcReduction="20000"/>
          </a:bodyPr>
          <a:lstStyle/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 smtClean="0"/>
              <a:t>Informatie en participatie</a:t>
            </a:r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/>
              <a:t>Sociaal </a:t>
            </a:r>
            <a:r>
              <a:rPr lang="nl-NL" b="0" dirty="0" smtClean="0"/>
              <a:t>Statuut</a:t>
            </a:r>
            <a:endParaRPr lang="nl-NL" b="0" dirty="0"/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 smtClean="0"/>
              <a:t>Vergelijkbare </a:t>
            </a:r>
            <a:r>
              <a:rPr lang="nl-NL" b="0" dirty="0"/>
              <a:t>woning op een alternatieve locatie</a:t>
            </a:r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/>
              <a:t>Zelfde </a:t>
            </a:r>
            <a:r>
              <a:rPr lang="nl-NL" b="0" dirty="0" smtClean="0"/>
              <a:t>huurprijs</a:t>
            </a:r>
            <a:endParaRPr lang="nl-NL" b="0" dirty="0"/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/>
              <a:t>Zelfde </a:t>
            </a:r>
            <a:r>
              <a:rPr lang="nl-NL" b="0" dirty="0" smtClean="0"/>
              <a:t>servicekosten</a:t>
            </a:r>
            <a:endParaRPr lang="nl-NL" b="0" dirty="0"/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 smtClean="0"/>
              <a:t>Zelfde parkeerkosten</a:t>
            </a:r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en-US" b="0" dirty="0" err="1" smtClean="0"/>
              <a:t>Zelfde</a:t>
            </a:r>
            <a:r>
              <a:rPr lang="en-US" b="0" dirty="0" smtClean="0"/>
              <a:t> </a:t>
            </a:r>
            <a:r>
              <a:rPr lang="en-US" b="0" dirty="0" err="1" smtClean="0"/>
              <a:t>voorzieningen</a:t>
            </a:r>
            <a:r>
              <a:rPr lang="en-US" b="0" dirty="0" smtClean="0"/>
              <a:t> (WMO)</a:t>
            </a:r>
            <a:endParaRPr lang="nl-NL" b="0" dirty="0" smtClean="0"/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 smtClean="0"/>
              <a:t>Verhuizing geregeld</a:t>
            </a:r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 smtClean="0"/>
              <a:t>Tegemoetkoming </a:t>
            </a:r>
            <a:r>
              <a:rPr lang="nl-NL" b="0" dirty="0"/>
              <a:t>in </a:t>
            </a:r>
            <a:r>
              <a:rPr lang="nl-NL" b="0" dirty="0" smtClean="0"/>
              <a:t>verhuiskosten</a:t>
            </a:r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en-US" b="0" dirty="0" err="1"/>
              <a:t>Eén</a:t>
            </a:r>
            <a:r>
              <a:rPr lang="en-US" b="0" dirty="0"/>
              <a:t> </a:t>
            </a:r>
            <a:r>
              <a:rPr lang="en-US" b="0" dirty="0" err="1"/>
              <a:t>keer</a:t>
            </a:r>
            <a:r>
              <a:rPr lang="en-US" b="0" dirty="0"/>
              <a:t> </a:t>
            </a:r>
            <a:r>
              <a:rPr lang="en-US" b="0" dirty="0" err="1" smtClean="0"/>
              <a:t>verhuizen</a:t>
            </a:r>
            <a:endParaRPr lang="en-US" b="0" dirty="0" smtClean="0"/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en-US" b="0" dirty="0" err="1" smtClean="0"/>
              <a:t>Goedkeuring</a:t>
            </a:r>
            <a:r>
              <a:rPr lang="en-US" b="0" dirty="0" smtClean="0"/>
              <a:t> </a:t>
            </a:r>
            <a:r>
              <a:rPr lang="en-US" b="0" dirty="0" err="1" smtClean="0"/>
              <a:t>bestuur</a:t>
            </a:r>
            <a:r>
              <a:rPr lang="en-US" b="0" dirty="0" smtClean="0"/>
              <a:t> en </a:t>
            </a:r>
            <a:r>
              <a:rPr lang="en-US" b="0" dirty="0" err="1" smtClean="0"/>
              <a:t>RvC</a:t>
            </a:r>
            <a:r>
              <a:rPr lang="en-US" b="0" dirty="0" smtClean="0"/>
              <a:t> van De </a:t>
            </a:r>
            <a:r>
              <a:rPr lang="en-US" b="0" dirty="0" err="1" smtClean="0"/>
              <a:t>Sleutels</a:t>
            </a:r>
            <a:endParaRPr lang="nl-NL" b="0" dirty="0"/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/>
              <a:t>Instemming</a:t>
            </a:r>
            <a:r>
              <a:rPr lang="en-US" b="0" dirty="0"/>
              <a:t> </a:t>
            </a:r>
            <a:r>
              <a:rPr lang="nl-NL" b="0" dirty="0"/>
              <a:t>gemeenteraad</a:t>
            </a:r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r>
              <a:rPr lang="nl-NL" b="0" dirty="0"/>
              <a:t>Gemeentelijk </a:t>
            </a:r>
            <a:r>
              <a:rPr lang="nl-NL" b="0" dirty="0" smtClean="0"/>
              <a:t>kennisnemingsbesluit</a:t>
            </a:r>
          </a:p>
        </p:txBody>
      </p:sp>
      <p:sp>
        <p:nvSpPr>
          <p:cNvPr id="25604" name="Tijdelijke aanduiding voor voettekst 2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25605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36D51A3-76C9-4E7B-BD9F-9E1C60E27573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altLang="nl-NL">
              <a:solidFill>
                <a:schemeClr val="bg1"/>
              </a:solidFill>
            </a:endParaRPr>
          </a:p>
        </p:txBody>
      </p:sp>
      <p:pic>
        <p:nvPicPr>
          <p:cNvPr id="11" name="Picture Placeholder 11" descr="HC_icoon_rgb_planning.jpg"/>
          <p:cNvPicPr>
            <a:picLocks noChangeAspect="1"/>
          </p:cNvPicPr>
          <p:nvPr/>
        </p:nvPicPr>
        <p:blipFill rotWithShape="1">
          <a:blip r:embed="rId2"/>
          <a:srcRect l="12843" r="7580"/>
          <a:stretch/>
        </p:blipFill>
        <p:spPr>
          <a:xfrm>
            <a:off x="7107238" y="1196975"/>
            <a:ext cx="3816350" cy="47958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Humanities Leiden</a:t>
            </a:r>
          </a:p>
        </p:txBody>
      </p:sp>
      <p:sp>
        <p:nvSpPr>
          <p:cNvPr id="15363" name="Footer Placeholder 3"/>
          <p:cNvSpPr>
            <a:spLocks noGrp="1"/>
          </p:cNvSpPr>
          <p:nvPr>
            <p:ph type="ftr" sz="quarter" idx="18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E22BF9-84FB-4E52-8F11-FE371FE6E18D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altLang="nl-NL">
              <a:solidFill>
                <a:schemeClr val="bg1"/>
              </a:solidFill>
            </a:endParaRPr>
          </a:p>
        </p:txBody>
      </p:sp>
      <p:pic>
        <p:nvPicPr>
          <p:cNvPr id="19" name="Tijdelijke aanduiding voor afbeelding 18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tretch>
            <a:fillRect/>
          </a:stretch>
        </p:blipFill>
        <p:spPr>
          <a:xfrm>
            <a:off x="10437813" y="4733925"/>
            <a:ext cx="1273175" cy="1458913"/>
          </a:xfrm>
        </p:spPr>
      </p:pic>
      <p:sp>
        <p:nvSpPr>
          <p:cNvPr id="6" name="Tijdelijke aanduiding voor verticale tekst 5"/>
          <p:cNvSpPr>
            <a:spLocks noGrp="1"/>
          </p:cNvSpPr>
          <p:nvPr>
            <p:ph type="body" orient="vert" idx="1"/>
          </p:nvPr>
        </p:nvSpPr>
        <p:spPr>
          <a:xfrm>
            <a:off x="404813" y="1252538"/>
            <a:ext cx="6846887" cy="4795837"/>
          </a:xfrm>
        </p:spPr>
        <p:txBody>
          <a:bodyPr/>
          <a:lstStyle/>
          <a:p>
            <a:pPr marL="342900" indent="-342900" fontAlgn="auto">
              <a:buFont typeface="Arial" panose="020B0604020202020204" pitchFamily="34" charset="0"/>
              <a:buChar char="•"/>
              <a:defRPr/>
            </a:pPr>
            <a:r>
              <a:rPr lang="nl-NL" dirty="0" smtClean="0"/>
              <a:t>Hub  </a:t>
            </a:r>
            <a:r>
              <a:rPr lang="nl-NL" dirty="0" err="1" smtClean="0"/>
              <a:t>for</a:t>
            </a:r>
            <a:r>
              <a:rPr lang="nl-NL" dirty="0" smtClean="0"/>
              <a:t> Humanities</a:t>
            </a:r>
          </a:p>
          <a:p>
            <a:pPr marL="342900" indent="-342900" fontAlgn="auto">
              <a:buFont typeface="Arial" panose="020B0604020202020204" pitchFamily="34" charset="0"/>
              <a:buChar char="•"/>
              <a:defRPr/>
            </a:pPr>
            <a:r>
              <a:rPr lang="nl-NL" dirty="0" smtClean="0"/>
              <a:t>Historische plek in binnenstad</a:t>
            </a:r>
          </a:p>
          <a:p>
            <a:pPr marL="342900" indent="-342900" fontAlgn="auto">
              <a:buFont typeface="Arial" panose="020B0604020202020204" pitchFamily="34" charset="0"/>
              <a:buChar char="•"/>
              <a:defRPr/>
            </a:pPr>
            <a:r>
              <a:rPr lang="nl-NL" dirty="0" smtClean="0"/>
              <a:t>Relatie met universiteitsbibliotheek</a:t>
            </a:r>
          </a:p>
          <a:p>
            <a:pPr marL="342900" indent="-342900" fontAlgn="auto">
              <a:buFont typeface="Arial" panose="020B0604020202020204" pitchFamily="34" charset="0"/>
              <a:buChar char="•"/>
              <a:defRPr/>
            </a:pPr>
            <a:r>
              <a:rPr lang="nl-NL" dirty="0" smtClean="0"/>
              <a:t>Campusontwikkeling (met centraal plein)</a:t>
            </a:r>
          </a:p>
          <a:p>
            <a:pPr marL="342900" indent="-342900" fontAlgn="auto">
              <a:buFont typeface="Arial" panose="020B0604020202020204" pitchFamily="34" charset="0"/>
              <a:buChar char="•"/>
              <a:defRPr/>
            </a:pPr>
            <a:r>
              <a:rPr lang="nl-NL" dirty="0" smtClean="0"/>
              <a:t>Groei Humanities (nu en in de toekomst)</a:t>
            </a:r>
          </a:p>
          <a:p>
            <a:pPr marL="342900" indent="-342900" fontAlgn="auto">
              <a:buFont typeface="Arial" panose="020B0604020202020204" pitchFamily="34" charset="0"/>
              <a:buChar char="•"/>
              <a:defRPr/>
            </a:pPr>
            <a:endParaRPr lang="nl-NL" dirty="0"/>
          </a:p>
          <a:p>
            <a:pPr marL="0" indent="0" fontAlgn="auto">
              <a:buFont typeface="+mj-lt"/>
              <a:buNone/>
              <a:defRPr/>
            </a:pPr>
            <a:endParaRPr lang="nl-NL" sz="2000" dirty="0" smtClean="0"/>
          </a:p>
          <a:p>
            <a:pPr marL="0" indent="0" fontAlgn="auto">
              <a:buFont typeface="+mj-lt"/>
              <a:buNone/>
              <a:defRPr/>
            </a:pPr>
            <a:endParaRPr lang="nl-NL" sz="2000" dirty="0"/>
          </a:p>
          <a:p>
            <a:pPr marL="0" indent="0" fontAlgn="auto">
              <a:buFont typeface="+mj-lt"/>
              <a:buNone/>
              <a:defRPr/>
            </a:pPr>
            <a:r>
              <a:rPr lang="nl-NL" sz="2000" dirty="0" smtClean="0"/>
              <a:t>THE</a:t>
            </a:r>
            <a:r>
              <a:rPr lang="nl-NL" sz="2000" dirty="0"/>
              <a:t>: ‘Geesteswetenschappen Leiden beste van Europa</a:t>
            </a:r>
          </a:p>
          <a:p>
            <a:pPr marL="342900" indent="-342900" fontAlgn="auto">
              <a:buFont typeface="Arial" panose="020B0604020202020204" pitchFamily="34" charset="0"/>
              <a:buChar char="•"/>
              <a:defRPr/>
            </a:pPr>
            <a:endParaRPr lang="nl-NL" dirty="0" smtClean="0"/>
          </a:p>
          <a:p>
            <a:pPr marL="0" indent="0" fontAlgn="auto">
              <a:buFont typeface="+mj-lt"/>
              <a:buNone/>
              <a:defRPr/>
            </a:pPr>
            <a:endParaRPr lang="nl-NL" dirty="0"/>
          </a:p>
        </p:txBody>
      </p:sp>
      <p:pic>
        <p:nvPicPr>
          <p:cNvPr id="11" name="Tijdelijke aanduiding voor afbeelding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25" y="4573588"/>
            <a:ext cx="1655763" cy="16811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pic>
        <p:nvPicPr>
          <p:cNvPr id="18" name="Tijdelijke aanduiding voor afbeelding 18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tretch>
            <a:fillRect/>
          </a:stretch>
        </p:blipFill>
        <p:spPr>
          <a:xfrm>
            <a:off x="9915525" y="2128838"/>
            <a:ext cx="1685925" cy="1101725"/>
          </a:xfrm>
        </p:spPr>
      </p:pic>
      <p:pic>
        <p:nvPicPr>
          <p:cNvPr id="20" name="Tijdelijke aanduiding voor afbeelding 18"/>
          <p:cNvPicPr>
            <a:picLocks noGrp="1" noChangeAspect="1"/>
          </p:cNvPicPr>
          <p:nvPr>
            <p:ph type="pic" sz="quarter" idx="13"/>
          </p:nvPr>
        </p:nvPicPr>
        <p:blipFill>
          <a:blip r:embed="rId5"/>
          <a:stretch>
            <a:fillRect/>
          </a:stretch>
        </p:blipFill>
        <p:spPr>
          <a:xfrm>
            <a:off x="10275888" y="3381375"/>
            <a:ext cx="1444625" cy="1071563"/>
          </a:xfrm>
        </p:spPr>
      </p:pic>
      <p:pic>
        <p:nvPicPr>
          <p:cNvPr id="153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3460750"/>
            <a:ext cx="3333750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4662488"/>
            <a:ext cx="731838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0" y="4662488"/>
            <a:ext cx="2592388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Inhoudsopgave</a:t>
            </a:r>
          </a:p>
        </p:txBody>
      </p:sp>
      <p:sp>
        <p:nvSpPr>
          <p:cNvPr id="16387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04813" y="1252538"/>
            <a:ext cx="6846887" cy="4795837"/>
          </a:xfrm>
        </p:spPr>
        <p:txBody>
          <a:bodyPr numCol="1" anchor="t" anchorCtr="0" compatLnSpc="1">
            <a:prstTxWarp prst="textNoShape">
              <a:avLst/>
            </a:prstTxWarp>
          </a:bodyPr>
          <a:lstStyle/>
          <a:p>
            <a:pPr>
              <a:buFont typeface="Minion" pitchFamily="2" charset="0"/>
              <a:buAutoNum type="arabicPeriod"/>
            </a:pPr>
            <a:endParaRPr lang="nl-NL" altLang="nl-NL" smtClean="0"/>
          </a:p>
          <a:p>
            <a:pPr>
              <a:buFont typeface="Minion" pitchFamily="2" charset="0"/>
              <a:buAutoNum type="arabicPeriod"/>
            </a:pPr>
            <a:endParaRPr lang="nl-NL" altLang="nl-NL" smtClean="0"/>
          </a:p>
          <a:p>
            <a:pPr>
              <a:buFont typeface="Minion" pitchFamily="2" charset="0"/>
              <a:buAutoNum type="arabicPeriod"/>
            </a:pPr>
            <a:r>
              <a:rPr lang="en-US" altLang="nl-NL" smtClean="0"/>
              <a:t>Witte Singel - Doelencomplex</a:t>
            </a:r>
            <a:endParaRPr lang="nl-NL" altLang="nl-NL" smtClean="0"/>
          </a:p>
          <a:p>
            <a:pPr>
              <a:buFont typeface="Minion" pitchFamily="2" charset="0"/>
              <a:buAutoNum type="arabicPeriod"/>
            </a:pPr>
            <a:r>
              <a:rPr lang="nl-NL" altLang="nl-NL" smtClean="0"/>
              <a:t>Aanleiding herontwikkeling WSD-complex</a:t>
            </a:r>
          </a:p>
          <a:p>
            <a:pPr>
              <a:buFont typeface="Minion" pitchFamily="2" charset="0"/>
              <a:buAutoNum type="arabicPeriod"/>
            </a:pPr>
            <a:r>
              <a:rPr lang="nl-NL" altLang="nl-NL" smtClean="0"/>
              <a:t>Visie</a:t>
            </a:r>
            <a:r>
              <a:rPr lang="en-US" altLang="nl-NL" smtClean="0"/>
              <a:t> Humanities Campus</a:t>
            </a:r>
            <a:endParaRPr lang="nl-NL" altLang="nl-NL" smtClean="0"/>
          </a:p>
          <a:p>
            <a:pPr>
              <a:buFont typeface="Minion" pitchFamily="2" charset="0"/>
              <a:buAutoNum type="arabicPeriod"/>
            </a:pPr>
            <a:r>
              <a:rPr lang="nl-NL" altLang="nl-NL" smtClean="0"/>
              <a:t>Nota van Uitgangspunten</a:t>
            </a:r>
          </a:p>
          <a:p>
            <a:pPr>
              <a:buFont typeface="Minion" pitchFamily="2" charset="0"/>
              <a:buAutoNum type="arabicPeriod"/>
            </a:pPr>
            <a:r>
              <a:rPr lang="nl-NL" altLang="nl-NL" smtClean="0"/>
              <a:t>Plazamodel</a:t>
            </a:r>
          </a:p>
          <a:p>
            <a:pPr>
              <a:buFont typeface="Minion" pitchFamily="2" charset="0"/>
              <a:buAutoNum type="arabicPeriod"/>
            </a:pPr>
            <a:r>
              <a:rPr lang="nl-NL" altLang="nl-NL" smtClean="0"/>
              <a:t>Vervolg</a:t>
            </a:r>
            <a:r>
              <a:rPr lang="en-US" altLang="nl-NL" smtClean="0"/>
              <a:t>proces</a:t>
            </a:r>
            <a:endParaRPr lang="nl-NL" altLang="nl-NL" smtClean="0"/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8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16389" name="Slide Number Placeholder 4"/>
          <p:cNvSpPr>
            <a:spLocks noGrp="1"/>
          </p:cNvSpPr>
          <p:nvPr>
            <p:ph type="sldNum" sz="quarter" idx="19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C0803F-822A-4476-B790-6E7C65EB7575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altLang="nl-NL">
              <a:solidFill>
                <a:schemeClr val="bg1"/>
              </a:solidFill>
            </a:endParaRP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2"/>
          <a:srcRect t="17446" b="17446"/>
          <a:stretch/>
        </p:blipFill>
        <p:spPr bwMode="auto">
          <a:xfrm>
            <a:off x="6621463" y="3895725"/>
            <a:ext cx="5165725" cy="2197100"/>
          </a:xfrm>
          <a:noFill/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0" t="39920" b="139"/>
          <a:stretch>
            <a:fillRect/>
          </a:stretch>
        </p:blipFill>
        <p:spPr bwMode="auto">
          <a:xfrm>
            <a:off x="0" y="1392238"/>
            <a:ext cx="12206288" cy="513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Witte Singel - Doelencomplex</a:t>
            </a:r>
          </a:p>
        </p:txBody>
      </p:sp>
      <p:sp>
        <p:nvSpPr>
          <p:cNvPr id="17412" name="Footer Placeholder 2"/>
          <p:cNvSpPr>
            <a:spLocks noGrp="1"/>
          </p:cNvSpPr>
          <p:nvPr>
            <p:ph type="ftr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17413" name="Slide Number Placeholder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F2701EE-A525-4ED8-BF22-64CA64C79924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altLang="nl-NL">
              <a:solidFill>
                <a:schemeClr val="bg1"/>
              </a:solidFill>
            </a:endParaRPr>
          </a:p>
        </p:txBody>
      </p:sp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-3486150" y="706438"/>
            <a:ext cx="1020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algn="r"/>
            <a:r>
              <a:rPr lang="en-US" altLang="nl-NL" b="1">
                <a:solidFill>
                  <a:schemeClr val="bg1"/>
                </a:solidFill>
              </a:rPr>
              <a:t>Arsenaal</a:t>
            </a:r>
            <a:endParaRPr lang="nl-NL" altLang="nl-NL" b="1">
              <a:solidFill>
                <a:schemeClr val="bg1"/>
              </a:solidFill>
            </a:endParaRPr>
          </a:p>
        </p:txBody>
      </p:sp>
      <p:sp>
        <p:nvSpPr>
          <p:cNvPr id="17415" name="TextBox 7"/>
          <p:cNvSpPr txBox="1">
            <a:spLocks noChangeArrowheads="1"/>
          </p:cNvSpPr>
          <p:nvPr/>
        </p:nvSpPr>
        <p:spPr bwMode="auto">
          <a:xfrm>
            <a:off x="-3763963" y="3251200"/>
            <a:ext cx="2181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algn="r"/>
            <a:r>
              <a:rPr lang="en-US" altLang="nl-NL" b="1">
                <a:solidFill>
                  <a:schemeClr val="bg1"/>
                </a:solidFill>
              </a:rPr>
              <a:t>Matthias de Vrieshof</a:t>
            </a:r>
            <a:endParaRPr lang="nl-NL" altLang="nl-NL" b="1">
              <a:solidFill>
                <a:schemeClr val="bg1"/>
              </a:solidFill>
            </a:endParaRPr>
          </a:p>
        </p:txBody>
      </p:sp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8339138" y="5911850"/>
            <a:ext cx="1662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algn="r"/>
            <a:r>
              <a:rPr lang="en-US" altLang="nl-NL" b="1">
                <a:solidFill>
                  <a:schemeClr val="bg1"/>
                </a:solidFill>
              </a:rPr>
              <a:t>Van Wijkplaats</a:t>
            </a:r>
            <a:endParaRPr lang="nl-NL" altLang="nl-NL" b="1">
              <a:solidFill>
                <a:schemeClr val="bg1"/>
              </a:solidFill>
            </a:endParaRPr>
          </a:p>
        </p:txBody>
      </p:sp>
      <p:grpSp>
        <p:nvGrpSpPr>
          <p:cNvPr id="17417" name="Groep 5"/>
          <p:cNvGrpSpPr>
            <a:grpSpLocks/>
          </p:cNvGrpSpPr>
          <p:nvPr/>
        </p:nvGrpSpPr>
        <p:grpSpPr bwMode="auto">
          <a:xfrm>
            <a:off x="2841625" y="2219325"/>
            <a:ext cx="8832850" cy="3676650"/>
            <a:chOff x="2841066" y="2186376"/>
            <a:chExt cx="8833051" cy="3676464"/>
          </a:xfrm>
        </p:grpSpPr>
        <p:sp>
          <p:nvSpPr>
            <p:cNvPr id="17418" name="TextBox 2"/>
            <p:cNvSpPr txBox="1">
              <a:spLocks noChangeArrowheads="1"/>
            </p:cNvSpPr>
            <p:nvPr/>
          </p:nvSpPr>
          <p:spPr bwMode="auto">
            <a:xfrm>
              <a:off x="6342777" y="3647172"/>
              <a:ext cx="87312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 algn="r"/>
              <a:r>
                <a:rPr lang="en-US" altLang="nl-NL" b="1">
                  <a:solidFill>
                    <a:schemeClr val="bg1"/>
                  </a:solidFill>
                </a:rPr>
                <a:t>Lipsius</a:t>
              </a:r>
              <a:endParaRPr lang="nl-NL" altLang="nl-NL" b="1">
                <a:solidFill>
                  <a:schemeClr val="bg1"/>
                </a:solidFill>
              </a:endParaRPr>
            </a:p>
          </p:txBody>
        </p:sp>
        <p:sp>
          <p:nvSpPr>
            <p:cNvPr id="17419" name="TextBox 3"/>
            <p:cNvSpPr txBox="1">
              <a:spLocks noChangeArrowheads="1"/>
            </p:cNvSpPr>
            <p:nvPr/>
          </p:nvSpPr>
          <p:spPr bwMode="auto">
            <a:xfrm>
              <a:off x="8280230" y="2708920"/>
              <a:ext cx="16827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 algn="r"/>
              <a:r>
                <a:rPr lang="en-US" altLang="nl-NL" b="1">
                  <a:solidFill>
                    <a:schemeClr val="bg1"/>
                  </a:solidFill>
                </a:rPr>
                <a:t>Johan Huizinga</a:t>
              </a:r>
              <a:endParaRPr lang="nl-NL" altLang="nl-NL" b="1">
                <a:solidFill>
                  <a:schemeClr val="bg1"/>
                </a:solidFill>
              </a:endParaRPr>
            </a:p>
          </p:txBody>
        </p:sp>
        <p:sp>
          <p:nvSpPr>
            <p:cNvPr id="17420" name="TextBox 4"/>
            <p:cNvSpPr txBox="1">
              <a:spLocks noChangeArrowheads="1"/>
            </p:cNvSpPr>
            <p:nvPr/>
          </p:nvSpPr>
          <p:spPr bwMode="auto">
            <a:xfrm>
              <a:off x="4226372" y="3117763"/>
              <a:ext cx="15573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 algn="r"/>
              <a:r>
                <a:rPr lang="en-US" altLang="nl-NL" b="1">
                  <a:solidFill>
                    <a:schemeClr val="bg1"/>
                  </a:solidFill>
                </a:rPr>
                <a:t>Reuvensplaats</a:t>
              </a:r>
              <a:endParaRPr lang="nl-NL" altLang="nl-NL" b="1">
                <a:solidFill>
                  <a:schemeClr val="bg1"/>
                </a:solidFill>
              </a:endParaRPr>
            </a:p>
          </p:txBody>
        </p:sp>
        <p:sp>
          <p:nvSpPr>
            <p:cNvPr id="17421" name="TextBox 6"/>
            <p:cNvSpPr txBox="1">
              <a:spLocks noChangeArrowheads="1"/>
            </p:cNvSpPr>
            <p:nvPr/>
          </p:nvSpPr>
          <p:spPr bwMode="auto">
            <a:xfrm>
              <a:off x="4494734" y="5493508"/>
              <a:ext cx="257794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 algn="r"/>
              <a:r>
                <a:rPr lang="en-US" altLang="nl-NL" b="1">
                  <a:solidFill>
                    <a:schemeClr val="bg1"/>
                  </a:solidFill>
                </a:rPr>
                <a:t>Universiteitsbibliotheek</a:t>
              </a:r>
              <a:endParaRPr lang="nl-NL" altLang="nl-NL" b="1">
                <a:solidFill>
                  <a:schemeClr val="bg1"/>
                </a:solidFill>
              </a:endParaRPr>
            </a:p>
          </p:txBody>
        </p:sp>
        <p:sp>
          <p:nvSpPr>
            <p:cNvPr id="17422" name="TextBox 9"/>
            <p:cNvSpPr txBox="1">
              <a:spLocks noChangeArrowheads="1"/>
            </p:cNvSpPr>
            <p:nvPr/>
          </p:nvSpPr>
          <p:spPr bwMode="auto">
            <a:xfrm>
              <a:off x="9987607" y="5125208"/>
              <a:ext cx="13779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 algn="r"/>
              <a:r>
                <a:rPr lang="en-US" altLang="nl-NL" b="1">
                  <a:solidFill>
                    <a:schemeClr val="bg1"/>
                  </a:solidFill>
                </a:rPr>
                <a:t>P.N.Eyckhof</a:t>
              </a:r>
              <a:endParaRPr lang="nl-NL" altLang="nl-NL" b="1">
                <a:solidFill>
                  <a:schemeClr val="bg1"/>
                </a:solidFill>
              </a:endParaRPr>
            </a:p>
          </p:txBody>
        </p:sp>
        <p:sp>
          <p:nvSpPr>
            <p:cNvPr id="17423" name="TextBox 10"/>
            <p:cNvSpPr txBox="1">
              <a:spLocks noChangeArrowheads="1"/>
            </p:cNvSpPr>
            <p:nvPr/>
          </p:nvSpPr>
          <p:spPr bwMode="auto">
            <a:xfrm>
              <a:off x="10651767" y="2708920"/>
              <a:ext cx="10223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 algn="r"/>
              <a:r>
                <a:rPr lang="en-US" altLang="nl-NL" b="1">
                  <a:solidFill>
                    <a:schemeClr val="bg1"/>
                  </a:solidFill>
                </a:rPr>
                <a:t>P.J. Veth</a:t>
              </a:r>
              <a:endParaRPr lang="nl-NL" altLang="nl-NL" b="1">
                <a:solidFill>
                  <a:schemeClr val="bg1"/>
                </a:solidFill>
              </a:endParaRPr>
            </a:p>
          </p:txBody>
        </p:sp>
        <p:sp>
          <p:nvSpPr>
            <p:cNvPr id="17424" name="TextBox 11"/>
            <p:cNvSpPr txBox="1">
              <a:spLocks noChangeArrowheads="1"/>
            </p:cNvSpPr>
            <p:nvPr/>
          </p:nvSpPr>
          <p:spPr bwMode="auto">
            <a:xfrm>
              <a:off x="5805979" y="2186376"/>
              <a:ext cx="253340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 algn="r"/>
              <a:r>
                <a:rPr lang="en-US" altLang="nl-NL" b="1">
                  <a:solidFill>
                    <a:schemeClr val="bg1"/>
                  </a:solidFill>
                </a:rPr>
                <a:t>Woningen De Sleutels </a:t>
              </a:r>
              <a:endParaRPr lang="nl-NL" altLang="nl-NL" b="1">
                <a:solidFill>
                  <a:schemeClr val="bg1"/>
                </a:solidFill>
              </a:endParaRPr>
            </a:p>
          </p:txBody>
        </p:sp>
        <p:sp>
          <p:nvSpPr>
            <p:cNvPr id="17425" name="TextBox 8"/>
            <p:cNvSpPr txBox="1">
              <a:spLocks noChangeArrowheads="1"/>
            </p:cNvSpPr>
            <p:nvPr/>
          </p:nvSpPr>
          <p:spPr bwMode="auto">
            <a:xfrm>
              <a:off x="2841066" y="4575341"/>
              <a:ext cx="21804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 algn="r"/>
              <a:r>
                <a:rPr lang="en-US" altLang="nl-NL" b="1">
                  <a:solidFill>
                    <a:schemeClr val="bg1"/>
                  </a:solidFill>
                </a:rPr>
                <a:t>Matthias de Vrieshof</a:t>
              </a:r>
              <a:endParaRPr lang="nl-NL" altLang="nl-NL" b="1">
                <a:solidFill>
                  <a:schemeClr val="bg1"/>
                </a:solidFill>
              </a:endParaRPr>
            </a:p>
          </p:txBody>
        </p:sp>
        <p:sp>
          <p:nvSpPr>
            <p:cNvPr id="17426" name="TextBox 4"/>
            <p:cNvSpPr txBox="1">
              <a:spLocks noChangeArrowheads="1"/>
            </p:cNvSpPr>
            <p:nvPr/>
          </p:nvSpPr>
          <p:spPr bwMode="auto">
            <a:xfrm>
              <a:off x="3951284" y="2479635"/>
              <a:ext cx="15573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Minion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Minion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Minion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Minion" pitchFamily="2" charset="0"/>
                </a:defRPr>
              </a:lvl9pPr>
            </a:lstStyle>
            <a:p>
              <a:pPr algn="r"/>
              <a:r>
                <a:rPr lang="en-US" altLang="nl-NL" b="1">
                  <a:solidFill>
                    <a:schemeClr val="bg1"/>
                  </a:solidFill>
                </a:rPr>
                <a:t>Arsenaal</a:t>
              </a:r>
              <a:endParaRPr lang="nl-NL" altLang="nl-NL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Aanleiding herontwikkeling</a:t>
            </a:r>
          </a:p>
        </p:txBody>
      </p:sp>
      <p:sp>
        <p:nvSpPr>
          <p:cNvPr id="18435" name="Tijdelijke aanduiding voor verticale tekst 6"/>
          <p:cNvSpPr>
            <a:spLocks noGrp="1"/>
          </p:cNvSpPr>
          <p:nvPr>
            <p:ph type="body" orient="vert" idx="1"/>
          </p:nvPr>
        </p:nvSpPr>
        <p:spPr bwMode="auto">
          <a:xfrm>
            <a:off x="404813" y="1252538"/>
            <a:ext cx="5592762" cy="479583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 smtClean="0"/>
              <a:t>Gebouwen verouderd en inefficiënt </a:t>
            </a:r>
          </a:p>
          <a:p>
            <a:r>
              <a:rPr lang="nl-NL" altLang="nl-NL" smtClean="0"/>
              <a:t>Weinig interactie en ontmoeting</a:t>
            </a:r>
          </a:p>
          <a:p>
            <a:r>
              <a:rPr lang="nl-NL" altLang="nl-NL" smtClean="0"/>
              <a:t>Verspreide ligging gebouwen</a:t>
            </a:r>
          </a:p>
          <a:p>
            <a:r>
              <a:rPr lang="nl-NL" altLang="nl-NL" smtClean="0"/>
              <a:t>Flinke groei faculteit sinds 2011</a:t>
            </a:r>
          </a:p>
          <a:p>
            <a:r>
              <a:rPr lang="en-US" altLang="nl-NL" smtClean="0"/>
              <a:t>Vestiging instituten</a:t>
            </a:r>
            <a:endParaRPr lang="nl-NL" altLang="nl-NL" smtClean="0"/>
          </a:p>
          <a:p>
            <a:r>
              <a:rPr lang="en-US" altLang="nl-NL" smtClean="0"/>
              <a:t>Geen campus </a:t>
            </a:r>
            <a:endParaRPr lang="nl-NL" altLang="nl-NL" smtClean="0"/>
          </a:p>
          <a:p>
            <a:endParaRPr lang="nl-NL" altLang="nl-NL" smtClean="0"/>
          </a:p>
        </p:txBody>
      </p:sp>
      <p:sp>
        <p:nvSpPr>
          <p:cNvPr id="18436" name="Tijdelijke aanduiding voor voettekst 2"/>
          <p:cNvSpPr>
            <a:spLocks noGrp="1"/>
          </p:cNvSpPr>
          <p:nvPr>
            <p:ph type="ftr" sz="quarter" idx="17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18437" name="Tijdelijke aanduiding voor dianummer 3"/>
          <p:cNvSpPr>
            <a:spLocks noGrp="1"/>
          </p:cNvSpPr>
          <p:nvPr>
            <p:ph type="sldNum" sz="quarter" idx="18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AAB783F-FFCC-4E80-A6AF-F1F22B6A4E3A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altLang="nl-NL">
              <a:solidFill>
                <a:schemeClr val="bg1"/>
              </a:solidFill>
            </a:endParaRPr>
          </a:p>
        </p:txBody>
      </p:sp>
      <p:pic>
        <p:nvPicPr>
          <p:cNvPr id="18438" name="Picture Placeholder 12" descr="HC_iconen_01.pdf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1" b="7391"/>
          <a:stretch>
            <a:fillRect/>
          </a:stretch>
        </p:blipFill>
        <p:spPr bwMode="auto">
          <a:xfrm>
            <a:off x="9123363" y="3716338"/>
            <a:ext cx="2305050" cy="1965325"/>
          </a:xfrm>
          <a:solidFill>
            <a:schemeClr val="bg1"/>
          </a:solidFill>
        </p:spPr>
      </p:pic>
      <p:sp>
        <p:nvSpPr>
          <p:cNvPr id="18439" name="TextBox 14"/>
          <p:cNvSpPr txBox="1">
            <a:spLocks noChangeArrowheads="1"/>
          </p:cNvSpPr>
          <p:nvPr/>
        </p:nvSpPr>
        <p:spPr bwMode="auto">
          <a:xfrm>
            <a:off x="6604000" y="3357563"/>
            <a:ext cx="1943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algn="ctr"/>
            <a:r>
              <a:rPr lang="en-US" altLang="nl-NL" sz="1400">
                <a:latin typeface="Vestula"/>
                <a:ea typeface="Vestula"/>
                <a:cs typeface="Vestula"/>
              </a:rPr>
              <a:t>Lorum ipsum delorum</a:t>
            </a:r>
          </a:p>
        </p:txBody>
      </p:sp>
      <p:sp>
        <p:nvSpPr>
          <p:cNvPr id="18440" name="TextBox 15"/>
          <p:cNvSpPr txBox="1">
            <a:spLocks noChangeArrowheads="1"/>
          </p:cNvSpPr>
          <p:nvPr/>
        </p:nvSpPr>
        <p:spPr bwMode="auto">
          <a:xfrm>
            <a:off x="9339263" y="3357563"/>
            <a:ext cx="1944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algn="ctr"/>
            <a:r>
              <a:rPr lang="en-US" altLang="nl-NL" sz="1400">
                <a:latin typeface="Vestula"/>
                <a:ea typeface="Vestula"/>
                <a:cs typeface="Vestula"/>
              </a:rPr>
              <a:t>Lorum ipsum delorum</a:t>
            </a:r>
          </a:p>
        </p:txBody>
      </p:sp>
      <p:sp>
        <p:nvSpPr>
          <p:cNvPr id="18441" name="TextBox 17"/>
          <p:cNvSpPr txBox="1">
            <a:spLocks noChangeArrowheads="1"/>
          </p:cNvSpPr>
          <p:nvPr/>
        </p:nvSpPr>
        <p:spPr bwMode="auto">
          <a:xfrm>
            <a:off x="9339263" y="5713413"/>
            <a:ext cx="1944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algn="ctr"/>
            <a:r>
              <a:rPr lang="en-US" altLang="nl-NL" sz="1400">
                <a:latin typeface="Vestula"/>
                <a:ea typeface="Vestula"/>
                <a:cs typeface="Vestula"/>
              </a:rPr>
              <a:t>Lorum ipsum delorum</a:t>
            </a:r>
          </a:p>
        </p:txBody>
      </p:sp>
      <p:pic>
        <p:nvPicPr>
          <p:cNvPr id="5" name="Tijdelijke aanduiding voor afbeelding 4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635" r="635"/>
          <a:stretch>
            <a:fillRect/>
          </a:stretch>
        </p:blipFill>
        <p:spPr>
          <a:xfrm>
            <a:off x="6200775" y="1252538"/>
            <a:ext cx="2695575" cy="2413000"/>
          </a:xfrm>
        </p:spPr>
      </p:pic>
      <p:pic>
        <p:nvPicPr>
          <p:cNvPr id="10" name="Tijdelijke aanduiding voor afbeelding 9"/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l="23875" r="23875"/>
          <a:stretch>
            <a:fillRect/>
          </a:stretch>
        </p:blipFill>
        <p:spPr>
          <a:xfrm>
            <a:off x="9097963" y="1252538"/>
            <a:ext cx="2695575" cy="2413000"/>
          </a:xfrm>
        </p:spPr>
      </p:pic>
      <p:pic>
        <p:nvPicPr>
          <p:cNvPr id="22" name="Tijdelijke aanduiding voor afbeelding 21"/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l="8327" r="8327"/>
          <a:stretch>
            <a:fillRect/>
          </a:stretch>
        </p:blipFill>
        <p:spPr>
          <a:xfrm>
            <a:off x="9097963" y="3822700"/>
            <a:ext cx="2695575" cy="2225675"/>
          </a:xfrm>
        </p:spPr>
      </p:pic>
      <p:pic>
        <p:nvPicPr>
          <p:cNvPr id="18445" name="Picture 2" descr="\\VUWNAS02\bergenenhenegouweA\Desktop\entree lipsius (3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7" b="5577"/>
          <a:stretch>
            <a:fillRect/>
          </a:stretch>
        </p:blipFill>
        <p:spPr bwMode="auto">
          <a:xfrm>
            <a:off x="6218238" y="3822700"/>
            <a:ext cx="2676525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Visie</a:t>
            </a:r>
          </a:p>
        </p:txBody>
      </p:sp>
      <p:sp>
        <p:nvSpPr>
          <p:cNvPr id="19459" name="Tijdelijke aanduiding voor verticale tekst 6"/>
          <p:cNvSpPr>
            <a:spLocks noGrp="1"/>
          </p:cNvSpPr>
          <p:nvPr>
            <p:ph type="body" orient="vert" idx="1"/>
          </p:nvPr>
        </p:nvSpPr>
        <p:spPr bwMode="auto">
          <a:xfrm>
            <a:off x="404813" y="1252538"/>
            <a:ext cx="3533775" cy="479583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3"/>
            <a:r>
              <a:rPr lang="nl-NL" altLang="nl-NL" smtClean="0"/>
              <a:t>Een aantrekkelijke en toekomstgerichte campus</a:t>
            </a:r>
          </a:p>
          <a:p>
            <a:r>
              <a:rPr lang="nl-NL" altLang="nl-NL" smtClean="0"/>
              <a:t>Inspirerend en levendig</a:t>
            </a:r>
          </a:p>
          <a:p>
            <a:r>
              <a:rPr lang="nl-NL" altLang="nl-NL" smtClean="0"/>
              <a:t>24/7 in beweging</a:t>
            </a:r>
          </a:p>
          <a:p>
            <a:r>
              <a:rPr lang="nl-NL" altLang="nl-NL" smtClean="0"/>
              <a:t>Centrale openbare ruimte die de losse gebouwen verbindt </a:t>
            </a:r>
          </a:p>
          <a:p>
            <a:r>
              <a:rPr lang="nl-NL" altLang="nl-NL" smtClean="0"/>
              <a:t>Transparantere</a:t>
            </a:r>
            <a:r>
              <a:rPr lang="en-US" altLang="nl-NL" smtClean="0"/>
              <a:t> </a:t>
            </a:r>
            <a:r>
              <a:rPr lang="nl-NL" altLang="nl-NL" smtClean="0"/>
              <a:t>gebouwen</a:t>
            </a:r>
          </a:p>
          <a:p>
            <a:endParaRPr lang="nl-NL" altLang="nl-NL" smtClean="0"/>
          </a:p>
        </p:txBody>
      </p:sp>
      <p:sp>
        <p:nvSpPr>
          <p:cNvPr id="19460" name="Tijdelijke aanduiding voor voettekst 3"/>
          <p:cNvSpPr>
            <a:spLocks noGrp="1"/>
          </p:cNvSpPr>
          <p:nvPr>
            <p:ph type="ftr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19461" name="Tijdelijke aanduiding voor dianumm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A4A694F-954C-4710-9728-F57B154B54DD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altLang="nl-NL">
              <a:solidFill>
                <a:schemeClr val="bg1"/>
              </a:solidFill>
            </a:endParaRPr>
          </a:p>
        </p:txBody>
      </p:sp>
      <p:pic>
        <p:nvPicPr>
          <p:cNvPr id="11" name="Tijdelijke aanduiding voor afbeelding 9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5639" r="5639"/>
          <a:stretch>
            <a:fillRect/>
          </a:stretch>
        </p:blipFill>
        <p:spPr>
          <a:xfrm>
            <a:off x="4141788" y="1252538"/>
            <a:ext cx="7651750" cy="4795837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z="4000" smtClean="0"/>
              <a:t>Nota van Uitgangspunten</a:t>
            </a:r>
          </a:p>
        </p:txBody>
      </p:sp>
      <p:sp>
        <p:nvSpPr>
          <p:cNvPr id="7" name="Tijdelijke aanduiding voor verticale tekst 6"/>
          <p:cNvSpPr>
            <a:spLocks noGrp="1"/>
          </p:cNvSpPr>
          <p:nvPr>
            <p:ph type="body" orient="vert" idx="1"/>
          </p:nvPr>
        </p:nvSpPr>
        <p:spPr>
          <a:xfrm>
            <a:off x="404813" y="1252538"/>
            <a:ext cx="5592762" cy="4795837"/>
          </a:xfrm>
        </p:spPr>
        <p:txBody>
          <a:bodyPr/>
          <a:lstStyle/>
          <a:p>
            <a:pPr lvl="3" fontAlgn="auto">
              <a:defRPr/>
            </a:pPr>
            <a:r>
              <a:rPr lang="en-US" dirty="0" smtClean="0"/>
              <a:t> </a:t>
            </a:r>
            <a:r>
              <a:rPr lang="nl-NL" dirty="0" smtClean="0"/>
              <a:t>Stedenbouwkundig raamwerk</a:t>
            </a:r>
          </a:p>
          <a:p>
            <a:pPr lvl="2" fontAlgn="auto">
              <a:defRPr/>
            </a:pPr>
            <a:r>
              <a:rPr lang="nl-NL" dirty="0" smtClean="0"/>
              <a:t>1. Het Hart: doorsteek </a:t>
            </a:r>
            <a:r>
              <a:rPr lang="nl-NL" dirty="0" err="1" smtClean="0"/>
              <a:t>Lipsius</a:t>
            </a:r>
            <a:r>
              <a:rPr lang="nl-NL" dirty="0" smtClean="0"/>
              <a:t>- Witte Singel</a:t>
            </a:r>
          </a:p>
          <a:p>
            <a:pPr lvl="2" fontAlgn="auto">
              <a:defRPr/>
            </a:pPr>
            <a:r>
              <a:rPr lang="nl-NL" dirty="0" smtClean="0"/>
              <a:t>2  Singelparkroute</a:t>
            </a:r>
          </a:p>
          <a:p>
            <a:pPr lvl="2" fontAlgn="auto">
              <a:defRPr/>
            </a:pPr>
            <a:r>
              <a:rPr lang="nl-NL" dirty="0" smtClean="0"/>
              <a:t>3. </a:t>
            </a:r>
            <a:r>
              <a:rPr lang="nl-NL" dirty="0" err="1" smtClean="0"/>
              <a:t>Cleveringa</a:t>
            </a:r>
            <a:r>
              <a:rPr lang="nl-NL" dirty="0" smtClean="0"/>
              <a:t> Allee</a:t>
            </a:r>
          </a:p>
          <a:p>
            <a:pPr lvl="2" fontAlgn="auto">
              <a:defRPr/>
            </a:pPr>
            <a:r>
              <a:rPr lang="en-US" dirty="0" smtClean="0"/>
              <a:t>4. </a:t>
            </a:r>
            <a:r>
              <a:rPr lang="en-US" dirty="0" err="1" smtClean="0"/>
              <a:t>Brug</a:t>
            </a:r>
            <a:r>
              <a:rPr lang="en-US" dirty="0" smtClean="0"/>
              <a:t> Noord</a:t>
            </a:r>
          </a:p>
          <a:p>
            <a:pPr lvl="2" fontAlgn="auto">
              <a:defRPr/>
            </a:pPr>
            <a:r>
              <a:rPr lang="en-US" dirty="0" smtClean="0"/>
              <a:t>5. </a:t>
            </a:r>
            <a:r>
              <a:rPr lang="en-US" dirty="0" err="1" smtClean="0"/>
              <a:t>Historische</a:t>
            </a:r>
            <a:r>
              <a:rPr lang="en-US" dirty="0" smtClean="0"/>
              <a:t> </a:t>
            </a:r>
            <a:r>
              <a:rPr lang="en-US" dirty="0" err="1" smtClean="0"/>
              <a:t>verbinding</a:t>
            </a:r>
            <a:endParaRPr lang="nl-NL" dirty="0" smtClean="0"/>
          </a:p>
          <a:p>
            <a:pPr marL="342900" lvl="2" indent="-342900" fontAlgn="auto">
              <a:buFont typeface="Arial" pitchFamily="34" charset="0"/>
              <a:buChar char="•"/>
              <a:defRPr/>
            </a:pPr>
            <a:endParaRPr lang="nl-NL" dirty="0" smtClean="0"/>
          </a:p>
          <a:p>
            <a:pPr lvl="2" fontAlgn="auto">
              <a:defRPr/>
            </a:pPr>
            <a:r>
              <a:rPr lang="nl-NL" dirty="0" smtClean="0"/>
              <a:t> </a:t>
            </a:r>
          </a:p>
          <a:p>
            <a:pPr marL="342900" lvl="2" indent="-342900" fontAlgn="auto"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342900" lvl="2" indent="-342900" fontAlgn="auto">
              <a:buFont typeface="Arial" pitchFamily="34" charset="0"/>
              <a:buChar char="•"/>
              <a:defRPr/>
            </a:pPr>
            <a:endParaRPr lang="nl-NL" dirty="0" smtClean="0"/>
          </a:p>
          <a:p>
            <a:pPr fontAlgn="auto">
              <a:defRPr/>
            </a:pPr>
            <a:endParaRPr lang="nl-NL" dirty="0"/>
          </a:p>
        </p:txBody>
      </p:sp>
      <p:sp>
        <p:nvSpPr>
          <p:cNvPr id="20484" name="Tijdelijke aanduiding voor voettekst 3"/>
          <p:cNvSpPr>
            <a:spLocks noGrp="1"/>
          </p:cNvSpPr>
          <p:nvPr>
            <p:ph type="ftr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20485" name="Tijdelijke aanduiding voor dianumm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33CA097-D964-46A0-9630-A0A3171208A9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altLang="nl-NL">
              <a:solidFill>
                <a:schemeClr val="bg1"/>
              </a:solidFill>
            </a:endParaRP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2048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" t="8971" r="3355" b="8464"/>
          <a:stretch>
            <a:fillRect/>
          </a:stretch>
        </p:blipFill>
        <p:spPr bwMode="auto">
          <a:xfrm>
            <a:off x="6170613" y="1260475"/>
            <a:ext cx="5591175" cy="494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z="4000" smtClean="0"/>
              <a:t>Plazamodel Humanities Campus</a:t>
            </a:r>
          </a:p>
        </p:txBody>
      </p:sp>
      <p:sp>
        <p:nvSpPr>
          <p:cNvPr id="7" name="Tijdelijke aanduiding voor verticale tekst 6"/>
          <p:cNvSpPr>
            <a:spLocks noGrp="1"/>
          </p:cNvSpPr>
          <p:nvPr>
            <p:ph type="body" orient="vert" idx="1"/>
          </p:nvPr>
        </p:nvSpPr>
        <p:spPr>
          <a:xfrm>
            <a:off x="411163" y="1268413"/>
            <a:ext cx="9144000" cy="4795837"/>
          </a:xfrm>
        </p:spPr>
        <p:txBody>
          <a:bodyPr/>
          <a:lstStyle/>
          <a:p>
            <a:pPr lvl="3" fontAlgn="auto">
              <a:defRPr/>
            </a:pPr>
            <a:endParaRPr lang="nl-NL" dirty="0" smtClean="0"/>
          </a:p>
          <a:p>
            <a:pPr marL="342900" lvl="2" indent="-342900" fontAlgn="auto">
              <a:buFont typeface="Arial" pitchFamily="34" charset="0"/>
              <a:buChar char="•"/>
              <a:defRPr/>
            </a:pPr>
            <a:r>
              <a:rPr lang="nl-NL" dirty="0" smtClean="0"/>
              <a:t>Een centraal plein aan het water </a:t>
            </a:r>
            <a:r>
              <a:rPr lang="nl-NL" dirty="0"/>
              <a:t>met </a:t>
            </a:r>
            <a:r>
              <a:rPr lang="nl-NL" dirty="0" smtClean="0"/>
              <a:t>universitaire</a:t>
            </a:r>
            <a:r>
              <a:rPr lang="en-US" dirty="0" smtClean="0"/>
              <a:t> </a:t>
            </a:r>
            <a:r>
              <a:rPr lang="nl-NL" dirty="0"/>
              <a:t>gebouwen</a:t>
            </a:r>
            <a:r>
              <a:rPr lang="en-US" dirty="0"/>
              <a:t> </a:t>
            </a:r>
            <a:r>
              <a:rPr lang="nl-NL" dirty="0"/>
              <a:t>daar</a:t>
            </a:r>
            <a:r>
              <a:rPr lang="en-US" dirty="0"/>
              <a:t> </a:t>
            </a:r>
            <a:r>
              <a:rPr lang="nl-NL" dirty="0"/>
              <a:t>omheen</a:t>
            </a:r>
          </a:p>
          <a:p>
            <a:pPr marL="342900" lvl="2" indent="-342900" fontAlgn="auto">
              <a:buFont typeface="Arial" pitchFamily="34" charset="0"/>
              <a:buChar char="•"/>
              <a:defRPr/>
            </a:pPr>
            <a:r>
              <a:rPr lang="nl-NL" dirty="0" smtClean="0"/>
              <a:t>Sterke</a:t>
            </a:r>
            <a:r>
              <a:rPr lang="en-US" dirty="0" smtClean="0"/>
              <a:t> </a:t>
            </a:r>
            <a:r>
              <a:rPr lang="nl-NL" dirty="0" smtClean="0"/>
              <a:t>verbinding</a:t>
            </a:r>
            <a:r>
              <a:rPr lang="en-US" dirty="0" smtClean="0"/>
              <a:t> </a:t>
            </a:r>
            <a:r>
              <a:rPr lang="nl-NL" dirty="0" smtClean="0"/>
              <a:t>weerszijden</a:t>
            </a:r>
            <a:r>
              <a:rPr lang="en-US" dirty="0" smtClean="0"/>
              <a:t> </a:t>
            </a:r>
            <a:r>
              <a:rPr lang="nl-NL" dirty="0" smtClean="0"/>
              <a:t>singel met een nieuwe </a:t>
            </a:r>
            <a:r>
              <a:rPr lang="nl-NL" dirty="0"/>
              <a:t>brug als verblijfsgebied</a:t>
            </a:r>
          </a:p>
          <a:p>
            <a:pPr marL="342900" lvl="2" indent="-342900" fontAlgn="auto">
              <a:buFont typeface="Arial" pitchFamily="34" charset="0"/>
              <a:buChar char="•"/>
              <a:defRPr/>
            </a:pPr>
            <a:r>
              <a:rPr lang="nl-NL" dirty="0" smtClean="0"/>
              <a:t>Onderwijs kan doorgaan tijdens herontwikkeling</a:t>
            </a:r>
          </a:p>
          <a:p>
            <a:pPr lvl="2" fontAlgn="auto">
              <a:defRPr/>
            </a:pPr>
            <a:endParaRPr lang="en-US" dirty="0" smtClean="0"/>
          </a:p>
          <a:p>
            <a:pPr marL="342900" lvl="2" indent="-342900" fontAlgn="auto"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342900" lvl="2" indent="-342900" fontAlgn="auto">
              <a:buFont typeface="Arial" pitchFamily="34" charset="0"/>
              <a:buChar char="•"/>
              <a:defRPr/>
            </a:pPr>
            <a:endParaRPr lang="nl-NL" dirty="0" smtClean="0"/>
          </a:p>
          <a:p>
            <a:pPr fontAlgn="auto">
              <a:defRPr/>
            </a:pPr>
            <a:endParaRPr lang="nl-NL" dirty="0"/>
          </a:p>
        </p:txBody>
      </p:sp>
      <p:sp>
        <p:nvSpPr>
          <p:cNvPr id="21508" name="Tijdelijke aanduiding voor voettekst 3"/>
          <p:cNvSpPr>
            <a:spLocks noGrp="1"/>
          </p:cNvSpPr>
          <p:nvPr>
            <p:ph type="ftr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21509" name="Tijdelijke aanduiding voor dianummer 4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609C00-03C4-45E4-BA1F-BC22A3C6B619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altLang="nl-NL">
              <a:solidFill>
                <a:schemeClr val="bg1"/>
              </a:solidFill>
            </a:endParaRPr>
          </a:p>
        </p:txBody>
      </p:sp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8" t="15820" r="18539" b="9921"/>
          <a:stretch>
            <a:fillRect/>
          </a:stretch>
        </p:blipFill>
        <p:spPr bwMode="auto">
          <a:xfrm>
            <a:off x="482600" y="3063875"/>
            <a:ext cx="4900613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kstvak 9"/>
          <p:cNvSpPr txBox="1">
            <a:spLocks noChangeArrowheads="1"/>
          </p:cNvSpPr>
          <p:nvPr/>
        </p:nvSpPr>
        <p:spPr bwMode="auto">
          <a:xfrm>
            <a:off x="512763" y="6094413"/>
            <a:ext cx="989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r>
              <a:rPr lang="en-US" altLang="nl-NL" sz="2000">
                <a:solidFill>
                  <a:schemeClr val="bg2"/>
                </a:solidFill>
              </a:rPr>
              <a:t>2025</a:t>
            </a:r>
            <a:endParaRPr lang="nl-NL" altLang="nl-NL" sz="2000">
              <a:solidFill>
                <a:schemeClr val="bg2"/>
              </a:solidFill>
            </a:endParaRPr>
          </a:p>
        </p:txBody>
      </p:sp>
      <p:pic>
        <p:nvPicPr>
          <p:cNvPr id="21512" name="Afbeelding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15469" r="18929" b="10016"/>
          <a:stretch>
            <a:fillRect/>
          </a:stretch>
        </p:blipFill>
        <p:spPr bwMode="auto">
          <a:xfrm>
            <a:off x="7011988" y="3063875"/>
            <a:ext cx="4814887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kstvak 10"/>
          <p:cNvSpPr txBox="1">
            <a:spLocks noChangeArrowheads="1"/>
          </p:cNvSpPr>
          <p:nvPr/>
        </p:nvSpPr>
        <p:spPr bwMode="auto">
          <a:xfrm>
            <a:off x="7011988" y="6070600"/>
            <a:ext cx="3125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r>
              <a:rPr lang="en-US" altLang="nl-NL" sz="2000">
                <a:solidFill>
                  <a:schemeClr val="bg2"/>
                </a:solidFill>
              </a:rPr>
              <a:t>mogelijke doorgroei na 2025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l-NL" smtClean="0"/>
              <a:t>Vervolgproces</a:t>
            </a:r>
            <a:endParaRPr lang="nl-NL" altLang="nl-NL" smtClean="0"/>
          </a:p>
        </p:txBody>
      </p:sp>
      <p:sp>
        <p:nvSpPr>
          <p:cNvPr id="7" name="Tijdelijke aanduiding voor verticale tekst 6"/>
          <p:cNvSpPr>
            <a:spLocks noGrp="1"/>
          </p:cNvSpPr>
          <p:nvPr>
            <p:ph type="body" orient="vert" idx="1"/>
          </p:nvPr>
        </p:nvSpPr>
        <p:spPr>
          <a:xfrm>
            <a:off x="404813" y="1252538"/>
            <a:ext cx="6199187" cy="3255962"/>
          </a:xfrm>
        </p:spPr>
        <p:txBody>
          <a:bodyPr>
            <a:noAutofit/>
          </a:bodyPr>
          <a:lstStyle/>
          <a:p>
            <a:pPr lvl="3" fontAlgn="auto">
              <a:lnSpc>
                <a:spcPct val="150000"/>
              </a:lnSpc>
              <a:defRPr/>
            </a:pPr>
            <a:r>
              <a:rPr lang="en-US" sz="2400" dirty="0" smtClean="0"/>
              <a:t>2016 </a:t>
            </a:r>
          </a:p>
          <a:p>
            <a:pPr marL="342900" lvl="3" indent="-342900" fontAlgn="auto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b="0" dirty="0" err="1" smtClean="0"/>
              <a:t>Participatie</a:t>
            </a:r>
            <a:r>
              <a:rPr lang="en-US" b="0" dirty="0" smtClean="0"/>
              <a:t> met </a:t>
            </a:r>
            <a:r>
              <a:rPr lang="en-US" b="0" dirty="0" err="1" smtClean="0"/>
              <a:t>klankbordgroep</a:t>
            </a:r>
            <a:r>
              <a:rPr lang="en-US" b="0" dirty="0" smtClean="0"/>
              <a:t> en </a:t>
            </a:r>
            <a:r>
              <a:rPr lang="en-US" b="0" dirty="0" err="1" smtClean="0"/>
              <a:t>bewoners</a:t>
            </a:r>
            <a:r>
              <a:rPr lang="en-US" b="0" dirty="0" smtClean="0"/>
              <a:t> De </a:t>
            </a:r>
            <a:r>
              <a:rPr lang="en-US" b="0" dirty="0" err="1" smtClean="0"/>
              <a:t>Sleutels</a:t>
            </a:r>
            <a:endParaRPr lang="en-US" b="0" dirty="0" smtClean="0"/>
          </a:p>
          <a:p>
            <a:pPr marL="342900" lvl="3" indent="-342900" fontAlgn="auto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b="0" dirty="0" err="1" smtClean="0"/>
              <a:t>Voldoen</a:t>
            </a:r>
            <a:r>
              <a:rPr lang="en-US" b="0" dirty="0" smtClean="0"/>
              <a:t> </a:t>
            </a:r>
            <a:r>
              <a:rPr lang="en-US" b="0" dirty="0" err="1" smtClean="0"/>
              <a:t>aan</a:t>
            </a:r>
            <a:r>
              <a:rPr lang="en-US" b="0" dirty="0" smtClean="0"/>
              <a:t> </a:t>
            </a:r>
            <a:r>
              <a:rPr lang="en-US" b="0" dirty="0" err="1" smtClean="0"/>
              <a:t>randvoorwaarden</a:t>
            </a:r>
            <a:r>
              <a:rPr lang="en-US" b="0" dirty="0" smtClean="0"/>
              <a:t> De </a:t>
            </a:r>
            <a:r>
              <a:rPr lang="en-US" b="0" dirty="0" err="1" smtClean="0"/>
              <a:t>Sleutels</a:t>
            </a:r>
            <a:endParaRPr lang="en-US" b="0" dirty="0" smtClean="0"/>
          </a:p>
          <a:p>
            <a:pPr marL="342900" lvl="3" indent="-342900" fontAlgn="auto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b="0" dirty="0" err="1" smtClean="0"/>
              <a:t>Opstellen</a:t>
            </a:r>
            <a:r>
              <a:rPr lang="en-US" b="0" dirty="0" smtClean="0"/>
              <a:t> </a:t>
            </a:r>
            <a:r>
              <a:rPr lang="en-US" b="0" dirty="0" err="1" smtClean="0"/>
              <a:t>Stedenbouwkundig</a:t>
            </a:r>
            <a:r>
              <a:rPr lang="en-US" b="0" dirty="0" smtClean="0"/>
              <a:t>  plan </a:t>
            </a:r>
          </a:p>
          <a:p>
            <a:pPr marL="342900" lvl="3" indent="-342900" fontAlgn="auto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b="0" dirty="0" err="1" smtClean="0"/>
              <a:t>Verbouw</a:t>
            </a:r>
            <a:r>
              <a:rPr lang="en-US" b="0" dirty="0" smtClean="0"/>
              <a:t> P.J </a:t>
            </a:r>
            <a:r>
              <a:rPr lang="en-US" b="0" dirty="0" err="1" smtClean="0"/>
              <a:t>Veth</a:t>
            </a:r>
            <a:r>
              <a:rPr lang="en-US" b="0" dirty="0" smtClean="0"/>
              <a:t> </a:t>
            </a:r>
            <a:r>
              <a:rPr lang="en-US" b="0" dirty="0" err="1" smtClean="0"/>
              <a:t>gebouw</a:t>
            </a:r>
            <a:r>
              <a:rPr lang="en-US" b="0" dirty="0" smtClean="0"/>
              <a:t> en </a:t>
            </a:r>
            <a:r>
              <a:rPr lang="en-US" b="0" dirty="0" err="1" smtClean="0"/>
              <a:t>bouw</a:t>
            </a:r>
            <a:r>
              <a:rPr lang="en-US" b="0" dirty="0" smtClean="0"/>
              <a:t> Asian library </a:t>
            </a:r>
          </a:p>
          <a:p>
            <a:pPr lvl="3" fontAlgn="auto">
              <a:defRPr/>
            </a:pPr>
            <a:endParaRPr lang="nl-NL" b="0" dirty="0" smtClean="0"/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endParaRPr lang="nl-NL" b="0" dirty="0" smtClean="0"/>
          </a:p>
          <a:p>
            <a:pPr marL="342900" lvl="3" indent="-342900" fontAlgn="auto">
              <a:buFont typeface="Arial" pitchFamily="34" charset="0"/>
              <a:buChar char="•"/>
              <a:defRPr/>
            </a:pPr>
            <a:endParaRPr lang="nl-NL" b="0" dirty="0" smtClean="0"/>
          </a:p>
        </p:txBody>
      </p:sp>
      <p:sp>
        <p:nvSpPr>
          <p:cNvPr id="22532" name="Tijdelijke aanduiding voor voettekst 2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nl-NL" altLang="nl-NL">
                <a:solidFill>
                  <a:schemeClr val="bg1"/>
                </a:solidFill>
              </a:rPr>
              <a:t>Universiteit Leiden. Bij ons leer je de wereld kennen.</a:t>
            </a:r>
          </a:p>
        </p:txBody>
      </p:sp>
      <p:sp>
        <p:nvSpPr>
          <p:cNvPr id="22533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Minion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Minion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Minion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Minion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Minion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nion" pitchFamily="2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9DE9B40-5032-44B0-B5BD-46091C01404A}" type="slidenum">
              <a:rPr altLang="nl-NL">
                <a:solidFill>
                  <a:schemeClr val="bg1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altLang="nl-NL">
              <a:solidFill>
                <a:schemeClr val="bg1"/>
              </a:solidFill>
            </a:endParaRPr>
          </a:p>
        </p:txBody>
      </p:sp>
      <p:pic>
        <p:nvPicPr>
          <p:cNvPr id="22534" name="Picture 2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5" b="17445"/>
          <a:stretch>
            <a:fillRect/>
          </a:stretch>
        </p:blipFill>
        <p:spPr bwMode="auto">
          <a:xfrm>
            <a:off x="527050" y="4713288"/>
            <a:ext cx="3944938" cy="16779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8" t="15820" r="18539" b="9921"/>
          <a:stretch>
            <a:fillRect/>
          </a:stretch>
        </p:blipFill>
        <p:spPr bwMode="auto">
          <a:xfrm>
            <a:off x="5416550" y="4683125"/>
            <a:ext cx="2763838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3" t="15469" r="18929" b="10016"/>
          <a:stretch>
            <a:fillRect/>
          </a:stretch>
        </p:blipFill>
        <p:spPr bwMode="auto">
          <a:xfrm>
            <a:off x="9093200" y="4683125"/>
            <a:ext cx="2693988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Arrow Connector 4"/>
          <p:cNvCxnSpPr/>
          <p:nvPr/>
        </p:nvCxnSpPr>
        <p:spPr>
          <a:xfrm>
            <a:off x="4651375" y="5589588"/>
            <a:ext cx="584200" cy="0"/>
          </a:xfrm>
          <a:prstGeom prst="straightConnector1">
            <a:avLst/>
          </a:prstGeom>
          <a:ln w="73025" cmpd="dbl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4"/>
          <p:cNvCxnSpPr/>
          <p:nvPr/>
        </p:nvCxnSpPr>
        <p:spPr>
          <a:xfrm>
            <a:off x="8324850" y="5589588"/>
            <a:ext cx="582613" cy="0"/>
          </a:xfrm>
          <a:prstGeom prst="straightConnector1">
            <a:avLst/>
          </a:prstGeom>
          <a:ln w="73025" cmpd="dbl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jdelijke aanduiding voor verticale tekst 6"/>
          <p:cNvSpPr txBox="1">
            <a:spLocks/>
          </p:cNvSpPr>
          <p:nvPr/>
        </p:nvSpPr>
        <p:spPr>
          <a:xfrm>
            <a:off x="7405688" y="1397000"/>
            <a:ext cx="4381500" cy="32559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61950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361950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-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 fontAlgn="auto">
              <a:defRPr/>
            </a:pPr>
            <a:r>
              <a:rPr lang="nl-NL" sz="2400" dirty="0" smtClean="0"/>
              <a:t>2016-2025</a:t>
            </a:r>
          </a:p>
          <a:p>
            <a:pPr marL="342900" lvl="3" indent="-342900" fontAlgn="auto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0" dirty="0" err="1" smtClean="0"/>
              <a:t>Totale</a:t>
            </a:r>
            <a:r>
              <a:rPr lang="en-US" b="0" dirty="0" smtClean="0"/>
              <a:t> </a:t>
            </a:r>
            <a:r>
              <a:rPr lang="en-US" b="0" dirty="0" err="1" smtClean="0"/>
              <a:t>herontwikkeling</a:t>
            </a:r>
            <a:r>
              <a:rPr lang="en-US" b="0" dirty="0" smtClean="0"/>
              <a:t> </a:t>
            </a:r>
          </a:p>
          <a:p>
            <a:pPr marL="342900" lvl="3" indent="-342900" fontAlgn="auto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n-US" b="0" dirty="0"/>
          </a:p>
          <a:p>
            <a:pPr lvl="3" fontAlgn="auto">
              <a:lnSpc>
                <a:spcPct val="150000"/>
              </a:lnSpc>
              <a:defRPr/>
            </a:pPr>
            <a:r>
              <a:rPr lang="en-US" sz="2400" dirty="0" smtClean="0"/>
              <a:t>Na 2025</a:t>
            </a:r>
          </a:p>
          <a:p>
            <a:pPr marL="342900" lvl="3" indent="-342900" fontAlgn="auto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0" dirty="0" err="1" smtClean="0"/>
              <a:t>Doorontwikkeling</a:t>
            </a:r>
            <a:r>
              <a:rPr lang="en-US" b="0" dirty="0" smtClean="0"/>
              <a:t> </a:t>
            </a:r>
          </a:p>
          <a:p>
            <a:pPr lvl="3" fontAlgn="auto">
              <a:defRPr/>
            </a:pPr>
            <a:endParaRPr lang="nl-NL" b="0" dirty="0" smtClean="0"/>
          </a:p>
          <a:p>
            <a:pPr marL="342900" lvl="3" indent="-342900" fontAlgn="auto">
              <a:buFont typeface="Arial" panose="020B0604020202020204" pitchFamily="34" charset="0"/>
              <a:buChar char="•"/>
              <a:defRPr/>
            </a:pPr>
            <a:endParaRPr lang="nl-NL" b="0" dirty="0" smtClean="0"/>
          </a:p>
          <a:p>
            <a:pPr marL="342900" lvl="3" indent="-342900" fontAlgn="auto">
              <a:buFont typeface="Arial" panose="020B0604020202020204" pitchFamily="34" charset="0"/>
              <a:buChar char="•"/>
              <a:defRPr/>
            </a:pPr>
            <a:endParaRPr lang="nl-NL" b="0" dirty="0" smtClean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0558d327b8794774cd7b033a55df2d8a48a6fba"/>
</p:tagLst>
</file>

<file path=ppt/theme/theme1.xml><?xml version="1.0" encoding="utf-8"?>
<a:theme xmlns:a="http://schemas.openxmlformats.org/drawingml/2006/main" name="Corporate template-set Universiteit Leiden">
  <a:themeElements>
    <a:clrScheme name="Universiteit Leiden">
      <a:dk1>
        <a:srgbClr val="000000"/>
      </a:dk1>
      <a:lt1>
        <a:srgbClr val="FFFFFF"/>
      </a:lt1>
      <a:dk2>
        <a:srgbClr val="8592BC"/>
      </a:dk2>
      <a:lt2>
        <a:srgbClr val="0C2577"/>
      </a:lt2>
      <a:accent1>
        <a:srgbClr val="D4D700"/>
      </a:accent1>
      <a:accent2>
        <a:srgbClr val="0092A7"/>
      </a:accent2>
      <a:accent3>
        <a:srgbClr val="5692C9"/>
      </a:accent3>
      <a:accent4>
        <a:srgbClr val="EB7D11"/>
      </a:accent4>
      <a:accent5>
        <a:srgbClr val="007A45"/>
      </a:accent5>
      <a:accent6>
        <a:srgbClr val="A6006A"/>
      </a:accent6>
      <a:hlink>
        <a:srgbClr val="0033CC"/>
      </a:hlink>
      <a:folHlink>
        <a:srgbClr val="0033CC"/>
      </a:folHlink>
    </a:clrScheme>
    <a:fontScheme name="Univeriteit Leiden">
      <a:majorFont>
        <a:latin typeface="Minion"/>
        <a:ea typeface=""/>
        <a:cs typeface=""/>
      </a:majorFont>
      <a:minorFont>
        <a:latin typeface="Minion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425</Words>
  <Application>Microsoft Office PowerPoint</Application>
  <PresentationFormat>Aangepast</PresentationFormat>
  <Paragraphs>124</Paragraphs>
  <Slides>12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3" baseType="lpstr">
      <vt:lpstr>Corporate template-set Universiteit Leiden</vt:lpstr>
      <vt:lpstr>Presentatie voor Raadscommissie Humanities Campus</vt:lpstr>
      <vt:lpstr>Humanities Leiden</vt:lpstr>
      <vt:lpstr>Inhoudsopgave</vt:lpstr>
      <vt:lpstr>Witte Singel - Doelencomplex</vt:lpstr>
      <vt:lpstr>Aanleiding herontwikkeling</vt:lpstr>
      <vt:lpstr>Visie</vt:lpstr>
      <vt:lpstr>Nota van Uitgangspunten</vt:lpstr>
      <vt:lpstr>Plazamodel Humanities Campus</vt:lpstr>
      <vt:lpstr>Vervolgproces</vt:lpstr>
      <vt:lpstr>einde</vt:lpstr>
      <vt:lpstr>Optie in onderzoek</vt:lpstr>
      <vt:lpstr>Voorwaarden De Sleutels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template-set Universiteit Leiden</dc:title>
  <dc:creator>PPTsolutions</dc:creator>
  <cp:lastModifiedBy>Slink, Anna-Marie</cp:lastModifiedBy>
  <cp:revision>140</cp:revision>
  <cp:lastPrinted>2015-12-10T10:16:49Z</cp:lastPrinted>
  <dcterms:created xsi:type="dcterms:W3CDTF">2015-03-10T08:05:39Z</dcterms:created>
  <dcterms:modified xsi:type="dcterms:W3CDTF">2015-12-11T14:38:12Z</dcterms:modified>
</cp:coreProperties>
</file>