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85" r:id="rId2"/>
  </p:sldMasterIdLst>
  <p:notesMasterIdLst>
    <p:notesMasterId r:id="rId43"/>
  </p:notesMasterIdLst>
  <p:handoutMasterIdLst>
    <p:handoutMasterId r:id="rId44"/>
  </p:handoutMasterIdLst>
  <p:sldIdLst>
    <p:sldId id="260" r:id="rId3"/>
    <p:sldId id="295" r:id="rId4"/>
    <p:sldId id="301" r:id="rId5"/>
    <p:sldId id="299" r:id="rId6"/>
    <p:sldId id="298" r:id="rId7"/>
    <p:sldId id="300" r:id="rId8"/>
    <p:sldId id="2147375776" r:id="rId9"/>
    <p:sldId id="303" r:id="rId10"/>
    <p:sldId id="257" r:id="rId11"/>
    <p:sldId id="302" r:id="rId12"/>
    <p:sldId id="2147375784" r:id="rId13"/>
    <p:sldId id="2147375777" r:id="rId14"/>
    <p:sldId id="256" r:id="rId15"/>
    <p:sldId id="2147375774" r:id="rId16"/>
    <p:sldId id="2147375779" r:id="rId17"/>
    <p:sldId id="2147375780" r:id="rId18"/>
    <p:sldId id="2147375781" r:id="rId19"/>
    <p:sldId id="2147375782" r:id="rId20"/>
    <p:sldId id="2147375783" r:id="rId21"/>
    <p:sldId id="2147375775" r:id="rId22"/>
    <p:sldId id="297" r:id="rId23"/>
    <p:sldId id="2147375778" r:id="rId24"/>
    <p:sldId id="2147375785" r:id="rId25"/>
    <p:sldId id="2147375786" r:id="rId26"/>
    <p:sldId id="2147375787" r:id="rId27"/>
    <p:sldId id="2147375788" r:id="rId28"/>
    <p:sldId id="263" r:id="rId29"/>
    <p:sldId id="2147375789" r:id="rId30"/>
    <p:sldId id="2147375790" r:id="rId31"/>
    <p:sldId id="2147375791" r:id="rId32"/>
    <p:sldId id="2147375792" r:id="rId33"/>
    <p:sldId id="271" r:id="rId34"/>
    <p:sldId id="272" r:id="rId35"/>
    <p:sldId id="306" r:id="rId36"/>
    <p:sldId id="307" r:id="rId37"/>
    <p:sldId id="308" r:id="rId38"/>
    <p:sldId id="309" r:id="rId39"/>
    <p:sldId id="310" r:id="rId40"/>
    <p:sldId id="311" r:id="rId41"/>
    <p:sldId id="312" r:id="rId42"/>
  </p:sldIdLst>
  <p:sldSz cx="9144000" cy="6858000" type="screen4x3"/>
  <p:notesSz cx="6797675" cy="9928225"/>
  <p:defaultTextStyle>
    <a:defPPr>
      <a:defRPr lang="en-US"/>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6B05"/>
    <a:srgbClr val="58321E"/>
    <a:srgbClr val="C7AB84"/>
    <a:srgbClr val="DA5521"/>
    <a:srgbClr val="000000"/>
    <a:srgbClr val="080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53" autoAdjust="0"/>
    <p:restoredTop sz="90875" autoAdjust="0"/>
  </p:normalViewPr>
  <p:slideViewPr>
    <p:cSldViewPr>
      <p:cViewPr varScale="1">
        <p:scale>
          <a:sx n="114" d="100"/>
          <a:sy n="114" d="100"/>
        </p:scale>
        <p:origin x="148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9" d="100"/>
          <a:sy n="119" d="100"/>
        </p:scale>
        <p:origin x="-3264" y="-10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1F475F-A707-45AD-B66E-F632B320DD9F}" type="doc">
      <dgm:prSet loTypeId="urn:microsoft.com/office/officeart/2005/8/layout/venn1" loCatId="relationship" qsTypeId="urn:microsoft.com/office/officeart/2005/8/quickstyle/simple1" qsCatId="simple" csTypeId="urn:microsoft.com/office/officeart/2005/8/colors/accent1_2" csCatId="accent1" phldr="1"/>
      <dgm:spPr/>
    </dgm:pt>
    <dgm:pt modelId="{70FEDD71-2809-4A57-B619-B27119F7038F}">
      <dgm:prSet phldrT="[Tekst]" custT="1"/>
      <dgm:spPr>
        <a:solidFill>
          <a:schemeClr val="accent6">
            <a:alpha val="50000"/>
          </a:schemeClr>
        </a:solidFill>
      </dgm:spPr>
      <dgm:t>
        <a:bodyPr/>
        <a:lstStyle/>
        <a:p>
          <a:r>
            <a:rPr lang="nl-NL" sz="3600" dirty="0"/>
            <a:t>IZA</a:t>
          </a:r>
        </a:p>
        <a:p>
          <a:r>
            <a:rPr lang="nl-NL" sz="2400" dirty="0"/>
            <a:t>(zorgpartijen)</a:t>
          </a:r>
        </a:p>
      </dgm:t>
    </dgm:pt>
    <dgm:pt modelId="{7F6A1DE0-B80C-4F01-8323-6FAC4945338C}" type="parTrans" cxnId="{BFC30CAF-6729-4BAF-8102-E1746D244D26}">
      <dgm:prSet/>
      <dgm:spPr/>
      <dgm:t>
        <a:bodyPr/>
        <a:lstStyle/>
        <a:p>
          <a:endParaRPr lang="nl-NL"/>
        </a:p>
      </dgm:t>
    </dgm:pt>
    <dgm:pt modelId="{D737C4A6-8124-4208-A572-B35CA8A1E22E}" type="sibTrans" cxnId="{BFC30CAF-6729-4BAF-8102-E1746D244D26}">
      <dgm:prSet/>
      <dgm:spPr/>
      <dgm:t>
        <a:bodyPr/>
        <a:lstStyle/>
        <a:p>
          <a:endParaRPr lang="nl-NL"/>
        </a:p>
      </dgm:t>
    </dgm:pt>
    <dgm:pt modelId="{756E09AE-1087-40D3-BDF2-AA676A07F68B}">
      <dgm:prSet phldrT="[Tekst]" custT="1"/>
      <dgm:spPr>
        <a:solidFill>
          <a:schemeClr val="accent5">
            <a:lumMod val="40000"/>
            <a:lumOff val="60000"/>
            <a:alpha val="50000"/>
          </a:schemeClr>
        </a:solidFill>
      </dgm:spPr>
      <dgm:t>
        <a:bodyPr/>
        <a:lstStyle/>
        <a:p>
          <a:r>
            <a:rPr lang="nl-NL" sz="3600" dirty="0"/>
            <a:t>GALA</a:t>
          </a:r>
          <a:r>
            <a:rPr lang="nl-NL" sz="6500" dirty="0"/>
            <a:t> </a:t>
          </a:r>
          <a:r>
            <a:rPr lang="nl-NL" sz="2400" dirty="0"/>
            <a:t>(gemeenten)</a:t>
          </a:r>
          <a:endParaRPr lang="nl-NL" sz="6500" dirty="0"/>
        </a:p>
      </dgm:t>
    </dgm:pt>
    <dgm:pt modelId="{45CF477D-F643-4A07-9447-4680475AEACA}" type="parTrans" cxnId="{33E3F3FD-5D9E-4F1F-B5C8-B153D34CDFE2}">
      <dgm:prSet/>
      <dgm:spPr/>
      <dgm:t>
        <a:bodyPr/>
        <a:lstStyle/>
        <a:p>
          <a:endParaRPr lang="nl-NL"/>
        </a:p>
      </dgm:t>
    </dgm:pt>
    <dgm:pt modelId="{63A731B0-28AF-44E0-BCFA-1AA58CD304A4}" type="sibTrans" cxnId="{33E3F3FD-5D9E-4F1F-B5C8-B153D34CDFE2}">
      <dgm:prSet/>
      <dgm:spPr/>
      <dgm:t>
        <a:bodyPr/>
        <a:lstStyle/>
        <a:p>
          <a:endParaRPr lang="nl-NL"/>
        </a:p>
      </dgm:t>
    </dgm:pt>
    <dgm:pt modelId="{CEC40C02-F22F-445A-9186-DFF62C31E4F6}" type="pres">
      <dgm:prSet presAssocID="{011F475F-A707-45AD-B66E-F632B320DD9F}" presName="compositeShape" presStyleCnt="0">
        <dgm:presLayoutVars>
          <dgm:chMax val="7"/>
          <dgm:dir/>
          <dgm:resizeHandles val="exact"/>
        </dgm:presLayoutVars>
      </dgm:prSet>
      <dgm:spPr/>
    </dgm:pt>
    <dgm:pt modelId="{0FF6AD56-11BB-4E51-B8DB-38CA4C04CD66}" type="pres">
      <dgm:prSet presAssocID="{70FEDD71-2809-4A57-B619-B27119F7038F}" presName="circ1" presStyleLbl="vennNode1" presStyleIdx="0" presStyleCnt="2"/>
      <dgm:spPr/>
    </dgm:pt>
    <dgm:pt modelId="{7894DB76-45C8-4D77-B54B-89EE9BE113CA}" type="pres">
      <dgm:prSet presAssocID="{70FEDD71-2809-4A57-B619-B27119F7038F}" presName="circ1Tx" presStyleLbl="revTx" presStyleIdx="0" presStyleCnt="0">
        <dgm:presLayoutVars>
          <dgm:chMax val="0"/>
          <dgm:chPref val="0"/>
          <dgm:bulletEnabled val="1"/>
        </dgm:presLayoutVars>
      </dgm:prSet>
      <dgm:spPr/>
    </dgm:pt>
    <dgm:pt modelId="{B700C47D-40B4-4573-834D-AD22E6D11EFC}" type="pres">
      <dgm:prSet presAssocID="{756E09AE-1087-40D3-BDF2-AA676A07F68B}" presName="circ2" presStyleLbl="vennNode1" presStyleIdx="1" presStyleCnt="2" custLinFactNeighborX="-79" custLinFactNeighborY="0"/>
      <dgm:spPr/>
    </dgm:pt>
    <dgm:pt modelId="{386205F9-49BE-4573-AEAA-C847B0F1EE30}" type="pres">
      <dgm:prSet presAssocID="{756E09AE-1087-40D3-BDF2-AA676A07F68B}" presName="circ2Tx" presStyleLbl="revTx" presStyleIdx="0" presStyleCnt="0">
        <dgm:presLayoutVars>
          <dgm:chMax val="0"/>
          <dgm:chPref val="0"/>
          <dgm:bulletEnabled val="1"/>
        </dgm:presLayoutVars>
      </dgm:prSet>
      <dgm:spPr/>
    </dgm:pt>
  </dgm:ptLst>
  <dgm:cxnLst>
    <dgm:cxn modelId="{CFD3826A-E541-4509-9CEE-84D7624A8E4A}" type="presOf" srcId="{70FEDD71-2809-4A57-B619-B27119F7038F}" destId="{0FF6AD56-11BB-4E51-B8DB-38CA4C04CD66}" srcOrd="0" destOrd="0" presId="urn:microsoft.com/office/officeart/2005/8/layout/venn1"/>
    <dgm:cxn modelId="{D6305787-3581-4C78-AD31-23F41F85BF98}" type="presOf" srcId="{756E09AE-1087-40D3-BDF2-AA676A07F68B}" destId="{386205F9-49BE-4573-AEAA-C847B0F1EE30}" srcOrd="1" destOrd="0" presId="urn:microsoft.com/office/officeart/2005/8/layout/venn1"/>
    <dgm:cxn modelId="{894F0FA5-7B5D-47D3-9B70-F6D559970414}" type="presOf" srcId="{70FEDD71-2809-4A57-B619-B27119F7038F}" destId="{7894DB76-45C8-4D77-B54B-89EE9BE113CA}" srcOrd="1" destOrd="0" presId="urn:microsoft.com/office/officeart/2005/8/layout/venn1"/>
    <dgm:cxn modelId="{BFC30CAF-6729-4BAF-8102-E1746D244D26}" srcId="{011F475F-A707-45AD-B66E-F632B320DD9F}" destId="{70FEDD71-2809-4A57-B619-B27119F7038F}" srcOrd="0" destOrd="0" parTransId="{7F6A1DE0-B80C-4F01-8323-6FAC4945338C}" sibTransId="{D737C4A6-8124-4208-A572-B35CA8A1E22E}"/>
    <dgm:cxn modelId="{F6D06EB3-50ED-42D0-ADC2-8B44ADC22480}" type="presOf" srcId="{011F475F-A707-45AD-B66E-F632B320DD9F}" destId="{CEC40C02-F22F-445A-9186-DFF62C31E4F6}" srcOrd="0" destOrd="0" presId="urn:microsoft.com/office/officeart/2005/8/layout/venn1"/>
    <dgm:cxn modelId="{AF689FDD-2130-4F06-A0D3-5D8CBBB078AA}" type="presOf" srcId="{756E09AE-1087-40D3-BDF2-AA676A07F68B}" destId="{B700C47D-40B4-4573-834D-AD22E6D11EFC}" srcOrd="0" destOrd="0" presId="urn:microsoft.com/office/officeart/2005/8/layout/venn1"/>
    <dgm:cxn modelId="{33E3F3FD-5D9E-4F1F-B5C8-B153D34CDFE2}" srcId="{011F475F-A707-45AD-B66E-F632B320DD9F}" destId="{756E09AE-1087-40D3-BDF2-AA676A07F68B}" srcOrd="1" destOrd="0" parTransId="{45CF477D-F643-4A07-9447-4680475AEACA}" sibTransId="{63A731B0-28AF-44E0-BCFA-1AA58CD304A4}"/>
    <dgm:cxn modelId="{03972013-5763-4C96-80CA-CE0CAE807AD0}" type="presParOf" srcId="{CEC40C02-F22F-445A-9186-DFF62C31E4F6}" destId="{0FF6AD56-11BB-4E51-B8DB-38CA4C04CD66}" srcOrd="0" destOrd="0" presId="urn:microsoft.com/office/officeart/2005/8/layout/venn1"/>
    <dgm:cxn modelId="{A8CAE1DB-AB6E-4ADF-A7E0-789D35B74FF2}" type="presParOf" srcId="{CEC40C02-F22F-445A-9186-DFF62C31E4F6}" destId="{7894DB76-45C8-4D77-B54B-89EE9BE113CA}" srcOrd="1" destOrd="0" presId="urn:microsoft.com/office/officeart/2005/8/layout/venn1"/>
    <dgm:cxn modelId="{3C4E492A-17D4-41C1-8BDB-5E1E96A34C15}" type="presParOf" srcId="{CEC40C02-F22F-445A-9186-DFF62C31E4F6}" destId="{B700C47D-40B4-4573-834D-AD22E6D11EFC}" srcOrd="2" destOrd="0" presId="urn:microsoft.com/office/officeart/2005/8/layout/venn1"/>
    <dgm:cxn modelId="{26848A93-E078-4F13-9328-A05AD194A4E0}" type="presParOf" srcId="{CEC40C02-F22F-445A-9186-DFF62C31E4F6}" destId="{386205F9-49BE-4573-AEAA-C847B0F1EE30}"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6AD56-11BB-4E51-B8DB-38CA4C04CD66}">
      <dsp:nvSpPr>
        <dsp:cNvPr id="0" name=""/>
        <dsp:cNvSpPr/>
      </dsp:nvSpPr>
      <dsp:spPr>
        <a:xfrm>
          <a:off x="137159" y="340360"/>
          <a:ext cx="3383280" cy="3383279"/>
        </a:xfrm>
        <a:prstGeom prst="ellipse">
          <a:avLst/>
        </a:prstGeom>
        <a:solidFill>
          <a:schemeClr val="accent6">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nl-NL" sz="3600" kern="1200" dirty="0"/>
            <a:t>IZA</a:t>
          </a:r>
        </a:p>
        <a:p>
          <a:pPr marL="0" lvl="0" indent="0" algn="ctr" defTabSz="1600200">
            <a:lnSpc>
              <a:spcPct val="90000"/>
            </a:lnSpc>
            <a:spcBef>
              <a:spcPct val="0"/>
            </a:spcBef>
            <a:spcAft>
              <a:spcPct val="35000"/>
            </a:spcAft>
            <a:buNone/>
          </a:pPr>
          <a:r>
            <a:rPr lang="nl-NL" sz="2400" kern="1200" dirty="0"/>
            <a:t>(zorgpartijen)</a:t>
          </a:r>
        </a:p>
      </dsp:txBody>
      <dsp:txXfrm>
        <a:off x="609599" y="739321"/>
        <a:ext cx="1950720" cy="2585357"/>
      </dsp:txXfrm>
    </dsp:sp>
    <dsp:sp modelId="{B700C47D-40B4-4573-834D-AD22E6D11EFC}">
      <dsp:nvSpPr>
        <dsp:cNvPr id="0" name=""/>
        <dsp:cNvSpPr/>
      </dsp:nvSpPr>
      <dsp:spPr>
        <a:xfrm>
          <a:off x="2572887" y="340360"/>
          <a:ext cx="3383280" cy="3383279"/>
        </a:xfrm>
        <a:prstGeom prst="ellipse">
          <a:avLst/>
        </a:prstGeom>
        <a:solidFill>
          <a:schemeClr val="accent5">
            <a:lumMod val="40000"/>
            <a:lumOff val="6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r>
            <a:rPr lang="nl-NL" sz="3600" kern="1200" dirty="0"/>
            <a:t>GALA</a:t>
          </a:r>
          <a:r>
            <a:rPr lang="nl-NL" sz="6500" kern="1200" dirty="0"/>
            <a:t> </a:t>
          </a:r>
          <a:r>
            <a:rPr lang="nl-NL" sz="2400" kern="1200" dirty="0"/>
            <a:t>(gemeenten)</a:t>
          </a:r>
          <a:endParaRPr lang="nl-NL" sz="6500" kern="1200" dirty="0"/>
        </a:p>
      </dsp:txBody>
      <dsp:txXfrm>
        <a:off x="3533007" y="739321"/>
        <a:ext cx="1950720" cy="258535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8195" name="Rectangle 3"/>
          <p:cNvSpPr>
            <a:spLocks noGrp="1" noChangeArrowheads="1"/>
          </p:cNvSpPr>
          <p:nvPr>
            <p:ph type="dt" sz="quarter" idx="1"/>
          </p:nvPr>
        </p:nvSpPr>
        <p:spPr bwMode="auto">
          <a:xfrm>
            <a:off x="385201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8196" name="Rectangle 4"/>
          <p:cNvSpPr>
            <a:spLocks noGrp="1" noChangeArrowheads="1"/>
          </p:cNvSpPr>
          <p:nvPr>
            <p:ph type="ftr" sz="quarter" idx="2"/>
          </p:nvPr>
        </p:nvSpPr>
        <p:spPr bwMode="auto">
          <a:xfrm>
            <a:off x="0"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8197" name="Rectangle 5"/>
          <p:cNvSpPr>
            <a:spLocks noGrp="1" noChangeArrowheads="1"/>
          </p:cNvSpPr>
          <p:nvPr>
            <p:ph type="sldNum" sz="quarter" idx="3"/>
          </p:nvPr>
        </p:nvSpPr>
        <p:spPr bwMode="auto">
          <a:xfrm>
            <a:off x="3852016"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32EA049-63A5-41B2-80FF-1794F42020D8}" type="slidenum">
              <a:rPr lang="en-US"/>
              <a:pPr>
                <a:defRPr/>
              </a:pPr>
              <a:t>‹nr.›</a:t>
            </a:fld>
            <a:endParaRPr lang="en-US"/>
          </a:p>
        </p:txBody>
      </p:sp>
    </p:spTree>
    <p:extLst>
      <p:ext uri="{BB962C8B-B14F-4D97-AF65-F5344CB8AC3E}">
        <p14:creationId xmlns:p14="http://schemas.microsoft.com/office/powerpoint/2010/main" val="24173976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85201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17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06357" y="4715907"/>
            <a:ext cx="4984962"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0"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852016"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5A232A7-3661-4D3E-994F-D70133389896}" type="slidenum">
              <a:rPr lang="en-US"/>
              <a:pPr>
                <a:defRPr/>
              </a:pPr>
              <a:t>‹nr.›</a:t>
            </a:fld>
            <a:endParaRPr lang="en-US"/>
          </a:p>
        </p:txBody>
      </p:sp>
    </p:spTree>
    <p:extLst>
      <p:ext uri="{BB962C8B-B14F-4D97-AF65-F5344CB8AC3E}">
        <p14:creationId xmlns:p14="http://schemas.microsoft.com/office/powerpoint/2010/main" val="153969856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jdelijke aanduiding voor dia-afbeelding 1"/>
          <p:cNvSpPr>
            <a:spLocks noGrp="1" noRot="1" noChangeAspect="1" noTextEdit="1"/>
          </p:cNvSpPr>
          <p:nvPr>
            <p:ph type="sldImg"/>
          </p:nvPr>
        </p:nvSpPr>
        <p:spPr>
          <a:ln/>
        </p:spPr>
      </p:sp>
      <p:sp>
        <p:nvSpPr>
          <p:cNvPr id="8195" name="Tijdelijke aanduiding voor notities 2"/>
          <p:cNvSpPr>
            <a:spLocks noGrp="1"/>
          </p:cNvSpPr>
          <p:nvPr>
            <p:ph type="body" idx="1"/>
          </p:nvPr>
        </p:nvSpPr>
        <p:spPr>
          <a:noFill/>
          <a:ln/>
        </p:spPr>
        <p:txBody>
          <a:bodyPr/>
          <a:lstStyle/>
          <a:p>
            <a:endParaRPr lang="nl-NL"/>
          </a:p>
        </p:txBody>
      </p:sp>
      <p:sp>
        <p:nvSpPr>
          <p:cNvPr id="8196" name="Tijdelijke aanduiding voor dianummer 3"/>
          <p:cNvSpPr>
            <a:spLocks noGrp="1"/>
          </p:cNvSpPr>
          <p:nvPr>
            <p:ph type="sldNum" sz="quarter" idx="5"/>
          </p:nvPr>
        </p:nvSpPr>
        <p:spPr>
          <a:noFill/>
        </p:spPr>
        <p:txBody>
          <a:bodyPr/>
          <a:lstStyle/>
          <a:p>
            <a:fld id="{89A4A1F2-F5B8-4CF1-B656-4B1BDADD9B6B}" type="slidenum">
              <a:rPr lang="nl-NL" smtClean="0"/>
              <a:pPr/>
              <a:t>1</a:t>
            </a:fld>
            <a:endParaRPr lang="nl-NL"/>
          </a:p>
        </p:txBody>
      </p:sp>
    </p:spTree>
    <p:extLst>
      <p:ext uri="{BB962C8B-B14F-4D97-AF65-F5344CB8AC3E}">
        <p14:creationId xmlns:p14="http://schemas.microsoft.com/office/powerpoint/2010/main" val="2671603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jdelijke aanduiding voor dia-afbeelding 1"/>
          <p:cNvSpPr>
            <a:spLocks noGrp="1" noRot="1" noChangeAspect="1" noTextEdit="1"/>
          </p:cNvSpPr>
          <p:nvPr>
            <p:ph type="sldImg"/>
          </p:nvPr>
        </p:nvSpPr>
        <p:spPr>
          <a:ln/>
        </p:spPr>
      </p:sp>
      <p:sp>
        <p:nvSpPr>
          <p:cNvPr id="8195" name="Tijdelijke aanduiding voor notities 2"/>
          <p:cNvSpPr>
            <a:spLocks noGrp="1"/>
          </p:cNvSpPr>
          <p:nvPr>
            <p:ph type="body" idx="1"/>
          </p:nvPr>
        </p:nvSpPr>
        <p:spPr>
          <a:noFill/>
          <a:ln/>
        </p:spPr>
        <p:txBody>
          <a:bodyPr/>
          <a:lstStyle/>
          <a:p>
            <a:endParaRPr lang="nl-NL"/>
          </a:p>
        </p:txBody>
      </p:sp>
      <p:sp>
        <p:nvSpPr>
          <p:cNvPr id="8196" name="Tijdelijke aanduiding voor dianummer 3"/>
          <p:cNvSpPr>
            <a:spLocks noGrp="1"/>
          </p:cNvSpPr>
          <p:nvPr>
            <p:ph type="sldNum" sz="quarter" idx="5"/>
          </p:nvPr>
        </p:nvSpPr>
        <p:spPr>
          <a:noFill/>
        </p:spPr>
        <p:txBody>
          <a:bodyPr/>
          <a:lstStyle/>
          <a:p>
            <a:fld id="{89A4A1F2-F5B8-4CF1-B656-4B1BDADD9B6B}" type="slidenum">
              <a:rPr lang="nl-NL" smtClean="0"/>
              <a:pPr/>
              <a:t>23</a:t>
            </a:fld>
            <a:endParaRPr lang="nl-NL"/>
          </a:p>
        </p:txBody>
      </p:sp>
    </p:spTree>
    <p:extLst>
      <p:ext uri="{BB962C8B-B14F-4D97-AF65-F5344CB8AC3E}">
        <p14:creationId xmlns:p14="http://schemas.microsoft.com/office/powerpoint/2010/main" val="26716039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pic>
        <p:nvPicPr>
          <p:cNvPr id="4" name="Picture 8" descr="PP gem_Putten logo.jpg                                         00040FBCHD Vonk                        C7020533:"/>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ectangle 14"/>
          <p:cNvSpPr>
            <a:spLocks noChangeArrowheads="1"/>
          </p:cNvSpPr>
          <p:nvPr userDrawn="1"/>
        </p:nvSpPr>
        <p:spPr bwMode="auto">
          <a:xfrm>
            <a:off x="1295400" y="323850"/>
            <a:ext cx="7543800" cy="1066800"/>
          </a:xfrm>
          <a:prstGeom prst="rect">
            <a:avLst/>
          </a:prstGeom>
          <a:solidFill>
            <a:srgbClr val="C7AB84"/>
          </a:solidFill>
          <a:ln w="9525">
            <a:noFill/>
            <a:miter lim="800000"/>
            <a:headEnd/>
            <a:tailEnd/>
          </a:ln>
          <a:effectLst/>
        </p:spPr>
        <p:txBody>
          <a:bodyPr wrap="none" anchor="ctr"/>
          <a:lstStyle/>
          <a:p>
            <a:pPr algn="r">
              <a:defRPr/>
            </a:pPr>
            <a:r>
              <a:rPr lang="en-US">
                <a:solidFill>
                  <a:srgbClr val="C7AB84"/>
                </a:solidFill>
              </a:rPr>
              <a:t> </a:t>
            </a:r>
          </a:p>
        </p:txBody>
      </p:sp>
      <p:sp>
        <p:nvSpPr>
          <p:cNvPr id="6" name="Rectangle 15"/>
          <p:cNvSpPr>
            <a:spLocks noChangeArrowheads="1"/>
          </p:cNvSpPr>
          <p:nvPr userDrawn="1"/>
        </p:nvSpPr>
        <p:spPr bwMode="auto">
          <a:xfrm>
            <a:off x="1295400" y="3124200"/>
            <a:ext cx="7543800" cy="3429000"/>
          </a:xfrm>
          <a:prstGeom prst="rect">
            <a:avLst/>
          </a:prstGeom>
          <a:solidFill>
            <a:srgbClr val="58321E"/>
          </a:solidFill>
          <a:ln w="9525">
            <a:noFill/>
            <a:miter lim="800000"/>
            <a:headEnd/>
            <a:tailEnd/>
          </a:ln>
          <a:effectLst/>
        </p:spPr>
        <p:txBody>
          <a:bodyPr wrap="none" anchor="ctr"/>
          <a:lstStyle/>
          <a:p>
            <a:pPr algn="ctr">
              <a:defRPr/>
            </a:pPr>
            <a:r>
              <a:rPr lang="en-US">
                <a:solidFill>
                  <a:srgbClr val="C7AB84"/>
                </a:solidFill>
              </a:rPr>
              <a:t> </a:t>
            </a:r>
          </a:p>
        </p:txBody>
      </p:sp>
      <p:sp>
        <p:nvSpPr>
          <p:cNvPr id="7" name="Rectangle 13"/>
          <p:cNvSpPr>
            <a:spLocks noChangeArrowheads="1"/>
          </p:cNvSpPr>
          <p:nvPr userDrawn="1"/>
        </p:nvSpPr>
        <p:spPr bwMode="auto">
          <a:xfrm>
            <a:off x="1219200" y="228600"/>
            <a:ext cx="381000" cy="6324600"/>
          </a:xfrm>
          <a:prstGeom prst="rect">
            <a:avLst/>
          </a:prstGeom>
          <a:solidFill>
            <a:schemeClr val="bg1"/>
          </a:solidFill>
          <a:ln w="9525">
            <a:noFill/>
            <a:miter lim="800000"/>
            <a:headEnd/>
            <a:tailEnd/>
          </a:ln>
          <a:effectLst/>
        </p:spPr>
        <p:txBody>
          <a:bodyPr wrap="none" anchor="ctr"/>
          <a:lstStyle/>
          <a:p>
            <a:pPr algn="ctr">
              <a:defRPr/>
            </a:pPr>
            <a:r>
              <a:rPr lang="en-US"/>
              <a:t>    </a:t>
            </a:r>
          </a:p>
        </p:txBody>
      </p:sp>
      <p:pic>
        <p:nvPicPr>
          <p:cNvPr id="10" name="Picture 11" descr="PP gem_Putten.png                                              00040FBCHD Vonk                        C7020533:"/>
          <p:cNvPicPr>
            <a:picLocks noChangeAspect="1" noChangeArrowheads="1"/>
          </p:cNvPicPr>
          <p:nvPr userDrawn="1"/>
        </p:nvPicPr>
        <p:blipFill>
          <a:blip r:embed="rId3" cstate="print"/>
          <a:srcRect/>
          <a:stretch>
            <a:fillRect/>
          </a:stretch>
        </p:blipFill>
        <p:spPr bwMode="auto">
          <a:xfrm>
            <a:off x="1295400" y="790575"/>
            <a:ext cx="8693150" cy="3095625"/>
          </a:xfrm>
          <a:prstGeom prst="rect">
            <a:avLst/>
          </a:prstGeom>
          <a:noFill/>
          <a:ln w="9525">
            <a:noFill/>
            <a:miter lim="800000"/>
            <a:headEnd/>
            <a:tailEnd/>
          </a:ln>
        </p:spPr>
      </p:pic>
      <p:sp>
        <p:nvSpPr>
          <p:cNvPr id="8" name="Tijdelijke aanduiding voor inhoud 7"/>
          <p:cNvSpPr>
            <a:spLocks noGrp="1"/>
          </p:cNvSpPr>
          <p:nvPr>
            <p:ph sz="quarter" idx="10"/>
          </p:nvPr>
        </p:nvSpPr>
        <p:spPr>
          <a:xfrm>
            <a:off x="1643042" y="1428751"/>
            <a:ext cx="7143800" cy="571489"/>
          </a:xfrm>
        </p:spPr>
        <p:txBody>
          <a:bodyPr>
            <a:noAutofit/>
          </a:bodyPr>
          <a:lstStyle>
            <a:lvl1pPr>
              <a:buNone/>
              <a:defRPr sz="4000">
                <a:solidFill>
                  <a:srgbClr val="EC6B05"/>
                </a:solidFill>
              </a:defRPr>
            </a:lvl1pPr>
          </a:lstStyle>
          <a:p>
            <a:pPr lvl="0"/>
            <a:r>
              <a:rPr lang="nl-NL"/>
              <a:t>Klikken om de tekststijl van het model te bewerken</a:t>
            </a:r>
          </a:p>
        </p:txBody>
      </p:sp>
      <p:sp>
        <p:nvSpPr>
          <p:cNvPr id="9" name="Tijdelijke aanduiding voor inhoud 7"/>
          <p:cNvSpPr>
            <a:spLocks noGrp="1"/>
          </p:cNvSpPr>
          <p:nvPr>
            <p:ph sz="quarter" idx="11"/>
          </p:nvPr>
        </p:nvSpPr>
        <p:spPr>
          <a:xfrm>
            <a:off x="1643042" y="2000240"/>
            <a:ext cx="7143800" cy="571489"/>
          </a:xfrm>
        </p:spPr>
        <p:txBody>
          <a:bodyPr>
            <a:noAutofit/>
          </a:bodyPr>
          <a:lstStyle>
            <a:lvl1pPr>
              <a:buNone/>
              <a:defRPr sz="2400">
                <a:solidFill>
                  <a:srgbClr val="EC6B05"/>
                </a:solidFill>
              </a:defRPr>
            </a:lvl1pPr>
          </a:lstStyle>
          <a:p>
            <a:pPr lvl="0"/>
            <a:r>
              <a:rPr lang="nl-NL"/>
              <a:t>Klikken om de tekststijl van het model te bewerken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D1145-65B4-4A9C-F140-3E9235307501}"/>
              </a:ext>
            </a:extLst>
          </p:cNvPr>
          <p:cNvSpPr>
            <a:spLocks noGrp="1"/>
          </p:cNvSpPr>
          <p:nvPr>
            <p:ph type="title"/>
          </p:nvPr>
        </p:nvSpPr>
        <p:spPr>
          <a:xfrm>
            <a:off x="629841" y="365126"/>
            <a:ext cx="78867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C7B73F4-46AD-8E50-177A-C99A8E75020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FDCB3FB4-7173-2C94-C4DF-4357C200A2F5}"/>
              </a:ext>
            </a:extLst>
          </p:cNvPr>
          <p:cNvSpPr>
            <a:spLocks noGrp="1"/>
          </p:cNvSpPr>
          <p:nvPr>
            <p:ph sz="half" idx="2"/>
          </p:nvPr>
        </p:nvSpPr>
        <p:spPr>
          <a:xfrm>
            <a:off x="629842" y="2505075"/>
            <a:ext cx="3868340"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58FCCE93-2BDD-B73C-D22E-DF46EF315B1E}"/>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402D276-BAD1-1F0E-AA7C-5C607361D430}"/>
              </a:ext>
            </a:extLst>
          </p:cNvPr>
          <p:cNvSpPr>
            <a:spLocks noGrp="1"/>
          </p:cNvSpPr>
          <p:nvPr>
            <p:ph sz="quarter" idx="4"/>
          </p:nvPr>
        </p:nvSpPr>
        <p:spPr>
          <a:xfrm>
            <a:off x="4629150" y="2505075"/>
            <a:ext cx="3887391"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03E4365-E86D-3546-4783-F7F4EF8BDC72}"/>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8" name="Tijdelijke aanduiding voor voettekst 7">
            <a:extLst>
              <a:ext uri="{FF2B5EF4-FFF2-40B4-BE49-F238E27FC236}">
                <a16:creationId xmlns:a16="http://schemas.microsoft.com/office/drawing/2014/main" id="{0F2B7F64-8707-56AA-4F4E-06E5FD7071C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854B898-788F-D265-1808-A92222BF4270}"/>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4013637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B39A9C-6FF5-C60A-BB2E-997EF45F6F4B}"/>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FECAD5E8-0AD8-07B5-F500-45B71F0D18E9}"/>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4" name="Tijdelijke aanduiding voor voettekst 3">
            <a:extLst>
              <a:ext uri="{FF2B5EF4-FFF2-40B4-BE49-F238E27FC236}">
                <a16:creationId xmlns:a16="http://schemas.microsoft.com/office/drawing/2014/main" id="{09C80F6B-A542-6180-E987-6890A3D636E2}"/>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DAE326A-9D05-02B3-6150-9193E01984D4}"/>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33923785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F9591A6-9394-4894-0F19-AD3B8B1D8668}"/>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3" name="Tijdelijke aanduiding voor voettekst 2">
            <a:extLst>
              <a:ext uri="{FF2B5EF4-FFF2-40B4-BE49-F238E27FC236}">
                <a16:creationId xmlns:a16="http://schemas.microsoft.com/office/drawing/2014/main" id="{EB925D42-3600-8066-7899-448358EE0C81}"/>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937055A-51A5-C54D-5C8C-C4CF4F9EE7D6}"/>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3972985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1EEC-EE38-120B-6F16-537DDCC98A11}"/>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inhoud 2">
            <a:extLst>
              <a:ext uri="{FF2B5EF4-FFF2-40B4-BE49-F238E27FC236}">
                <a16:creationId xmlns:a16="http://schemas.microsoft.com/office/drawing/2014/main" id="{BE7DEEAB-34EF-717C-6A25-D460F396774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BE4BCDC0-CD62-5A5B-CC4E-BC3D3CBAF63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34AC9B9-87F9-2DCF-26D5-8B609C30C76A}"/>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6" name="Tijdelijke aanduiding voor voettekst 5">
            <a:extLst>
              <a:ext uri="{FF2B5EF4-FFF2-40B4-BE49-F238E27FC236}">
                <a16:creationId xmlns:a16="http://schemas.microsoft.com/office/drawing/2014/main" id="{553A209D-0060-879D-6911-79286DF8E61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37D5B53-7988-A6E8-CADC-299313880E72}"/>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3150776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92717E-6CF2-633F-6A59-3E02745A13DC}"/>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afbeelding 2">
            <a:extLst>
              <a:ext uri="{FF2B5EF4-FFF2-40B4-BE49-F238E27FC236}">
                <a16:creationId xmlns:a16="http://schemas.microsoft.com/office/drawing/2014/main" id="{4333B264-922E-B4BF-C6CB-1847B99110ED}"/>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nl-NL"/>
          </a:p>
        </p:txBody>
      </p:sp>
      <p:sp>
        <p:nvSpPr>
          <p:cNvPr id="4" name="Tijdelijke aanduiding voor tekst 3">
            <a:extLst>
              <a:ext uri="{FF2B5EF4-FFF2-40B4-BE49-F238E27FC236}">
                <a16:creationId xmlns:a16="http://schemas.microsoft.com/office/drawing/2014/main" id="{D1597B11-185C-A7EB-FCEF-EEFE26ED01E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0205A79-4E13-AE04-C0F6-C42D9EA2A868}"/>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6" name="Tijdelijke aanduiding voor voettekst 5">
            <a:extLst>
              <a:ext uri="{FF2B5EF4-FFF2-40B4-BE49-F238E27FC236}">
                <a16:creationId xmlns:a16="http://schemas.microsoft.com/office/drawing/2014/main" id="{17A8FE75-CD9B-12A6-421B-10D9EFF262A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F6BB21F-35F1-BDEF-A523-4E4B6FEDE604}"/>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3146672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4D30FC-9F09-FD8A-D0D6-1701F299DAA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806C713-CDDC-57CD-94D1-6964FC3C982B}"/>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621AD3E-620D-14D2-150D-17523D1A7A32}"/>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FFE19278-64E2-6178-1B7A-4A6AC9D2678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7C3C0F6-3104-39E6-A63B-08FA454017D8}"/>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188817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14DD312F-82C3-A691-6685-33EA03DD0553}"/>
              </a:ext>
            </a:extLst>
          </p:cNvPr>
          <p:cNvSpPr>
            <a:spLocks noGrp="1"/>
          </p:cNvSpPr>
          <p:nvPr>
            <p:ph type="title" orient="vert"/>
          </p:nvPr>
        </p:nvSpPr>
        <p:spPr>
          <a:xfrm>
            <a:off x="6543675" y="365125"/>
            <a:ext cx="1971675"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490B9B9-BCEF-299B-E919-1F5BF1A9D6D4}"/>
              </a:ext>
            </a:extLst>
          </p:cNvPr>
          <p:cNvSpPr>
            <a:spLocks noGrp="1"/>
          </p:cNvSpPr>
          <p:nvPr>
            <p:ph type="body" orient="vert" idx="1"/>
          </p:nvPr>
        </p:nvSpPr>
        <p:spPr>
          <a:xfrm>
            <a:off x="628650" y="365125"/>
            <a:ext cx="5800725"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CC8A460-4004-A4CD-DD24-945619C5F5BC}"/>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4E82FFCD-374D-898E-24FB-DCDB825139C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D46A3A8-0BF2-3B7D-5F81-E3AABE807A52}"/>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672738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pic>
        <p:nvPicPr>
          <p:cNvPr id="3" name="Picture 21" descr="PP gem_Putten-2.jpg                                            00082D5FMuntz                          C24D7248:"/>
          <p:cNvPicPr>
            <a:picLocks noChangeAspect="1" noChangeArrowheads="1"/>
          </p:cNvPicPr>
          <p:nvPr userDrawn="1"/>
        </p:nvPicPr>
        <p:blipFill>
          <a:blip r:embed="rId2" cstate="print"/>
          <a:srcRect/>
          <a:stretch>
            <a:fillRect/>
          </a:stretch>
        </p:blipFill>
        <p:spPr bwMode="auto">
          <a:xfrm>
            <a:off x="0" y="1588"/>
            <a:ext cx="9144000" cy="6856412"/>
          </a:xfrm>
          <a:prstGeom prst="rect">
            <a:avLst/>
          </a:prstGeom>
          <a:noFill/>
          <a:ln w="9525">
            <a:noFill/>
            <a:miter lim="800000"/>
            <a:headEnd/>
            <a:tailEnd/>
          </a:ln>
        </p:spPr>
      </p:pic>
      <p:sp>
        <p:nvSpPr>
          <p:cNvPr id="5" name="Tijdelijke aanduiding voor tekst 4"/>
          <p:cNvSpPr>
            <a:spLocks noGrp="1"/>
          </p:cNvSpPr>
          <p:nvPr>
            <p:ph type="body" sz="quarter" idx="10"/>
          </p:nvPr>
        </p:nvSpPr>
        <p:spPr>
          <a:xfrm>
            <a:off x="1714480" y="1428750"/>
            <a:ext cx="7000924" cy="5000625"/>
          </a:xfrm>
        </p:spPr>
        <p:txBody>
          <a:bodyPr>
            <a:normAutofit/>
          </a:bodyPr>
          <a:lstStyle>
            <a:lvl1pPr>
              <a:defRPr sz="2400"/>
            </a:lvl1pPr>
          </a:lstStyle>
          <a:p>
            <a:pPr lvl="0"/>
            <a:r>
              <a:rPr lang="nl-NL"/>
              <a:t>Klikken om de tekststijl van het model te bewerken</a:t>
            </a:r>
          </a:p>
        </p:txBody>
      </p:sp>
      <p:sp>
        <p:nvSpPr>
          <p:cNvPr id="4" name="Tijdelijke aanduiding voor dianummer 1"/>
          <p:cNvSpPr>
            <a:spLocks noGrp="1"/>
          </p:cNvSpPr>
          <p:nvPr>
            <p:ph type="sldNum" sz="quarter" idx="11"/>
          </p:nvPr>
        </p:nvSpPr>
        <p:spPr/>
        <p:txBody>
          <a:bodyPr/>
          <a:lstStyle>
            <a:lvl1pPr algn="l">
              <a:defRPr sz="1200">
                <a:solidFill>
                  <a:srgbClr val="58321E"/>
                </a:solidFill>
                <a:latin typeface="Arial" pitchFamily="34" charset="0"/>
                <a:cs typeface="Arial" pitchFamily="34" charset="0"/>
              </a:defRPr>
            </a:lvl1pPr>
          </a:lstStyle>
          <a:p>
            <a:pPr>
              <a:defRPr/>
            </a:pPr>
            <a:fld id="{252EE41D-6A39-46E9-98AC-4ADCC5DFB9A6}" type="slidenum">
              <a:rPr lang="nl-NL"/>
              <a:pPr>
                <a:defRPr/>
              </a:pPr>
              <a:t>‹nr.›</a:t>
            </a:fld>
            <a:endParaRPr lang="nl-N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co_paginanummering">
    <p:spTree>
      <p:nvGrpSpPr>
        <p:cNvPr id="1" name=""/>
        <p:cNvGrpSpPr/>
        <p:nvPr/>
      </p:nvGrpSpPr>
      <p:grpSpPr>
        <a:xfrm>
          <a:off x="0" y="0"/>
          <a:ext cx="0" cy="0"/>
          <a:chOff x="0" y="0"/>
          <a:chExt cx="0" cy="0"/>
        </a:xfrm>
      </p:grpSpPr>
      <p:sp>
        <p:nvSpPr>
          <p:cNvPr id="2" name="Tijdelijke aanduiding voor dianummer 5"/>
          <p:cNvSpPr>
            <a:spLocks noGrp="1"/>
          </p:cNvSpPr>
          <p:nvPr>
            <p:ph type="sldNum" sz="quarter" idx="10"/>
          </p:nvPr>
        </p:nvSpPr>
        <p:spPr/>
        <p:txBody>
          <a:bodyPr/>
          <a:lstStyle>
            <a:lvl1pPr algn="r">
              <a:defRPr/>
            </a:lvl1pPr>
          </a:lstStyle>
          <a:p>
            <a:pPr>
              <a:defRPr/>
            </a:pPr>
            <a:fld id="{DA1F789A-49B2-40A5-BF54-7F2D8F94C1B9}" type="slidenum">
              <a:rPr lang="nl-NL"/>
              <a:pPr>
                <a:defRPr/>
              </a:pPr>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p:cNvSpPr>
            <a:spLocks noGrp="1"/>
          </p:cNvSpPr>
          <p:nvPr>
            <p:ph type="dt" sz="half" idx="10"/>
          </p:nvPr>
        </p:nvSpPr>
        <p:spPr/>
        <p:txBody>
          <a:bodyPr/>
          <a:lstStyle/>
          <a:p>
            <a:fld id="{36512AA3-2E20-47C0-BA88-04677EB4993E}" type="datetimeFigureOut">
              <a:rPr lang="zh-CN" altLang="en-US" smtClean="0"/>
              <a:t>2023/9/21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54E1622-0C31-46E6-8822-D97B4C28C236}" type="slidenum">
              <a:rPr lang="zh-CN" altLang="en-US" smtClean="0"/>
              <a:t>‹nr.›</a:t>
            </a:fld>
            <a:endParaRPr lang="zh-CN" altLang="en-US"/>
          </a:p>
        </p:txBody>
      </p:sp>
    </p:spTree>
    <p:extLst>
      <p:ext uri="{BB962C8B-B14F-4D97-AF65-F5344CB8AC3E}">
        <p14:creationId xmlns:p14="http://schemas.microsoft.com/office/powerpoint/2010/main" val="2763673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BD9B59-3480-D0A2-D6BA-C8E2215F62D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0B75EA3-41BC-17B0-D6F6-9C35659BD3F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74B2F80-4789-6A75-C3FC-A8A1F9EB61FB}"/>
              </a:ext>
            </a:extLst>
          </p:cNvPr>
          <p:cNvSpPr>
            <a:spLocks noGrp="1"/>
          </p:cNvSpPr>
          <p:nvPr>
            <p:ph type="dt" sz="half" idx="10"/>
          </p:nvPr>
        </p:nvSpPr>
        <p:spPr/>
        <p:txBody>
          <a:bodyPr/>
          <a:lstStyle/>
          <a:p>
            <a:fld id="{932E253F-EB0F-4E05-874C-384DBB18D32C}"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BB157BEA-0431-0450-37D7-F34F4DAFA53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0FF407-C506-0C04-35B1-8B95FB139DEB}"/>
              </a:ext>
            </a:extLst>
          </p:cNvPr>
          <p:cNvSpPr>
            <a:spLocks noGrp="1"/>
          </p:cNvSpPr>
          <p:nvPr>
            <p:ph type="sldNum" sz="quarter" idx="12"/>
          </p:nvPr>
        </p:nvSpPr>
        <p:spPr/>
        <p:txBody>
          <a:bodyPr/>
          <a:lstStyle/>
          <a:p>
            <a:fld id="{CFD56872-1026-4223-ABDB-D4271FE958C6}" type="slidenum">
              <a:rPr lang="nl-NL" smtClean="0"/>
              <a:t>‹nr.›</a:t>
            </a:fld>
            <a:endParaRPr lang="nl-NL"/>
          </a:p>
        </p:txBody>
      </p:sp>
    </p:spTree>
    <p:extLst>
      <p:ext uri="{BB962C8B-B14F-4D97-AF65-F5344CB8AC3E}">
        <p14:creationId xmlns:p14="http://schemas.microsoft.com/office/powerpoint/2010/main" val="2283972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5C11A3-DB19-BED5-8697-FAE5B636451E}"/>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p>
        </p:txBody>
      </p:sp>
      <p:sp>
        <p:nvSpPr>
          <p:cNvPr id="3" name="Ondertitel 2">
            <a:extLst>
              <a:ext uri="{FF2B5EF4-FFF2-40B4-BE49-F238E27FC236}">
                <a16:creationId xmlns:a16="http://schemas.microsoft.com/office/drawing/2014/main" id="{F89734D1-40CF-916A-66AD-C3771C27D58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F7BE8CF-8D74-FB1E-A112-9684E9D968EB}"/>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51948DF6-A0C2-07E0-0BDA-97B13B5B0C5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DD6AC5F-98E2-204A-3402-CFB288FBE701}"/>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4141262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56D289-9975-7E3A-DEF7-13685CF9179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04F5AF1-5109-324D-F7FA-1BB24563FF5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9569218-D31C-1A19-FDFC-2423878AB3BC}"/>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F11A71A0-21EA-CD4C-EC0E-CCBFE82E6CD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4589E60-0F03-5323-4CA9-AF02E7EC40CC}"/>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350862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E06B9E-3726-F411-4F8C-2DEACA0398A2}"/>
              </a:ext>
            </a:extLst>
          </p:cNvPr>
          <p:cNvSpPr>
            <a:spLocks noGrp="1"/>
          </p:cNvSpPr>
          <p:nvPr>
            <p:ph type="title"/>
          </p:nvPr>
        </p:nvSpPr>
        <p:spPr>
          <a:xfrm>
            <a:off x="623888" y="1709739"/>
            <a:ext cx="7886700" cy="2852737"/>
          </a:xfrm>
        </p:spPr>
        <p:txBody>
          <a:bodyPr anchor="b"/>
          <a:lstStyle>
            <a:lvl1pPr>
              <a:defRPr sz="4500"/>
            </a:lvl1pPr>
          </a:lstStyle>
          <a:p>
            <a:r>
              <a:rPr lang="nl-NL"/>
              <a:t>Klik om stijl te bewerken</a:t>
            </a:r>
          </a:p>
        </p:txBody>
      </p:sp>
      <p:sp>
        <p:nvSpPr>
          <p:cNvPr id="3" name="Tijdelijke aanduiding voor tekst 2">
            <a:extLst>
              <a:ext uri="{FF2B5EF4-FFF2-40B4-BE49-F238E27FC236}">
                <a16:creationId xmlns:a16="http://schemas.microsoft.com/office/drawing/2014/main" id="{CA74D01E-4238-28B7-A2E3-1BB8D06B56C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80520B6-E51D-7D0E-EE17-4C71F675CB2E}"/>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5C823123-C2D5-0952-4972-8F40F8E1406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BC97340-A839-78F0-C1FA-A4ECCBD0C68B}"/>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2074199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DDECD6-7C74-024F-3815-52C4E531AC8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F479FDC-610E-057A-9170-4FF4511F8EDA}"/>
              </a:ext>
            </a:extLst>
          </p:cNvPr>
          <p:cNvSpPr>
            <a:spLocks noGrp="1"/>
          </p:cNvSpPr>
          <p:nvPr>
            <p:ph sz="half" idx="1"/>
          </p:nvPr>
        </p:nvSpPr>
        <p:spPr>
          <a:xfrm>
            <a:off x="6286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AD85D3B-6B7B-3D3D-94F7-3EE00C8080E7}"/>
              </a:ext>
            </a:extLst>
          </p:cNvPr>
          <p:cNvSpPr>
            <a:spLocks noGrp="1"/>
          </p:cNvSpPr>
          <p:nvPr>
            <p:ph sz="half" idx="2"/>
          </p:nvPr>
        </p:nvSpPr>
        <p:spPr>
          <a:xfrm>
            <a:off x="46291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FCE6C385-1ECE-FB1B-6DF5-EA44AAA6991C}"/>
              </a:ext>
            </a:extLst>
          </p:cNvPr>
          <p:cNvSpPr>
            <a:spLocks noGrp="1"/>
          </p:cNvSpPr>
          <p:nvPr>
            <p:ph type="dt" sz="half" idx="10"/>
          </p:nvPr>
        </p:nvSpPr>
        <p:spPr/>
        <p:txBody>
          <a:bodyPr/>
          <a:lstStyle/>
          <a:p>
            <a:fld id="{26187770-864D-4391-92C7-AB2E25ED2378}" type="datetimeFigureOut">
              <a:rPr lang="nl-NL" smtClean="0"/>
              <a:t>21-9-2023</a:t>
            </a:fld>
            <a:endParaRPr lang="nl-NL"/>
          </a:p>
        </p:txBody>
      </p:sp>
      <p:sp>
        <p:nvSpPr>
          <p:cNvPr id="6" name="Tijdelijke aanduiding voor voettekst 5">
            <a:extLst>
              <a:ext uri="{FF2B5EF4-FFF2-40B4-BE49-F238E27FC236}">
                <a16:creationId xmlns:a16="http://schemas.microsoft.com/office/drawing/2014/main" id="{447746F9-C10A-D099-DA0C-EA5D21C54AC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A10D86B-E603-E84A-DF70-469F669EA6E4}"/>
              </a:ext>
            </a:extLst>
          </p:cNvPr>
          <p:cNvSpPr>
            <a:spLocks noGrp="1"/>
          </p:cNvSpPr>
          <p:nvPr>
            <p:ph type="sldNum" sz="quarter" idx="12"/>
          </p:nvPr>
        </p:nvSpPr>
        <p:spPr/>
        <p:txBody>
          <a:bodyPr/>
          <a:lstStyle/>
          <a:p>
            <a:fld id="{5EDDAD7E-935E-40A8-94A3-80E59B938A86}" type="slidenum">
              <a:rPr lang="nl-NL" smtClean="0"/>
              <a:t>‹nr.›</a:t>
            </a:fld>
            <a:endParaRPr lang="nl-NL"/>
          </a:p>
        </p:txBody>
      </p:sp>
    </p:spTree>
    <p:extLst>
      <p:ext uri="{BB962C8B-B14F-4D97-AF65-F5344CB8AC3E}">
        <p14:creationId xmlns:p14="http://schemas.microsoft.com/office/powerpoint/2010/main" val="25297543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4"/>
          </p:nvPr>
        </p:nvSpPr>
        <p:spPr>
          <a:xfrm>
            <a:off x="142875" y="6357938"/>
            <a:ext cx="500063" cy="365125"/>
          </a:xfrm>
          <a:prstGeom prst="rect">
            <a:avLst/>
          </a:prstGeom>
        </p:spPr>
        <p:txBody>
          <a:bodyPr vert="horz" lIns="91440" tIns="45720" rIns="91440" bIns="45720" rtlCol="0" anchor="ctr"/>
          <a:lstStyle>
            <a:lvl1pPr algn="l">
              <a:defRPr sz="1200">
                <a:solidFill>
                  <a:srgbClr val="58321E"/>
                </a:solidFill>
                <a:latin typeface="Arial" pitchFamily="34" charset="0"/>
                <a:cs typeface="Arial" pitchFamily="34" charset="0"/>
              </a:defRPr>
            </a:lvl1pPr>
          </a:lstStyle>
          <a:p>
            <a:pPr>
              <a:defRPr/>
            </a:pPr>
            <a:fld id="{C0703539-49F1-4DFC-8919-50400F77616E}" type="slidenum">
              <a:rPr lang="nl-NL"/>
              <a:pPr>
                <a:defRPr/>
              </a:pPr>
              <a:t>‹nr.›</a:t>
            </a:fld>
            <a:endParaRPr lang="nl-NL" dirty="0"/>
          </a:p>
        </p:txBody>
      </p:sp>
      <p:sp>
        <p:nvSpPr>
          <p:cNvPr id="1027" name="Tijdelijke aanduiding voor titel 2"/>
          <p:cNvSpPr>
            <a:spLocks noGrp="1"/>
          </p:cNvSpPr>
          <p:nvPr>
            <p:ph type="title"/>
          </p:nvPr>
        </p:nvSpPr>
        <p:spPr bwMode="auto">
          <a:xfrm>
            <a:off x="500063" y="274638"/>
            <a:ext cx="818673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a:t>Klik om de stijl te bewerken</a:t>
            </a:r>
          </a:p>
        </p:txBody>
      </p:sp>
      <p:sp>
        <p:nvSpPr>
          <p:cNvPr id="1028" name="Tijdelijke aanduiding voor tekst 3"/>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97" r:id="rId4"/>
    <p:sldLayoutId id="2147483698" r:id="rId5"/>
  </p:sldLayoutIdLst>
  <p:hf hdr="0" ftr="0" dt="0"/>
  <p:txStyles>
    <p:titleStyle>
      <a:lvl1pPr algn="l" rtl="0" eaLnBrk="1" fontAlgn="base" hangingPunct="1">
        <a:spcBef>
          <a:spcPct val="0"/>
        </a:spcBef>
        <a:spcAft>
          <a:spcPct val="0"/>
        </a:spcAft>
        <a:defRPr sz="4400">
          <a:solidFill>
            <a:srgbClr val="EC6B05"/>
          </a:solidFill>
          <a:latin typeface="Arial" pitchFamily="34" charset="0"/>
          <a:ea typeface="+mj-ea"/>
          <a:cs typeface="Arial" pitchFamily="34" charset="0"/>
        </a:defRPr>
      </a:lvl1pPr>
      <a:lvl2pPr algn="l" rtl="0" eaLnBrk="1" fontAlgn="base" hangingPunct="1">
        <a:spcBef>
          <a:spcPct val="0"/>
        </a:spcBef>
        <a:spcAft>
          <a:spcPct val="0"/>
        </a:spcAft>
        <a:defRPr sz="4400">
          <a:solidFill>
            <a:srgbClr val="EC6B05"/>
          </a:solidFill>
          <a:latin typeface="Arial" charset="0"/>
          <a:cs typeface="Arial" charset="0"/>
        </a:defRPr>
      </a:lvl2pPr>
      <a:lvl3pPr algn="l" rtl="0" eaLnBrk="1" fontAlgn="base" hangingPunct="1">
        <a:spcBef>
          <a:spcPct val="0"/>
        </a:spcBef>
        <a:spcAft>
          <a:spcPct val="0"/>
        </a:spcAft>
        <a:defRPr sz="4400">
          <a:solidFill>
            <a:srgbClr val="EC6B05"/>
          </a:solidFill>
          <a:latin typeface="Arial" charset="0"/>
          <a:cs typeface="Arial" charset="0"/>
        </a:defRPr>
      </a:lvl3pPr>
      <a:lvl4pPr algn="l" rtl="0" eaLnBrk="1" fontAlgn="base" hangingPunct="1">
        <a:spcBef>
          <a:spcPct val="0"/>
        </a:spcBef>
        <a:spcAft>
          <a:spcPct val="0"/>
        </a:spcAft>
        <a:defRPr sz="4400">
          <a:solidFill>
            <a:srgbClr val="EC6B05"/>
          </a:solidFill>
          <a:latin typeface="Arial" charset="0"/>
          <a:cs typeface="Arial" charset="0"/>
        </a:defRPr>
      </a:lvl4pPr>
      <a:lvl5pPr algn="l" rtl="0" eaLnBrk="1" fontAlgn="base" hangingPunct="1">
        <a:spcBef>
          <a:spcPct val="0"/>
        </a:spcBef>
        <a:spcAft>
          <a:spcPct val="0"/>
        </a:spcAft>
        <a:defRPr sz="4400">
          <a:solidFill>
            <a:srgbClr val="EC6B05"/>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Times" charset="0"/>
        </a:defRPr>
      </a:lvl6pPr>
      <a:lvl7pPr marL="914400" algn="ctr" rtl="0" eaLnBrk="1" fontAlgn="base" hangingPunct="1">
        <a:spcBef>
          <a:spcPct val="0"/>
        </a:spcBef>
        <a:spcAft>
          <a:spcPct val="0"/>
        </a:spcAft>
        <a:defRPr sz="4400">
          <a:solidFill>
            <a:schemeClr val="tx2"/>
          </a:solidFill>
          <a:latin typeface="Times" charset="0"/>
        </a:defRPr>
      </a:lvl7pPr>
      <a:lvl8pPr marL="1371600" algn="ctr" rtl="0" eaLnBrk="1" fontAlgn="base" hangingPunct="1">
        <a:spcBef>
          <a:spcPct val="0"/>
        </a:spcBef>
        <a:spcAft>
          <a:spcPct val="0"/>
        </a:spcAft>
        <a:defRPr sz="4400">
          <a:solidFill>
            <a:schemeClr val="tx2"/>
          </a:solidFill>
          <a:latin typeface="Times" charset="0"/>
        </a:defRPr>
      </a:lvl8pPr>
      <a:lvl9pPr marL="1828800" algn="ctr" rtl="0" eaLnBrk="1" fontAlgn="base" hangingPunct="1">
        <a:spcBef>
          <a:spcPct val="0"/>
        </a:spcBef>
        <a:spcAft>
          <a:spcPct val="0"/>
        </a:spcAft>
        <a:defRPr sz="4400">
          <a:solidFill>
            <a:schemeClr val="tx2"/>
          </a:solidFill>
          <a:latin typeface="Times" charset="0"/>
        </a:defRPr>
      </a:lvl9pPr>
    </p:titleStyle>
    <p:bodyStyle>
      <a:lvl1pPr marL="342900" indent="-342900" algn="l" rtl="0" eaLnBrk="1" fontAlgn="base" hangingPunct="1">
        <a:spcBef>
          <a:spcPct val="20000"/>
        </a:spcBef>
        <a:spcAft>
          <a:spcPct val="0"/>
        </a:spcAft>
        <a:buChar char="•"/>
        <a:defRPr sz="3200">
          <a:solidFill>
            <a:srgbClr val="58321E"/>
          </a:solidFill>
          <a:latin typeface="Arial" pitchFamily="34" charset="0"/>
          <a:ea typeface="+mn-ea"/>
          <a:cs typeface="Arial" pitchFamily="34" charset="0"/>
        </a:defRPr>
      </a:lvl1pPr>
      <a:lvl2pPr marL="742950" indent="-285750" algn="l" rtl="0" eaLnBrk="1" fontAlgn="base" hangingPunct="1">
        <a:spcBef>
          <a:spcPct val="20000"/>
        </a:spcBef>
        <a:spcAft>
          <a:spcPct val="0"/>
        </a:spcAft>
        <a:buChar char="–"/>
        <a:defRPr sz="2800">
          <a:solidFill>
            <a:srgbClr val="58321E"/>
          </a:solidFill>
          <a:latin typeface="Arial" pitchFamily="34" charset="0"/>
          <a:cs typeface="Arial" pitchFamily="34" charset="0"/>
        </a:defRPr>
      </a:lvl2pPr>
      <a:lvl3pPr marL="1143000" indent="-228600" algn="l" rtl="0" eaLnBrk="1" fontAlgn="base" hangingPunct="1">
        <a:spcBef>
          <a:spcPct val="20000"/>
        </a:spcBef>
        <a:spcAft>
          <a:spcPct val="0"/>
        </a:spcAft>
        <a:buChar char="•"/>
        <a:defRPr sz="2400">
          <a:solidFill>
            <a:srgbClr val="58321E"/>
          </a:solidFill>
          <a:latin typeface="Arial" pitchFamily="34" charset="0"/>
          <a:cs typeface="Arial" pitchFamily="34" charset="0"/>
        </a:defRPr>
      </a:lvl3pPr>
      <a:lvl4pPr marL="1600200" indent="-228600" algn="l" rtl="0" eaLnBrk="1" fontAlgn="base" hangingPunct="1">
        <a:spcBef>
          <a:spcPct val="20000"/>
        </a:spcBef>
        <a:spcAft>
          <a:spcPct val="0"/>
        </a:spcAft>
        <a:buChar char="–"/>
        <a:defRPr sz="2000">
          <a:solidFill>
            <a:srgbClr val="58321E"/>
          </a:solidFill>
          <a:latin typeface="Arial" pitchFamily="34" charset="0"/>
          <a:cs typeface="Arial" pitchFamily="34" charset="0"/>
        </a:defRPr>
      </a:lvl4pPr>
      <a:lvl5pPr marL="2057400" indent="-228600" algn="l" rtl="0" eaLnBrk="1" fontAlgn="base" hangingPunct="1">
        <a:spcBef>
          <a:spcPct val="20000"/>
        </a:spcBef>
        <a:spcAft>
          <a:spcPct val="0"/>
        </a:spcAft>
        <a:buChar char="»"/>
        <a:defRPr sz="2000">
          <a:solidFill>
            <a:srgbClr val="58321E"/>
          </a:solidFill>
          <a:latin typeface="Arial" pitchFamily="34" charset="0"/>
          <a:cs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57BCD34-C149-3FEE-15A3-2783528C0C28}"/>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E167FFE-86DA-BB98-F61D-43729838CBE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4E4DBC2-F497-5176-F87F-311B52DC567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187770-864D-4391-92C7-AB2E25ED2378}" type="datetimeFigureOut">
              <a:rPr lang="nl-NL" smtClean="0"/>
              <a:t>21-9-2023</a:t>
            </a:fld>
            <a:endParaRPr lang="nl-NL"/>
          </a:p>
        </p:txBody>
      </p:sp>
      <p:sp>
        <p:nvSpPr>
          <p:cNvPr id="5" name="Tijdelijke aanduiding voor voettekst 4">
            <a:extLst>
              <a:ext uri="{FF2B5EF4-FFF2-40B4-BE49-F238E27FC236}">
                <a16:creationId xmlns:a16="http://schemas.microsoft.com/office/drawing/2014/main" id="{E2430508-3191-E096-D110-857F3C91192D}"/>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85ADDF5-FFE9-8519-D552-16991488E7C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DDAD7E-935E-40A8-94A3-80E59B938A86}" type="slidenum">
              <a:rPr lang="nl-NL" smtClean="0"/>
              <a:t>‹nr.›</a:t>
            </a:fld>
            <a:endParaRPr lang="nl-NL"/>
          </a:p>
        </p:txBody>
      </p:sp>
    </p:spTree>
    <p:extLst>
      <p:ext uri="{BB962C8B-B14F-4D97-AF65-F5344CB8AC3E}">
        <p14:creationId xmlns:p14="http://schemas.microsoft.com/office/powerpoint/2010/main" val="155354583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descr="PP gem_Putten logo.jpg                                         00040FBCHD Vonk                        C7020533:"/>
          <p:cNvPicPr>
            <a:picLocks noChangeAspect="1" noChangeArrowheads="1"/>
          </p:cNvPicPr>
          <p:nvPr/>
        </p:nvPicPr>
        <p:blipFill>
          <a:blip r:embed="rId3" cstate="print"/>
          <a:srcRect/>
          <a:stretch>
            <a:fillRect/>
          </a:stretch>
        </p:blipFill>
        <p:spPr bwMode="auto">
          <a:xfrm>
            <a:off x="0" y="-123944"/>
            <a:ext cx="9144000" cy="6858000"/>
          </a:xfrm>
          <a:prstGeom prst="rect">
            <a:avLst/>
          </a:prstGeom>
          <a:noFill/>
          <a:ln w="9525">
            <a:noFill/>
            <a:miter lim="800000"/>
            <a:headEnd/>
            <a:tailEnd/>
          </a:ln>
        </p:spPr>
      </p:pic>
      <p:sp>
        <p:nvSpPr>
          <p:cNvPr id="5123" name="Rectangle 14"/>
          <p:cNvSpPr>
            <a:spLocks noChangeArrowheads="1"/>
          </p:cNvSpPr>
          <p:nvPr/>
        </p:nvSpPr>
        <p:spPr bwMode="auto">
          <a:xfrm>
            <a:off x="1295400" y="323850"/>
            <a:ext cx="7543800" cy="1066800"/>
          </a:xfrm>
          <a:prstGeom prst="rect">
            <a:avLst/>
          </a:prstGeom>
          <a:solidFill>
            <a:srgbClr val="C7AB84"/>
          </a:solidFill>
          <a:ln w="9525">
            <a:noFill/>
            <a:miter lim="800000"/>
            <a:headEnd/>
            <a:tailEnd/>
          </a:ln>
        </p:spPr>
        <p:txBody>
          <a:bodyPr wrap="none" anchor="ctr"/>
          <a:lstStyle/>
          <a:p>
            <a:pPr algn="ctr"/>
            <a:r>
              <a:rPr lang="en-US" dirty="0">
                <a:solidFill>
                  <a:srgbClr val="58321E"/>
                </a:solidFill>
              </a:rPr>
              <a:t> </a:t>
            </a:r>
            <a:r>
              <a:rPr lang="en-US" b="1" dirty="0" err="1">
                <a:solidFill>
                  <a:srgbClr val="58321E"/>
                </a:solidFill>
                <a:latin typeface="Arial" panose="020B0604020202020204" pitchFamily="34" charset="0"/>
                <a:cs typeface="Arial" panose="020B0604020202020204" pitchFamily="34" charset="0"/>
              </a:rPr>
              <a:t>Technische</a:t>
            </a:r>
            <a:r>
              <a:rPr lang="en-US" b="1" dirty="0">
                <a:solidFill>
                  <a:srgbClr val="58321E"/>
                </a:solidFill>
                <a:latin typeface="Arial" panose="020B0604020202020204" pitchFamily="34" charset="0"/>
                <a:cs typeface="Arial" panose="020B0604020202020204" pitchFamily="34" charset="0"/>
              </a:rPr>
              <a:t> </a:t>
            </a:r>
            <a:r>
              <a:rPr lang="en-US" b="1" dirty="0" err="1">
                <a:solidFill>
                  <a:srgbClr val="58321E"/>
                </a:solidFill>
                <a:latin typeface="Arial" panose="020B0604020202020204" pitchFamily="34" charset="0"/>
                <a:cs typeface="Arial" panose="020B0604020202020204" pitchFamily="34" charset="0"/>
              </a:rPr>
              <a:t>avond</a:t>
            </a:r>
            <a:r>
              <a:rPr lang="en-US" b="1" dirty="0">
                <a:solidFill>
                  <a:srgbClr val="58321E"/>
                </a:solidFill>
                <a:latin typeface="Arial" panose="020B0604020202020204" pitchFamily="34" charset="0"/>
                <a:cs typeface="Arial" panose="020B0604020202020204" pitchFamily="34" charset="0"/>
              </a:rPr>
              <a:t> 21 September 2023</a:t>
            </a:r>
            <a:endParaRPr lang="en-US" b="1" dirty="0">
              <a:solidFill>
                <a:srgbClr val="58321E"/>
              </a:solidFill>
            </a:endParaRPr>
          </a:p>
        </p:txBody>
      </p:sp>
      <p:grpSp>
        <p:nvGrpSpPr>
          <p:cNvPr id="5125" name="Groep 12"/>
          <p:cNvGrpSpPr>
            <a:grpSpLocks/>
          </p:cNvGrpSpPr>
          <p:nvPr/>
        </p:nvGrpSpPr>
        <p:grpSpPr bwMode="auto">
          <a:xfrm>
            <a:off x="0" y="228600"/>
            <a:ext cx="9144000" cy="6629400"/>
            <a:chOff x="0" y="228600"/>
            <a:chExt cx="9144000" cy="6629400"/>
          </a:xfrm>
        </p:grpSpPr>
        <p:sp>
          <p:nvSpPr>
            <p:cNvPr id="5129" name="Rectangle 13"/>
            <p:cNvSpPr>
              <a:spLocks noChangeArrowheads="1"/>
            </p:cNvSpPr>
            <p:nvPr/>
          </p:nvSpPr>
          <p:spPr bwMode="auto">
            <a:xfrm>
              <a:off x="1219200" y="228600"/>
              <a:ext cx="381000" cy="6629400"/>
            </a:xfrm>
            <a:prstGeom prst="rect">
              <a:avLst/>
            </a:prstGeom>
            <a:solidFill>
              <a:schemeClr val="bg1"/>
            </a:solidFill>
            <a:ln w="9525">
              <a:noFill/>
              <a:miter lim="800000"/>
              <a:headEnd/>
              <a:tailEnd/>
            </a:ln>
          </p:spPr>
          <p:txBody>
            <a:bodyPr wrap="none" anchor="ctr"/>
            <a:lstStyle/>
            <a:p>
              <a:pPr algn="ctr"/>
              <a:r>
                <a:rPr lang="en-US"/>
                <a:t>    </a:t>
              </a:r>
            </a:p>
          </p:txBody>
        </p:sp>
        <p:sp>
          <p:nvSpPr>
            <p:cNvPr id="5130" name="Rectangle 13"/>
            <p:cNvSpPr>
              <a:spLocks noChangeArrowheads="1"/>
            </p:cNvSpPr>
            <p:nvPr/>
          </p:nvSpPr>
          <p:spPr bwMode="auto">
            <a:xfrm>
              <a:off x="0" y="1785926"/>
              <a:ext cx="1285852" cy="5072074"/>
            </a:xfrm>
            <a:prstGeom prst="rect">
              <a:avLst/>
            </a:prstGeom>
            <a:solidFill>
              <a:schemeClr val="bg1"/>
            </a:solidFill>
            <a:ln w="9525">
              <a:noFill/>
              <a:miter lim="800000"/>
              <a:headEnd/>
              <a:tailEnd/>
            </a:ln>
          </p:spPr>
          <p:txBody>
            <a:bodyPr wrap="none" anchor="ctr"/>
            <a:lstStyle/>
            <a:p>
              <a:pPr algn="ctr"/>
              <a:r>
                <a:rPr lang="en-US"/>
                <a:t>    </a:t>
              </a:r>
            </a:p>
          </p:txBody>
        </p:sp>
        <p:sp>
          <p:nvSpPr>
            <p:cNvPr id="5131" name="Rectangle 13"/>
            <p:cNvSpPr>
              <a:spLocks noChangeArrowheads="1"/>
            </p:cNvSpPr>
            <p:nvPr/>
          </p:nvSpPr>
          <p:spPr bwMode="auto">
            <a:xfrm rot="5400000">
              <a:off x="5072078" y="3071798"/>
              <a:ext cx="285728" cy="7286676"/>
            </a:xfrm>
            <a:prstGeom prst="rect">
              <a:avLst/>
            </a:prstGeom>
            <a:solidFill>
              <a:schemeClr val="bg1"/>
            </a:solidFill>
            <a:ln w="9525">
              <a:noFill/>
              <a:miter lim="800000"/>
              <a:headEnd/>
              <a:tailEnd/>
            </a:ln>
          </p:spPr>
          <p:txBody>
            <a:bodyPr wrap="none" anchor="ctr"/>
            <a:lstStyle/>
            <a:p>
              <a:pPr algn="ctr"/>
              <a:r>
                <a:rPr lang="en-US"/>
                <a:t>    </a:t>
              </a:r>
            </a:p>
          </p:txBody>
        </p:sp>
        <p:sp>
          <p:nvSpPr>
            <p:cNvPr id="5132" name="Rectangle 13"/>
            <p:cNvSpPr>
              <a:spLocks noChangeArrowheads="1"/>
            </p:cNvSpPr>
            <p:nvPr/>
          </p:nvSpPr>
          <p:spPr bwMode="auto">
            <a:xfrm>
              <a:off x="8834470" y="228600"/>
              <a:ext cx="309530" cy="6629400"/>
            </a:xfrm>
            <a:prstGeom prst="rect">
              <a:avLst/>
            </a:prstGeom>
            <a:solidFill>
              <a:schemeClr val="bg1"/>
            </a:solidFill>
            <a:ln w="9525">
              <a:noFill/>
              <a:miter lim="800000"/>
              <a:headEnd/>
              <a:tailEnd/>
            </a:ln>
          </p:spPr>
          <p:txBody>
            <a:bodyPr wrap="none" anchor="ctr"/>
            <a:lstStyle/>
            <a:p>
              <a:pPr algn="ctr"/>
              <a:r>
                <a:rPr lang="en-US"/>
                <a:t>    </a:t>
              </a:r>
            </a:p>
          </p:txBody>
        </p:sp>
      </p:grpSp>
      <p:pic>
        <p:nvPicPr>
          <p:cNvPr id="3" name="Afbeelding 2">
            <a:extLst>
              <a:ext uri="{FF2B5EF4-FFF2-40B4-BE49-F238E27FC236}">
                <a16:creationId xmlns:a16="http://schemas.microsoft.com/office/drawing/2014/main" id="{E646F9BE-56E4-382D-C0CD-B078CC15B90B}"/>
              </a:ext>
            </a:extLst>
          </p:cNvPr>
          <p:cNvPicPr>
            <a:picLocks noChangeAspect="1"/>
          </p:cNvPicPr>
          <p:nvPr/>
        </p:nvPicPr>
        <p:blipFill>
          <a:blip r:embed="rId4">
            <a:alphaModFix amt="25000"/>
          </a:blip>
          <a:stretch>
            <a:fillRect/>
          </a:stretch>
        </p:blipFill>
        <p:spPr>
          <a:xfrm>
            <a:off x="1618032" y="1551792"/>
            <a:ext cx="7017104" cy="3944454"/>
          </a:xfrm>
          <a:prstGeom prst="rect">
            <a:avLst/>
          </a:prstGeom>
        </p:spPr>
      </p:pic>
      <p:sp>
        <p:nvSpPr>
          <p:cNvPr id="5127" name="Titel 1"/>
          <p:cNvSpPr>
            <a:spLocks noGrp="1"/>
          </p:cNvSpPr>
          <p:nvPr>
            <p:ph type="ctrTitle" idx="4294967295"/>
          </p:nvPr>
        </p:nvSpPr>
        <p:spPr>
          <a:xfrm>
            <a:off x="855914" y="1551792"/>
            <a:ext cx="7486650" cy="755650"/>
          </a:xfrm>
        </p:spPr>
        <p:txBody>
          <a:bodyPr/>
          <a:lstStyle/>
          <a:p>
            <a:pPr algn="ctr"/>
            <a:r>
              <a:rPr lang="nl-NL" sz="4800" dirty="0">
                <a:latin typeface="Arial" charset="0"/>
                <a:cs typeface="Arial" charset="0"/>
              </a:rPr>
              <a:t>IZA</a:t>
            </a:r>
          </a:p>
        </p:txBody>
      </p:sp>
      <p:sp>
        <p:nvSpPr>
          <p:cNvPr id="2" name="Tekstvak 1">
            <a:extLst>
              <a:ext uri="{FF2B5EF4-FFF2-40B4-BE49-F238E27FC236}">
                <a16:creationId xmlns:a16="http://schemas.microsoft.com/office/drawing/2014/main" id="{AF6D2269-5D91-AAD7-3627-074990DBCC32}"/>
              </a:ext>
            </a:extLst>
          </p:cNvPr>
          <p:cNvSpPr txBox="1"/>
          <p:nvPr/>
        </p:nvSpPr>
        <p:spPr>
          <a:xfrm>
            <a:off x="1079698" y="2500352"/>
            <a:ext cx="7262866" cy="1938992"/>
          </a:xfrm>
          <a:prstGeom prst="rect">
            <a:avLst/>
          </a:prstGeom>
          <a:noFill/>
        </p:spPr>
        <p:txBody>
          <a:bodyPr wrap="square" rtlCol="0">
            <a:spAutoFit/>
          </a:bodyPr>
          <a:lstStyle/>
          <a:p>
            <a:pPr algn="ctr"/>
            <a:r>
              <a:rPr lang="nl-NL" sz="6000" b="1" dirty="0">
                <a:solidFill>
                  <a:srgbClr val="EC6B05"/>
                </a:solidFill>
                <a:latin typeface="Arial" panose="020B0604020202020204" pitchFamily="34" charset="0"/>
                <a:cs typeface="Arial" panose="020B0604020202020204" pitchFamily="34" charset="0"/>
              </a:rPr>
              <a:t>Gezond en Actief Leven in Putten</a:t>
            </a:r>
          </a:p>
        </p:txBody>
      </p:sp>
      <p:sp>
        <p:nvSpPr>
          <p:cNvPr id="5128" name="Ondertitel 2"/>
          <p:cNvSpPr>
            <a:spLocks noGrp="1"/>
          </p:cNvSpPr>
          <p:nvPr>
            <p:ph type="subTitle" idx="4294967295"/>
          </p:nvPr>
        </p:nvSpPr>
        <p:spPr>
          <a:xfrm>
            <a:off x="855914" y="4519915"/>
            <a:ext cx="8127589" cy="786293"/>
          </a:xfrm>
        </p:spPr>
        <p:txBody>
          <a:bodyPr/>
          <a:lstStyle/>
          <a:p>
            <a:pPr algn="ctr">
              <a:buNone/>
            </a:pPr>
            <a:r>
              <a:rPr lang="nl-NL" sz="4800" dirty="0">
                <a:solidFill>
                  <a:srgbClr val="EC6B05"/>
                </a:solidFill>
                <a:latin typeface="Arial" charset="0"/>
                <a:cs typeface="Arial" charset="0"/>
              </a:rPr>
              <a:t>Hervormingsagenda jeugd</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CBE01F66-5AF1-C85B-827B-F9611EDDA2BD}"/>
              </a:ext>
            </a:extLst>
          </p:cNvPr>
          <p:cNvSpPr>
            <a:spLocks noGrp="1"/>
          </p:cNvSpPr>
          <p:nvPr>
            <p:ph type="sldNum" sz="quarter" idx="10"/>
          </p:nvPr>
        </p:nvSpPr>
        <p:spPr/>
        <p:txBody>
          <a:bodyPr/>
          <a:lstStyle/>
          <a:p>
            <a:pPr>
              <a:defRPr/>
            </a:pPr>
            <a:fld id="{DA1F789A-49B2-40A5-BF54-7F2D8F94C1B9}" type="slidenum">
              <a:rPr lang="nl-NL" smtClean="0"/>
              <a:pPr>
                <a:defRPr/>
              </a:pPr>
              <a:t>10</a:t>
            </a:fld>
            <a:endParaRPr lang="nl-NL"/>
          </a:p>
        </p:txBody>
      </p:sp>
      <p:pic>
        <p:nvPicPr>
          <p:cNvPr id="4" name="Afbeelding 3">
            <a:extLst>
              <a:ext uri="{FF2B5EF4-FFF2-40B4-BE49-F238E27FC236}">
                <a16:creationId xmlns:a16="http://schemas.microsoft.com/office/drawing/2014/main" id="{561E1DB1-589F-316C-CDD4-4E9D5EB243AD}"/>
              </a:ext>
            </a:extLst>
          </p:cNvPr>
          <p:cNvPicPr>
            <a:picLocks noChangeAspect="1"/>
          </p:cNvPicPr>
          <p:nvPr/>
        </p:nvPicPr>
        <p:blipFill>
          <a:blip r:embed="rId2"/>
          <a:stretch>
            <a:fillRect/>
          </a:stretch>
        </p:blipFill>
        <p:spPr>
          <a:xfrm>
            <a:off x="0" y="373309"/>
            <a:ext cx="8773866" cy="5864004"/>
          </a:xfrm>
          <a:prstGeom prst="rect">
            <a:avLst/>
          </a:prstGeom>
        </p:spPr>
      </p:pic>
    </p:spTree>
    <p:extLst>
      <p:ext uri="{BB962C8B-B14F-4D97-AF65-F5344CB8AC3E}">
        <p14:creationId xmlns:p14="http://schemas.microsoft.com/office/powerpoint/2010/main" val="2002012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714480" y="1428750"/>
            <a:ext cx="7105992" cy="5000625"/>
          </a:xfrm>
        </p:spPr>
        <p:txBody>
          <a:bodyPr>
            <a:normAutofit/>
          </a:bodyPr>
          <a:lstStyle/>
          <a:p>
            <a:pPr>
              <a:buNone/>
            </a:pPr>
            <a:r>
              <a:rPr lang="nl-NL" sz="2800" dirty="0">
                <a:solidFill>
                  <a:srgbClr val="EC6B05"/>
                </a:solidFill>
              </a:rPr>
              <a:t>GALA Putten – GGD reactie - </a:t>
            </a:r>
            <a:r>
              <a:rPr lang="nl-NL" sz="2800" dirty="0">
                <a:solidFill>
                  <a:srgbClr val="EC6B05"/>
                </a:solidFill>
                <a:sym typeface="Wingdings" panose="05000000000000000000" pitchFamily="2" charset="2"/>
              </a:rPr>
              <a:t> </a:t>
            </a:r>
            <a:endParaRPr lang="nl-NL" sz="2800" dirty="0">
              <a:solidFill>
                <a:srgbClr val="EC6B05"/>
              </a:solidFill>
            </a:endParaRPr>
          </a:p>
          <a:p>
            <a:pPr>
              <a:buNone/>
            </a:pPr>
            <a:endParaRPr lang="nl-NL" sz="2800" dirty="0">
              <a:solidFill>
                <a:srgbClr val="EC6B05"/>
              </a:solidFill>
            </a:endParaRPr>
          </a:p>
          <a:p>
            <a:pPr>
              <a:buFontTx/>
              <a:buChar char="-"/>
            </a:pPr>
            <a:r>
              <a:rPr lang="nl-NL" dirty="0"/>
              <a:t>Zeer breed ingestoken en veel aandacht voor cultuur;</a:t>
            </a:r>
          </a:p>
          <a:p>
            <a:pPr>
              <a:buFontTx/>
              <a:buChar char="-"/>
            </a:pPr>
            <a:r>
              <a:rPr lang="nl-NL" dirty="0"/>
              <a:t>We hebben door bestaand beleid al thema’s van GALA (en Iza) opgepakt;</a:t>
            </a:r>
          </a:p>
          <a:p>
            <a:pPr>
              <a:buFontTx/>
              <a:buChar char="-"/>
            </a:pPr>
            <a:r>
              <a:rPr lang="nl-NL" dirty="0"/>
              <a:t>Wij gebruiken GALA om bestaand beleid te versterken en verdiepen;</a:t>
            </a:r>
          </a:p>
          <a:p>
            <a:pPr>
              <a:buFontTx/>
              <a:buChar char="-"/>
            </a:pPr>
            <a:r>
              <a:rPr lang="nl-NL" dirty="0"/>
              <a:t>Positieve gezondheid is al geïntegreerd. Daarmee is één ketenaanpak al opgepakt. </a:t>
            </a:r>
          </a:p>
        </p:txBody>
      </p:sp>
      <p:sp>
        <p:nvSpPr>
          <p:cNvPr id="3" name="Tijdelijke aanduiding voor dianummer 2"/>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11</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516124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0FC6B5CE-EC71-9D6C-7993-59F785FD5D7C}"/>
              </a:ext>
            </a:extLst>
          </p:cNvPr>
          <p:cNvSpPr>
            <a:spLocks noGrp="1"/>
          </p:cNvSpPr>
          <p:nvPr>
            <p:ph type="sldNum" sz="quarter" idx="10"/>
          </p:nvPr>
        </p:nvSpPr>
        <p:spPr/>
        <p:txBody>
          <a:bodyPr/>
          <a:lstStyle/>
          <a:p>
            <a:pPr>
              <a:defRPr/>
            </a:pPr>
            <a:fld id="{DA1F789A-49B2-40A5-BF54-7F2D8F94C1B9}" type="slidenum">
              <a:rPr lang="nl-NL" smtClean="0"/>
              <a:pPr>
                <a:defRPr/>
              </a:pPr>
              <a:t>12</a:t>
            </a:fld>
            <a:endParaRPr lang="nl-NL"/>
          </a:p>
        </p:txBody>
      </p:sp>
      <p:grpSp>
        <p:nvGrpSpPr>
          <p:cNvPr id="4" name="Group119">
            <a:extLst>
              <a:ext uri="{FF2B5EF4-FFF2-40B4-BE49-F238E27FC236}">
                <a16:creationId xmlns:a16="http://schemas.microsoft.com/office/drawing/2014/main" id="{09603376-B6D2-3692-215F-C7DE5D681408}"/>
              </a:ext>
            </a:extLst>
          </p:cNvPr>
          <p:cNvGrpSpPr/>
          <p:nvPr/>
        </p:nvGrpSpPr>
        <p:grpSpPr>
          <a:xfrm>
            <a:off x="262800" y="692696"/>
            <a:ext cx="8618400" cy="5289006"/>
            <a:chOff x="262800" y="692696"/>
            <a:chExt cx="8618400" cy="5289006"/>
          </a:xfrm>
        </p:grpSpPr>
        <p:sp>
          <p:nvSpPr>
            <p:cNvPr id="5" name="Rectangle">
              <a:extLst>
                <a:ext uri="{FF2B5EF4-FFF2-40B4-BE49-F238E27FC236}">
                  <a16:creationId xmlns:a16="http://schemas.microsoft.com/office/drawing/2014/main" id="{FA99959B-BCF7-23FC-20AD-91EB4AD471B1}"/>
                </a:ext>
              </a:extLst>
            </p:cNvPr>
            <p:cNvSpPr/>
            <p:nvPr/>
          </p:nvSpPr>
          <p:spPr>
            <a:xfrm>
              <a:off x="2854400" y="692696"/>
              <a:ext cx="3587200" cy="1008112"/>
            </a:xfrm>
            <a:custGeom>
              <a:avLst/>
              <a:gdLst>
                <a:gd name="connsiteX0" fmla="*/ 0 w 3587200"/>
                <a:gd name="connsiteY0" fmla="*/ 361000 h 722000"/>
                <a:gd name="connsiteX1" fmla="*/ 1793600 w 3587200"/>
                <a:gd name="connsiteY1" fmla="*/ 0 h 722000"/>
                <a:gd name="connsiteX2" fmla="*/ 3587200 w 3587200"/>
                <a:gd name="connsiteY2" fmla="*/ 361000 h 722000"/>
                <a:gd name="connsiteX3" fmla="*/ 1793600 w 3587200"/>
                <a:gd name="connsiteY3" fmla="*/ 722000 h 722000"/>
              </a:gdLst>
              <a:ahLst/>
              <a:cxnLst>
                <a:cxn ang="0">
                  <a:pos x="connsiteX0" y="connsiteY0"/>
                </a:cxn>
                <a:cxn ang="0">
                  <a:pos x="connsiteX1" y="connsiteY1"/>
                </a:cxn>
                <a:cxn ang="0">
                  <a:pos x="connsiteX2" y="connsiteY2"/>
                </a:cxn>
                <a:cxn ang="0">
                  <a:pos x="connsiteX3" y="connsiteY3"/>
                </a:cxn>
              </a:cxnLst>
              <a:rect l="l" t="t" r="r" b="b"/>
              <a:pathLst>
                <a:path w="3587200" h="722000">
                  <a:moveTo>
                    <a:pt x="0" y="0"/>
                  </a:moveTo>
                  <a:lnTo>
                    <a:pt x="3587200" y="0"/>
                  </a:lnTo>
                  <a:lnTo>
                    <a:pt x="3587200" y="722000"/>
                  </a:lnTo>
                  <a:lnTo>
                    <a:pt x="0" y="722000"/>
                  </a:lnTo>
                  <a:lnTo>
                    <a:pt x="0" y="0"/>
                  </a:lnTo>
                  <a:close/>
                </a:path>
              </a:pathLst>
            </a:custGeom>
            <a:solidFill>
              <a:srgbClr val="FFF2E7"/>
            </a:solidFill>
            <a:ln w="7600" cap="flat">
              <a:solidFill>
                <a:srgbClr val="FFC37C"/>
              </a:solidFill>
              <a:bevel/>
            </a:ln>
          </p:spPr>
          <p:txBody>
            <a:bodyPr wrap="square" lIns="0" tIns="0" rIns="0" bIns="0" rtlCol="0" anchor="ctr"/>
            <a:lstStyle/>
            <a:p>
              <a:pPr algn="ctr">
                <a:lnSpc>
                  <a:spcPct val="100000"/>
                </a:lnSpc>
              </a:pPr>
              <a:r>
                <a:rPr sz="1200" u="sng" dirty="0" err="1">
                  <a:solidFill>
                    <a:srgbClr val="AA7300"/>
                  </a:solidFill>
                  <a:latin typeface="Arial"/>
                </a:rPr>
                <a:t>Wettelijke</a:t>
              </a:r>
              <a:r>
                <a:rPr sz="1200" u="sng" dirty="0">
                  <a:solidFill>
                    <a:srgbClr val="AA7300"/>
                  </a:solidFill>
                  <a:latin typeface="Arial"/>
                </a:rPr>
                <a:t> basis:</a:t>
              </a:r>
            </a:p>
            <a:p>
              <a:pPr algn="ctr">
                <a:lnSpc>
                  <a:spcPct val="100000"/>
                </a:lnSpc>
              </a:pPr>
              <a:r>
                <a:rPr sz="1200" dirty="0">
                  <a:solidFill>
                    <a:srgbClr val="AA7300"/>
                  </a:solidFill>
                  <a:latin typeface="Arial"/>
                </a:rPr>
                <a:t>- </a:t>
              </a:r>
              <a:r>
                <a:rPr sz="1200" dirty="0" err="1">
                  <a:solidFill>
                    <a:srgbClr val="AA7300"/>
                  </a:solidFill>
                  <a:latin typeface="Arial"/>
                </a:rPr>
                <a:t>Participatiewet</a:t>
              </a:r>
              <a:endParaRPr sz="1200" dirty="0">
                <a:solidFill>
                  <a:srgbClr val="AA7300"/>
                </a:solidFill>
                <a:latin typeface="Arial"/>
              </a:endParaRPr>
            </a:p>
            <a:p>
              <a:pPr algn="ctr">
                <a:lnSpc>
                  <a:spcPct val="100000"/>
                </a:lnSpc>
              </a:pPr>
              <a:r>
                <a:rPr sz="1200" dirty="0">
                  <a:solidFill>
                    <a:srgbClr val="AA7300"/>
                  </a:solidFill>
                  <a:latin typeface="Arial"/>
                </a:rPr>
                <a:t>- </a:t>
              </a:r>
              <a:r>
                <a:rPr sz="1200" dirty="0" err="1">
                  <a:solidFill>
                    <a:srgbClr val="AA7300"/>
                  </a:solidFill>
                  <a:latin typeface="Arial"/>
                </a:rPr>
                <a:t>Jeugdwet</a:t>
              </a:r>
              <a:endParaRPr sz="1200" dirty="0">
                <a:solidFill>
                  <a:srgbClr val="AA7300"/>
                </a:solidFill>
                <a:latin typeface="Arial"/>
              </a:endParaRPr>
            </a:p>
            <a:p>
              <a:pPr algn="ctr">
                <a:lnSpc>
                  <a:spcPct val="100000"/>
                </a:lnSpc>
              </a:pPr>
              <a:r>
                <a:rPr sz="1200" dirty="0">
                  <a:solidFill>
                    <a:srgbClr val="AA7300"/>
                  </a:solidFill>
                  <a:latin typeface="Arial"/>
                </a:rPr>
                <a:t>- Wet </a:t>
              </a:r>
              <a:r>
                <a:rPr sz="1200" dirty="0" err="1">
                  <a:solidFill>
                    <a:srgbClr val="AA7300"/>
                  </a:solidFill>
                  <a:latin typeface="Arial"/>
                </a:rPr>
                <a:t>maatschappelijke</a:t>
              </a:r>
              <a:r>
                <a:rPr sz="1200" dirty="0">
                  <a:solidFill>
                    <a:srgbClr val="AA7300"/>
                  </a:solidFill>
                  <a:latin typeface="Arial"/>
                </a:rPr>
                <a:t> </a:t>
              </a:r>
              <a:r>
                <a:rPr sz="1200" dirty="0" err="1">
                  <a:solidFill>
                    <a:srgbClr val="AA7300"/>
                  </a:solidFill>
                  <a:latin typeface="Arial"/>
                </a:rPr>
                <a:t>ondersteuning</a:t>
              </a:r>
              <a:r>
                <a:rPr sz="1200" dirty="0">
                  <a:solidFill>
                    <a:srgbClr val="AA7300"/>
                  </a:solidFill>
                  <a:latin typeface="Arial"/>
                </a:rPr>
                <a:t> 2015 </a:t>
              </a:r>
            </a:p>
            <a:p>
              <a:pPr algn="ctr">
                <a:lnSpc>
                  <a:spcPct val="100000"/>
                </a:lnSpc>
              </a:pPr>
              <a:r>
                <a:rPr sz="1200" dirty="0">
                  <a:solidFill>
                    <a:srgbClr val="AA7300"/>
                  </a:solidFill>
                  <a:latin typeface="Arial"/>
                </a:rPr>
                <a:t>- Wet </a:t>
              </a:r>
              <a:r>
                <a:rPr sz="1200" dirty="0" err="1">
                  <a:solidFill>
                    <a:srgbClr val="AA7300"/>
                  </a:solidFill>
                  <a:latin typeface="Arial"/>
                </a:rPr>
                <a:t>publieke</a:t>
              </a:r>
              <a:r>
                <a:rPr sz="1200" dirty="0">
                  <a:solidFill>
                    <a:srgbClr val="AA7300"/>
                  </a:solidFill>
                  <a:latin typeface="Arial"/>
                </a:rPr>
                <a:t> </a:t>
              </a:r>
              <a:r>
                <a:rPr sz="1200" dirty="0" err="1">
                  <a:solidFill>
                    <a:srgbClr val="AA7300"/>
                  </a:solidFill>
                  <a:latin typeface="Arial"/>
                </a:rPr>
                <a:t>gezondheid</a:t>
              </a:r>
              <a:endParaRPr sz="1200" dirty="0">
                <a:solidFill>
                  <a:srgbClr val="AA7300"/>
                </a:solidFill>
                <a:latin typeface="Arial"/>
              </a:endParaRPr>
            </a:p>
          </p:txBody>
        </p:sp>
        <p:pic>
          <p:nvPicPr>
            <p:cNvPr id="6" name="Afbeelding 5">
              <a:extLst>
                <a:ext uri="{FF2B5EF4-FFF2-40B4-BE49-F238E27FC236}">
                  <a16:creationId xmlns:a16="http://schemas.microsoft.com/office/drawing/2014/main" id="{725D204F-8524-7794-379A-998DEEE7E3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4618" y="1985897"/>
              <a:ext cx="4746765" cy="3995805"/>
            </a:xfrm>
            <a:prstGeom prst="rect">
              <a:avLst/>
            </a:prstGeom>
          </p:spPr>
        </p:pic>
        <p:sp>
          <p:nvSpPr>
            <p:cNvPr id="7" name="Ellipse">
              <a:extLst>
                <a:ext uri="{FF2B5EF4-FFF2-40B4-BE49-F238E27FC236}">
                  <a16:creationId xmlns:a16="http://schemas.microsoft.com/office/drawing/2014/main" id="{AA022D0C-E3DA-8F9E-127F-6B549099CCD7}"/>
                </a:ext>
              </a:extLst>
            </p:cNvPr>
            <p:cNvSpPr/>
            <p:nvPr/>
          </p:nvSpPr>
          <p:spPr>
            <a:xfrm>
              <a:off x="6722800" y="1879498"/>
              <a:ext cx="2158400" cy="790400"/>
            </a:xfrm>
            <a:custGeom>
              <a:avLst/>
              <a:gdLst>
                <a:gd name="connsiteX0" fmla="*/ 0 w 2158400"/>
                <a:gd name="connsiteY0" fmla="*/ 395200 h 790400"/>
                <a:gd name="connsiteX1" fmla="*/ 1079200 w 2158400"/>
                <a:gd name="connsiteY1" fmla="*/ 0 h 790400"/>
                <a:gd name="connsiteX2" fmla="*/ 2158400 w 2158400"/>
                <a:gd name="connsiteY2" fmla="*/ 395200 h 790400"/>
                <a:gd name="connsiteX3" fmla="*/ 1079200 w 2158400"/>
                <a:gd name="connsiteY3" fmla="*/ 790400 h 790400"/>
              </a:gdLst>
              <a:ahLst/>
              <a:cxnLst>
                <a:cxn ang="0">
                  <a:pos x="connsiteX0" y="connsiteY0"/>
                </a:cxn>
                <a:cxn ang="0">
                  <a:pos x="connsiteX1" y="connsiteY1"/>
                </a:cxn>
                <a:cxn ang="0">
                  <a:pos x="connsiteX2" y="connsiteY2"/>
                </a:cxn>
                <a:cxn ang="0">
                  <a:pos x="connsiteX3" y="connsiteY3"/>
                </a:cxn>
              </a:cxnLst>
              <a:rect l="l" t="t" r="r" b="b"/>
              <a:pathLst>
                <a:path w="2158400" h="790400">
                  <a:moveTo>
                    <a:pt x="0" y="395200"/>
                  </a:moveTo>
                  <a:cubicBezTo>
                    <a:pt x="0" y="176937"/>
                    <a:pt x="483175" y="0"/>
                    <a:pt x="1079200" y="0"/>
                  </a:cubicBezTo>
                  <a:cubicBezTo>
                    <a:pt x="1675222" y="0"/>
                    <a:pt x="2158400" y="176937"/>
                    <a:pt x="2158400" y="395200"/>
                  </a:cubicBezTo>
                  <a:cubicBezTo>
                    <a:pt x="2158400" y="613463"/>
                    <a:pt x="1675222" y="790400"/>
                    <a:pt x="1079200" y="790400"/>
                  </a:cubicBezTo>
                  <a:cubicBezTo>
                    <a:pt x="483175" y="790400"/>
                    <a:pt x="0" y="613463"/>
                    <a:pt x="0" y="395200"/>
                  </a:cubicBezTo>
                  <a:close/>
                </a:path>
              </a:pathLst>
            </a:custGeom>
            <a:solidFill>
              <a:srgbClr val="E7F4F0"/>
            </a:solidFill>
            <a:ln w="7600" cap="flat">
              <a:solidFill>
                <a:srgbClr val="7ECCB6"/>
              </a:solidFill>
              <a:bevel/>
            </a:ln>
          </p:spPr>
          <p:txBody>
            <a:bodyPr wrap="square" lIns="0" tIns="0" rIns="0" bIns="0" rtlCol="0" anchor="ctr"/>
            <a:lstStyle/>
            <a:p>
              <a:pPr algn="ctr">
                <a:lnSpc>
                  <a:spcPct val="100000"/>
                </a:lnSpc>
              </a:pPr>
              <a:r>
                <a:rPr sz="1200" dirty="0" err="1">
                  <a:solidFill>
                    <a:srgbClr val="0E7C67"/>
                  </a:solidFill>
                  <a:latin typeface="Arial"/>
                </a:rPr>
                <a:t>Omgevingsvisie</a:t>
              </a:r>
              <a:r>
                <a:rPr sz="1200" dirty="0">
                  <a:solidFill>
                    <a:srgbClr val="0E7C67"/>
                  </a:solidFill>
                  <a:latin typeface="Arial"/>
                </a:rPr>
                <a:t> Putten 2040</a:t>
              </a:r>
            </a:p>
            <a:p>
              <a:pPr algn="ctr">
                <a:lnSpc>
                  <a:spcPct val="100000"/>
                </a:lnSpc>
              </a:pPr>
              <a:r>
                <a:rPr sz="1200" dirty="0">
                  <a:solidFill>
                    <a:srgbClr val="0E7C67"/>
                  </a:solidFill>
                  <a:latin typeface="Arial"/>
                </a:rPr>
                <a:t>(</a:t>
              </a:r>
              <a:r>
                <a:rPr sz="1200" dirty="0" err="1">
                  <a:solidFill>
                    <a:srgbClr val="0E7C67"/>
                  </a:solidFill>
                  <a:latin typeface="Arial"/>
                </a:rPr>
                <a:t>programma</a:t>
              </a:r>
              <a:r>
                <a:rPr sz="1200" dirty="0">
                  <a:solidFill>
                    <a:srgbClr val="0E7C67"/>
                  </a:solidFill>
                  <a:latin typeface="Arial"/>
                </a:rPr>
                <a:t> Sociaal en </a:t>
              </a:r>
              <a:r>
                <a:rPr sz="1200" dirty="0" err="1">
                  <a:solidFill>
                    <a:srgbClr val="0E7C67"/>
                  </a:solidFill>
                  <a:latin typeface="Arial"/>
                </a:rPr>
                <a:t>Vitaal</a:t>
              </a:r>
              <a:r>
                <a:rPr sz="1200" dirty="0">
                  <a:solidFill>
                    <a:srgbClr val="0E7C67"/>
                  </a:solidFill>
                  <a:latin typeface="Arial"/>
                </a:rPr>
                <a:t>)</a:t>
              </a:r>
            </a:p>
          </p:txBody>
        </p:sp>
        <p:sp>
          <p:nvSpPr>
            <p:cNvPr id="8" name="ConnectLine">
              <a:extLst>
                <a:ext uri="{FF2B5EF4-FFF2-40B4-BE49-F238E27FC236}">
                  <a16:creationId xmlns:a16="http://schemas.microsoft.com/office/drawing/2014/main" id="{D7C35E33-D18C-D41F-6DC4-068AA949BD77}"/>
                </a:ext>
              </a:extLst>
            </p:cNvPr>
            <p:cNvSpPr/>
            <p:nvPr/>
          </p:nvSpPr>
          <p:spPr>
            <a:xfrm>
              <a:off x="2854400" y="1267698"/>
              <a:ext cx="1512622" cy="611890"/>
            </a:xfrm>
            <a:custGeom>
              <a:avLst/>
              <a:gdLst/>
              <a:ahLst/>
              <a:cxnLst/>
              <a:rect l="0" t="0" r="0" b="0"/>
              <a:pathLst>
                <a:path w="1512622" h="611890" fill="none">
                  <a:moveTo>
                    <a:pt x="0" y="0"/>
                  </a:moveTo>
                  <a:cubicBezTo>
                    <a:pt x="-303824" y="-435"/>
                    <a:pt x="-607649" y="-870"/>
                    <a:pt x="-860253" y="39645"/>
                  </a:cubicBezTo>
                  <a:cubicBezTo>
                    <a:pt x="-1112858" y="80159"/>
                    <a:pt x="-1314242" y="161624"/>
                    <a:pt x="-1414396" y="263808"/>
                  </a:cubicBezTo>
                  <a:cubicBezTo>
                    <a:pt x="-1514551" y="365992"/>
                    <a:pt x="-1513475" y="488896"/>
                    <a:pt x="-1512400" y="611800"/>
                  </a:cubicBezTo>
                </a:path>
              </a:pathLst>
            </a:custGeom>
            <a:noFill/>
            <a:ln w="7600" cap="flat">
              <a:solidFill>
                <a:srgbClr val="236EA1"/>
              </a:solidFill>
              <a:bevel/>
              <a:tailEnd type="stealth" w="med" len="med"/>
            </a:ln>
          </p:spPr>
        </p:sp>
        <p:sp>
          <p:nvSpPr>
            <p:cNvPr id="9" name="ConnectLine">
              <a:extLst>
                <a:ext uri="{FF2B5EF4-FFF2-40B4-BE49-F238E27FC236}">
                  <a16:creationId xmlns:a16="http://schemas.microsoft.com/office/drawing/2014/main" id="{86A33E4B-2DD3-E8F0-EB41-3D15690DF974}"/>
                </a:ext>
              </a:extLst>
            </p:cNvPr>
            <p:cNvSpPr/>
            <p:nvPr/>
          </p:nvSpPr>
          <p:spPr>
            <a:xfrm>
              <a:off x="6441600" y="1267698"/>
              <a:ext cx="1360599" cy="611890"/>
            </a:xfrm>
            <a:custGeom>
              <a:avLst/>
              <a:gdLst/>
              <a:ahLst/>
              <a:cxnLst/>
              <a:rect l="0" t="0" r="0" b="0"/>
              <a:pathLst>
                <a:path w="1360599" h="611890" fill="none">
                  <a:moveTo>
                    <a:pt x="0" y="0"/>
                  </a:moveTo>
                  <a:cubicBezTo>
                    <a:pt x="273289" y="-435"/>
                    <a:pt x="546578" y="-870"/>
                    <a:pt x="773796" y="39645"/>
                  </a:cubicBezTo>
                  <a:cubicBezTo>
                    <a:pt x="1001013" y="80159"/>
                    <a:pt x="1182157" y="161624"/>
                    <a:pt x="1272246" y="263808"/>
                  </a:cubicBezTo>
                  <a:cubicBezTo>
                    <a:pt x="1362335" y="365992"/>
                    <a:pt x="1361367" y="488896"/>
                    <a:pt x="1360400" y="611800"/>
                  </a:cubicBezTo>
                </a:path>
              </a:pathLst>
            </a:custGeom>
            <a:noFill/>
            <a:ln w="7600" cap="flat">
              <a:solidFill>
                <a:srgbClr val="236EA1"/>
              </a:solidFill>
              <a:bevel/>
              <a:tailEnd type="stealth" w="med" len="med"/>
            </a:ln>
          </p:spPr>
        </p:sp>
        <p:sp>
          <p:nvSpPr>
            <p:cNvPr id="10" name="Ellipse">
              <a:extLst>
                <a:ext uri="{FF2B5EF4-FFF2-40B4-BE49-F238E27FC236}">
                  <a16:creationId xmlns:a16="http://schemas.microsoft.com/office/drawing/2014/main" id="{1C849152-F123-02E6-617F-228E731CA36F}"/>
                </a:ext>
              </a:extLst>
            </p:cNvPr>
            <p:cNvSpPr/>
            <p:nvPr/>
          </p:nvSpPr>
          <p:spPr>
            <a:xfrm>
              <a:off x="262800" y="1879498"/>
              <a:ext cx="2158400" cy="790400"/>
            </a:xfrm>
            <a:custGeom>
              <a:avLst/>
              <a:gdLst>
                <a:gd name="connsiteX0" fmla="*/ 0 w 2158400"/>
                <a:gd name="connsiteY0" fmla="*/ 395200 h 790400"/>
                <a:gd name="connsiteX1" fmla="*/ 1079200 w 2158400"/>
                <a:gd name="connsiteY1" fmla="*/ 0 h 790400"/>
                <a:gd name="connsiteX2" fmla="*/ 2158400 w 2158400"/>
                <a:gd name="connsiteY2" fmla="*/ 395200 h 790400"/>
                <a:gd name="connsiteX3" fmla="*/ 1079200 w 2158400"/>
                <a:gd name="connsiteY3" fmla="*/ 790400 h 790400"/>
              </a:gdLst>
              <a:ahLst/>
              <a:cxnLst>
                <a:cxn ang="0">
                  <a:pos x="connsiteX0" y="connsiteY0"/>
                </a:cxn>
                <a:cxn ang="0">
                  <a:pos x="connsiteX1" y="connsiteY1"/>
                </a:cxn>
                <a:cxn ang="0">
                  <a:pos x="connsiteX2" y="connsiteY2"/>
                </a:cxn>
                <a:cxn ang="0">
                  <a:pos x="connsiteX3" y="connsiteY3"/>
                </a:cxn>
              </a:cxnLst>
              <a:rect l="l" t="t" r="r" b="b"/>
              <a:pathLst>
                <a:path w="2158400" h="790400">
                  <a:moveTo>
                    <a:pt x="0" y="395200"/>
                  </a:moveTo>
                  <a:cubicBezTo>
                    <a:pt x="0" y="176937"/>
                    <a:pt x="483174" y="0"/>
                    <a:pt x="1079200" y="0"/>
                  </a:cubicBezTo>
                  <a:cubicBezTo>
                    <a:pt x="1675226" y="0"/>
                    <a:pt x="2158400" y="176937"/>
                    <a:pt x="2158400" y="395200"/>
                  </a:cubicBezTo>
                  <a:cubicBezTo>
                    <a:pt x="2158400" y="613463"/>
                    <a:pt x="1675226" y="790400"/>
                    <a:pt x="1079200" y="790400"/>
                  </a:cubicBezTo>
                  <a:cubicBezTo>
                    <a:pt x="483174" y="790400"/>
                    <a:pt x="0" y="613463"/>
                    <a:pt x="0" y="395200"/>
                  </a:cubicBezTo>
                  <a:close/>
                </a:path>
              </a:pathLst>
            </a:custGeom>
            <a:solidFill>
              <a:srgbClr val="E7F4F0"/>
            </a:solidFill>
            <a:ln w="7600" cap="flat">
              <a:solidFill>
                <a:srgbClr val="7ECCB6"/>
              </a:solidFill>
              <a:bevel/>
            </a:ln>
          </p:spPr>
          <p:txBody>
            <a:bodyPr wrap="square" lIns="0" tIns="0" rIns="0" bIns="0" rtlCol="0" anchor="ctr"/>
            <a:lstStyle/>
            <a:p>
              <a:pPr algn="ctr">
                <a:lnSpc>
                  <a:spcPct val="100000"/>
                </a:lnSpc>
              </a:pPr>
              <a:r>
                <a:rPr sz="1200" dirty="0" err="1">
                  <a:solidFill>
                    <a:srgbClr val="0E7C67"/>
                  </a:solidFill>
                  <a:latin typeface="Arial"/>
                </a:rPr>
                <a:t>Meerjarenplan</a:t>
              </a:r>
              <a:r>
                <a:rPr sz="1200" dirty="0">
                  <a:solidFill>
                    <a:srgbClr val="0E7C67"/>
                  </a:solidFill>
                  <a:latin typeface="Arial"/>
                </a:rPr>
                <a:t> Samenleving 2023-2027</a:t>
              </a:r>
            </a:p>
          </p:txBody>
        </p:sp>
      </p:grpSp>
    </p:spTree>
    <p:extLst>
      <p:ext uri="{BB962C8B-B14F-4D97-AF65-F5344CB8AC3E}">
        <p14:creationId xmlns:p14="http://schemas.microsoft.com/office/powerpoint/2010/main" val="1221347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Page-1"/>
        <p:cNvGrpSpPr/>
        <p:nvPr/>
      </p:nvGrpSpPr>
      <p:grpSpPr>
        <a:xfrm>
          <a:off x="0" y="0"/>
          <a:ext cx="0" cy="0"/>
          <a:chOff x="0" y="0"/>
          <a:chExt cx="0" cy="0"/>
        </a:xfrm>
      </p:grpSpPr>
      <p:grpSp>
        <p:nvGrpSpPr>
          <p:cNvPr id="126" name="Group126"/>
          <p:cNvGrpSpPr/>
          <p:nvPr/>
        </p:nvGrpSpPr>
        <p:grpSpPr>
          <a:xfrm>
            <a:off x="185147" y="500778"/>
            <a:ext cx="8773705" cy="5514128"/>
            <a:chOff x="-166600" y="484000"/>
            <a:chExt cx="9477200" cy="5890000"/>
          </a:xfrm>
        </p:grpSpPr>
        <p:sp>
          <p:nvSpPr>
            <p:cNvPr id="101" name="Rectangle"/>
            <p:cNvSpPr/>
            <p:nvPr/>
          </p:nvSpPr>
          <p:spPr>
            <a:xfrm>
              <a:off x="3572600" y="491600"/>
              <a:ext cx="2006400" cy="684000"/>
            </a:xfrm>
            <a:custGeom>
              <a:avLst/>
              <a:gdLst>
                <a:gd name="connsiteX0" fmla="*/ 0 w 2006400"/>
                <a:gd name="connsiteY0" fmla="*/ 342000 h 684000"/>
                <a:gd name="connsiteX1" fmla="*/ 1003200 w 2006400"/>
                <a:gd name="connsiteY1" fmla="*/ 0 h 684000"/>
                <a:gd name="connsiteX2" fmla="*/ 2006400 w 2006400"/>
                <a:gd name="connsiteY2" fmla="*/ 342000 h 684000"/>
                <a:gd name="connsiteX3" fmla="*/ 1003200 w 2006400"/>
                <a:gd name="connsiteY3" fmla="*/ 684000 h 684000"/>
              </a:gdLst>
              <a:ahLst/>
              <a:cxnLst>
                <a:cxn ang="0">
                  <a:pos x="connsiteX0" y="connsiteY0"/>
                </a:cxn>
                <a:cxn ang="0">
                  <a:pos x="connsiteX1" y="connsiteY1"/>
                </a:cxn>
                <a:cxn ang="0">
                  <a:pos x="connsiteX2" y="connsiteY2"/>
                </a:cxn>
                <a:cxn ang="0">
                  <a:pos x="connsiteX3" y="connsiteY3"/>
                </a:cxn>
              </a:cxnLst>
              <a:rect l="l" t="t" r="r" b="b"/>
              <a:pathLst>
                <a:path w="2006400" h="684000">
                  <a:moveTo>
                    <a:pt x="0" y="0"/>
                  </a:moveTo>
                  <a:lnTo>
                    <a:pt x="2006400" y="0"/>
                  </a:lnTo>
                  <a:lnTo>
                    <a:pt x="2006400" y="684000"/>
                  </a:lnTo>
                  <a:lnTo>
                    <a:pt x="0" y="684000"/>
                  </a:lnTo>
                  <a:lnTo>
                    <a:pt x="0" y="0"/>
                  </a:lnTo>
                  <a:close/>
                </a:path>
              </a:pathLst>
            </a:custGeom>
            <a:solidFill>
              <a:srgbClr val="3498DB"/>
            </a:solidFill>
            <a:ln w="7600" cap="flat">
              <a:solidFill>
                <a:srgbClr val="3498DB"/>
              </a:solidFill>
              <a:bevel/>
            </a:ln>
          </p:spPr>
          <p:txBody>
            <a:bodyPr wrap="square" lIns="0" tIns="0" rIns="0" bIns="0" rtlCol="0" anchor="ctr"/>
            <a:lstStyle/>
            <a:p>
              <a:pPr algn="ctr">
                <a:lnSpc>
                  <a:spcPct val="100000"/>
                </a:lnSpc>
              </a:pPr>
              <a:r>
                <a:rPr sz="912" b="1">
                  <a:solidFill>
                    <a:srgbClr val="FFFFFF"/>
                  </a:solidFill>
                  <a:latin typeface="Arial"/>
                </a:rPr>
                <a:t>GALA onder opgaven Meerjarenplan Samenleving 2023-2027</a:t>
              </a:r>
            </a:p>
          </p:txBody>
        </p:sp>
        <p:sp>
          <p:nvSpPr>
            <p:cNvPr id="103" name="ConnectLine"/>
            <p:cNvSpPr/>
            <p:nvPr/>
          </p:nvSpPr>
          <p:spPr>
            <a:xfrm>
              <a:off x="4575800" y="1175600"/>
              <a:ext cx="3876000" cy="570000"/>
            </a:xfrm>
            <a:custGeom>
              <a:avLst/>
              <a:gdLst/>
              <a:ahLst/>
              <a:cxnLst/>
              <a:rect l="0" t="0" r="0" b="0"/>
              <a:pathLst>
                <a:path w="3876000" h="570000" fill="none">
                  <a:moveTo>
                    <a:pt x="0" y="0"/>
                  </a:moveTo>
                  <a:lnTo>
                    <a:pt x="0" y="570000"/>
                  </a:lnTo>
                  <a:lnTo>
                    <a:pt x="-3876000" y="570000"/>
                  </a:lnTo>
                </a:path>
              </a:pathLst>
            </a:custGeom>
            <a:solidFill>
              <a:srgbClr val="FFFFFF"/>
            </a:solidFill>
            <a:ln w="7600" cap="flat">
              <a:solidFill>
                <a:srgbClr val="236EA1"/>
              </a:solidFill>
              <a:bevel/>
              <a:tailEnd type="stealth" w="med" len="med"/>
            </a:ln>
          </p:spPr>
        </p:sp>
        <p:sp>
          <p:nvSpPr>
            <p:cNvPr id="104" name="ConnectLine"/>
            <p:cNvSpPr/>
            <p:nvPr/>
          </p:nvSpPr>
          <p:spPr>
            <a:xfrm>
              <a:off x="699800" y="1745600"/>
              <a:ext cx="7600" cy="577600"/>
            </a:xfrm>
            <a:custGeom>
              <a:avLst/>
              <a:gdLst/>
              <a:ahLst/>
              <a:cxnLst/>
              <a:rect l="0" t="0" r="0" b="0"/>
              <a:pathLst>
                <a:path w="7600" h="577600" fill="none">
                  <a:moveTo>
                    <a:pt x="0" y="0"/>
                  </a:moveTo>
                  <a:lnTo>
                    <a:pt x="0" y="577600"/>
                  </a:lnTo>
                </a:path>
              </a:pathLst>
            </a:custGeom>
            <a:noFill/>
            <a:ln w="7600" cap="flat">
              <a:solidFill>
                <a:srgbClr val="236EA1"/>
              </a:solidFill>
              <a:bevel/>
              <a:tailEnd type="stealth" w="med" len="med"/>
            </a:ln>
          </p:spPr>
        </p:sp>
        <p:sp>
          <p:nvSpPr>
            <p:cNvPr id="105" name="Rectangle"/>
            <p:cNvSpPr/>
            <p:nvPr/>
          </p:nvSpPr>
          <p:spPr>
            <a:xfrm>
              <a:off x="-159000" y="2323200"/>
              <a:ext cx="1717600" cy="433200"/>
            </a:xfrm>
            <a:custGeom>
              <a:avLst/>
              <a:gdLst>
                <a:gd name="connsiteX0" fmla="*/ 0 w 1717600"/>
                <a:gd name="connsiteY0" fmla="*/ 220400 h 433200"/>
                <a:gd name="connsiteX1" fmla="*/ 858800 w 1717600"/>
                <a:gd name="connsiteY1" fmla="*/ 0 h 433200"/>
                <a:gd name="connsiteX2" fmla="*/ 1717600 w 1717600"/>
                <a:gd name="connsiteY2" fmla="*/ 220400 h 433200"/>
                <a:gd name="connsiteX3" fmla="*/ 858800 w 1717600"/>
                <a:gd name="connsiteY3" fmla="*/ 433200 h 433200"/>
              </a:gdLst>
              <a:ahLst/>
              <a:cxnLst>
                <a:cxn ang="0">
                  <a:pos x="connsiteX0" y="connsiteY0"/>
                </a:cxn>
                <a:cxn ang="0">
                  <a:pos x="connsiteX1" y="connsiteY1"/>
                </a:cxn>
                <a:cxn ang="0">
                  <a:pos x="connsiteX2" y="connsiteY2"/>
                </a:cxn>
                <a:cxn ang="0">
                  <a:pos x="connsiteX3" y="connsiteY3"/>
                </a:cxn>
              </a:cxnLst>
              <a:rect l="l" t="t" r="r" b="b"/>
              <a:pathLst>
                <a:path w="1717600" h="433200">
                  <a:moveTo>
                    <a:pt x="0" y="0"/>
                  </a:moveTo>
                  <a:lnTo>
                    <a:pt x="1717600" y="0"/>
                  </a:lnTo>
                  <a:lnTo>
                    <a:pt x="1717600" y="433200"/>
                  </a:lnTo>
                  <a:lnTo>
                    <a:pt x="0" y="433200"/>
                  </a:lnTo>
                  <a:lnTo>
                    <a:pt x="0" y="0"/>
                  </a:lnTo>
                  <a:close/>
                </a:path>
              </a:pathLst>
            </a:custGeom>
            <a:solidFill>
              <a:srgbClr val="FFF2E7"/>
            </a:solidFill>
            <a:ln w="7600" cap="flat">
              <a:solidFill>
                <a:srgbClr val="FFC37C"/>
              </a:solidFill>
              <a:bevel/>
            </a:ln>
          </p:spPr>
          <p:txBody>
            <a:bodyPr wrap="square" lIns="0" tIns="0" rIns="0" bIns="0" rtlCol="0" anchor="ctr"/>
            <a:lstStyle/>
            <a:p>
              <a:pPr algn="ctr">
                <a:lnSpc>
                  <a:spcPct val="100000"/>
                </a:lnSpc>
              </a:pPr>
              <a:r>
                <a:rPr sz="912" b="1">
                  <a:solidFill>
                    <a:srgbClr val="AA7300"/>
                  </a:solidFill>
                  <a:latin typeface="Arial"/>
                </a:rPr>
                <a:t>Kansengelijkheid</a:t>
              </a:r>
            </a:p>
          </p:txBody>
        </p:sp>
        <p:sp>
          <p:nvSpPr>
            <p:cNvPr id="109" name="Rectangle"/>
            <p:cNvSpPr/>
            <p:nvPr/>
          </p:nvSpPr>
          <p:spPr>
            <a:xfrm>
              <a:off x="-159000" y="2900800"/>
              <a:ext cx="1717600" cy="1003200"/>
            </a:xfrm>
            <a:custGeom>
              <a:avLst/>
              <a:gdLst>
                <a:gd name="connsiteX0" fmla="*/ 0 w 1717600"/>
                <a:gd name="connsiteY0" fmla="*/ 501600 h 1003200"/>
                <a:gd name="connsiteX1" fmla="*/ 865069 w 1717600"/>
                <a:gd name="connsiteY1" fmla="*/ 0 h 1003200"/>
                <a:gd name="connsiteX2" fmla="*/ 1717600 w 1717600"/>
                <a:gd name="connsiteY2" fmla="*/ 501600 h 1003200"/>
                <a:gd name="connsiteX3" fmla="*/ 865069 w 1717600"/>
                <a:gd name="connsiteY3" fmla="*/ 1003200 h 1003200"/>
              </a:gdLst>
              <a:ahLst/>
              <a:cxnLst>
                <a:cxn ang="0">
                  <a:pos x="connsiteX0" y="connsiteY0"/>
                </a:cxn>
                <a:cxn ang="0">
                  <a:pos x="connsiteX1" y="connsiteY1"/>
                </a:cxn>
                <a:cxn ang="0">
                  <a:pos x="connsiteX2" y="connsiteY2"/>
                </a:cxn>
                <a:cxn ang="0">
                  <a:pos x="connsiteX3" y="connsiteY3"/>
                </a:cxn>
              </a:cxnLst>
              <a:rect l="l" t="t" r="r" b="b"/>
              <a:pathLst>
                <a:path w="1717600" h="1003200">
                  <a:moveTo>
                    <a:pt x="0" y="0"/>
                  </a:moveTo>
                  <a:lnTo>
                    <a:pt x="1717600" y="0"/>
                  </a:lnTo>
                  <a:lnTo>
                    <a:pt x="1717600" y="1003200"/>
                  </a:lnTo>
                  <a:lnTo>
                    <a:pt x="0" y="1003200"/>
                  </a:lnTo>
                  <a:lnTo>
                    <a:pt x="0" y="0"/>
                  </a:lnTo>
                  <a:close/>
                </a:path>
              </a:pathLst>
            </a:custGeom>
            <a:solidFill>
              <a:srgbClr val="FFFFFF"/>
            </a:solidFill>
            <a:ln w="7600" cap="flat">
              <a:solidFill>
                <a:srgbClr val="7ECCB6"/>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0E7C67"/>
                  </a:solidFill>
                  <a:latin typeface="Arial"/>
                </a:rPr>
                <a:t>Cultuurvisie</a:t>
              </a:r>
            </a:p>
            <a:p>
              <a:pPr marL="150000" indent="-150000" algn="l">
                <a:lnSpc>
                  <a:spcPct val="100000"/>
                </a:lnSpc>
                <a:buFont typeface="Wingdings" pitchFamily="2" charset="2"/>
                <a:buChar char="l"/>
              </a:pPr>
              <a:r>
                <a:rPr sz="1064">
                  <a:solidFill>
                    <a:srgbClr val="0E7C67"/>
                  </a:solidFill>
                  <a:latin typeface="Arial"/>
                </a:rPr>
                <a:t>Breed Welzijn</a:t>
              </a:r>
            </a:p>
            <a:p>
              <a:pPr marL="150000" indent="-150000" algn="l">
                <a:lnSpc>
                  <a:spcPct val="100000"/>
                </a:lnSpc>
                <a:buFont typeface="Wingdings" pitchFamily="2" charset="2"/>
                <a:buChar char="l"/>
              </a:pPr>
              <a:r>
                <a:rPr sz="1064">
                  <a:solidFill>
                    <a:srgbClr val="0E7C67"/>
                  </a:solidFill>
                  <a:latin typeface="Arial"/>
                </a:rPr>
                <a:t>OKO</a:t>
              </a:r>
            </a:p>
            <a:p>
              <a:pPr marL="150000" indent="-150000" algn="l">
                <a:lnSpc>
                  <a:spcPct val="100000"/>
                </a:lnSpc>
                <a:buFont typeface="Wingdings" pitchFamily="2" charset="2"/>
                <a:buChar char="l"/>
              </a:pPr>
              <a:r>
                <a:rPr sz="1064">
                  <a:solidFill>
                    <a:srgbClr val="0E7C67"/>
                  </a:solidFill>
                  <a:latin typeface="Arial"/>
                </a:rPr>
                <a:t>Bestaanszekerheid</a:t>
              </a:r>
            </a:p>
            <a:p>
              <a:pPr marL="150000" indent="-150000" algn="l">
                <a:lnSpc>
                  <a:spcPct val="100000"/>
                </a:lnSpc>
                <a:buFont typeface="Wingdings" pitchFamily="2" charset="2"/>
                <a:buChar char="l"/>
              </a:pPr>
              <a:r>
                <a:rPr sz="1064">
                  <a:solidFill>
                    <a:srgbClr val="0E7C67"/>
                  </a:solidFill>
                  <a:latin typeface="Arial"/>
                </a:rPr>
                <a:t>Schulddienstverlening</a:t>
              </a:r>
            </a:p>
            <a:p>
              <a:pPr algn="l">
                <a:lnSpc>
                  <a:spcPct val="100000"/>
                </a:lnSpc>
              </a:pPr>
              <a:endParaRPr sz="1064">
                <a:solidFill>
                  <a:srgbClr val="0E7C67"/>
                </a:solidFill>
                <a:latin typeface="Arial"/>
              </a:endParaRPr>
            </a:p>
          </p:txBody>
        </p:sp>
        <p:sp>
          <p:nvSpPr>
            <p:cNvPr id="110" name="Rectangle"/>
            <p:cNvSpPr/>
            <p:nvPr/>
          </p:nvSpPr>
          <p:spPr>
            <a:xfrm>
              <a:off x="2432600" y="2323200"/>
              <a:ext cx="1717600" cy="433200"/>
            </a:xfrm>
            <a:custGeom>
              <a:avLst/>
              <a:gdLst>
                <a:gd name="connsiteX0" fmla="*/ 0 w 1717600"/>
                <a:gd name="connsiteY0" fmla="*/ 220400 h 433200"/>
                <a:gd name="connsiteX1" fmla="*/ 858800 w 1717600"/>
                <a:gd name="connsiteY1" fmla="*/ 0 h 433200"/>
                <a:gd name="connsiteX2" fmla="*/ 1717600 w 1717600"/>
                <a:gd name="connsiteY2" fmla="*/ 220400 h 433200"/>
                <a:gd name="connsiteX3" fmla="*/ 858800 w 1717600"/>
                <a:gd name="connsiteY3" fmla="*/ 433200 h 433200"/>
              </a:gdLst>
              <a:ahLst/>
              <a:cxnLst>
                <a:cxn ang="0">
                  <a:pos x="connsiteX0" y="connsiteY0"/>
                </a:cxn>
                <a:cxn ang="0">
                  <a:pos x="connsiteX1" y="connsiteY1"/>
                </a:cxn>
                <a:cxn ang="0">
                  <a:pos x="connsiteX2" y="connsiteY2"/>
                </a:cxn>
                <a:cxn ang="0">
                  <a:pos x="connsiteX3" y="connsiteY3"/>
                </a:cxn>
              </a:cxnLst>
              <a:rect l="l" t="t" r="r" b="b"/>
              <a:pathLst>
                <a:path w="1717600" h="433200">
                  <a:moveTo>
                    <a:pt x="0" y="0"/>
                  </a:moveTo>
                  <a:lnTo>
                    <a:pt x="1717600" y="0"/>
                  </a:lnTo>
                  <a:lnTo>
                    <a:pt x="1717600" y="433200"/>
                  </a:lnTo>
                  <a:lnTo>
                    <a:pt x="0" y="433200"/>
                  </a:lnTo>
                  <a:lnTo>
                    <a:pt x="0" y="0"/>
                  </a:lnTo>
                  <a:close/>
                </a:path>
              </a:pathLst>
            </a:custGeom>
            <a:solidFill>
              <a:srgbClr val="FFF2E7"/>
            </a:solidFill>
            <a:ln w="7600" cap="flat">
              <a:solidFill>
                <a:srgbClr val="FFC37C"/>
              </a:solidFill>
              <a:bevel/>
            </a:ln>
          </p:spPr>
          <p:txBody>
            <a:bodyPr wrap="square" lIns="0" tIns="0" rIns="0" bIns="0" rtlCol="0" anchor="ctr"/>
            <a:lstStyle/>
            <a:p>
              <a:pPr algn="ctr">
                <a:lnSpc>
                  <a:spcPct val="100000"/>
                </a:lnSpc>
              </a:pPr>
              <a:r>
                <a:rPr sz="912" b="1">
                  <a:solidFill>
                    <a:srgbClr val="AA7300"/>
                  </a:solidFill>
                  <a:latin typeface="Arial"/>
                </a:rPr>
                <a:t>Volwaardig meedoen</a:t>
              </a:r>
            </a:p>
          </p:txBody>
        </p:sp>
        <p:sp>
          <p:nvSpPr>
            <p:cNvPr id="111" name="ConnectLine"/>
            <p:cNvSpPr/>
            <p:nvPr/>
          </p:nvSpPr>
          <p:spPr>
            <a:xfrm>
              <a:off x="3291400" y="1745600"/>
              <a:ext cx="7600" cy="577600"/>
            </a:xfrm>
            <a:custGeom>
              <a:avLst/>
              <a:gdLst/>
              <a:ahLst/>
              <a:cxnLst/>
              <a:rect l="0" t="0" r="0" b="0"/>
              <a:pathLst>
                <a:path w="7600" h="577600" fill="none">
                  <a:moveTo>
                    <a:pt x="0" y="0"/>
                  </a:moveTo>
                  <a:lnTo>
                    <a:pt x="0" y="577600"/>
                  </a:lnTo>
                </a:path>
              </a:pathLst>
            </a:custGeom>
            <a:noFill/>
            <a:ln w="7600" cap="flat">
              <a:solidFill>
                <a:srgbClr val="236EA1"/>
              </a:solidFill>
              <a:bevel/>
              <a:tailEnd type="stealth" w="med" len="med"/>
            </a:ln>
          </p:spPr>
        </p:sp>
        <p:sp>
          <p:nvSpPr>
            <p:cNvPr id="112" name="Rectangle"/>
            <p:cNvSpPr/>
            <p:nvPr/>
          </p:nvSpPr>
          <p:spPr>
            <a:xfrm>
              <a:off x="2432600" y="2900800"/>
              <a:ext cx="1717600" cy="1003200"/>
            </a:xfrm>
            <a:custGeom>
              <a:avLst/>
              <a:gdLst>
                <a:gd name="connsiteX0" fmla="*/ 0 w 1717600"/>
                <a:gd name="connsiteY0" fmla="*/ 501600 h 1003200"/>
                <a:gd name="connsiteX1" fmla="*/ 865069 w 1717600"/>
                <a:gd name="connsiteY1" fmla="*/ 0 h 1003200"/>
                <a:gd name="connsiteX2" fmla="*/ 1717600 w 1717600"/>
                <a:gd name="connsiteY2" fmla="*/ 501600 h 1003200"/>
                <a:gd name="connsiteX3" fmla="*/ 865069 w 1717600"/>
                <a:gd name="connsiteY3" fmla="*/ 1003200 h 1003200"/>
              </a:gdLst>
              <a:ahLst/>
              <a:cxnLst>
                <a:cxn ang="0">
                  <a:pos x="connsiteX0" y="connsiteY0"/>
                </a:cxn>
                <a:cxn ang="0">
                  <a:pos x="connsiteX1" y="connsiteY1"/>
                </a:cxn>
                <a:cxn ang="0">
                  <a:pos x="connsiteX2" y="connsiteY2"/>
                </a:cxn>
                <a:cxn ang="0">
                  <a:pos x="connsiteX3" y="connsiteY3"/>
                </a:cxn>
              </a:cxnLst>
              <a:rect l="l" t="t" r="r" b="b"/>
              <a:pathLst>
                <a:path w="1717600" h="1003200">
                  <a:moveTo>
                    <a:pt x="0" y="0"/>
                  </a:moveTo>
                  <a:lnTo>
                    <a:pt x="1717600" y="0"/>
                  </a:lnTo>
                  <a:lnTo>
                    <a:pt x="1717600" y="1003200"/>
                  </a:lnTo>
                  <a:lnTo>
                    <a:pt x="0" y="1003200"/>
                  </a:lnTo>
                  <a:lnTo>
                    <a:pt x="0" y="0"/>
                  </a:lnTo>
                  <a:close/>
                </a:path>
              </a:pathLst>
            </a:custGeom>
            <a:solidFill>
              <a:srgbClr val="FFFFFF"/>
            </a:solidFill>
            <a:ln w="7600" cap="flat">
              <a:solidFill>
                <a:srgbClr val="7ECCB6"/>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0E7C67"/>
                  </a:solidFill>
                  <a:latin typeface="Arial"/>
                </a:rPr>
                <a:t>Cultuurvisie</a:t>
              </a:r>
            </a:p>
            <a:p>
              <a:pPr marL="150000" indent="-150000" algn="l">
                <a:lnSpc>
                  <a:spcPct val="100000"/>
                </a:lnSpc>
                <a:buFont typeface="Wingdings" pitchFamily="2" charset="2"/>
                <a:buChar char="l"/>
              </a:pPr>
              <a:r>
                <a:rPr sz="1064">
                  <a:solidFill>
                    <a:srgbClr val="0E7C67"/>
                  </a:solidFill>
                  <a:latin typeface="Arial"/>
                </a:rPr>
                <a:t>Breed Welzijn</a:t>
              </a:r>
            </a:p>
            <a:p>
              <a:pPr marL="150000" indent="-150000" algn="l">
                <a:lnSpc>
                  <a:spcPct val="100000"/>
                </a:lnSpc>
                <a:buFont typeface="Wingdings" pitchFamily="2" charset="2"/>
                <a:buChar char="l"/>
              </a:pPr>
              <a:r>
                <a:rPr sz="1064">
                  <a:solidFill>
                    <a:srgbClr val="0E7C67"/>
                  </a:solidFill>
                  <a:latin typeface="Arial"/>
                </a:rPr>
                <a:t>Sport &amp; Beweegbeleid</a:t>
              </a:r>
            </a:p>
            <a:p>
              <a:pPr algn="l">
                <a:lnSpc>
                  <a:spcPct val="100000"/>
                </a:lnSpc>
              </a:pPr>
              <a:endParaRPr sz="1064">
                <a:solidFill>
                  <a:srgbClr val="0E7C67"/>
                </a:solidFill>
                <a:latin typeface="Arial"/>
              </a:endParaRPr>
            </a:p>
            <a:p>
              <a:pPr algn="l">
                <a:lnSpc>
                  <a:spcPct val="100000"/>
                </a:lnSpc>
              </a:pPr>
              <a:endParaRPr sz="1064">
                <a:solidFill>
                  <a:srgbClr val="0E7C67"/>
                </a:solidFill>
                <a:latin typeface="Arial"/>
              </a:endParaRPr>
            </a:p>
          </p:txBody>
        </p:sp>
        <p:sp>
          <p:nvSpPr>
            <p:cNvPr id="113" name="ConnectLine"/>
            <p:cNvSpPr/>
            <p:nvPr/>
          </p:nvSpPr>
          <p:spPr>
            <a:xfrm>
              <a:off x="4575800" y="1745600"/>
              <a:ext cx="3876000" cy="7600"/>
            </a:xfrm>
            <a:custGeom>
              <a:avLst/>
              <a:gdLst/>
              <a:ahLst/>
              <a:cxnLst/>
              <a:rect l="0" t="0" r="0" b="0"/>
              <a:pathLst>
                <a:path w="3876000" h="7600" fill="none">
                  <a:moveTo>
                    <a:pt x="0" y="0"/>
                  </a:moveTo>
                  <a:lnTo>
                    <a:pt x="3876000" y="0"/>
                  </a:lnTo>
                </a:path>
              </a:pathLst>
            </a:custGeom>
            <a:noFill/>
            <a:ln w="7600" cap="flat">
              <a:solidFill>
                <a:srgbClr val="236EA1"/>
              </a:solidFill>
              <a:bevel/>
              <a:tailEnd type="stealth" w="med" len="med"/>
            </a:ln>
          </p:spPr>
        </p:sp>
        <p:sp>
          <p:nvSpPr>
            <p:cNvPr id="114" name="ConnectLine"/>
            <p:cNvSpPr/>
            <p:nvPr/>
          </p:nvSpPr>
          <p:spPr>
            <a:xfrm>
              <a:off x="5867800" y="1745600"/>
              <a:ext cx="7600" cy="577600"/>
            </a:xfrm>
            <a:custGeom>
              <a:avLst/>
              <a:gdLst/>
              <a:ahLst/>
              <a:cxnLst/>
              <a:rect l="0" t="0" r="0" b="0"/>
              <a:pathLst>
                <a:path w="7600" h="577600" fill="none">
                  <a:moveTo>
                    <a:pt x="0" y="0"/>
                  </a:moveTo>
                  <a:lnTo>
                    <a:pt x="0" y="577600"/>
                  </a:lnTo>
                </a:path>
              </a:pathLst>
            </a:custGeom>
            <a:noFill/>
            <a:ln w="7600" cap="flat">
              <a:solidFill>
                <a:srgbClr val="236EA1"/>
              </a:solidFill>
              <a:bevel/>
              <a:tailEnd type="stealth" w="med" len="med"/>
            </a:ln>
          </p:spPr>
        </p:sp>
        <p:sp>
          <p:nvSpPr>
            <p:cNvPr id="115" name="Rectangle"/>
            <p:cNvSpPr/>
            <p:nvPr/>
          </p:nvSpPr>
          <p:spPr>
            <a:xfrm>
              <a:off x="5024200" y="2900800"/>
              <a:ext cx="1717600" cy="1003200"/>
            </a:xfrm>
            <a:custGeom>
              <a:avLst/>
              <a:gdLst>
                <a:gd name="connsiteX0" fmla="*/ 0 w 1717600"/>
                <a:gd name="connsiteY0" fmla="*/ 501600 h 1003200"/>
                <a:gd name="connsiteX1" fmla="*/ 865069 w 1717600"/>
                <a:gd name="connsiteY1" fmla="*/ 0 h 1003200"/>
                <a:gd name="connsiteX2" fmla="*/ 1717600 w 1717600"/>
                <a:gd name="connsiteY2" fmla="*/ 501600 h 1003200"/>
                <a:gd name="connsiteX3" fmla="*/ 865069 w 1717600"/>
                <a:gd name="connsiteY3" fmla="*/ 1003200 h 1003200"/>
              </a:gdLst>
              <a:ahLst/>
              <a:cxnLst>
                <a:cxn ang="0">
                  <a:pos x="connsiteX0" y="connsiteY0"/>
                </a:cxn>
                <a:cxn ang="0">
                  <a:pos x="connsiteX1" y="connsiteY1"/>
                </a:cxn>
                <a:cxn ang="0">
                  <a:pos x="connsiteX2" y="connsiteY2"/>
                </a:cxn>
                <a:cxn ang="0">
                  <a:pos x="connsiteX3" y="connsiteY3"/>
                </a:cxn>
              </a:cxnLst>
              <a:rect l="l" t="t" r="r" b="b"/>
              <a:pathLst>
                <a:path w="1717600" h="1003200">
                  <a:moveTo>
                    <a:pt x="0" y="0"/>
                  </a:moveTo>
                  <a:lnTo>
                    <a:pt x="1717600" y="0"/>
                  </a:lnTo>
                  <a:lnTo>
                    <a:pt x="1717600" y="1003200"/>
                  </a:lnTo>
                  <a:lnTo>
                    <a:pt x="0" y="1003200"/>
                  </a:lnTo>
                  <a:lnTo>
                    <a:pt x="0" y="0"/>
                  </a:lnTo>
                  <a:close/>
                </a:path>
              </a:pathLst>
            </a:custGeom>
            <a:solidFill>
              <a:srgbClr val="FFFFFF"/>
            </a:solidFill>
            <a:ln w="7600" cap="flat">
              <a:solidFill>
                <a:srgbClr val="7ECCB6"/>
              </a:solidFill>
              <a:bevel/>
            </a:ln>
          </p:spPr>
          <p:txBody>
            <a:bodyPr wrap="square" lIns="0" tIns="0" rIns="0" bIns="0" rtlCol="0" anchor="t"/>
            <a:lstStyle/>
            <a:p>
              <a:pPr marL="150000" indent="-150000" algn="l">
                <a:lnSpc>
                  <a:spcPct val="100000"/>
                </a:lnSpc>
                <a:buFont typeface="Wingdings" pitchFamily="2" charset="2"/>
                <a:buChar char="l"/>
              </a:pPr>
              <a:r>
                <a:rPr sz="1064" dirty="0">
                  <a:solidFill>
                    <a:srgbClr val="0E7C67"/>
                  </a:solidFill>
                  <a:latin typeface="Arial"/>
                </a:rPr>
                <a:t>OKO</a:t>
              </a:r>
            </a:p>
            <a:p>
              <a:pPr marL="150000" indent="-150000" algn="l">
                <a:lnSpc>
                  <a:spcPct val="100000"/>
                </a:lnSpc>
                <a:buFont typeface="Wingdings" pitchFamily="2" charset="2"/>
                <a:buChar char="l"/>
              </a:pPr>
              <a:r>
                <a:rPr sz="1064" dirty="0">
                  <a:solidFill>
                    <a:srgbClr val="0E7C67"/>
                  </a:solidFill>
                  <a:latin typeface="Arial"/>
                </a:rPr>
                <a:t>Sport &amp; </a:t>
              </a:r>
              <a:r>
                <a:rPr sz="1064" dirty="0" err="1">
                  <a:solidFill>
                    <a:srgbClr val="0E7C67"/>
                  </a:solidFill>
                  <a:latin typeface="Arial"/>
                </a:rPr>
                <a:t>Beweegbeleid</a:t>
              </a:r>
              <a:endParaRPr sz="1064" dirty="0">
                <a:solidFill>
                  <a:srgbClr val="0E7C67"/>
                </a:solidFill>
                <a:latin typeface="Arial"/>
              </a:endParaRPr>
            </a:p>
            <a:p>
              <a:pPr marL="150000" indent="-150000" algn="l">
                <a:lnSpc>
                  <a:spcPct val="100000"/>
                </a:lnSpc>
                <a:buFont typeface="Wingdings" pitchFamily="2" charset="2"/>
                <a:buChar char="l"/>
              </a:pPr>
              <a:r>
                <a:rPr sz="1064" dirty="0">
                  <a:solidFill>
                    <a:srgbClr val="0E7C67"/>
                  </a:solidFill>
                  <a:latin typeface="Arial"/>
                </a:rPr>
                <a:t>Breed Welzijn</a:t>
              </a:r>
            </a:p>
            <a:p>
              <a:pPr marL="150000" indent="-150000" algn="l">
                <a:lnSpc>
                  <a:spcPct val="100000"/>
                </a:lnSpc>
                <a:buFont typeface="Wingdings" pitchFamily="2" charset="2"/>
                <a:buChar char="l"/>
              </a:pPr>
              <a:r>
                <a:rPr sz="1064" dirty="0" err="1">
                  <a:solidFill>
                    <a:srgbClr val="0E7C67"/>
                  </a:solidFill>
                  <a:latin typeface="Arial"/>
                </a:rPr>
                <a:t>Jeugdgezondheids-zorg</a:t>
              </a:r>
              <a:endParaRPr sz="1064" dirty="0">
                <a:solidFill>
                  <a:srgbClr val="0E7C67"/>
                </a:solidFill>
                <a:latin typeface="Arial"/>
              </a:endParaRPr>
            </a:p>
            <a:p>
              <a:pPr algn="l">
                <a:lnSpc>
                  <a:spcPct val="100000"/>
                </a:lnSpc>
              </a:pPr>
              <a:endParaRPr sz="1064" dirty="0">
                <a:solidFill>
                  <a:srgbClr val="0E7C67"/>
                </a:solidFill>
                <a:latin typeface="Arial"/>
              </a:endParaRPr>
            </a:p>
            <a:p>
              <a:pPr algn="l">
                <a:lnSpc>
                  <a:spcPct val="100000"/>
                </a:lnSpc>
              </a:pPr>
              <a:endParaRPr sz="1064" dirty="0">
                <a:solidFill>
                  <a:srgbClr val="0E7C67"/>
                </a:solidFill>
                <a:latin typeface="Arial"/>
              </a:endParaRPr>
            </a:p>
            <a:p>
              <a:pPr algn="l">
                <a:lnSpc>
                  <a:spcPct val="100000"/>
                </a:lnSpc>
              </a:pPr>
              <a:endParaRPr sz="1064" dirty="0">
                <a:solidFill>
                  <a:srgbClr val="0E7C67"/>
                </a:solidFill>
                <a:latin typeface="Arial"/>
              </a:endParaRPr>
            </a:p>
          </p:txBody>
        </p:sp>
        <p:sp>
          <p:nvSpPr>
            <p:cNvPr id="116" name="Rectangle"/>
            <p:cNvSpPr/>
            <p:nvPr/>
          </p:nvSpPr>
          <p:spPr>
            <a:xfrm>
              <a:off x="5009000" y="2323200"/>
              <a:ext cx="1717600" cy="433200"/>
            </a:xfrm>
            <a:custGeom>
              <a:avLst/>
              <a:gdLst>
                <a:gd name="connsiteX0" fmla="*/ 0 w 1717600"/>
                <a:gd name="connsiteY0" fmla="*/ 220400 h 433200"/>
                <a:gd name="connsiteX1" fmla="*/ 858800 w 1717600"/>
                <a:gd name="connsiteY1" fmla="*/ 0 h 433200"/>
                <a:gd name="connsiteX2" fmla="*/ 1717600 w 1717600"/>
                <a:gd name="connsiteY2" fmla="*/ 220400 h 433200"/>
                <a:gd name="connsiteX3" fmla="*/ 858800 w 1717600"/>
                <a:gd name="connsiteY3" fmla="*/ 433200 h 433200"/>
              </a:gdLst>
              <a:ahLst/>
              <a:cxnLst>
                <a:cxn ang="0">
                  <a:pos x="connsiteX0" y="connsiteY0"/>
                </a:cxn>
                <a:cxn ang="0">
                  <a:pos x="connsiteX1" y="connsiteY1"/>
                </a:cxn>
                <a:cxn ang="0">
                  <a:pos x="connsiteX2" y="connsiteY2"/>
                </a:cxn>
                <a:cxn ang="0">
                  <a:pos x="connsiteX3" y="connsiteY3"/>
                </a:cxn>
              </a:cxnLst>
              <a:rect l="l" t="t" r="r" b="b"/>
              <a:pathLst>
                <a:path w="1717600" h="433200">
                  <a:moveTo>
                    <a:pt x="0" y="0"/>
                  </a:moveTo>
                  <a:lnTo>
                    <a:pt x="1717600" y="0"/>
                  </a:lnTo>
                  <a:lnTo>
                    <a:pt x="1717600" y="433200"/>
                  </a:lnTo>
                  <a:lnTo>
                    <a:pt x="0" y="433200"/>
                  </a:lnTo>
                  <a:lnTo>
                    <a:pt x="0" y="0"/>
                  </a:lnTo>
                  <a:close/>
                </a:path>
              </a:pathLst>
            </a:custGeom>
            <a:solidFill>
              <a:srgbClr val="FFF2E7"/>
            </a:solidFill>
            <a:ln w="7600" cap="flat">
              <a:solidFill>
                <a:srgbClr val="FFC37C"/>
              </a:solidFill>
              <a:bevel/>
            </a:ln>
          </p:spPr>
          <p:txBody>
            <a:bodyPr wrap="square" lIns="0" tIns="0" rIns="0" bIns="0" rtlCol="0" anchor="ctr"/>
            <a:lstStyle/>
            <a:p>
              <a:pPr algn="ctr">
                <a:lnSpc>
                  <a:spcPct val="100000"/>
                </a:lnSpc>
              </a:pPr>
              <a:r>
                <a:rPr sz="912" b="1">
                  <a:solidFill>
                    <a:srgbClr val="AA7300"/>
                  </a:solidFill>
                  <a:latin typeface="Arial"/>
                </a:rPr>
                <a:t>Gezond leven</a:t>
              </a:r>
            </a:p>
          </p:txBody>
        </p:sp>
        <p:sp>
          <p:nvSpPr>
            <p:cNvPr id="117" name="Rectangle"/>
            <p:cNvSpPr/>
            <p:nvPr/>
          </p:nvSpPr>
          <p:spPr>
            <a:xfrm>
              <a:off x="7585400" y="2323200"/>
              <a:ext cx="1717600" cy="433200"/>
            </a:xfrm>
            <a:custGeom>
              <a:avLst/>
              <a:gdLst>
                <a:gd name="connsiteX0" fmla="*/ 0 w 1717600"/>
                <a:gd name="connsiteY0" fmla="*/ 220400 h 433200"/>
                <a:gd name="connsiteX1" fmla="*/ 858800 w 1717600"/>
                <a:gd name="connsiteY1" fmla="*/ 0 h 433200"/>
                <a:gd name="connsiteX2" fmla="*/ 1717600 w 1717600"/>
                <a:gd name="connsiteY2" fmla="*/ 220400 h 433200"/>
                <a:gd name="connsiteX3" fmla="*/ 858800 w 1717600"/>
                <a:gd name="connsiteY3" fmla="*/ 433200 h 433200"/>
              </a:gdLst>
              <a:ahLst/>
              <a:cxnLst>
                <a:cxn ang="0">
                  <a:pos x="connsiteX0" y="connsiteY0"/>
                </a:cxn>
                <a:cxn ang="0">
                  <a:pos x="connsiteX1" y="connsiteY1"/>
                </a:cxn>
                <a:cxn ang="0">
                  <a:pos x="connsiteX2" y="connsiteY2"/>
                </a:cxn>
                <a:cxn ang="0">
                  <a:pos x="connsiteX3" y="connsiteY3"/>
                </a:cxn>
              </a:cxnLst>
              <a:rect l="l" t="t" r="r" b="b"/>
              <a:pathLst>
                <a:path w="1717600" h="433200">
                  <a:moveTo>
                    <a:pt x="0" y="0"/>
                  </a:moveTo>
                  <a:lnTo>
                    <a:pt x="1717600" y="0"/>
                  </a:lnTo>
                  <a:lnTo>
                    <a:pt x="1717600" y="433200"/>
                  </a:lnTo>
                  <a:lnTo>
                    <a:pt x="0" y="433200"/>
                  </a:lnTo>
                  <a:lnTo>
                    <a:pt x="0" y="0"/>
                  </a:lnTo>
                  <a:close/>
                </a:path>
              </a:pathLst>
            </a:custGeom>
            <a:solidFill>
              <a:srgbClr val="FFF2E7"/>
            </a:solidFill>
            <a:ln w="7600" cap="flat">
              <a:solidFill>
                <a:srgbClr val="FFC37C"/>
              </a:solidFill>
              <a:bevel/>
            </a:ln>
          </p:spPr>
          <p:txBody>
            <a:bodyPr wrap="square" lIns="0" tIns="0" rIns="0" bIns="0" rtlCol="0" anchor="ctr"/>
            <a:lstStyle/>
            <a:p>
              <a:pPr algn="ctr">
                <a:lnSpc>
                  <a:spcPct val="100000"/>
                </a:lnSpc>
              </a:pPr>
              <a:r>
                <a:rPr sz="912" b="1">
                  <a:solidFill>
                    <a:srgbClr val="AA7300"/>
                  </a:solidFill>
                  <a:latin typeface="Arial"/>
                </a:rPr>
                <a:t>Vergrijzing</a:t>
              </a:r>
            </a:p>
          </p:txBody>
        </p:sp>
        <p:sp>
          <p:nvSpPr>
            <p:cNvPr id="118" name="ConnectLine"/>
            <p:cNvSpPr/>
            <p:nvPr/>
          </p:nvSpPr>
          <p:spPr>
            <a:xfrm>
              <a:off x="8451800" y="1745600"/>
              <a:ext cx="7600" cy="577600"/>
            </a:xfrm>
            <a:custGeom>
              <a:avLst/>
              <a:gdLst/>
              <a:ahLst/>
              <a:cxnLst/>
              <a:rect l="0" t="0" r="0" b="0"/>
              <a:pathLst>
                <a:path w="7600" h="577600" fill="none">
                  <a:moveTo>
                    <a:pt x="0" y="0"/>
                  </a:moveTo>
                  <a:lnTo>
                    <a:pt x="0" y="577600"/>
                  </a:lnTo>
                </a:path>
              </a:pathLst>
            </a:custGeom>
            <a:noFill/>
            <a:ln w="7600" cap="flat">
              <a:solidFill>
                <a:srgbClr val="236EA1"/>
              </a:solidFill>
              <a:bevel/>
              <a:tailEnd type="stealth" w="med" len="med"/>
            </a:ln>
          </p:spPr>
        </p:sp>
        <p:sp>
          <p:nvSpPr>
            <p:cNvPr id="119" name="Rectangle"/>
            <p:cNvSpPr/>
            <p:nvPr/>
          </p:nvSpPr>
          <p:spPr>
            <a:xfrm>
              <a:off x="7585400" y="2900800"/>
              <a:ext cx="1717600" cy="1003200"/>
            </a:xfrm>
            <a:custGeom>
              <a:avLst/>
              <a:gdLst>
                <a:gd name="connsiteX0" fmla="*/ 0 w 1717600"/>
                <a:gd name="connsiteY0" fmla="*/ 501600 h 1003200"/>
                <a:gd name="connsiteX1" fmla="*/ 865069 w 1717600"/>
                <a:gd name="connsiteY1" fmla="*/ 0 h 1003200"/>
                <a:gd name="connsiteX2" fmla="*/ 1717600 w 1717600"/>
                <a:gd name="connsiteY2" fmla="*/ 501600 h 1003200"/>
                <a:gd name="connsiteX3" fmla="*/ 865069 w 1717600"/>
                <a:gd name="connsiteY3" fmla="*/ 1003200 h 1003200"/>
              </a:gdLst>
              <a:ahLst/>
              <a:cxnLst>
                <a:cxn ang="0">
                  <a:pos x="connsiteX0" y="connsiteY0"/>
                </a:cxn>
                <a:cxn ang="0">
                  <a:pos x="connsiteX1" y="connsiteY1"/>
                </a:cxn>
                <a:cxn ang="0">
                  <a:pos x="connsiteX2" y="connsiteY2"/>
                </a:cxn>
                <a:cxn ang="0">
                  <a:pos x="connsiteX3" y="connsiteY3"/>
                </a:cxn>
              </a:cxnLst>
              <a:rect l="l" t="t" r="r" b="b"/>
              <a:pathLst>
                <a:path w="1717600" h="1003200">
                  <a:moveTo>
                    <a:pt x="0" y="0"/>
                  </a:moveTo>
                  <a:lnTo>
                    <a:pt x="1717600" y="0"/>
                  </a:lnTo>
                  <a:lnTo>
                    <a:pt x="1717600" y="1003200"/>
                  </a:lnTo>
                  <a:lnTo>
                    <a:pt x="0" y="1003200"/>
                  </a:lnTo>
                  <a:lnTo>
                    <a:pt x="0" y="0"/>
                  </a:lnTo>
                  <a:close/>
                </a:path>
              </a:pathLst>
            </a:custGeom>
            <a:solidFill>
              <a:srgbClr val="FFFFFF"/>
            </a:solidFill>
            <a:ln w="7600" cap="flat">
              <a:solidFill>
                <a:srgbClr val="7ECCB6"/>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0E7C67"/>
                  </a:solidFill>
                  <a:latin typeface="Arial"/>
                </a:rPr>
                <a:t>Breed Welzijn</a:t>
              </a:r>
            </a:p>
            <a:p>
              <a:pPr algn="l">
                <a:lnSpc>
                  <a:spcPct val="100000"/>
                </a:lnSpc>
              </a:pPr>
              <a:endParaRPr sz="1064">
                <a:solidFill>
                  <a:srgbClr val="0E7C67"/>
                </a:solidFill>
                <a:latin typeface="Arial"/>
              </a:endParaRPr>
            </a:p>
            <a:p>
              <a:pPr algn="l">
                <a:lnSpc>
                  <a:spcPct val="100000"/>
                </a:lnSpc>
              </a:pPr>
              <a:endParaRPr sz="1064">
                <a:solidFill>
                  <a:srgbClr val="0E7C67"/>
                </a:solidFill>
                <a:latin typeface="Arial"/>
              </a:endParaRPr>
            </a:p>
          </p:txBody>
        </p:sp>
        <p:sp>
          <p:nvSpPr>
            <p:cNvPr id="120" name="Rectangle"/>
            <p:cNvSpPr/>
            <p:nvPr/>
          </p:nvSpPr>
          <p:spPr>
            <a:xfrm>
              <a:off x="-159000" y="4048400"/>
              <a:ext cx="1717600" cy="2295200"/>
            </a:xfrm>
            <a:custGeom>
              <a:avLst/>
              <a:gdLst>
                <a:gd name="connsiteX0" fmla="*/ 0 w 1717600"/>
                <a:gd name="connsiteY0" fmla="*/ 1147600 h 2295200"/>
                <a:gd name="connsiteX1" fmla="*/ 865069 w 1717600"/>
                <a:gd name="connsiteY1" fmla="*/ 0 h 2295200"/>
                <a:gd name="connsiteX2" fmla="*/ 1717600 w 1717600"/>
                <a:gd name="connsiteY2" fmla="*/ 1147600 h 2295200"/>
                <a:gd name="connsiteX3" fmla="*/ 865069 w 1717600"/>
                <a:gd name="connsiteY3" fmla="*/ 2295200 h 2295200"/>
              </a:gdLst>
              <a:ahLst/>
              <a:cxnLst>
                <a:cxn ang="0">
                  <a:pos x="connsiteX0" y="connsiteY0"/>
                </a:cxn>
                <a:cxn ang="0">
                  <a:pos x="connsiteX1" y="connsiteY1"/>
                </a:cxn>
                <a:cxn ang="0">
                  <a:pos x="connsiteX2" y="connsiteY2"/>
                </a:cxn>
                <a:cxn ang="0">
                  <a:pos x="connsiteX3" y="connsiteY3"/>
                </a:cxn>
              </a:cxnLst>
              <a:rect l="l" t="t" r="r" b="b"/>
              <a:pathLst>
                <a:path w="1717600" h="2295200">
                  <a:moveTo>
                    <a:pt x="0" y="0"/>
                  </a:moveTo>
                  <a:lnTo>
                    <a:pt x="1717600" y="0"/>
                  </a:lnTo>
                  <a:lnTo>
                    <a:pt x="1717600" y="2295200"/>
                  </a:lnTo>
                  <a:lnTo>
                    <a:pt x="0" y="2295200"/>
                  </a:lnTo>
                  <a:lnTo>
                    <a:pt x="0" y="0"/>
                  </a:lnTo>
                  <a:close/>
                </a:path>
              </a:pathLst>
            </a:custGeom>
            <a:solidFill>
              <a:srgbClr val="FFFFFF"/>
            </a:solidFill>
            <a:ln w="7600" cap="flat">
              <a:solidFill>
                <a:srgbClr val="8D9CB1"/>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344961"/>
                  </a:solidFill>
                  <a:latin typeface="Arial"/>
                </a:rPr>
                <a:t>Participatieplan</a:t>
              </a:r>
            </a:p>
            <a:p>
              <a:pPr marL="150000" indent="-150000" algn="l">
                <a:lnSpc>
                  <a:spcPct val="100000"/>
                </a:lnSpc>
                <a:buFont typeface="Wingdings" pitchFamily="2" charset="2"/>
                <a:buChar char="l"/>
              </a:pPr>
              <a:r>
                <a:rPr sz="1064">
                  <a:solidFill>
                    <a:srgbClr val="344961"/>
                  </a:solidFill>
                  <a:latin typeface="Arial"/>
                </a:rPr>
                <a:t>Kansrijke start</a:t>
              </a:r>
            </a:p>
          </p:txBody>
        </p:sp>
        <p:sp>
          <p:nvSpPr>
            <p:cNvPr id="122" name="Rectangle"/>
            <p:cNvSpPr/>
            <p:nvPr/>
          </p:nvSpPr>
          <p:spPr>
            <a:xfrm>
              <a:off x="2432600" y="4048400"/>
              <a:ext cx="1717600" cy="2295200"/>
            </a:xfrm>
            <a:custGeom>
              <a:avLst/>
              <a:gdLst>
                <a:gd name="connsiteX0" fmla="*/ 0 w 1717600"/>
                <a:gd name="connsiteY0" fmla="*/ 1147600 h 2295200"/>
                <a:gd name="connsiteX1" fmla="*/ 865069 w 1717600"/>
                <a:gd name="connsiteY1" fmla="*/ 0 h 2295200"/>
                <a:gd name="connsiteX2" fmla="*/ 1717600 w 1717600"/>
                <a:gd name="connsiteY2" fmla="*/ 1147600 h 2295200"/>
                <a:gd name="connsiteX3" fmla="*/ 865069 w 1717600"/>
                <a:gd name="connsiteY3" fmla="*/ 2295200 h 2295200"/>
              </a:gdLst>
              <a:ahLst/>
              <a:cxnLst>
                <a:cxn ang="0">
                  <a:pos x="connsiteX0" y="connsiteY0"/>
                </a:cxn>
                <a:cxn ang="0">
                  <a:pos x="connsiteX1" y="connsiteY1"/>
                </a:cxn>
                <a:cxn ang="0">
                  <a:pos x="connsiteX2" y="connsiteY2"/>
                </a:cxn>
                <a:cxn ang="0">
                  <a:pos x="connsiteX3" y="connsiteY3"/>
                </a:cxn>
              </a:cxnLst>
              <a:rect l="l" t="t" r="r" b="b"/>
              <a:pathLst>
                <a:path w="1717600" h="2295200">
                  <a:moveTo>
                    <a:pt x="0" y="0"/>
                  </a:moveTo>
                  <a:lnTo>
                    <a:pt x="1717600" y="0"/>
                  </a:lnTo>
                  <a:lnTo>
                    <a:pt x="1717600" y="2295200"/>
                  </a:lnTo>
                  <a:lnTo>
                    <a:pt x="0" y="2295200"/>
                  </a:lnTo>
                  <a:lnTo>
                    <a:pt x="0" y="0"/>
                  </a:lnTo>
                  <a:close/>
                </a:path>
              </a:pathLst>
            </a:custGeom>
            <a:solidFill>
              <a:srgbClr val="FFFFFF"/>
            </a:solidFill>
            <a:ln w="7600" cap="flat">
              <a:solidFill>
                <a:srgbClr val="8D9CB1"/>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344961"/>
                  </a:solidFill>
                  <a:latin typeface="Arial"/>
                </a:rPr>
                <a:t>Welzijn op recept</a:t>
              </a:r>
            </a:p>
            <a:p>
              <a:pPr marL="150000" indent="-150000" algn="l">
                <a:lnSpc>
                  <a:spcPct val="100000"/>
                </a:lnSpc>
                <a:buFont typeface="Wingdings" pitchFamily="2" charset="2"/>
                <a:buChar char="l"/>
              </a:pPr>
              <a:r>
                <a:rPr sz="1064">
                  <a:solidFill>
                    <a:srgbClr val="344961"/>
                  </a:solidFill>
                  <a:latin typeface="Arial"/>
                </a:rPr>
                <a:t>Mantelzorg</a:t>
              </a:r>
            </a:p>
            <a:p>
              <a:pPr marL="150000" indent="-150000" algn="l">
                <a:lnSpc>
                  <a:spcPct val="100000"/>
                </a:lnSpc>
                <a:buFont typeface="Wingdings" pitchFamily="2" charset="2"/>
                <a:buChar char="l"/>
              </a:pPr>
              <a:r>
                <a:rPr sz="1064">
                  <a:solidFill>
                    <a:srgbClr val="344961"/>
                  </a:solidFill>
                  <a:latin typeface="Arial"/>
                </a:rPr>
                <a:t>Eenzaamheid</a:t>
              </a:r>
            </a:p>
            <a:p>
              <a:pPr marL="150000" indent="-150000" algn="l">
                <a:lnSpc>
                  <a:spcPct val="100000"/>
                </a:lnSpc>
                <a:buFont typeface="Wingdings" pitchFamily="2" charset="2"/>
                <a:buChar char="l"/>
              </a:pPr>
              <a:r>
                <a:rPr sz="1064">
                  <a:solidFill>
                    <a:srgbClr val="344961"/>
                  </a:solidFill>
                  <a:latin typeface="Arial"/>
                </a:rPr>
                <a:t>Lokaal sport- &amp; beweegakkoord</a:t>
              </a:r>
            </a:p>
            <a:p>
              <a:pPr algn="l">
                <a:lnSpc>
                  <a:spcPct val="100000"/>
                </a:lnSpc>
              </a:pPr>
              <a:endParaRPr sz="1064">
                <a:solidFill>
                  <a:srgbClr val="344961"/>
                </a:solidFill>
                <a:latin typeface="Arial"/>
              </a:endParaRPr>
            </a:p>
          </p:txBody>
        </p:sp>
        <p:sp>
          <p:nvSpPr>
            <p:cNvPr id="123" name="Rectangle"/>
            <p:cNvSpPr/>
            <p:nvPr/>
          </p:nvSpPr>
          <p:spPr>
            <a:xfrm>
              <a:off x="5009000" y="4048400"/>
              <a:ext cx="1717600" cy="2295200"/>
            </a:xfrm>
            <a:custGeom>
              <a:avLst/>
              <a:gdLst>
                <a:gd name="connsiteX0" fmla="*/ 0 w 1717600"/>
                <a:gd name="connsiteY0" fmla="*/ 1147600 h 2295200"/>
                <a:gd name="connsiteX1" fmla="*/ 865069 w 1717600"/>
                <a:gd name="connsiteY1" fmla="*/ 0 h 2295200"/>
                <a:gd name="connsiteX2" fmla="*/ 1717600 w 1717600"/>
                <a:gd name="connsiteY2" fmla="*/ 1147600 h 2295200"/>
                <a:gd name="connsiteX3" fmla="*/ 865069 w 1717600"/>
                <a:gd name="connsiteY3" fmla="*/ 2295200 h 2295200"/>
              </a:gdLst>
              <a:ahLst/>
              <a:cxnLst>
                <a:cxn ang="0">
                  <a:pos x="connsiteX0" y="connsiteY0"/>
                </a:cxn>
                <a:cxn ang="0">
                  <a:pos x="connsiteX1" y="connsiteY1"/>
                </a:cxn>
                <a:cxn ang="0">
                  <a:pos x="connsiteX2" y="connsiteY2"/>
                </a:cxn>
                <a:cxn ang="0">
                  <a:pos x="connsiteX3" y="connsiteY3"/>
                </a:cxn>
              </a:cxnLst>
              <a:rect l="l" t="t" r="r" b="b"/>
              <a:pathLst>
                <a:path w="1717600" h="2295200">
                  <a:moveTo>
                    <a:pt x="0" y="0"/>
                  </a:moveTo>
                  <a:lnTo>
                    <a:pt x="1717600" y="0"/>
                  </a:lnTo>
                  <a:lnTo>
                    <a:pt x="1717600" y="2295200"/>
                  </a:lnTo>
                  <a:lnTo>
                    <a:pt x="0" y="2295200"/>
                  </a:lnTo>
                  <a:lnTo>
                    <a:pt x="0" y="0"/>
                  </a:lnTo>
                  <a:close/>
                </a:path>
              </a:pathLst>
            </a:custGeom>
            <a:solidFill>
              <a:srgbClr val="FFFFFF"/>
            </a:solidFill>
            <a:ln w="7600" cap="flat">
              <a:solidFill>
                <a:srgbClr val="8D9CB1"/>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344961"/>
                  </a:solidFill>
                  <a:latin typeface="Arial"/>
                </a:rPr>
                <a:t>Samenwerking huisartsen</a:t>
              </a:r>
            </a:p>
            <a:p>
              <a:pPr marL="150000" indent="-150000" algn="l">
                <a:lnSpc>
                  <a:spcPct val="100000"/>
                </a:lnSpc>
                <a:buFont typeface="Wingdings" pitchFamily="2" charset="2"/>
                <a:buChar char="l"/>
              </a:pPr>
              <a:r>
                <a:rPr sz="1064">
                  <a:solidFill>
                    <a:srgbClr val="344961"/>
                  </a:solidFill>
                  <a:latin typeface="Arial"/>
                </a:rPr>
                <a:t>Mantelzorg</a:t>
              </a:r>
            </a:p>
            <a:p>
              <a:pPr marL="150000" indent="-150000" algn="l">
                <a:lnSpc>
                  <a:spcPct val="100000"/>
                </a:lnSpc>
                <a:buFont typeface="Wingdings" pitchFamily="2" charset="2"/>
                <a:buChar char="l"/>
              </a:pPr>
              <a:r>
                <a:rPr sz="1064">
                  <a:solidFill>
                    <a:srgbClr val="344961"/>
                  </a:solidFill>
                  <a:latin typeface="Arial"/>
                </a:rPr>
                <a:t>Lokaal sport- &amp; beweegakkoord</a:t>
              </a:r>
            </a:p>
            <a:p>
              <a:pPr marL="150000" indent="-150000" algn="l">
                <a:lnSpc>
                  <a:spcPct val="100000"/>
                </a:lnSpc>
                <a:buFont typeface="Wingdings" pitchFamily="2" charset="2"/>
                <a:buChar char="l"/>
              </a:pPr>
              <a:r>
                <a:rPr sz="1064">
                  <a:solidFill>
                    <a:srgbClr val="344961"/>
                  </a:solidFill>
                  <a:latin typeface="Arial"/>
                </a:rPr>
                <a:t>Uitvoeringsagenda volksgezondheid</a:t>
              </a:r>
            </a:p>
            <a:p>
              <a:pPr marL="150000" indent="-150000" algn="l">
                <a:lnSpc>
                  <a:spcPct val="100000"/>
                </a:lnSpc>
                <a:buFont typeface="Wingdings" pitchFamily="2" charset="2"/>
                <a:buChar char="l"/>
              </a:pPr>
              <a:r>
                <a:rPr sz="1064">
                  <a:solidFill>
                    <a:srgbClr val="344961"/>
                  </a:solidFill>
                  <a:latin typeface="Arial"/>
                </a:rPr>
                <a:t>Hitteplan</a:t>
              </a:r>
            </a:p>
            <a:p>
              <a:pPr marL="150000" indent="-150000" algn="l">
                <a:lnSpc>
                  <a:spcPct val="100000"/>
                </a:lnSpc>
                <a:buFont typeface="Wingdings" pitchFamily="2" charset="2"/>
                <a:buChar char="l"/>
              </a:pPr>
              <a:r>
                <a:rPr sz="1064">
                  <a:solidFill>
                    <a:srgbClr val="344961"/>
                  </a:solidFill>
                  <a:latin typeface="Arial"/>
                </a:rPr>
                <a:t>Huiselijk geweld</a:t>
              </a:r>
            </a:p>
            <a:p>
              <a:pPr marL="150000" indent="-150000" algn="l">
                <a:lnSpc>
                  <a:spcPct val="100000"/>
                </a:lnSpc>
                <a:buFont typeface="Wingdings" pitchFamily="2" charset="2"/>
                <a:buChar char="l"/>
              </a:pPr>
              <a:r>
                <a:rPr sz="1064">
                  <a:solidFill>
                    <a:srgbClr val="344961"/>
                  </a:solidFill>
                  <a:latin typeface="Arial"/>
                </a:rPr>
                <a:t>JOGG</a:t>
              </a:r>
            </a:p>
            <a:p>
              <a:pPr marL="150000" indent="-150000" algn="l">
                <a:lnSpc>
                  <a:spcPct val="100000"/>
                </a:lnSpc>
                <a:buFont typeface="Wingdings" pitchFamily="2" charset="2"/>
                <a:buChar char="l"/>
              </a:pPr>
              <a:r>
                <a:rPr sz="1064">
                  <a:solidFill>
                    <a:srgbClr val="344961"/>
                  </a:solidFill>
                  <a:latin typeface="Arial"/>
                </a:rPr>
                <a:t>Ketenaanpak overgewicht</a:t>
              </a:r>
            </a:p>
            <a:p>
              <a:pPr algn="l">
                <a:lnSpc>
                  <a:spcPct val="100000"/>
                </a:lnSpc>
              </a:pPr>
              <a:endParaRPr sz="1064">
                <a:solidFill>
                  <a:srgbClr val="344961"/>
                </a:solidFill>
                <a:latin typeface="Arial"/>
              </a:endParaRPr>
            </a:p>
          </p:txBody>
        </p:sp>
        <p:sp>
          <p:nvSpPr>
            <p:cNvPr id="124" name="Rectangle"/>
            <p:cNvSpPr/>
            <p:nvPr/>
          </p:nvSpPr>
          <p:spPr>
            <a:xfrm>
              <a:off x="7585400" y="4048400"/>
              <a:ext cx="1717600" cy="2295200"/>
            </a:xfrm>
            <a:custGeom>
              <a:avLst/>
              <a:gdLst>
                <a:gd name="connsiteX0" fmla="*/ 0 w 1717600"/>
                <a:gd name="connsiteY0" fmla="*/ 1147600 h 2295200"/>
                <a:gd name="connsiteX1" fmla="*/ 865070 w 1717600"/>
                <a:gd name="connsiteY1" fmla="*/ 0 h 2295200"/>
                <a:gd name="connsiteX2" fmla="*/ 1717600 w 1717600"/>
                <a:gd name="connsiteY2" fmla="*/ 1147600 h 2295200"/>
                <a:gd name="connsiteX3" fmla="*/ 865070 w 1717600"/>
                <a:gd name="connsiteY3" fmla="*/ 2295200 h 2295200"/>
              </a:gdLst>
              <a:ahLst/>
              <a:cxnLst>
                <a:cxn ang="0">
                  <a:pos x="connsiteX0" y="connsiteY0"/>
                </a:cxn>
                <a:cxn ang="0">
                  <a:pos x="connsiteX1" y="connsiteY1"/>
                </a:cxn>
                <a:cxn ang="0">
                  <a:pos x="connsiteX2" y="connsiteY2"/>
                </a:cxn>
                <a:cxn ang="0">
                  <a:pos x="connsiteX3" y="connsiteY3"/>
                </a:cxn>
              </a:cxnLst>
              <a:rect l="l" t="t" r="r" b="b"/>
              <a:pathLst>
                <a:path w="1717600" h="2295200">
                  <a:moveTo>
                    <a:pt x="0" y="0"/>
                  </a:moveTo>
                  <a:lnTo>
                    <a:pt x="1717600" y="0"/>
                  </a:lnTo>
                  <a:lnTo>
                    <a:pt x="1717600" y="2295200"/>
                  </a:lnTo>
                  <a:lnTo>
                    <a:pt x="0" y="2295200"/>
                  </a:lnTo>
                  <a:lnTo>
                    <a:pt x="0" y="0"/>
                  </a:lnTo>
                  <a:close/>
                </a:path>
              </a:pathLst>
            </a:custGeom>
            <a:solidFill>
              <a:srgbClr val="FFFFFF"/>
            </a:solidFill>
            <a:ln w="7600" cap="flat">
              <a:solidFill>
                <a:srgbClr val="8D9CB1"/>
              </a:solidFill>
              <a:bevel/>
            </a:ln>
          </p:spPr>
          <p:txBody>
            <a:bodyPr wrap="square" lIns="0" tIns="0" rIns="0" bIns="0" rtlCol="0" anchor="t"/>
            <a:lstStyle/>
            <a:p>
              <a:pPr marL="150000" indent="-150000" algn="l">
                <a:lnSpc>
                  <a:spcPct val="100000"/>
                </a:lnSpc>
                <a:buFont typeface="Wingdings" pitchFamily="2" charset="2"/>
                <a:buChar char="l"/>
              </a:pPr>
              <a:r>
                <a:rPr sz="1064">
                  <a:solidFill>
                    <a:srgbClr val="344961"/>
                  </a:solidFill>
                  <a:latin typeface="Arial"/>
                </a:rPr>
                <a:t>Dementie</a:t>
              </a:r>
            </a:p>
            <a:p>
              <a:pPr marL="150000" indent="-150000" algn="l">
                <a:lnSpc>
                  <a:spcPct val="100000"/>
                </a:lnSpc>
                <a:buFont typeface="Wingdings" pitchFamily="2" charset="2"/>
                <a:buChar char="l"/>
              </a:pPr>
              <a:r>
                <a:rPr sz="1064">
                  <a:solidFill>
                    <a:srgbClr val="344961"/>
                  </a:solidFill>
                  <a:latin typeface="Arial"/>
                </a:rPr>
                <a:t>Mantelzorg</a:t>
              </a:r>
            </a:p>
            <a:p>
              <a:pPr marL="150000" indent="-150000" algn="l">
                <a:lnSpc>
                  <a:spcPct val="100000"/>
                </a:lnSpc>
                <a:buFont typeface="Wingdings" pitchFamily="2" charset="2"/>
                <a:buChar char="l"/>
              </a:pPr>
              <a:r>
                <a:rPr sz="1064">
                  <a:solidFill>
                    <a:srgbClr val="344961"/>
                  </a:solidFill>
                  <a:latin typeface="Arial"/>
                </a:rPr>
                <a:t>Eenzaamheid</a:t>
              </a:r>
            </a:p>
            <a:p>
              <a:pPr marL="150000" indent="-150000" algn="l">
                <a:lnSpc>
                  <a:spcPct val="100000"/>
                </a:lnSpc>
                <a:buFont typeface="Wingdings" pitchFamily="2" charset="2"/>
                <a:buChar char="l"/>
              </a:pPr>
              <a:r>
                <a:rPr sz="1064">
                  <a:solidFill>
                    <a:srgbClr val="344961"/>
                  </a:solidFill>
                  <a:latin typeface="Arial"/>
                </a:rPr>
                <a:t>Valpreventie</a:t>
              </a:r>
            </a:p>
            <a:p>
              <a:pPr algn="l">
                <a:lnSpc>
                  <a:spcPct val="100000"/>
                </a:lnSpc>
              </a:pPr>
              <a:endParaRPr sz="1064">
                <a:solidFill>
                  <a:srgbClr val="344961"/>
                </a:solidFill>
                <a:latin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Ketenaanpakken</a:t>
            </a:r>
          </a:p>
          <a:p>
            <a:pPr marL="0" indent="0">
              <a:buNone/>
            </a:pPr>
            <a:endParaRPr lang="nl-NL" sz="3200" b="1" dirty="0">
              <a:solidFill>
                <a:srgbClr val="EC6B05"/>
              </a:solidFill>
            </a:endParaRPr>
          </a:p>
          <a:p>
            <a:pP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Kansrijke start </a:t>
            </a:r>
            <a:endParaRPr lang="nl-NL" sz="2800" dirty="0">
              <a:solidFill>
                <a:srgbClr val="000000"/>
              </a:solidFill>
              <a:effectLst/>
              <a:latin typeface="Calibri" panose="020F0502020204030204" pitchFamily="34" charset="0"/>
              <a:ea typeface="Calibri" panose="020F0502020204030204" pitchFamily="34" charset="0"/>
            </a:endParaRPr>
          </a:p>
          <a:p>
            <a:pP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Valpreventie bij ouderen </a:t>
            </a:r>
            <a:endParaRPr lang="nl-NL" sz="2800" dirty="0">
              <a:solidFill>
                <a:srgbClr val="000000"/>
              </a:solidFill>
              <a:effectLst/>
              <a:latin typeface="Calibri" panose="020F0502020204030204" pitchFamily="34" charset="0"/>
              <a:ea typeface="Calibri" panose="020F0502020204030204" pitchFamily="34" charset="0"/>
            </a:endParaRPr>
          </a:p>
          <a:p>
            <a:pP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Aanpak overgewicht kinderen (</a:t>
            </a:r>
            <a:r>
              <a:rPr lang="nl-NL" sz="2800" dirty="0" err="1">
                <a:solidFill>
                  <a:srgbClr val="000000"/>
                </a:solidFill>
                <a:effectLst/>
                <a:latin typeface="Calibri" panose="020F0502020204030204" pitchFamily="34" charset="0"/>
                <a:ea typeface="Times New Roman" panose="02020603050405020304" pitchFamily="18" charset="0"/>
              </a:rPr>
              <a:t>KnGG</a:t>
            </a:r>
            <a:r>
              <a:rPr lang="nl-NL" sz="2800" dirty="0">
                <a:solidFill>
                  <a:srgbClr val="000000"/>
                </a:solidFill>
                <a:effectLst/>
                <a:latin typeface="Calibri" panose="020F0502020204030204" pitchFamily="34" charset="0"/>
                <a:ea typeface="Times New Roman" panose="02020603050405020304" pitchFamily="18" charset="0"/>
              </a:rPr>
              <a:t>)</a:t>
            </a:r>
          </a:p>
          <a:p>
            <a:pP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Samenwerkingsafspraken </a:t>
            </a:r>
            <a:r>
              <a:rPr lang="nl-NL" sz="2800" dirty="0">
                <a:solidFill>
                  <a:srgbClr val="000000"/>
                </a:solidFill>
                <a:latin typeface="Calibri" panose="020F0502020204030204" pitchFamily="34" charset="0"/>
                <a:ea typeface="Times New Roman" panose="02020603050405020304" pitchFamily="18" charset="0"/>
              </a:rPr>
              <a:t>rondom </a:t>
            </a:r>
            <a:r>
              <a:rPr lang="nl-NL" sz="2800" dirty="0">
                <a:solidFill>
                  <a:srgbClr val="000000"/>
                </a:solidFill>
                <a:effectLst/>
                <a:latin typeface="Calibri" panose="020F0502020204030204" pitchFamily="34" charset="0"/>
                <a:ea typeface="Times New Roman" panose="02020603050405020304" pitchFamily="18" charset="0"/>
              </a:rPr>
              <a:t>overgewicht en obesitas van volwassen (voor zover niet in de zorgverzekering)</a:t>
            </a:r>
            <a:endParaRPr lang="nl-NL" sz="2800" dirty="0">
              <a:solidFill>
                <a:srgbClr val="000000"/>
              </a:solidFill>
              <a:effectLst/>
              <a:latin typeface="Calibri" panose="020F0502020204030204" pitchFamily="34" charset="0"/>
              <a:ea typeface="Calibri" panose="020F0502020204030204" pitchFamily="34" charset="0"/>
            </a:endParaRPr>
          </a:p>
          <a:p>
            <a:pP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Welzijn op recept</a:t>
            </a:r>
            <a:endParaRPr lang="nl-NL" sz="2800" dirty="0">
              <a:solidFill>
                <a:srgbClr val="000000"/>
              </a:solidFill>
              <a:effectLst/>
              <a:latin typeface="Calibri" panose="020F0502020204030204" pitchFamily="34" charset="0"/>
              <a:ea typeface="Calibri" panose="020F0502020204030204" pitchFamily="34" charset="0"/>
            </a:endParaRPr>
          </a:p>
          <a:p>
            <a:pPr marL="0" indent="0">
              <a:buNone/>
            </a:pPr>
            <a:endParaRPr lang="nl-NL" b="1" dirty="0">
              <a:solidFill>
                <a:srgbClr val="EC6B05"/>
              </a:solidFill>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14</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15386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Kansrijke Start</a:t>
            </a:r>
          </a:p>
          <a:p>
            <a:pPr marL="0" indent="0">
              <a:buNone/>
            </a:pPr>
            <a:endParaRPr lang="nl-NL" sz="3200" b="1" dirty="0">
              <a:solidFill>
                <a:srgbClr val="EC6B05"/>
              </a:solidFill>
            </a:endParaRPr>
          </a:p>
          <a:p>
            <a:r>
              <a:rPr lang="nl-NL" sz="2800" dirty="0">
                <a:solidFill>
                  <a:srgbClr val="000000"/>
                </a:solidFill>
                <a:latin typeface="Calibri" panose="020F0502020204030204" pitchFamily="34" charset="0"/>
              </a:rPr>
              <a:t>Een lokale ketenaanpak kansrijke start, inclusief interventies.</a:t>
            </a:r>
          </a:p>
          <a:p>
            <a:r>
              <a:rPr lang="nl-NL" sz="2800" dirty="0">
                <a:solidFill>
                  <a:srgbClr val="000000"/>
                </a:solidFill>
                <a:latin typeface="Calibri" panose="020F0502020204030204" pitchFamily="34" charset="0"/>
              </a:rPr>
              <a:t>Samenwerkingsafspraken met partners rondom de eerste duizend dagen van een kind.</a:t>
            </a:r>
          </a:p>
          <a:p>
            <a:r>
              <a:rPr lang="nl-NL" sz="2800" dirty="0">
                <a:solidFill>
                  <a:srgbClr val="000000"/>
                </a:solidFill>
                <a:latin typeface="Calibri" panose="020F0502020204030204" pitchFamily="34" charset="0"/>
              </a:rPr>
              <a:t>Gericht op de doelgroepen die zich in een mogelijk kwetsbare situatie verkeren. </a:t>
            </a:r>
          </a:p>
          <a:p>
            <a:pPr marL="0" indent="0">
              <a:buNone/>
            </a:pPr>
            <a:endParaRPr lang="nl-NL" sz="2800" dirty="0">
              <a:solidFill>
                <a:srgbClr val="000000"/>
              </a:solidFill>
              <a:latin typeface="Calibri" panose="020F0502020204030204" pitchFamily="34" charset="0"/>
            </a:endParaRPr>
          </a:p>
          <a:p>
            <a:endParaRPr lang="nl-NL" sz="2800" dirty="0">
              <a:solidFill>
                <a:srgbClr val="000000"/>
              </a:solidFill>
              <a:latin typeface="Calibri" panose="020F0502020204030204" pitchFamily="34" charset="0"/>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15</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245941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Valpreventie</a:t>
            </a:r>
          </a:p>
          <a:p>
            <a:pPr marL="0" indent="0">
              <a:buNone/>
            </a:pPr>
            <a:endParaRPr lang="nl-NL" sz="3200" b="1" dirty="0">
              <a:solidFill>
                <a:srgbClr val="EC6B05"/>
              </a:solidFill>
            </a:endParaRPr>
          </a:p>
          <a:p>
            <a:pPr marL="0" indent="0">
              <a:buNone/>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De ketenaanpak is een aanpak gericht op thuiswonende ouderen van 65 jaar of ouder met een verhoogd valrisico. </a:t>
            </a:r>
          </a:p>
          <a:p>
            <a:pPr>
              <a:buFont typeface="Arial" panose="020B0604020202020204" pitchFamily="34" charset="0"/>
              <a:buChar char="•"/>
              <a:tabLst>
                <a:tab pos="457200" algn="l"/>
              </a:tabLst>
            </a:pPr>
            <a:r>
              <a:rPr lang="nl-NL" sz="2800" dirty="0">
                <a:solidFill>
                  <a:srgbClr val="000000"/>
                </a:solidFill>
                <a:latin typeface="Calibri" panose="020F0502020204030204" pitchFamily="34" charset="0"/>
              </a:rPr>
              <a:t>Opsporing</a:t>
            </a:r>
          </a:p>
          <a:p>
            <a:pPr>
              <a:buFont typeface="Arial" panose="020B0604020202020204" pitchFamily="34" charset="0"/>
              <a:buChar char="•"/>
              <a:tabLst>
                <a:tab pos="457200" algn="l"/>
              </a:tabLst>
            </a:pPr>
            <a:r>
              <a:rPr lang="nl-NL" sz="2800" dirty="0">
                <a:solidFill>
                  <a:srgbClr val="000000"/>
                </a:solidFill>
                <a:latin typeface="Calibri" panose="020F0502020204030204" pitchFamily="34" charset="0"/>
              </a:rPr>
              <a:t>Screening (valanalyse)</a:t>
            </a:r>
          </a:p>
          <a:p>
            <a:pPr>
              <a:buFont typeface="Arial" panose="020B0604020202020204" pitchFamily="34" charset="0"/>
              <a:buChar char="•"/>
              <a:tabLst>
                <a:tab pos="457200" algn="l"/>
              </a:tabLst>
            </a:pPr>
            <a:r>
              <a:rPr lang="nl-NL" sz="2800" dirty="0">
                <a:solidFill>
                  <a:srgbClr val="000000"/>
                </a:solidFill>
                <a:latin typeface="Calibri" panose="020F0502020204030204" pitchFamily="34" charset="0"/>
              </a:rPr>
              <a:t>Inzet van een erkende beweeginterventie</a:t>
            </a:r>
          </a:p>
          <a:p>
            <a:pPr marL="0" indent="0">
              <a:buNone/>
            </a:pPr>
            <a:endParaRPr lang="nl-NL" b="1" dirty="0">
              <a:solidFill>
                <a:srgbClr val="EC6B05"/>
              </a:solidFill>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16</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89705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fontScale="92500" lnSpcReduction="20000"/>
          </a:bodyPr>
          <a:lstStyle/>
          <a:p>
            <a:pPr marL="0" indent="0" algn="ctr">
              <a:buNone/>
            </a:pPr>
            <a:r>
              <a:rPr lang="nl-NL" sz="3200" b="1" dirty="0">
                <a:solidFill>
                  <a:srgbClr val="EC6B05"/>
                </a:solidFill>
              </a:rPr>
              <a:t>Overgewicht kinderen (</a:t>
            </a:r>
            <a:r>
              <a:rPr lang="nl-NL" sz="3200" b="1" dirty="0" err="1">
                <a:solidFill>
                  <a:srgbClr val="EC6B05"/>
                </a:solidFill>
              </a:rPr>
              <a:t>KnGG</a:t>
            </a:r>
            <a:r>
              <a:rPr lang="nl-NL" sz="3200" b="1" dirty="0">
                <a:solidFill>
                  <a:srgbClr val="EC6B05"/>
                </a:solidFill>
              </a:rPr>
              <a:t>)</a:t>
            </a:r>
          </a:p>
          <a:p>
            <a:pPr marL="0" indent="0">
              <a:buNone/>
            </a:pPr>
            <a:endParaRPr lang="nl-NL" sz="3200" b="1" dirty="0">
              <a:solidFill>
                <a:srgbClr val="EC6B05"/>
              </a:solidFill>
            </a:endParaRPr>
          </a:p>
          <a:p>
            <a:pPr>
              <a:buFont typeface="Arial" panose="020B0604020202020204" pitchFamily="34" charset="0"/>
              <a:buChar cha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Voor kinderen en volwassenen met overgewicht of obesitas is passende ondersteuning, begeleiding en zorg toegankelijk. </a:t>
            </a:r>
          </a:p>
          <a:p>
            <a:pPr>
              <a:buFont typeface="Arial" panose="020B0604020202020204" pitchFamily="34" charset="0"/>
              <a:buChar cha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Met minimaal een aanbod voor </a:t>
            </a:r>
          </a:p>
          <a:p>
            <a:pPr>
              <a:buFont typeface="Courier New" panose="02070309020205020404" pitchFamily="49" charset="0"/>
              <a:buChar char="o"/>
              <a:tabLst>
                <a:tab pos="457200" algn="l"/>
              </a:tabLst>
            </a:pPr>
            <a:r>
              <a:rPr lang="nl-NL" sz="2800" dirty="0">
                <a:solidFill>
                  <a:srgbClr val="000000"/>
                </a:solidFill>
                <a:latin typeface="Calibri" panose="020F0502020204030204" pitchFamily="34" charset="0"/>
                <a:ea typeface="Times New Roman" panose="02020603050405020304" pitchFamily="18" charset="0"/>
              </a:rPr>
              <a:t>S</a:t>
            </a:r>
            <a:r>
              <a:rPr lang="nl-NL" sz="2800" dirty="0">
                <a:solidFill>
                  <a:srgbClr val="000000"/>
                </a:solidFill>
                <a:effectLst/>
                <a:latin typeface="Calibri" panose="020F0502020204030204" pitchFamily="34" charset="0"/>
                <a:ea typeface="Times New Roman" panose="02020603050405020304" pitchFamily="18" charset="0"/>
              </a:rPr>
              <a:t>chuldhulpverlening</a:t>
            </a:r>
          </a:p>
          <a:p>
            <a:pPr>
              <a:buFont typeface="Courier New" panose="02070309020205020404" pitchFamily="49" charset="0"/>
              <a:buChar char="o"/>
              <a:tabLst>
                <a:tab pos="457200" algn="l"/>
              </a:tabLst>
            </a:pPr>
            <a:r>
              <a:rPr lang="nl-NL" sz="2800" dirty="0">
                <a:solidFill>
                  <a:srgbClr val="000000"/>
                </a:solidFill>
                <a:latin typeface="Calibri" panose="020F0502020204030204" pitchFamily="34" charset="0"/>
                <a:ea typeface="Times New Roman" panose="02020603050405020304" pitchFamily="18" charset="0"/>
              </a:rPr>
              <a:t>O</a:t>
            </a:r>
            <a:r>
              <a:rPr lang="nl-NL" sz="2800" dirty="0">
                <a:solidFill>
                  <a:srgbClr val="000000"/>
                </a:solidFill>
                <a:effectLst/>
                <a:latin typeface="Calibri" panose="020F0502020204030204" pitchFamily="34" charset="0"/>
                <a:ea typeface="Times New Roman" panose="02020603050405020304" pitchFamily="18" charset="0"/>
              </a:rPr>
              <a:t>pvoedondersteuning</a:t>
            </a:r>
          </a:p>
          <a:p>
            <a:pPr>
              <a:buFont typeface="Courier New" panose="02070309020205020404" pitchFamily="49" charset="0"/>
              <a:buChar char="o"/>
              <a:tabLst>
                <a:tab pos="457200" algn="l"/>
              </a:tabLst>
            </a:pPr>
            <a:r>
              <a:rPr lang="nl-NL" sz="2800" dirty="0">
                <a:solidFill>
                  <a:srgbClr val="000000"/>
                </a:solidFill>
                <a:latin typeface="Calibri" panose="020F0502020204030204" pitchFamily="34" charset="0"/>
                <a:ea typeface="Times New Roman" panose="02020603050405020304" pitchFamily="18" charset="0"/>
              </a:rPr>
              <a:t>S</a:t>
            </a:r>
            <a:r>
              <a:rPr lang="nl-NL" sz="2800" dirty="0">
                <a:solidFill>
                  <a:srgbClr val="000000"/>
                </a:solidFill>
                <a:effectLst/>
                <a:latin typeface="Calibri" panose="020F0502020204030204" pitchFamily="34" charset="0"/>
                <a:ea typeface="Times New Roman" panose="02020603050405020304" pitchFamily="18" charset="0"/>
              </a:rPr>
              <a:t>port- en beweegaanbod</a:t>
            </a:r>
          </a:p>
          <a:p>
            <a:pPr>
              <a:buFont typeface="Courier New" panose="02070309020205020404" pitchFamily="49" charset="0"/>
              <a:buChar char="o"/>
              <a:tabLst>
                <a:tab pos="457200" algn="l"/>
              </a:tabLst>
            </a:pPr>
            <a:r>
              <a:rPr lang="nl-NL" sz="2800" dirty="0">
                <a:solidFill>
                  <a:srgbClr val="000000"/>
                </a:solidFill>
                <a:latin typeface="Calibri" panose="020F0502020204030204" pitchFamily="34" charset="0"/>
                <a:ea typeface="Times New Roman" panose="02020603050405020304" pitchFamily="18" charset="0"/>
              </a:rPr>
              <a:t>A</a:t>
            </a:r>
            <a:r>
              <a:rPr lang="nl-NL" sz="2800" dirty="0">
                <a:solidFill>
                  <a:srgbClr val="000000"/>
                </a:solidFill>
                <a:effectLst/>
                <a:latin typeface="Calibri" panose="020F0502020204030204" pitchFamily="34" charset="0"/>
                <a:ea typeface="Times New Roman" panose="02020603050405020304" pitchFamily="18" charset="0"/>
              </a:rPr>
              <a:t>ctiviteiten op het gebied van gezonde voeding</a:t>
            </a:r>
          </a:p>
          <a:p>
            <a:pPr>
              <a:buFont typeface="Courier New" panose="02070309020205020404" pitchFamily="49" charset="0"/>
              <a:buChar char="o"/>
              <a:tabLst>
                <a:tab pos="457200" algn="l"/>
              </a:tabLst>
            </a:pPr>
            <a:r>
              <a:rPr lang="nl-NL" sz="2800" dirty="0">
                <a:solidFill>
                  <a:srgbClr val="000000"/>
                </a:solidFill>
                <a:latin typeface="Calibri" panose="020F0502020204030204" pitchFamily="34" charset="0"/>
                <a:ea typeface="Times New Roman" panose="02020603050405020304" pitchFamily="18" charset="0"/>
              </a:rPr>
              <a:t>E</a:t>
            </a:r>
            <a:r>
              <a:rPr lang="nl-NL" sz="2800" dirty="0">
                <a:solidFill>
                  <a:srgbClr val="000000"/>
                </a:solidFill>
                <a:effectLst/>
                <a:latin typeface="Calibri" panose="020F0502020204030204" pitchFamily="34" charset="0"/>
                <a:ea typeface="Times New Roman" panose="02020603050405020304" pitchFamily="18" charset="0"/>
              </a:rPr>
              <a:t>n activiteiten op sociaal-emotionele ontwikkeling.  </a:t>
            </a:r>
          </a:p>
          <a:p>
            <a:pPr marL="0" indent="0">
              <a:buNone/>
            </a:pPr>
            <a:endParaRPr lang="nl-NL" b="1" dirty="0">
              <a:solidFill>
                <a:srgbClr val="EC6B05"/>
              </a:solidFill>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17</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321337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Overgewicht volwassenen</a:t>
            </a:r>
          </a:p>
          <a:p>
            <a:pPr marL="0" indent="0">
              <a:buNone/>
            </a:pPr>
            <a:endParaRPr lang="nl-NL" sz="3200" b="1" dirty="0">
              <a:solidFill>
                <a:srgbClr val="EC6B05"/>
              </a:solidFill>
            </a:endParaRPr>
          </a:p>
          <a:p>
            <a:pPr>
              <a:buFont typeface="Arial" panose="020B0604020202020204" pitchFamily="34" charset="0"/>
              <a:buChar cha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De gemeente kan een rol spelen bij het aanbieden / </a:t>
            </a:r>
            <a:r>
              <a:rPr lang="nl-NL" sz="2800" dirty="0" err="1">
                <a:solidFill>
                  <a:srgbClr val="000000"/>
                </a:solidFill>
                <a:effectLst/>
                <a:latin typeface="Calibri" panose="020F0502020204030204" pitchFamily="34" charset="0"/>
                <a:ea typeface="Times New Roman" panose="02020603050405020304" pitchFamily="18" charset="0"/>
              </a:rPr>
              <a:t>toeleiden</a:t>
            </a:r>
            <a:r>
              <a:rPr lang="nl-NL" sz="2800" dirty="0">
                <a:solidFill>
                  <a:srgbClr val="000000"/>
                </a:solidFill>
                <a:latin typeface="Calibri" panose="020F0502020204030204" pitchFamily="34" charset="0"/>
                <a:ea typeface="Times New Roman" panose="02020603050405020304" pitchFamily="18" charset="0"/>
              </a:rPr>
              <a:t> naar beweegaanbod.</a:t>
            </a:r>
          </a:p>
          <a:p>
            <a:pPr>
              <a:buFont typeface="Arial" panose="020B0604020202020204" pitchFamily="34" charset="0"/>
              <a:buChar cha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Goede aansluiting vanuit het sociaal domein is van belang. </a:t>
            </a:r>
          </a:p>
          <a:p>
            <a:pPr>
              <a:buFont typeface="Arial" panose="020B0604020202020204" pitchFamily="34" charset="0"/>
              <a:buChar char="•"/>
              <a:tabLst>
                <a:tab pos="457200" algn="l"/>
              </a:tabLst>
            </a:pPr>
            <a:r>
              <a:rPr lang="nl-NL" sz="2800" dirty="0">
                <a:solidFill>
                  <a:srgbClr val="000000"/>
                </a:solidFill>
                <a:effectLst/>
                <a:latin typeface="Calibri" panose="020F0502020204030204" pitchFamily="34" charset="0"/>
                <a:ea typeface="Times New Roman" panose="02020603050405020304" pitchFamily="18" charset="0"/>
              </a:rPr>
              <a:t>Passende ondersteuning, begeleiding en zorg zijn toegankelijk (zowel voor volwassene als kind).</a:t>
            </a:r>
          </a:p>
          <a:p>
            <a:pPr marL="0" indent="0">
              <a:buNone/>
            </a:pPr>
            <a:endParaRPr lang="nl-NL" b="1" dirty="0">
              <a:solidFill>
                <a:srgbClr val="EC6B05"/>
              </a:solidFill>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18</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490416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EB4FB32-F202-3C47-BB80-349F4CF848C8}"/>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Welzijn op Recept</a:t>
            </a:r>
          </a:p>
          <a:p>
            <a:pPr marL="0" indent="0">
              <a:buNone/>
            </a:pPr>
            <a:r>
              <a:rPr lang="nl-NL" sz="2600" dirty="0">
                <a:solidFill>
                  <a:srgbClr val="000000"/>
                </a:solidFill>
                <a:latin typeface="Calibri" panose="020F0502020204030204" pitchFamily="34" charset="0"/>
              </a:rPr>
              <a:t>Welzijn op Recept is een werkwijze om mensen met psychosociale klachten te helpen door een samenwerking tussen huisarts en welzijn. </a:t>
            </a:r>
          </a:p>
          <a:p>
            <a:pPr marL="0" indent="0">
              <a:buNone/>
            </a:pPr>
            <a:endParaRPr lang="nl-NL" sz="2600" dirty="0">
              <a:solidFill>
                <a:srgbClr val="000000"/>
              </a:solidFill>
              <a:latin typeface="Calibri" panose="020F0502020204030204" pitchFamily="34" charset="0"/>
            </a:endParaRPr>
          </a:p>
          <a:p>
            <a:pPr marL="0" indent="0">
              <a:buNone/>
            </a:pPr>
            <a:r>
              <a:rPr lang="nl-NL" sz="2600" dirty="0">
                <a:solidFill>
                  <a:srgbClr val="000000"/>
                </a:solidFill>
                <a:latin typeface="Calibri" panose="020F0502020204030204" pitchFamily="34" charset="0"/>
              </a:rPr>
              <a:t>In Putten al ingericht met huisartsen en Putten voor Elkaar. Inmiddels 100 welzijnsrecepten! </a:t>
            </a:r>
          </a:p>
          <a:p>
            <a:pPr marL="0" indent="0">
              <a:buNone/>
            </a:pPr>
            <a:endParaRPr lang="nl-NL" b="1" dirty="0">
              <a:solidFill>
                <a:srgbClr val="EC6B05"/>
              </a:solidFill>
            </a:endParaRPr>
          </a:p>
        </p:txBody>
      </p:sp>
      <p:sp>
        <p:nvSpPr>
          <p:cNvPr id="3" name="Tijdelijke aanduiding voor dianummer 2">
            <a:extLst>
              <a:ext uri="{FF2B5EF4-FFF2-40B4-BE49-F238E27FC236}">
                <a16:creationId xmlns:a16="http://schemas.microsoft.com/office/drawing/2014/main" id="{6C59E71A-40BC-A2B1-B2F5-48DBA099C330}"/>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19</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643990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691680" y="1428750"/>
            <a:ext cx="7128792" cy="5000625"/>
          </a:xfrm>
        </p:spPr>
        <p:txBody>
          <a:bodyPr>
            <a:normAutofit fontScale="92500"/>
          </a:bodyPr>
          <a:lstStyle/>
          <a:p>
            <a:pPr marL="0" indent="12700">
              <a:buNone/>
            </a:pPr>
            <a:r>
              <a:rPr lang="nl-NL" sz="4000" b="1" dirty="0">
                <a:solidFill>
                  <a:srgbClr val="EC6B05"/>
                </a:solidFill>
              </a:rPr>
              <a:t>Integraal zorg akkoord (IZA) </a:t>
            </a:r>
            <a:endParaRPr lang="nl-NL" sz="2800" b="1" dirty="0">
              <a:solidFill>
                <a:srgbClr val="EC6B05"/>
              </a:solidFill>
            </a:endParaRPr>
          </a:p>
          <a:p>
            <a:pPr marL="0" indent="0" algn="ctr">
              <a:lnSpc>
                <a:spcPts val="1600"/>
              </a:lnSpc>
              <a:buNone/>
              <a:tabLst>
                <a:tab pos="3510915" algn="l"/>
              </a:tabLst>
            </a:pPr>
            <a:r>
              <a:rPr lang="nl-NL"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Focus op curatieve zorg</a:t>
            </a:r>
          </a:p>
          <a:p>
            <a:pPr marL="0" indent="0">
              <a:lnSpc>
                <a:spcPts val="1600"/>
              </a:lnSpc>
              <a:buNone/>
              <a:tabLst>
                <a:tab pos="3510915" algn="l"/>
              </a:tabLst>
            </a:pPr>
            <a:endParaRPr lang="nl-NL" sz="1800" dirty="0">
              <a:ea typeface="Calibri" panose="020F0502020204030204" pitchFamily="34" charset="0"/>
              <a:cs typeface="Times New Roman" panose="02020603050405020304" pitchFamily="18" charset="0"/>
            </a:endParaRPr>
          </a:p>
          <a:p>
            <a:pPr marL="0" indent="0">
              <a:lnSpc>
                <a:spcPct val="150000"/>
              </a:lnSpc>
              <a:buNone/>
              <a:tabLst>
                <a:tab pos="3510915" algn="l"/>
              </a:tabLst>
            </a:pPr>
            <a:r>
              <a:rPr lang="nl-NL" sz="2800" dirty="0">
                <a:effectLst/>
                <a:latin typeface="Arial" panose="020B0604020202020204" pitchFamily="34" charset="0"/>
                <a:ea typeface="Calibri" panose="020F0502020204030204" pitchFamily="34" charset="0"/>
                <a:cs typeface="Times New Roman" panose="02020603050405020304" pitchFamily="18" charset="0"/>
              </a:rPr>
              <a:t>‘</a:t>
            </a:r>
            <a:r>
              <a:rPr lang="nl-NL" sz="2800" i="1" dirty="0">
                <a:effectLst/>
                <a:latin typeface="Arial" panose="020B0604020202020204" pitchFamily="34" charset="0"/>
                <a:ea typeface="Calibri" panose="020F0502020204030204" pitchFamily="34" charset="0"/>
                <a:cs typeface="Times New Roman" panose="02020603050405020304" pitchFamily="18" charset="0"/>
              </a:rPr>
              <a:t>In 2040 draagt de zorg optimaal bij aan het gezond (samen)leven van alle mensen in Nederland, in het besef dat daarvoor niet meer mensen en middelen beschikbaar zijn dan nu en dat dit gepaard moet gaan met de laagst mogelijk impact op klimaat en milieu’</a:t>
            </a:r>
            <a:r>
              <a:rPr lang="nl-NL" sz="28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3" name="Tijdelijke aanduiding voor dianummer 2"/>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4EE16A0-C8D2-2EF6-6CBD-38D2C4500ADE}"/>
              </a:ext>
            </a:extLst>
          </p:cNvPr>
          <p:cNvSpPr>
            <a:spLocks noGrp="1"/>
          </p:cNvSpPr>
          <p:nvPr>
            <p:ph type="body" sz="quarter" idx="10"/>
          </p:nvPr>
        </p:nvSpPr>
        <p:spPr/>
        <p:txBody>
          <a:bodyPr>
            <a:normAutofit/>
          </a:bodyPr>
          <a:lstStyle/>
          <a:p>
            <a:pPr marL="0" indent="0" algn="ctr">
              <a:buNone/>
            </a:pPr>
            <a:r>
              <a:rPr lang="nl-NL" sz="3200" b="1" dirty="0">
                <a:solidFill>
                  <a:srgbClr val="EC6B05"/>
                </a:solidFill>
              </a:rPr>
              <a:t>Gemeentelijke middelen GALA</a:t>
            </a:r>
          </a:p>
          <a:p>
            <a:pPr marL="0" indent="0">
              <a:buNone/>
            </a:pPr>
            <a:endParaRPr lang="nl-NL" dirty="0">
              <a:solidFill>
                <a:schemeClr val="tx1"/>
              </a:solidFill>
            </a:endParaRPr>
          </a:p>
          <a:p>
            <a:pPr marL="0" indent="0">
              <a:buNone/>
            </a:pPr>
            <a:endParaRPr lang="nl-NL" dirty="0">
              <a:solidFill>
                <a:schemeClr val="tx1"/>
              </a:solidFill>
            </a:endParaRPr>
          </a:p>
          <a:p>
            <a:r>
              <a:rPr lang="nl-NL" dirty="0">
                <a:solidFill>
                  <a:schemeClr val="tx1"/>
                </a:solidFill>
              </a:rPr>
              <a:t>Veel ‘bestaand geld’ in nieuwe constructie</a:t>
            </a:r>
          </a:p>
          <a:p>
            <a:r>
              <a:rPr lang="nl-NL" dirty="0">
                <a:solidFill>
                  <a:schemeClr val="tx1"/>
                </a:solidFill>
              </a:rPr>
              <a:t>Schuiven tussen onderdelen beperkt mogelijk</a:t>
            </a:r>
          </a:p>
          <a:p>
            <a:r>
              <a:rPr lang="nl-NL" dirty="0">
                <a:solidFill>
                  <a:schemeClr val="tx1"/>
                </a:solidFill>
              </a:rPr>
              <a:t>Schuiven over jaren beperkt mogelijk</a:t>
            </a:r>
          </a:p>
          <a:p>
            <a:r>
              <a:rPr lang="nl-NL" dirty="0">
                <a:solidFill>
                  <a:schemeClr val="tx1"/>
                </a:solidFill>
              </a:rPr>
              <a:t>Aandacht voor verbinding regionaal-lokaal via de 5 ketenaanpakken (die ook in het IZA zitten)</a:t>
            </a:r>
          </a:p>
          <a:p>
            <a:pPr marL="0" indent="0">
              <a:buNone/>
            </a:pPr>
            <a:endParaRPr lang="nl-NL" sz="3200" b="1" dirty="0">
              <a:solidFill>
                <a:srgbClr val="EC6B05"/>
              </a:solidFill>
            </a:endParaRPr>
          </a:p>
        </p:txBody>
      </p:sp>
      <p:sp>
        <p:nvSpPr>
          <p:cNvPr id="3" name="Tijdelijke aanduiding voor dianummer 2">
            <a:extLst>
              <a:ext uri="{FF2B5EF4-FFF2-40B4-BE49-F238E27FC236}">
                <a16:creationId xmlns:a16="http://schemas.microsoft.com/office/drawing/2014/main" id="{7F42610F-B2A5-C3E8-83BA-B77C5C27B2CD}"/>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20</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071638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694089" y="1412776"/>
            <a:ext cx="7429520" cy="5000625"/>
          </a:xfrm>
        </p:spPr>
        <p:txBody>
          <a:bodyPr>
            <a:normAutofit/>
          </a:bodyPr>
          <a:lstStyle/>
          <a:p>
            <a:pPr algn="ctr">
              <a:buNone/>
            </a:pPr>
            <a:r>
              <a:rPr lang="nl-NL" sz="4000" b="1" dirty="0">
                <a:solidFill>
                  <a:srgbClr val="EC6B05"/>
                </a:solidFill>
              </a:rPr>
              <a:t>Brede </a:t>
            </a:r>
            <a:r>
              <a:rPr lang="nl-NL" sz="4000" b="1" dirty="0" err="1">
                <a:solidFill>
                  <a:srgbClr val="EC6B05"/>
                </a:solidFill>
              </a:rPr>
              <a:t>Spuk</a:t>
            </a:r>
            <a:endParaRPr lang="nl-NL" sz="4000" b="1" dirty="0">
              <a:solidFill>
                <a:srgbClr val="EC6B05"/>
              </a:solidFill>
            </a:endParaRPr>
          </a:p>
        </p:txBody>
      </p:sp>
      <p:sp>
        <p:nvSpPr>
          <p:cNvPr id="3" name="Tijdelijke aanduiding voor dianummer 2"/>
          <p:cNvSpPr>
            <a:spLocks noGrp="1"/>
          </p:cNvSpPr>
          <p:nvPr>
            <p:ph type="sldNum" sz="quarter" idx="11"/>
          </p:nvPr>
        </p:nvSpPr>
        <p:spPr/>
        <p:txBody>
          <a:bodyPr/>
          <a:lstStyle/>
          <a:p>
            <a:pPr>
              <a:defRPr/>
            </a:pPr>
            <a:fld id="{252EE41D-6A39-46E9-98AC-4ADCC5DFB9A6}" type="slidenum">
              <a:rPr lang="nl-NL" smtClean="0"/>
              <a:pPr>
                <a:defRPr/>
              </a:pPr>
              <a:t>21</a:t>
            </a:fld>
            <a:endParaRPr lang="nl-NL" dirty="0"/>
          </a:p>
        </p:txBody>
      </p:sp>
      <p:pic>
        <p:nvPicPr>
          <p:cNvPr id="6" name="Afbeelding 5">
            <a:extLst>
              <a:ext uri="{FF2B5EF4-FFF2-40B4-BE49-F238E27FC236}">
                <a16:creationId xmlns:a16="http://schemas.microsoft.com/office/drawing/2014/main" id="{57D6E2BB-AFCD-7AEB-52D6-3F9DFFE28FD6}"/>
              </a:ext>
            </a:extLst>
          </p:cNvPr>
          <p:cNvPicPr>
            <a:picLocks noChangeAspect="1"/>
          </p:cNvPicPr>
          <p:nvPr/>
        </p:nvPicPr>
        <p:blipFill>
          <a:blip r:embed="rId2"/>
          <a:stretch>
            <a:fillRect/>
          </a:stretch>
        </p:blipFill>
        <p:spPr>
          <a:xfrm>
            <a:off x="1660443" y="2420888"/>
            <a:ext cx="7124700" cy="32575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8F74D6FB-40AA-B04A-567A-57D94A9BF35E}"/>
              </a:ext>
            </a:extLst>
          </p:cNvPr>
          <p:cNvSpPr>
            <a:spLocks noGrp="1"/>
          </p:cNvSpPr>
          <p:nvPr>
            <p:ph type="body" sz="quarter" idx="10"/>
          </p:nvPr>
        </p:nvSpPr>
        <p:spPr>
          <a:xfrm>
            <a:off x="2100591" y="2562090"/>
            <a:ext cx="6136828" cy="3574853"/>
          </a:xfrm>
        </p:spPr>
        <p:txBody>
          <a:bodyPr/>
          <a:lstStyle/>
          <a:p>
            <a:pPr marL="0" indent="0">
              <a:buNone/>
            </a:pPr>
            <a:endParaRPr lang="nl-NL" dirty="0"/>
          </a:p>
          <a:p>
            <a:pPr marL="0" indent="0">
              <a:buNone/>
            </a:pPr>
            <a:endParaRPr lang="nl-NL" dirty="0"/>
          </a:p>
          <a:p>
            <a:pPr marL="0" indent="0">
              <a:buNone/>
            </a:pPr>
            <a:endParaRPr lang="nl-NL" dirty="0"/>
          </a:p>
        </p:txBody>
      </p:sp>
      <p:sp>
        <p:nvSpPr>
          <p:cNvPr id="3" name="Tijdelijke aanduiding voor dianummer 2">
            <a:extLst>
              <a:ext uri="{FF2B5EF4-FFF2-40B4-BE49-F238E27FC236}">
                <a16:creationId xmlns:a16="http://schemas.microsoft.com/office/drawing/2014/main" id="{164FD8BC-760B-AB65-7F68-6A98A938BBBA}"/>
              </a:ext>
            </a:extLst>
          </p:cNvPr>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pic>
        <p:nvPicPr>
          <p:cNvPr id="4" name="Afbeelding 3">
            <a:extLst>
              <a:ext uri="{FF2B5EF4-FFF2-40B4-BE49-F238E27FC236}">
                <a16:creationId xmlns:a16="http://schemas.microsoft.com/office/drawing/2014/main" id="{B5E7BA07-55EA-D8B4-8222-D5AC04447463}"/>
              </a:ext>
            </a:extLst>
          </p:cNvPr>
          <p:cNvPicPr>
            <a:picLocks noChangeAspect="1"/>
          </p:cNvPicPr>
          <p:nvPr/>
        </p:nvPicPr>
        <p:blipFill>
          <a:blip r:embed="rId2"/>
          <a:stretch>
            <a:fillRect/>
          </a:stretch>
        </p:blipFill>
        <p:spPr>
          <a:xfrm>
            <a:off x="3620833" y="2492896"/>
            <a:ext cx="3096344" cy="3096344"/>
          </a:xfrm>
          <a:prstGeom prst="rect">
            <a:avLst/>
          </a:prstGeom>
        </p:spPr>
      </p:pic>
      <p:sp>
        <p:nvSpPr>
          <p:cNvPr id="5" name="Tekstvak 4">
            <a:extLst>
              <a:ext uri="{FF2B5EF4-FFF2-40B4-BE49-F238E27FC236}">
                <a16:creationId xmlns:a16="http://schemas.microsoft.com/office/drawing/2014/main" id="{85DE6E15-2686-BDAB-8F8A-891CBC9A88F5}"/>
              </a:ext>
            </a:extLst>
          </p:cNvPr>
          <p:cNvSpPr txBox="1"/>
          <p:nvPr/>
        </p:nvSpPr>
        <p:spPr>
          <a:xfrm>
            <a:off x="1475656" y="1196752"/>
            <a:ext cx="7144940" cy="707886"/>
          </a:xfrm>
          <a:prstGeom prst="rect">
            <a:avLst/>
          </a:prstGeom>
          <a:noFill/>
        </p:spPr>
        <p:txBody>
          <a:bodyPr wrap="square" rtlCol="0">
            <a:spAutoFit/>
          </a:bodyPr>
          <a:lstStyle/>
          <a:p>
            <a:pPr algn="ctr"/>
            <a:r>
              <a:rPr lang="nl-NL" sz="4000" b="1" dirty="0">
                <a:solidFill>
                  <a:srgbClr val="EC6B05"/>
                </a:solidFill>
                <a:latin typeface="Arial" panose="020B0604020202020204" pitchFamily="34" charset="0"/>
                <a:cs typeface="Arial" panose="020B0604020202020204" pitchFamily="34" charset="0"/>
              </a:rPr>
              <a:t>Vragen GALA</a:t>
            </a:r>
          </a:p>
        </p:txBody>
      </p:sp>
    </p:spTree>
    <p:extLst>
      <p:ext uri="{BB962C8B-B14F-4D97-AF65-F5344CB8AC3E}">
        <p14:creationId xmlns:p14="http://schemas.microsoft.com/office/powerpoint/2010/main" val="4128222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descr="PP gem_Putten logo.jpg                                         00040FBCHD Vonk                        C702053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3" name="Rectangle 14"/>
          <p:cNvSpPr>
            <a:spLocks noChangeArrowheads="1"/>
          </p:cNvSpPr>
          <p:nvPr/>
        </p:nvSpPr>
        <p:spPr bwMode="auto">
          <a:xfrm>
            <a:off x="1295400" y="323850"/>
            <a:ext cx="7543800" cy="1066800"/>
          </a:xfrm>
          <a:prstGeom prst="rect">
            <a:avLst/>
          </a:prstGeom>
          <a:solidFill>
            <a:srgbClr val="C7AB84"/>
          </a:solidFill>
          <a:ln w="9525">
            <a:noFill/>
            <a:miter lim="800000"/>
            <a:headEnd/>
            <a:tailEnd/>
          </a:ln>
        </p:spPr>
        <p:txBody>
          <a:bodyPr wrap="none" anchor="ctr"/>
          <a:lstStyle/>
          <a:p>
            <a:pPr algn="r"/>
            <a:r>
              <a:rPr lang="en-US">
                <a:solidFill>
                  <a:srgbClr val="C7AB84"/>
                </a:solidFill>
              </a:rPr>
              <a:t> </a:t>
            </a:r>
          </a:p>
        </p:txBody>
      </p:sp>
      <p:grpSp>
        <p:nvGrpSpPr>
          <p:cNvPr id="5125" name="Groep 12"/>
          <p:cNvGrpSpPr>
            <a:grpSpLocks/>
          </p:cNvGrpSpPr>
          <p:nvPr/>
        </p:nvGrpSpPr>
        <p:grpSpPr bwMode="auto">
          <a:xfrm>
            <a:off x="0" y="228600"/>
            <a:ext cx="9144000" cy="6629400"/>
            <a:chOff x="0" y="228600"/>
            <a:chExt cx="9144000" cy="6629400"/>
          </a:xfrm>
        </p:grpSpPr>
        <p:sp>
          <p:nvSpPr>
            <p:cNvPr id="5129" name="Rectangle 13"/>
            <p:cNvSpPr>
              <a:spLocks noChangeArrowheads="1"/>
            </p:cNvSpPr>
            <p:nvPr/>
          </p:nvSpPr>
          <p:spPr bwMode="auto">
            <a:xfrm>
              <a:off x="1219200" y="228600"/>
              <a:ext cx="381000" cy="6629400"/>
            </a:xfrm>
            <a:prstGeom prst="rect">
              <a:avLst/>
            </a:prstGeom>
            <a:solidFill>
              <a:schemeClr val="bg1"/>
            </a:solidFill>
            <a:ln w="9525">
              <a:noFill/>
              <a:miter lim="800000"/>
              <a:headEnd/>
              <a:tailEnd/>
            </a:ln>
          </p:spPr>
          <p:txBody>
            <a:bodyPr wrap="none" anchor="ctr"/>
            <a:lstStyle/>
            <a:p>
              <a:pPr algn="ctr"/>
              <a:r>
                <a:rPr lang="en-US"/>
                <a:t>    </a:t>
              </a:r>
            </a:p>
          </p:txBody>
        </p:sp>
        <p:sp>
          <p:nvSpPr>
            <p:cNvPr id="5130" name="Rectangle 13"/>
            <p:cNvSpPr>
              <a:spLocks noChangeArrowheads="1"/>
            </p:cNvSpPr>
            <p:nvPr/>
          </p:nvSpPr>
          <p:spPr bwMode="auto">
            <a:xfrm>
              <a:off x="0" y="1785926"/>
              <a:ext cx="1285852" cy="5072074"/>
            </a:xfrm>
            <a:prstGeom prst="rect">
              <a:avLst/>
            </a:prstGeom>
            <a:solidFill>
              <a:schemeClr val="bg1"/>
            </a:solidFill>
            <a:ln w="9525">
              <a:noFill/>
              <a:miter lim="800000"/>
              <a:headEnd/>
              <a:tailEnd/>
            </a:ln>
          </p:spPr>
          <p:txBody>
            <a:bodyPr wrap="none" anchor="ctr"/>
            <a:lstStyle/>
            <a:p>
              <a:pPr algn="ctr"/>
              <a:r>
                <a:rPr lang="en-US"/>
                <a:t>    </a:t>
              </a:r>
            </a:p>
          </p:txBody>
        </p:sp>
        <p:sp>
          <p:nvSpPr>
            <p:cNvPr id="5131" name="Rectangle 13"/>
            <p:cNvSpPr>
              <a:spLocks noChangeArrowheads="1"/>
            </p:cNvSpPr>
            <p:nvPr/>
          </p:nvSpPr>
          <p:spPr bwMode="auto">
            <a:xfrm rot="5400000">
              <a:off x="5072078" y="3071798"/>
              <a:ext cx="285728" cy="7286676"/>
            </a:xfrm>
            <a:prstGeom prst="rect">
              <a:avLst/>
            </a:prstGeom>
            <a:solidFill>
              <a:schemeClr val="bg1"/>
            </a:solidFill>
            <a:ln w="9525">
              <a:noFill/>
              <a:miter lim="800000"/>
              <a:headEnd/>
              <a:tailEnd/>
            </a:ln>
          </p:spPr>
          <p:txBody>
            <a:bodyPr wrap="none" anchor="ctr"/>
            <a:lstStyle/>
            <a:p>
              <a:pPr algn="ctr"/>
              <a:r>
                <a:rPr lang="en-US"/>
                <a:t>    </a:t>
              </a:r>
            </a:p>
          </p:txBody>
        </p:sp>
        <p:sp>
          <p:nvSpPr>
            <p:cNvPr id="5132" name="Rectangle 13"/>
            <p:cNvSpPr>
              <a:spLocks noChangeArrowheads="1"/>
            </p:cNvSpPr>
            <p:nvPr/>
          </p:nvSpPr>
          <p:spPr bwMode="auto">
            <a:xfrm>
              <a:off x="8834470" y="228600"/>
              <a:ext cx="309530" cy="6629400"/>
            </a:xfrm>
            <a:prstGeom prst="rect">
              <a:avLst/>
            </a:prstGeom>
            <a:solidFill>
              <a:schemeClr val="bg1"/>
            </a:solidFill>
            <a:ln w="9525">
              <a:noFill/>
              <a:miter lim="800000"/>
              <a:headEnd/>
              <a:tailEnd/>
            </a:ln>
          </p:spPr>
          <p:txBody>
            <a:bodyPr wrap="none" anchor="ctr"/>
            <a:lstStyle/>
            <a:p>
              <a:pPr algn="ctr"/>
              <a:r>
                <a:rPr lang="en-US"/>
                <a:t>    </a:t>
              </a:r>
            </a:p>
          </p:txBody>
        </p:sp>
      </p:grpSp>
      <p:pic>
        <p:nvPicPr>
          <p:cNvPr id="5126" name="Picture 11" descr="PP gem_Putten.png                                              00040FBCHD Vonk                        C7020533:"/>
          <p:cNvPicPr>
            <a:picLocks noChangeAspect="1" noChangeArrowheads="1"/>
          </p:cNvPicPr>
          <p:nvPr/>
        </p:nvPicPr>
        <p:blipFill>
          <a:blip r:embed="rId4" cstate="print"/>
          <a:srcRect r="9715"/>
          <a:stretch>
            <a:fillRect/>
          </a:stretch>
        </p:blipFill>
        <p:spPr bwMode="auto">
          <a:xfrm>
            <a:off x="1295400" y="836712"/>
            <a:ext cx="7848600" cy="3095625"/>
          </a:xfrm>
          <a:prstGeom prst="rect">
            <a:avLst/>
          </a:prstGeom>
          <a:noFill/>
          <a:ln w="9525">
            <a:noFill/>
            <a:miter lim="800000"/>
            <a:headEnd/>
            <a:tailEnd/>
          </a:ln>
        </p:spPr>
      </p:pic>
      <p:sp>
        <p:nvSpPr>
          <p:cNvPr id="5127" name="Titel 1"/>
          <p:cNvSpPr>
            <a:spLocks noGrp="1"/>
          </p:cNvSpPr>
          <p:nvPr>
            <p:ph type="ctrTitle" idx="4294967295"/>
          </p:nvPr>
        </p:nvSpPr>
        <p:spPr>
          <a:xfrm>
            <a:off x="1609748" y="1674830"/>
            <a:ext cx="7486650" cy="755650"/>
          </a:xfrm>
        </p:spPr>
        <p:txBody>
          <a:bodyPr/>
          <a:lstStyle/>
          <a:p>
            <a:pPr algn="ctr"/>
            <a:r>
              <a:rPr lang="nl-NL" sz="4000" dirty="0">
                <a:latin typeface="Arial" charset="0"/>
                <a:cs typeface="Arial" charset="0"/>
              </a:rPr>
              <a:t>Hervormingsagenda jeugd</a:t>
            </a:r>
            <a:br>
              <a:rPr lang="nl-NL" sz="4000" dirty="0">
                <a:latin typeface="Arial" charset="0"/>
                <a:cs typeface="Arial" charset="0"/>
              </a:rPr>
            </a:br>
            <a:r>
              <a:rPr lang="nl-NL" sz="4000" dirty="0">
                <a:latin typeface="Arial" charset="0"/>
                <a:cs typeface="Arial" charset="0"/>
              </a:rPr>
              <a:t>2023 - 2028</a:t>
            </a:r>
          </a:p>
        </p:txBody>
      </p:sp>
      <p:pic>
        <p:nvPicPr>
          <p:cNvPr id="2" name="Afbeelding 1">
            <a:extLst>
              <a:ext uri="{FF2B5EF4-FFF2-40B4-BE49-F238E27FC236}">
                <a16:creationId xmlns:a16="http://schemas.microsoft.com/office/drawing/2014/main" id="{D2ED977E-2D2D-1545-CB61-4906AB8F1C5E}"/>
              </a:ext>
            </a:extLst>
          </p:cNvPr>
          <p:cNvPicPr>
            <a:picLocks noChangeAspect="1"/>
          </p:cNvPicPr>
          <p:nvPr/>
        </p:nvPicPr>
        <p:blipFill>
          <a:blip r:embed="rId5"/>
          <a:stretch>
            <a:fillRect/>
          </a:stretch>
        </p:blipFill>
        <p:spPr>
          <a:xfrm>
            <a:off x="2323743" y="2767024"/>
            <a:ext cx="5487114" cy="383248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691680" y="1428750"/>
            <a:ext cx="7128792" cy="5000625"/>
          </a:xfrm>
        </p:spPr>
        <p:txBody>
          <a:bodyPr>
            <a:normAutofit/>
          </a:bodyPr>
          <a:lstStyle/>
          <a:p>
            <a:pPr marL="0" indent="12700">
              <a:buNone/>
            </a:pPr>
            <a:r>
              <a:rPr lang="nl-NL" sz="3200" b="1" dirty="0">
                <a:solidFill>
                  <a:srgbClr val="EC6B05"/>
                </a:solidFill>
              </a:rPr>
              <a:t>Waarom een hervormingsagenda</a:t>
            </a:r>
          </a:p>
          <a:p>
            <a:pPr marL="0" indent="12700">
              <a:buNone/>
            </a:pPr>
            <a:endParaRPr lang="nl-NL" sz="3200" b="1" dirty="0">
              <a:solidFill>
                <a:srgbClr val="EC6B05"/>
              </a:solidFill>
            </a:endParaRPr>
          </a:p>
          <a:p>
            <a:r>
              <a:rPr lang="nl-NL" dirty="0"/>
              <a:t>Financieel probleem voor gemeenten</a:t>
            </a:r>
          </a:p>
          <a:p>
            <a:r>
              <a:rPr lang="nl-NL" dirty="0"/>
              <a:t>Bezuiniging kabinetsplan Rutte 4</a:t>
            </a:r>
          </a:p>
          <a:p>
            <a:r>
              <a:rPr lang="nl-NL" dirty="0"/>
              <a:t>Taakstelling ongeveer 1 miljard landelijk</a:t>
            </a:r>
          </a:p>
          <a:p>
            <a:r>
              <a:rPr lang="nl-NL" dirty="0"/>
              <a:t>Enorme toename van het aantal jeugdigen, </a:t>
            </a:r>
          </a:p>
          <a:p>
            <a:pPr marL="0" indent="0">
              <a:buNone/>
            </a:pPr>
            <a:r>
              <a:rPr lang="nl-NL" dirty="0"/>
              <a:t>    1 op de 7 a 8 jeugdigen ontvangt een vorm   </a:t>
            </a:r>
          </a:p>
          <a:p>
            <a:pPr marL="0" indent="0">
              <a:buNone/>
            </a:pPr>
            <a:r>
              <a:rPr lang="nl-NL" dirty="0"/>
              <a:t>    jeugdhulp </a:t>
            </a:r>
            <a:r>
              <a:rPr lang="nl-NL" dirty="0">
                <a:solidFill>
                  <a:srgbClr val="00B050"/>
                </a:solidFill>
              </a:rPr>
              <a:t>€</a:t>
            </a:r>
          </a:p>
          <a:p>
            <a:pPr marL="0" indent="12700">
              <a:buNone/>
            </a:pPr>
            <a:endParaRPr lang="nl-NL" b="1" dirty="0">
              <a:solidFill>
                <a:srgbClr val="EC6B05"/>
              </a:solidFill>
            </a:endParaRPr>
          </a:p>
        </p:txBody>
      </p:sp>
      <p:sp>
        <p:nvSpPr>
          <p:cNvPr id="3" name="Tijdelijke aanduiding voor dianummer 2"/>
          <p:cNvSpPr>
            <a:spLocks noGrp="1"/>
          </p:cNvSpPr>
          <p:nvPr>
            <p:ph type="sldNum" sz="quarter" idx="11"/>
          </p:nvPr>
        </p:nvSpPr>
        <p:spPr/>
        <p:txBody>
          <a:bodyPr/>
          <a:lstStyle/>
          <a:p>
            <a:pPr>
              <a:defRPr/>
            </a:pPr>
            <a:fld id="{252EE41D-6A39-46E9-98AC-4ADCC5DFB9A6}" type="slidenum">
              <a:rPr lang="nl-NL" smtClean="0"/>
              <a:pPr>
                <a:defRPr/>
              </a:pPr>
              <a:t>24</a:t>
            </a:fld>
            <a:endParaRPr lang="nl-NL"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537787" y="1509745"/>
            <a:ext cx="7429520" cy="5000625"/>
          </a:xfrm>
        </p:spPr>
        <p:txBody>
          <a:bodyPr>
            <a:normAutofit/>
          </a:bodyPr>
          <a:lstStyle/>
          <a:p>
            <a:pPr>
              <a:buNone/>
            </a:pPr>
            <a:r>
              <a:rPr lang="nl-NL" sz="4000" dirty="0">
                <a:solidFill>
                  <a:srgbClr val="EC6B05"/>
                </a:solidFill>
              </a:rPr>
              <a:t>Belangrijkste thema’s</a:t>
            </a:r>
            <a:endParaRPr lang="nl-NL" sz="2800" dirty="0">
              <a:solidFill>
                <a:srgbClr val="EC6B05"/>
              </a:solidFill>
            </a:endParaRPr>
          </a:p>
          <a:p>
            <a:pPr marL="266700" indent="-266700">
              <a:buNone/>
            </a:pPr>
            <a:endParaRPr lang="nl-NL" sz="2800" dirty="0"/>
          </a:p>
          <a:p>
            <a:r>
              <a:rPr lang="nl-NL" sz="2600" dirty="0"/>
              <a:t>Aanpassen reikwijde jeugdhulp </a:t>
            </a:r>
          </a:p>
          <a:p>
            <a:r>
              <a:rPr lang="nl-NL" sz="2600" dirty="0"/>
              <a:t>Versterken toegang </a:t>
            </a:r>
            <a:r>
              <a:rPr lang="nl-NL" sz="2600" dirty="0">
                <a:solidFill>
                  <a:srgbClr val="00B050"/>
                </a:solidFill>
              </a:rPr>
              <a:t>€</a:t>
            </a:r>
          </a:p>
          <a:p>
            <a:r>
              <a:rPr lang="nl-NL" sz="2600" dirty="0">
                <a:solidFill>
                  <a:srgbClr val="DA5521"/>
                </a:solidFill>
              </a:rPr>
              <a:t>Uniformering administratieve processen </a:t>
            </a:r>
          </a:p>
          <a:p>
            <a:r>
              <a:rPr lang="nl-NL" sz="2600" dirty="0">
                <a:solidFill>
                  <a:srgbClr val="DA5521"/>
                </a:solidFill>
              </a:rPr>
              <a:t>Regionale samenwerking en landelijke inkoop</a:t>
            </a:r>
          </a:p>
          <a:p>
            <a:pPr lvl="1"/>
            <a:r>
              <a:rPr lang="nl-NL" sz="2400" dirty="0"/>
              <a:t>In de loop van 2024 duidelijkheid over de regio-indeling en geen verbinding regio passend onderwijs </a:t>
            </a:r>
          </a:p>
        </p:txBody>
      </p:sp>
      <p:sp>
        <p:nvSpPr>
          <p:cNvPr id="3" name="Tijdelijke aanduiding voor dianummer 2"/>
          <p:cNvSpPr>
            <a:spLocks noGrp="1"/>
          </p:cNvSpPr>
          <p:nvPr>
            <p:ph type="sldNum" sz="quarter" idx="11"/>
          </p:nvPr>
        </p:nvSpPr>
        <p:spPr/>
        <p:txBody>
          <a:bodyPr/>
          <a:lstStyle/>
          <a:p>
            <a:pPr>
              <a:defRPr/>
            </a:pPr>
            <a:fld id="{252EE41D-6A39-46E9-98AC-4ADCC5DFB9A6}" type="slidenum">
              <a:rPr lang="nl-NL" smtClean="0"/>
              <a:pPr>
                <a:defRPr/>
              </a:pPr>
              <a:t>25</a:t>
            </a:fld>
            <a:endParaRPr lang="nl-NL"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546523" y="1484784"/>
            <a:ext cx="7597477" cy="5000625"/>
          </a:xfrm>
        </p:spPr>
        <p:txBody>
          <a:bodyPr>
            <a:normAutofit/>
          </a:bodyPr>
          <a:lstStyle/>
          <a:p>
            <a:pPr>
              <a:buNone/>
            </a:pPr>
            <a:r>
              <a:rPr lang="nl-NL" sz="4000" dirty="0">
                <a:solidFill>
                  <a:srgbClr val="EC6B05"/>
                </a:solidFill>
              </a:rPr>
              <a:t>Aanpassing reikwijdte jeugdhulp</a:t>
            </a:r>
            <a:endParaRPr lang="nl-NL" sz="2800" dirty="0">
              <a:solidFill>
                <a:srgbClr val="EC6B05"/>
              </a:solidFill>
            </a:endParaRPr>
          </a:p>
          <a:p>
            <a:pPr marL="0" indent="0">
              <a:buNone/>
            </a:pPr>
            <a:r>
              <a:rPr lang="nl-NL" i="1" dirty="0"/>
              <a:t>Wel benoemd, niet belegd of uitgewerkt</a:t>
            </a:r>
          </a:p>
          <a:p>
            <a:pPr marL="0" indent="0">
              <a:buNone/>
            </a:pPr>
            <a:endParaRPr lang="nl-NL" dirty="0"/>
          </a:p>
          <a:p>
            <a:r>
              <a:rPr lang="nl-NL" dirty="0">
                <a:solidFill>
                  <a:srgbClr val="DA5521"/>
                </a:solidFill>
              </a:rPr>
              <a:t>We voeren een maatschappelijke dialoog over normaliseren en versterken van het gewone leven</a:t>
            </a:r>
          </a:p>
          <a:p>
            <a:r>
              <a:rPr lang="nl-NL" dirty="0"/>
              <a:t>Ouderschap versterken en directe leefomgeving</a:t>
            </a:r>
          </a:p>
          <a:p>
            <a:pPr marL="0" indent="0">
              <a:buNone/>
            </a:pPr>
            <a:r>
              <a:rPr lang="nl-NL" dirty="0"/>
              <a:t>    (de pedagogische basis) lokaal inrichten </a:t>
            </a:r>
            <a:r>
              <a:rPr lang="nl-NL" dirty="0">
                <a:solidFill>
                  <a:srgbClr val="00B050"/>
                </a:solidFill>
              </a:rPr>
              <a:t>€</a:t>
            </a:r>
          </a:p>
          <a:p>
            <a:r>
              <a:rPr lang="nl-NL" dirty="0">
                <a:solidFill>
                  <a:srgbClr val="DA5521"/>
                </a:solidFill>
              </a:rPr>
              <a:t>Problemen in de context van het gezin oppakken</a:t>
            </a:r>
          </a:p>
        </p:txBody>
      </p:sp>
      <p:sp>
        <p:nvSpPr>
          <p:cNvPr id="3" name="Tijdelijke aanduiding voor dianummer 2"/>
          <p:cNvSpPr>
            <a:spLocks noGrp="1"/>
          </p:cNvSpPr>
          <p:nvPr>
            <p:ph type="sldNum" sz="quarter" idx="11"/>
          </p:nvPr>
        </p:nvSpPr>
        <p:spPr/>
        <p:txBody>
          <a:bodyPr/>
          <a:lstStyle/>
          <a:p>
            <a:pPr>
              <a:defRPr/>
            </a:pPr>
            <a:fld id="{252EE41D-6A39-46E9-98AC-4ADCC5DFB9A6}" type="slidenum">
              <a:rPr lang="nl-NL" smtClean="0"/>
              <a:pPr>
                <a:defRPr/>
              </a:pPr>
              <a:t>26</a:t>
            </a:fld>
            <a:endParaRPr lang="nl-NL"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CBEF21-6446-86DF-75B4-F1C44A376DBA}"/>
              </a:ext>
            </a:extLst>
          </p:cNvPr>
          <p:cNvSpPr>
            <a:spLocks noGrp="1"/>
          </p:cNvSpPr>
          <p:nvPr>
            <p:ph type="title"/>
          </p:nvPr>
        </p:nvSpPr>
        <p:spPr>
          <a:xfrm>
            <a:off x="500063" y="332656"/>
            <a:ext cx="8186737" cy="1143000"/>
          </a:xfrm>
        </p:spPr>
        <p:txBody>
          <a:bodyPr/>
          <a:lstStyle/>
          <a:p>
            <a:pPr algn="ctr"/>
            <a:r>
              <a:rPr lang="nl-NL" sz="4000" b="1" dirty="0"/>
              <a:t>Aanpassing Jeugdhulpplicht</a:t>
            </a:r>
          </a:p>
        </p:txBody>
      </p:sp>
      <p:sp>
        <p:nvSpPr>
          <p:cNvPr id="3" name="Tijdelijke aanduiding voor inhoud 2">
            <a:extLst>
              <a:ext uri="{FF2B5EF4-FFF2-40B4-BE49-F238E27FC236}">
                <a16:creationId xmlns:a16="http://schemas.microsoft.com/office/drawing/2014/main" id="{62652DBE-5F9A-26E7-1970-168520181006}"/>
              </a:ext>
            </a:extLst>
          </p:cNvPr>
          <p:cNvSpPr>
            <a:spLocks noGrp="1"/>
          </p:cNvSpPr>
          <p:nvPr>
            <p:ph idx="1"/>
          </p:nvPr>
        </p:nvSpPr>
        <p:spPr>
          <a:xfrm>
            <a:off x="457200" y="1772816"/>
            <a:ext cx="8229600" cy="4525963"/>
          </a:xfrm>
        </p:spPr>
        <p:txBody>
          <a:bodyPr>
            <a:normAutofit fontScale="77500" lnSpcReduction="20000"/>
          </a:bodyPr>
          <a:lstStyle/>
          <a:p>
            <a:r>
              <a:rPr lang="nl-NL" dirty="0"/>
              <a:t>de jeugdhulpplicht ziet toe op jeugdigen en gezinnen in de meest kwetsbare situaties, namelijk: </a:t>
            </a:r>
            <a:r>
              <a:rPr lang="nl-NL" u="sng" dirty="0"/>
              <a:t>jeugdigen in onveilige situaties </a:t>
            </a:r>
            <a:r>
              <a:rPr lang="nl-NL" dirty="0"/>
              <a:t>en/of </a:t>
            </a:r>
            <a:r>
              <a:rPr lang="nl-NL" u="sng" dirty="0"/>
              <a:t>jeugdigen met ernstige gedragsproblematiek,</a:t>
            </a:r>
            <a:r>
              <a:rPr lang="nl-NL" dirty="0"/>
              <a:t> een aandoening, stoornis of (chronische) beperking, waarbij de inzet van jeugdhulp noodzakelijk is gezien de aard en ernst van de hulpvraag.</a:t>
            </a:r>
          </a:p>
          <a:p>
            <a:pPr marL="0" indent="0">
              <a:buNone/>
            </a:pPr>
            <a:endParaRPr lang="nl-NL" dirty="0"/>
          </a:p>
          <a:p>
            <a:r>
              <a:rPr lang="nl-NL" dirty="0"/>
              <a:t>Er is </a:t>
            </a:r>
            <a:r>
              <a:rPr lang="nl-NL" u="sng" dirty="0"/>
              <a:t>sprake van ernstige problematiek </a:t>
            </a:r>
            <a:r>
              <a:rPr lang="nl-NL" dirty="0"/>
              <a:t>wanneer de </a:t>
            </a:r>
            <a:r>
              <a:rPr lang="nl-NL" dirty="0">
                <a:solidFill>
                  <a:srgbClr val="DA5521"/>
                </a:solidFill>
              </a:rPr>
              <a:t>draaglast zwaarder weegt dan de draagkracht</a:t>
            </a:r>
            <a:r>
              <a:rPr lang="nl-NL" dirty="0"/>
              <a:t> van ouders/opvoeders, waardoor zij onvoldoende in staat zijn adequaat in te spelen op de ontwikkelingsbehoeften van het betreffende kind. Dit is te beoordelen door een </a:t>
            </a:r>
            <a:r>
              <a:rPr lang="nl-NL" dirty="0">
                <a:solidFill>
                  <a:srgbClr val="DA5521"/>
                </a:solidFill>
              </a:rPr>
              <a:t>deskundige professional</a:t>
            </a:r>
            <a:r>
              <a:rPr lang="nl-NL" dirty="0"/>
              <a:t>.</a:t>
            </a:r>
          </a:p>
        </p:txBody>
      </p:sp>
    </p:spTree>
    <p:extLst>
      <p:ext uri="{BB962C8B-B14F-4D97-AF65-F5344CB8AC3E}">
        <p14:creationId xmlns:p14="http://schemas.microsoft.com/office/powerpoint/2010/main" val="1573135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CBEF21-6446-86DF-75B4-F1C44A376DBA}"/>
              </a:ext>
            </a:extLst>
          </p:cNvPr>
          <p:cNvSpPr>
            <a:spLocks noGrp="1"/>
          </p:cNvSpPr>
          <p:nvPr>
            <p:ph type="title"/>
          </p:nvPr>
        </p:nvSpPr>
        <p:spPr>
          <a:xfrm>
            <a:off x="500063" y="332656"/>
            <a:ext cx="8186737" cy="1143000"/>
          </a:xfrm>
        </p:spPr>
        <p:txBody>
          <a:bodyPr/>
          <a:lstStyle/>
          <a:p>
            <a:pPr algn="ctr"/>
            <a:r>
              <a:rPr lang="nl-NL" sz="4000" b="1" dirty="0"/>
              <a:t>Aanpassing Jeugdhulpplicht</a:t>
            </a:r>
          </a:p>
        </p:txBody>
      </p:sp>
      <p:sp>
        <p:nvSpPr>
          <p:cNvPr id="3" name="Tijdelijke aanduiding voor inhoud 2">
            <a:extLst>
              <a:ext uri="{FF2B5EF4-FFF2-40B4-BE49-F238E27FC236}">
                <a16:creationId xmlns:a16="http://schemas.microsoft.com/office/drawing/2014/main" id="{62652DBE-5F9A-26E7-1970-168520181006}"/>
              </a:ext>
            </a:extLst>
          </p:cNvPr>
          <p:cNvSpPr>
            <a:spLocks noGrp="1"/>
          </p:cNvSpPr>
          <p:nvPr>
            <p:ph idx="1"/>
          </p:nvPr>
        </p:nvSpPr>
        <p:spPr>
          <a:xfrm>
            <a:off x="457200" y="1772816"/>
            <a:ext cx="8229600" cy="4525963"/>
          </a:xfrm>
        </p:spPr>
        <p:txBody>
          <a:bodyPr>
            <a:normAutofit fontScale="85000" lnSpcReduction="20000"/>
          </a:bodyPr>
          <a:lstStyle/>
          <a:p>
            <a:r>
              <a:rPr lang="nl-NL" dirty="0"/>
              <a:t>Om te bepalen of er sprake is van een jeugdhulpplicht werken Rijk en betrokken partijen het afwegingsproces verder uit om o.a. tot een nadere begripsdefiniëring te komen. </a:t>
            </a:r>
          </a:p>
          <a:p>
            <a:pPr marL="0" indent="0">
              <a:buNone/>
            </a:pPr>
            <a:endParaRPr lang="nl-NL" dirty="0"/>
          </a:p>
          <a:p>
            <a:r>
              <a:rPr lang="nl-NL" dirty="0"/>
              <a:t>Het Rijk en gemeenten brengen – vooruitlopend op de aangepaste Jeugdwet – in kaart wat de mogelijkheden tot afbakening en sturing zijn op basis van de huidige Jeugdwet, zowel landelijk als lokaal. Dit wordt verwerkt in een handreiking begrenzing van de reikwijdte Jeugdwet in lokale regelgeving (verordening en beleidsregels). </a:t>
            </a:r>
          </a:p>
        </p:txBody>
      </p:sp>
    </p:spTree>
    <p:extLst>
      <p:ext uri="{BB962C8B-B14F-4D97-AF65-F5344CB8AC3E}">
        <p14:creationId xmlns:p14="http://schemas.microsoft.com/office/powerpoint/2010/main" val="1116595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CBEF21-6446-86DF-75B4-F1C44A376DBA}"/>
              </a:ext>
            </a:extLst>
          </p:cNvPr>
          <p:cNvSpPr>
            <a:spLocks noGrp="1"/>
          </p:cNvSpPr>
          <p:nvPr>
            <p:ph type="title"/>
          </p:nvPr>
        </p:nvSpPr>
        <p:spPr>
          <a:xfrm>
            <a:off x="500063" y="332656"/>
            <a:ext cx="8186737" cy="1143000"/>
          </a:xfrm>
        </p:spPr>
        <p:txBody>
          <a:bodyPr/>
          <a:lstStyle/>
          <a:p>
            <a:pPr algn="ctr"/>
            <a:r>
              <a:rPr lang="nl-NL" sz="4000" b="1" dirty="0"/>
              <a:t>Aanpassing Jeugdhulpplicht</a:t>
            </a:r>
          </a:p>
        </p:txBody>
      </p:sp>
      <p:sp>
        <p:nvSpPr>
          <p:cNvPr id="3" name="Tijdelijke aanduiding voor inhoud 2">
            <a:extLst>
              <a:ext uri="{FF2B5EF4-FFF2-40B4-BE49-F238E27FC236}">
                <a16:creationId xmlns:a16="http://schemas.microsoft.com/office/drawing/2014/main" id="{62652DBE-5F9A-26E7-1970-168520181006}"/>
              </a:ext>
            </a:extLst>
          </p:cNvPr>
          <p:cNvSpPr>
            <a:spLocks noGrp="1"/>
          </p:cNvSpPr>
          <p:nvPr>
            <p:ph idx="1"/>
          </p:nvPr>
        </p:nvSpPr>
        <p:spPr>
          <a:xfrm>
            <a:off x="500063" y="1499352"/>
            <a:ext cx="8229600" cy="4525963"/>
          </a:xfrm>
        </p:spPr>
        <p:txBody>
          <a:bodyPr>
            <a:normAutofit fontScale="92500"/>
          </a:bodyPr>
          <a:lstStyle/>
          <a:p>
            <a:r>
              <a:rPr lang="nl-NL" sz="2400" dirty="0">
                <a:solidFill>
                  <a:srgbClr val="DA5521"/>
                </a:solidFill>
              </a:rPr>
              <a:t>Er komt een kwaliteitskader voor het doen van een brede analyse (triage/ verklarende analyse)</a:t>
            </a:r>
          </a:p>
          <a:p>
            <a:pPr marL="0" indent="0">
              <a:buNone/>
            </a:pPr>
            <a:endParaRPr lang="nl-NL" sz="2400" dirty="0"/>
          </a:p>
          <a:p>
            <a:r>
              <a:rPr lang="nl-NL" sz="2400" dirty="0"/>
              <a:t>De huidige leidraad voor </a:t>
            </a:r>
            <a:r>
              <a:rPr lang="nl-NL" sz="2400" dirty="0">
                <a:solidFill>
                  <a:srgbClr val="DA5521"/>
                </a:solidFill>
              </a:rPr>
              <a:t>samenwerking tussen gemeenten en huisartsen</a:t>
            </a:r>
            <a:r>
              <a:rPr lang="nl-NL" sz="2400" dirty="0"/>
              <a:t> wordt door VNG en LHV geactualiseerd</a:t>
            </a:r>
            <a:br>
              <a:rPr lang="nl-NL" sz="2400" dirty="0"/>
            </a:br>
            <a:endParaRPr lang="nl-NL" sz="2400" dirty="0"/>
          </a:p>
          <a:p>
            <a:r>
              <a:rPr lang="nl-NL" sz="2400" dirty="0"/>
              <a:t>Wanneer er sprake is van gebruikelijke zorg of eigen kracht is er geen jeugdhulpplicht, en wordt er dus geen jeugdhulp ingezet. Het Rijk neemt initiatief om deze begrippen in de aan te passen Jeugdwet nader te definiëren. Het wetsvoorstel wordt in 2024 aangeboden aan de Tweede Kamer</a:t>
            </a:r>
          </a:p>
          <a:p>
            <a:endParaRPr lang="nl-NL" sz="2400" dirty="0"/>
          </a:p>
        </p:txBody>
      </p:sp>
    </p:spTree>
    <p:extLst>
      <p:ext uri="{BB962C8B-B14F-4D97-AF65-F5344CB8AC3E}">
        <p14:creationId xmlns:p14="http://schemas.microsoft.com/office/powerpoint/2010/main" val="86303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AA72793F-CD63-097D-94CD-7BC79DEF671E}"/>
              </a:ext>
            </a:extLst>
          </p:cNvPr>
          <p:cNvSpPr>
            <a:spLocks noGrp="1"/>
          </p:cNvSpPr>
          <p:nvPr>
            <p:ph type="sldNum" sz="quarter" idx="10"/>
          </p:nvPr>
        </p:nvSpPr>
        <p:spPr/>
        <p:txBody>
          <a:bodyPr/>
          <a:lstStyle/>
          <a:p>
            <a:pPr>
              <a:defRPr/>
            </a:pPr>
            <a:fld id="{DA1F789A-49B2-40A5-BF54-7F2D8F94C1B9}" type="slidenum">
              <a:rPr lang="nl-NL" smtClean="0"/>
              <a:pPr>
                <a:defRPr/>
              </a:pPr>
              <a:t>3</a:t>
            </a:fld>
            <a:endParaRPr lang="nl-NL"/>
          </a:p>
        </p:txBody>
      </p:sp>
      <p:pic>
        <p:nvPicPr>
          <p:cNvPr id="4" name="Afbeelding 3">
            <a:extLst>
              <a:ext uri="{FF2B5EF4-FFF2-40B4-BE49-F238E27FC236}">
                <a16:creationId xmlns:a16="http://schemas.microsoft.com/office/drawing/2014/main" id="{613EB97B-D832-A86D-C202-12614DA70398}"/>
              </a:ext>
            </a:extLst>
          </p:cNvPr>
          <p:cNvPicPr>
            <a:picLocks noChangeAspect="1"/>
          </p:cNvPicPr>
          <p:nvPr/>
        </p:nvPicPr>
        <p:blipFill>
          <a:blip r:embed="rId2"/>
          <a:stretch>
            <a:fillRect/>
          </a:stretch>
        </p:blipFill>
        <p:spPr>
          <a:xfrm>
            <a:off x="351836" y="452022"/>
            <a:ext cx="8440328" cy="5953956"/>
          </a:xfrm>
          <a:prstGeom prst="rect">
            <a:avLst/>
          </a:prstGeom>
        </p:spPr>
      </p:pic>
    </p:spTree>
    <p:extLst>
      <p:ext uri="{BB962C8B-B14F-4D97-AF65-F5344CB8AC3E}">
        <p14:creationId xmlns:p14="http://schemas.microsoft.com/office/powerpoint/2010/main" val="30790102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28093E6-69C4-BF7D-62CF-21B7AFF2FC75}"/>
              </a:ext>
            </a:extLst>
          </p:cNvPr>
          <p:cNvSpPr>
            <a:spLocks noGrp="1"/>
          </p:cNvSpPr>
          <p:nvPr>
            <p:ph type="body" sz="quarter" idx="10"/>
          </p:nvPr>
        </p:nvSpPr>
        <p:spPr>
          <a:xfrm>
            <a:off x="1619672" y="1428750"/>
            <a:ext cx="7095732" cy="5024586"/>
          </a:xfrm>
        </p:spPr>
        <p:txBody>
          <a:bodyPr>
            <a:normAutofit/>
          </a:bodyPr>
          <a:lstStyle/>
          <a:p>
            <a:pPr marL="0" indent="0">
              <a:buNone/>
            </a:pPr>
            <a:r>
              <a:rPr kumimoji="0" lang="nl-NL" sz="3800" b="1" i="0" u="none" strike="noStrike" kern="0" cap="none" spc="0" normalizeH="0" baseline="0" noProof="0" dirty="0">
                <a:ln>
                  <a:noFill/>
                </a:ln>
                <a:solidFill>
                  <a:srgbClr val="EC6B05"/>
                </a:solidFill>
                <a:effectLst/>
                <a:uLnTx/>
                <a:uFillTx/>
                <a:latin typeface="Arial" pitchFamily="34" charset="0"/>
                <a:ea typeface="+mj-ea"/>
                <a:cs typeface="Arial" pitchFamily="34" charset="0"/>
              </a:rPr>
              <a:t>Aanpassing Jeugdhulpplicht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2600" b="0" i="0" u="sng" strike="noStrike" kern="1200" cap="none" spc="0" normalizeH="0" baseline="0" noProof="0" dirty="0">
              <a:ln>
                <a:noFill/>
              </a:ln>
              <a:effectLst/>
              <a:uLnTx/>
              <a:uFillTx/>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600" b="0" i="0" u="sng" strike="noStrike" kern="1200" cap="none" spc="0" normalizeH="0" baseline="0" noProof="0" dirty="0">
                <a:ln>
                  <a:noFill/>
                </a:ln>
                <a:effectLst/>
                <a:uLnTx/>
                <a:uFillTx/>
              </a:rPr>
              <a:t>Het Rijk verscherpt in de Jeugdwet </a:t>
            </a:r>
            <a:r>
              <a:rPr kumimoji="0" lang="nl-NL" sz="2600" b="0" i="0" u="sng" strike="noStrike" kern="1200" cap="none" spc="0" normalizeH="0" baseline="0" noProof="0" dirty="0" err="1">
                <a:ln>
                  <a:noFill/>
                </a:ln>
                <a:effectLst/>
                <a:uLnTx/>
                <a:uFillTx/>
              </a:rPr>
              <a:t>voorliggendheid</a:t>
            </a:r>
            <a:r>
              <a:rPr kumimoji="0" lang="nl-NL" sz="2600" b="0" i="0" u="none" strike="noStrike" kern="1200" cap="none" spc="0" normalizeH="0" baseline="0" noProof="0" dirty="0">
                <a:ln>
                  <a:noFill/>
                </a:ln>
                <a:effectLst/>
                <a:uLnTx/>
                <a:uFillTx/>
              </a:rPr>
              <a:t>: een beroep op een niet-vrij toegankelijke voorziening op grond van de Jeugdwet is niet mogelijk </a:t>
            </a:r>
            <a:r>
              <a:rPr kumimoji="0" lang="nl-NL" sz="2600" b="0" i="0" u="sng" strike="noStrike" kern="1200" cap="none" spc="0" normalizeH="0" baseline="0" noProof="0" dirty="0">
                <a:ln>
                  <a:noFill/>
                </a:ln>
                <a:effectLst/>
                <a:uLnTx/>
                <a:uFillTx/>
              </a:rPr>
              <a:t>wanneer een passende vrij toegankelijke voorziening beschikbaar is. </a:t>
            </a:r>
            <a:r>
              <a:rPr kumimoji="0" lang="nl-NL" sz="2600" b="0" i="1" strike="noStrike" kern="1200" cap="none" spc="0" normalizeH="0" baseline="0" noProof="0" dirty="0">
                <a:ln>
                  <a:noFill/>
                </a:ln>
                <a:solidFill>
                  <a:srgbClr val="00B050"/>
                </a:solidFill>
                <a:effectLst/>
                <a:uLnTx/>
                <a:uFillTx/>
              </a:rPr>
              <a:t>€</a:t>
            </a:r>
          </a:p>
          <a:p>
            <a:pPr marL="0" indent="0">
              <a:buNone/>
            </a:pPr>
            <a:endParaRPr lang="nl-NL" sz="1400" b="1" dirty="0">
              <a:solidFill>
                <a:srgbClr val="EC6B05"/>
              </a:solidFill>
              <a:ea typeface="+mj-ea"/>
            </a:endParaRPr>
          </a:p>
          <a:p>
            <a:pPr marL="0" indent="0">
              <a:buNone/>
            </a:pPr>
            <a:r>
              <a:rPr kumimoji="0" lang="nl-NL" sz="1400" b="0" i="0" u="sng" strike="noStrike" kern="1200" cap="none" spc="0" normalizeH="0" baseline="0" noProof="0" dirty="0">
                <a:ln>
                  <a:noFill/>
                </a:ln>
                <a:effectLst/>
                <a:uLnTx/>
                <a:uFillTx/>
              </a:rPr>
              <a:t>(bijvoorbeeld collectieve ondersteuning op school</a:t>
            </a:r>
            <a:r>
              <a:rPr kumimoji="0" lang="nl-NL" sz="1400" b="0" i="0" u="none" strike="noStrike" kern="1200" cap="none" spc="0" normalizeH="0" baseline="0" noProof="0" dirty="0">
                <a:ln>
                  <a:noFill/>
                </a:ln>
                <a:effectLst/>
                <a:uLnTx/>
                <a:uFillTx/>
              </a:rPr>
              <a:t>, (individuele) ondersteuning door stevig lokaal team etc.) of een overige voorziening (op het gebied van zorg, onderwijs, sport, cultuur, welzijn, basistakenpakket jeugdgezondheidszorg, maatschappelijke ondersteuning of werk en inkomen)</a:t>
            </a:r>
            <a:endParaRPr lang="nl-NL" sz="1400" b="1" dirty="0">
              <a:solidFill>
                <a:srgbClr val="EC6B05"/>
              </a:solidFill>
              <a:ea typeface="+mj-ea"/>
            </a:endParaRPr>
          </a:p>
          <a:p>
            <a:pPr marL="0" indent="0">
              <a:buNone/>
            </a:pPr>
            <a:endParaRPr lang="nl-NL" dirty="0"/>
          </a:p>
        </p:txBody>
      </p:sp>
      <p:sp>
        <p:nvSpPr>
          <p:cNvPr id="3" name="Tijdelijke aanduiding voor dianummer 2">
            <a:extLst>
              <a:ext uri="{FF2B5EF4-FFF2-40B4-BE49-F238E27FC236}">
                <a16:creationId xmlns:a16="http://schemas.microsoft.com/office/drawing/2014/main" id="{D48C2667-0092-9199-63B8-B0B2BBEF7360}"/>
              </a:ext>
            </a:extLst>
          </p:cNvPr>
          <p:cNvSpPr>
            <a:spLocks noGrp="1"/>
          </p:cNvSpPr>
          <p:nvPr>
            <p:ph type="sldNum" sz="quarter" idx="11"/>
          </p:nvPr>
        </p:nvSpPr>
        <p:spPr/>
        <p:txBody>
          <a:bodyPr/>
          <a:lstStyle/>
          <a:p>
            <a:pPr>
              <a:defRPr/>
            </a:pPr>
            <a:fld id="{252EE41D-6A39-46E9-98AC-4ADCC5DFB9A6}" type="slidenum">
              <a:rPr lang="nl-NL" smtClean="0"/>
              <a:pPr>
                <a:defRPr/>
              </a:pPr>
              <a:t>30</a:t>
            </a:fld>
            <a:endParaRPr lang="nl-NL" dirty="0"/>
          </a:p>
        </p:txBody>
      </p:sp>
    </p:spTree>
    <p:extLst>
      <p:ext uri="{BB962C8B-B14F-4D97-AF65-F5344CB8AC3E}">
        <p14:creationId xmlns:p14="http://schemas.microsoft.com/office/powerpoint/2010/main" val="41749834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6A77B526-25F6-7941-DF5B-63211CED8C01}"/>
              </a:ext>
            </a:extLst>
          </p:cNvPr>
          <p:cNvSpPr>
            <a:spLocks noGrp="1"/>
          </p:cNvSpPr>
          <p:nvPr>
            <p:ph type="body" sz="quarter" idx="10"/>
          </p:nvPr>
        </p:nvSpPr>
        <p:spPr/>
        <p:txBody>
          <a:bodyPr>
            <a:normAutofit/>
          </a:bodyPr>
          <a:lstStyle/>
          <a:p>
            <a:pPr marL="0" indent="0">
              <a:buNone/>
            </a:pPr>
            <a:r>
              <a:rPr lang="nl-NL" sz="4000" b="1" dirty="0">
                <a:solidFill>
                  <a:srgbClr val="EC6B05"/>
                </a:solidFill>
              </a:rPr>
              <a:t>Aanvullend</a:t>
            </a:r>
          </a:p>
          <a:p>
            <a:endParaRPr lang="nl-NL" dirty="0"/>
          </a:p>
          <a:p>
            <a:endParaRPr lang="nl-NL" sz="2000" dirty="0">
              <a:solidFill>
                <a:srgbClr val="DA5521"/>
              </a:solidFill>
            </a:endParaRPr>
          </a:p>
          <a:p>
            <a:r>
              <a:rPr lang="nl-NL" sz="2000" dirty="0">
                <a:solidFill>
                  <a:srgbClr val="DA5521"/>
                </a:solidFill>
              </a:rPr>
              <a:t>(Lichte) ambulante hulp en ondersteuning wordt zoveel als mogelijk vormgegeven als (groepsgerichte) vrij toegankelijke voorziening (lichte toets, zonder beschikking). </a:t>
            </a:r>
            <a:r>
              <a:rPr lang="nl-NL" sz="2000" dirty="0">
                <a:solidFill>
                  <a:srgbClr val="00B050"/>
                </a:solidFill>
              </a:rPr>
              <a:t>€</a:t>
            </a:r>
          </a:p>
          <a:p>
            <a:pPr marL="0" indent="0">
              <a:buNone/>
            </a:pPr>
            <a:endParaRPr lang="nl-NL" sz="2000" dirty="0"/>
          </a:p>
          <a:p>
            <a:r>
              <a:rPr lang="nl-NL" sz="2000" dirty="0">
                <a:solidFill>
                  <a:srgbClr val="DA5521"/>
                </a:solidFill>
              </a:rPr>
              <a:t>Jeugdhulp die niet werkt, wordt niet meer ingezet en we vergroten kennis over de effectiviteit van het aanbod.</a:t>
            </a:r>
          </a:p>
          <a:p>
            <a:endParaRPr lang="nl-NL" dirty="0"/>
          </a:p>
        </p:txBody>
      </p:sp>
      <p:sp>
        <p:nvSpPr>
          <p:cNvPr id="3" name="Tijdelijke aanduiding voor dianummer 2">
            <a:extLst>
              <a:ext uri="{FF2B5EF4-FFF2-40B4-BE49-F238E27FC236}">
                <a16:creationId xmlns:a16="http://schemas.microsoft.com/office/drawing/2014/main" id="{DF6DED3F-F2D5-FF8E-FFA9-CBD7A6907611}"/>
              </a:ext>
            </a:extLst>
          </p:cNvPr>
          <p:cNvSpPr>
            <a:spLocks noGrp="1"/>
          </p:cNvSpPr>
          <p:nvPr>
            <p:ph type="sldNum" sz="quarter" idx="11"/>
          </p:nvPr>
        </p:nvSpPr>
        <p:spPr/>
        <p:txBody>
          <a:bodyPr/>
          <a:lstStyle/>
          <a:p>
            <a:pPr>
              <a:defRPr/>
            </a:pPr>
            <a:fld id="{252EE41D-6A39-46E9-98AC-4ADCC5DFB9A6}" type="slidenum">
              <a:rPr lang="nl-NL" smtClean="0"/>
              <a:pPr>
                <a:defRPr/>
              </a:pPr>
              <a:t>31</a:t>
            </a:fld>
            <a:endParaRPr lang="nl-NL" dirty="0"/>
          </a:p>
        </p:txBody>
      </p:sp>
      <p:pic>
        <p:nvPicPr>
          <p:cNvPr id="4" name="Afbeelding 3">
            <a:extLst>
              <a:ext uri="{FF2B5EF4-FFF2-40B4-BE49-F238E27FC236}">
                <a16:creationId xmlns:a16="http://schemas.microsoft.com/office/drawing/2014/main" id="{DC6FCF75-D619-907A-8FB6-1ADA91B59631}"/>
              </a:ext>
            </a:extLst>
          </p:cNvPr>
          <p:cNvPicPr>
            <a:picLocks noChangeAspect="1"/>
          </p:cNvPicPr>
          <p:nvPr/>
        </p:nvPicPr>
        <p:blipFill>
          <a:blip r:embed="rId2"/>
          <a:stretch>
            <a:fillRect/>
          </a:stretch>
        </p:blipFill>
        <p:spPr>
          <a:xfrm>
            <a:off x="6022806" y="332656"/>
            <a:ext cx="2813428" cy="1872208"/>
          </a:xfrm>
          <a:prstGeom prst="rect">
            <a:avLst/>
          </a:prstGeom>
        </p:spPr>
      </p:pic>
    </p:spTree>
    <p:extLst>
      <p:ext uri="{BB962C8B-B14F-4D97-AF65-F5344CB8AC3E}">
        <p14:creationId xmlns:p14="http://schemas.microsoft.com/office/powerpoint/2010/main" val="2398679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7EB39F-DC05-408D-FA69-AF2A2A67804D}"/>
              </a:ext>
            </a:extLst>
          </p:cNvPr>
          <p:cNvSpPr>
            <a:spLocks noGrp="1"/>
          </p:cNvSpPr>
          <p:nvPr>
            <p:ph type="title"/>
          </p:nvPr>
        </p:nvSpPr>
        <p:spPr>
          <a:xfrm>
            <a:off x="603504" y="802955"/>
            <a:ext cx="3968496" cy="1454051"/>
          </a:xfrm>
        </p:spPr>
        <p:txBody>
          <a:bodyPr>
            <a:normAutofit/>
          </a:bodyPr>
          <a:lstStyle/>
          <a:p>
            <a:r>
              <a:rPr lang="nl-NL" sz="3100" b="1" dirty="0">
                <a:solidFill>
                  <a:srgbClr val="DA5521"/>
                </a:solidFill>
              </a:rPr>
              <a:t>Onderwijs en kinderopvang</a:t>
            </a:r>
          </a:p>
        </p:txBody>
      </p:sp>
      <p:sp>
        <p:nvSpPr>
          <p:cNvPr id="3" name="Tijdelijke aanduiding voor inhoud 2">
            <a:extLst>
              <a:ext uri="{FF2B5EF4-FFF2-40B4-BE49-F238E27FC236}">
                <a16:creationId xmlns:a16="http://schemas.microsoft.com/office/drawing/2014/main" id="{E7722822-4A32-7AB0-91A6-D683A367422E}"/>
              </a:ext>
            </a:extLst>
          </p:cNvPr>
          <p:cNvSpPr>
            <a:spLocks noGrp="1"/>
          </p:cNvSpPr>
          <p:nvPr>
            <p:ph idx="1"/>
          </p:nvPr>
        </p:nvSpPr>
        <p:spPr>
          <a:xfrm>
            <a:off x="603504" y="2204864"/>
            <a:ext cx="4921759" cy="4189517"/>
          </a:xfrm>
        </p:spPr>
        <p:txBody>
          <a:bodyPr anchor="t">
            <a:noAutofit/>
          </a:bodyPr>
          <a:lstStyle/>
          <a:p>
            <a:pPr>
              <a:lnSpc>
                <a:spcPct val="90000"/>
              </a:lnSpc>
            </a:pPr>
            <a:r>
              <a:rPr lang="nl-NL" sz="1800" dirty="0">
                <a:solidFill>
                  <a:schemeClr val="tx2"/>
                </a:solidFill>
              </a:rPr>
              <a:t>Onderwijs en kinderopvang zijn onderdeel van de sociale en pedagogische basis waarin kinderen opgroeien.</a:t>
            </a:r>
          </a:p>
          <a:p>
            <a:pPr>
              <a:lnSpc>
                <a:spcPct val="90000"/>
              </a:lnSpc>
            </a:pPr>
            <a:r>
              <a:rPr lang="nl-NL" sz="1800" dirty="0">
                <a:solidFill>
                  <a:schemeClr val="tx2"/>
                </a:solidFill>
              </a:rPr>
              <a:t>Voor kinderen met een extra ondersteuningsbehoefte is het belangrijk dat eerst gekeken wordt wat er op school of op een opvanggroep kan worden gedaan. </a:t>
            </a:r>
          </a:p>
          <a:p>
            <a:pPr>
              <a:lnSpc>
                <a:spcPct val="90000"/>
              </a:lnSpc>
            </a:pPr>
            <a:r>
              <a:rPr lang="nl-NL" sz="1800" u="sng" dirty="0">
                <a:solidFill>
                  <a:schemeClr val="tx2"/>
                </a:solidFill>
              </a:rPr>
              <a:t>Het ‘normaliseren’ van gedrag</a:t>
            </a:r>
            <a:r>
              <a:rPr lang="nl-NL" sz="1800" dirty="0">
                <a:solidFill>
                  <a:schemeClr val="tx2"/>
                </a:solidFill>
              </a:rPr>
              <a:t>, het bieden van een aangepast onderwijsprogramma of aanbod, </a:t>
            </a:r>
            <a:r>
              <a:rPr lang="nl-NL" sz="1800" i="1" dirty="0">
                <a:solidFill>
                  <a:schemeClr val="tx2"/>
                </a:solidFill>
              </a:rPr>
              <a:t>extra inzet of aanbod vanuit passend onderwijs of een pedagogisch medewerker, die meekijkt met een leerkracht of op de groep en die tips geeft hoe om te gaan met gedragsproblemen, is in veel gevallen voldoende.</a:t>
            </a:r>
          </a:p>
        </p:txBody>
      </p:sp>
      <p:pic>
        <p:nvPicPr>
          <p:cNvPr id="4" name="Afbeelding 3">
            <a:extLst>
              <a:ext uri="{FF2B5EF4-FFF2-40B4-BE49-F238E27FC236}">
                <a16:creationId xmlns:a16="http://schemas.microsoft.com/office/drawing/2014/main" id="{2F1019C6-DC82-12B4-F319-A86A1C7CA5D7}"/>
              </a:ext>
            </a:extLst>
          </p:cNvPr>
          <p:cNvPicPr>
            <a:picLocks noChangeAspect="1"/>
          </p:cNvPicPr>
          <p:nvPr/>
        </p:nvPicPr>
        <p:blipFill>
          <a:blip r:embed="rId2"/>
          <a:stretch>
            <a:fillRect/>
          </a:stretch>
        </p:blipFill>
        <p:spPr>
          <a:xfrm>
            <a:off x="5781294" y="2337435"/>
            <a:ext cx="3106674" cy="3106674"/>
          </a:xfrm>
          <a:prstGeom prst="rect">
            <a:avLst/>
          </a:prstGeom>
        </p:spPr>
      </p:pic>
    </p:spTree>
    <p:extLst>
      <p:ext uri="{BB962C8B-B14F-4D97-AF65-F5344CB8AC3E}">
        <p14:creationId xmlns:p14="http://schemas.microsoft.com/office/powerpoint/2010/main" val="4147003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21416B-3347-ABEB-59EC-1EAD3FDC4292}"/>
              </a:ext>
            </a:extLst>
          </p:cNvPr>
          <p:cNvSpPr>
            <a:spLocks noGrp="1"/>
          </p:cNvSpPr>
          <p:nvPr>
            <p:ph type="title"/>
          </p:nvPr>
        </p:nvSpPr>
        <p:spPr/>
        <p:txBody>
          <a:bodyPr/>
          <a:lstStyle/>
          <a:p>
            <a:r>
              <a:rPr lang="nl-NL" dirty="0"/>
              <a:t>Verbindingsroute </a:t>
            </a:r>
          </a:p>
        </p:txBody>
      </p:sp>
      <p:sp>
        <p:nvSpPr>
          <p:cNvPr id="3" name="Tijdelijke aanduiding voor inhoud 2">
            <a:extLst>
              <a:ext uri="{FF2B5EF4-FFF2-40B4-BE49-F238E27FC236}">
                <a16:creationId xmlns:a16="http://schemas.microsoft.com/office/drawing/2014/main" id="{5A4DE5EC-475B-0AB0-1065-0F762C52183B}"/>
              </a:ext>
            </a:extLst>
          </p:cNvPr>
          <p:cNvSpPr>
            <a:spLocks noGrp="1"/>
          </p:cNvSpPr>
          <p:nvPr>
            <p:ph idx="1"/>
          </p:nvPr>
        </p:nvSpPr>
        <p:spPr>
          <a:xfrm>
            <a:off x="457200" y="1600200"/>
            <a:ext cx="8229600" cy="4709120"/>
          </a:xfrm>
        </p:spPr>
        <p:txBody>
          <a:bodyPr/>
          <a:lstStyle/>
          <a:p>
            <a:r>
              <a:rPr lang="nl-NL" dirty="0"/>
              <a:t>Gemeenten, onderwijs, opvang en zorg zorgen gezamenlijk voor een meer collectief aanbod van ondersteuning en zorg in het onderwijs en de opvang. </a:t>
            </a:r>
            <a:r>
              <a:rPr lang="nl-NL" dirty="0">
                <a:solidFill>
                  <a:srgbClr val="00B050"/>
                </a:solidFill>
              </a:rPr>
              <a:t>€</a:t>
            </a:r>
          </a:p>
          <a:p>
            <a:endParaRPr lang="nl-NL" dirty="0"/>
          </a:p>
          <a:p>
            <a:r>
              <a:rPr lang="nl-NL" dirty="0"/>
              <a:t>Afspraken hierover worden nader uitgewerkt in de ‘Verbindingsroute opvang, onderwijs en zorg’ die in 2023 beschikbaar is.</a:t>
            </a:r>
          </a:p>
        </p:txBody>
      </p:sp>
    </p:spTree>
    <p:extLst>
      <p:ext uri="{BB962C8B-B14F-4D97-AF65-F5344CB8AC3E}">
        <p14:creationId xmlns:p14="http://schemas.microsoft.com/office/powerpoint/2010/main" val="5506769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04267EE-34A4-DB22-63B4-69337FA8D5FF}"/>
              </a:ext>
            </a:extLst>
          </p:cNvPr>
          <p:cNvSpPr>
            <a:spLocks noGrp="1"/>
          </p:cNvSpPr>
          <p:nvPr>
            <p:ph type="body" sz="quarter" idx="10"/>
          </p:nvPr>
        </p:nvSpPr>
        <p:spPr>
          <a:xfrm>
            <a:off x="1619671" y="1700808"/>
            <a:ext cx="7381453" cy="4824536"/>
          </a:xfrm>
        </p:spPr>
        <p:txBody>
          <a:bodyPr>
            <a:normAutofit fontScale="25000" lnSpcReduction="20000"/>
          </a:bodyPr>
          <a:lstStyle/>
          <a:p>
            <a:pPr marL="0" indent="0">
              <a:buNone/>
            </a:pPr>
            <a:r>
              <a:rPr lang="nl-NL" sz="7400" dirty="0"/>
              <a:t>Er wordt ingezet op stevige lokale teams. Deze voldoen aan de volgende kenmerken: </a:t>
            </a:r>
          </a:p>
          <a:p>
            <a:pPr lvl="1"/>
            <a:r>
              <a:rPr lang="nl-NL" sz="7800" dirty="0"/>
              <a:t>Het zijn </a:t>
            </a:r>
            <a:r>
              <a:rPr lang="nl-NL" sz="7800" dirty="0">
                <a:solidFill>
                  <a:srgbClr val="DA5521"/>
                </a:solidFill>
              </a:rPr>
              <a:t>multidisciplinaire teams met </a:t>
            </a:r>
            <a:r>
              <a:rPr lang="nl-NL" sz="7800" u="sng" dirty="0">
                <a:solidFill>
                  <a:srgbClr val="DA5521"/>
                </a:solidFill>
              </a:rPr>
              <a:t>goed opgeleide professionals</a:t>
            </a:r>
            <a:r>
              <a:rPr lang="nl-NL" sz="7800" dirty="0"/>
              <a:t>;</a:t>
            </a:r>
          </a:p>
          <a:p>
            <a:pPr lvl="1"/>
            <a:r>
              <a:rPr lang="nl-NL" sz="7400" dirty="0"/>
              <a:t>Staan </a:t>
            </a:r>
            <a:r>
              <a:rPr lang="nl-NL" sz="7400" u="sng" dirty="0"/>
              <a:t>dicht bij de inwoners, werken </a:t>
            </a:r>
            <a:r>
              <a:rPr lang="nl-NL" sz="7400" u="sng" dirty="0" err="1"/>
              <a:t>outreachend</a:t>
            </a:r>
            <a:r>
              <a:rPr lang="nl-NL" sz="7400" u="sng" dirty="0"/>
              <a:t> </a:t>
            </a:r>
            <a:r>
              <a:rPr lang="nl-NL" sz="7400" dirty="0"/>
              <a:t>en signaleren vroegtijdig </a:t>
            </a:r>
            <a:r>
              <a:rPr lang="nl-NL" sz="7400" dirty="0">
                <a:solidFill>
                  <a:srgbClr val="00B050"/>
                </a:solidFill>
              </a:rPr>
              <a:t>€</a:t>
            </a:r>
            <a:r>
              <a:rPr lang="nl-NL" sz="7400" dirty="0"/>
              <a:t>;</a:t>
            </a:r>
          </a:p>
          <a:p>
            <a:pPr lvl="1"/>
            <a:r>
              <a:rPr lang="nl-NL" sz="7400" dirty="0">
                <a:solidFill>
                  <a:srgbClr val="DA5521"/>
                </a:solidFill>
              </a:rPr>
              <a:t>Voeren samen met jeugdigen en ouders een </a:t>
            </a:r>
            <a:r>
              <a:rPr lang="nl-NL" sz="7400" u="sng" dirty="0">
                <a:solidFill>
                  <a:srgbClr val="DA5521"/>
                </a:solidFill>
              </a:rPr>
              <a:t>brede analyse</a:t>
            </a:r>
            <a:r>
              <a:rPr lang="nl-NL" sz="7400" dirty="0">
                <a:solidFill>
                  <a:srgbClr val="DA5521"/>
                </a:solidFill>
              </a:rPr>
              <a:t> uit en stellen samen met hen een gezinsplan op</a:t>
            </a:r>
            <a:r>
              <a:rPr lang="nl-NL" sz="7400" dirty="0"/>
              <a:t>;</a:t>
            </a:r>
          </a:p>
          <a:p>
            <a:pPr lvl="1"/>
            <a:r>
              <a:rPr lang="nl-NL" sz="7400" dirty="0"/>
              <a:t>Bieden op basis van deze analyse </a:t>
            </a:r>
            <a:r>
              <a:rPr lang="nl-NL" sz="7400" u="sng" dirty="0"/>
              <a:t>zelf passende en samenhangende basishulp</a:t>
            </a:r>
            <a:r>
              <a:rPr lang="nl-NL" sz="7400" dirty="0"/>
              <a:t>, zowel licht als zwaarder en zowel kort- als langdurig (bijvoorbeeld ook langdurige lichte hulp). </a:t>
            </a:r>
            <a:r>
              <a:rPr lang="nl-NL" sz="7400" dirty="0">
                <a:solidFill>
                  <a:srgbClr val="00B050"/>
                </a:solidFill>
              </a:rPr>
              <a:t>€</a:t>
            </a:r>
            <a:r>
              <a:rPr lang="nl-NL" sz="7400" dirty="0"/>
              <a:t> </a:t>
            </a:r>
          </a:p>
          <a:p>
            <a:pPr lvl="1"/>
            <a:r>
              <a:rPr lang="nl-NL" sz="7400" u="sng" dirty="0">
                <a:solidFill>
                  <a:srgbClr val="DA5521"/>
                </a:solidFill>
              </a:rPr>
              <a:t>Ze evalueren tijdig </a:t>
            </a:r>
            <a:r>
              <a:rPr lang="nl-NL" sz="7400" dirty="0">
                <a:solidFill>
                  <a:srgbClr val="DA5521"/>
                </a:solidFill>
              </a:rPr>
              <a:t>of ingezette hulp daadwerkelijk helpt en passen waar nodig hun inzet aan;</a:t>
            </a:r>
          </a:p>
          <a:p>
            <a:pPr lvl="1"/>
            <a:r>
              <a:rPr lang="nl-NL" sz="7400" dirty="0">
                <a:solidFill>
                  <a:srgbClr val="DA5521"/>
                </a:solidFill>
              </a:rPr>
              <a:t>Werken mee aan het met partners </a:t>
            </a:r>
            <a:r>
              <a:rPr lang="nl-NL" sz="7400" u="sng" dirty="0">
                <a:solidFill>
                  <a:srgbClr val="DA5521"/>
                </a:solidFill>
              </a:rPr>
              <a:t>versterken van de sociale basis en collectieve oplossingen.</a:t>
            </a:r>
          </a:p>
          <a:p>
            <a:endParaRPr lang="nl-NL" dirty="0"/>
          </a:p>
        </p:txBody>
      </p:sp>
      <p:sp>
        <p:nvSpPr>
          <p:cNvPr id="3" name="Tijdelijke aanduiding voor dianummer 2">
            <a:extLst>
              <a:ext uri="{FF2B5EF4-FFF2-40B4-BE49-F238E27FC236}">
                <a16:creationId xmlns:a16="http://schemas.microsoft.com/office/drawing/2014/main" id="{151D037D-E94A-A045-E979-22DE9E1156DD}"/>
              </a:ext>
            </a:extLst>
          </p:cNvPr>
          <p:cNvSpPr>
            <a:spLocks noGrp="1"/>
          </p:cNvSpPr>
          <p:nvPr>
            <p:ph type="sldNum" sz="quarter" idx="11"/>
          </p:nvPr>
        </p:nvSpPr>
        <p:spPr/>
        <p:txBody>
          <a:bodyPr/>
          <a:lstStyle/>
          <a:p>
            <a:pPr>
              <a:defRPr/>
            </a:pPr>
            <a:fld id="{252EE41D-6A39-46E9-98AC-4ADCC5DFB9A6}" type="slidenum">
              <a:rPr lang="nl-NL" smtClean="0"/>
              <a:pPr>
                <a:defRPr/>
              </a:pPr>
              <a:t>34</a:t>
            </a:fld>
            <a:endParaRPr lang="nl-NL" dirty="0"/>
          </a:p>
        </p:txBody>
      </p:sp>
      <p:sp>
        <p:nvSpPr>
          <p:cNvPr id="4" name="Tekstvak 3">
            <a:extLst>
              <a:ext uri="{FF2B5EF4-FFF2-40B4-BE49-F238E27FC236}">
                <a16:creationId xmlns:a16="http://schemas.microsoft.com/office/drawing/2014/main" id="{825926F4-0A37-C26D-3055-70ABAE8F8962}"/>
              </a:ext>
            </a:extLst>
          </p:cNvPr>
          <p:cNvSpPr txBox="1"/>
          <p:nvPr/>
        </p:nvSpPr>
        <p:spPr>
          <a:xfrm>
            <a:off x="1979712" y="1054477"/>
            <a:ext cx="6048672"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Versterken toegang</a:t>
            </a:r>
          </a:p>
        </p:txBody>
      </p:sp>
    </p:spTree>
    <p:extLst>
      <p:ext uri="{BB962C8B-B14F-4D97-AF65-F5344CB8AC3E}">
        <p14:creationId xmlns:p14="http://schemas.microsoft.com/office/powerpoint/2010/main" val="6310142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04267EE-34A4-DB22-63B4-69337FA8D5FF}"/>
              </a:ext>
            </a:extLst>
          </p:cNvPr>
          <p:cNvSpPr>
            <a:spLocks noGrp="1"/>
          </p:cNvSpPr>
          <p:nvPr>
            <p:ph type="body" sz="quarter" idx="10"/>
          </p:nvPr>
        </p:nvSpPr>
        <p:spPr>
          <a:xfrm>
            <a:off x="1619671" y="1700808"/>
            <a:ext cx="7381453" cy="4824536"/>
          </a:xfrm>
        </p:spPr>
        <p:txBody>
          <a:bodyPr>
            <a:normAutofit fontScale="92500"/>
          </a:bodyPr>
          <a:lstStyle/>
          <a:p>
            <a:r>
              <a:rPr lang="nl-NL" dirty="0"/>
              <a:t>Hebben een </a:t>
            </a:r>
            <a:r>
              <a:rPr lang="nl-NL" u="sng" dirty="0"/>
              <a:t>vast gezicht en ankerpunt </a:t>
            </a:r>
            <a:r>
              <a:rPr lang="nl-NL" dirty="0"/>
              <a:t>voor het gezin;</a:t>
            </a:r>
          </a:p>
          <a:p>
            <a:r>
              <a:rPr lang="nl-NL" dirty="0">
                <a:solidFill>
                  <a:srgbClr val="DA5521"/>
                </a:solidFill>
              </a:rPr>
              <a:t>Houden oog voor het uitgangspunt dat </a:t>
            </a:r>
            <a:r>
              <a:rPr lang="nl-NL" i="1" dirty="0">
                <a:solidFill>
                  <a:srgbClr val="DA5521"/>
                </a:solidFill>
              </a:rPr>
              <a:t>de regie over de eigen behandeling</a:t>
            </a:r>
            <a:r>
              <a:rPr lang="nl-NL" dirty="0">
                <a:solidFill>
                  <a:srgbClr val="DA5521"/>
                </a:solidFill>
              </a:rPr>
              <a:t> zoveel mogelijk bij de jeugdige en het gezin ligt;</a:t>
            </a:r>
          </a:p>
          <a:p>
            <a:r>
              <a:rPr lang="nl-NL" dirty="0">
                <a:solidFill>
                  <a:srgbClr val="DA5521"/>
                </a:solidFill>
              </a:rPr>
              <a:t>Handelen </a:t>
            </a:r>
            <a:r>
              <a:rPr lang="nl-NL" u="sng" dirty="0">
                <a:solidFill>
                  <a:srgbClr val="DA5521"/>
                </a:solidFill>
              </a:rPr>
              <a:t>met een brede blik </a:t>
            </a:r>
            <a:r>
              <a:rPr lang="nl-NL" dirty="0">
                <a:solidFill>
                  <a:srgbClr val="DA5521"/>
                </a:solidFill>
              </a:rPr>
              <a:t>op het gehele gezin en de context;</a:t>
            </a:r>
          </a:p>
          <a:p>
            <a:r>
              <a:rPr lang="nl-NL" dirty="0"/>
              <a:t>Hebben </a:t>
            </a:r>
            <a:r>
              <a:rPr lang="nl-NL" u="sng" dirty="0"/>
              <a:t>specialistische expertise dichtbij beschikbaar </a:t>
            </a:r>
            <a:r>
              <a:rPr lang="nl-NL" dirty="0">
                <a:solidFill>
                  <a:srgbClr val="00B050"/>
                </a:solidFill>
              </a:rPr>
              <a:t>€</a:t>
            </a:r>
            <a:r>
              <a:rPr lang="nl-NL" dirty="0"/>
              <a:t>;</a:t>
            </a:r>
          </a:p>
          <a:p>
            <a:r>
              <a:rPr lang="nl-NL" dirty="0">
                <a:solidFill>
                  <a:srgbClr val="DA5521"/>
                </a:solidFill>
              </a:rPr>
              <a:t>Zijn ook te benaderen </a:t>
            </a:r>
            <a:r>
              <a:rPr lang="nl-NL" u="sng" dirty="0">
                <a:solidFill>
                  <a:srgbClr val="DA5521"/>
                </a:solidFill>
              </a:rPr>
              <a:t>wanneer juist de specialistische zorgaanbieders merken dat er een bredere aanpak nodig</a:t>
            </a:r>
            <a:r>
              <a:rPr lang="nl-NL" dirty="0">
                <a:solidFill>
                  <a:srgbClr val="DA5521"/>
                </a:solidFill>
              </a:rPr>
              <a:t> is dan de zorg die een specialistische aanbieder inzet, bijvoorbeeld wanneer een jeugdige via de huisarts in zorg is gekomen;</a:t>
            </a:r>
            <a:endParaRPr lang="nl-NL" u="sng" dirty="0">
              <a:solidFill>
                <a:srgbClr val="DA5521"/>
              </a:solidFill>
            </a:endParaRPr>
          </a:p>
          <a:p>
            <a:endParaRPr lang="nl-NL" dirty="0"/>
          </a:p>
        </p:txBody>
      </p:sp>
      <p:sp>
        <p:nvSpPr>
          <p:cNvPr id="3" name="Tijdelijke aanduiding voor dianummer 2">
            <a:extLst>
              <a:ext uri="{FF2B5EF4-FFF2-40B4-BE49-F238E27FC236}">
                <a16:creationId xmlns:a16="http://schemas.microsoft.com/office/drawing/2014/main" id="{151D037D-E94A-A045-E979-22DE9E1156DD}"/>
              </a:ext>
            </a:extLst>
          </p:cNvPr>
          <p:cNvSpPr>
            <a:spLocks noGrp="1"/>
          </p:cNvSpPr>
          <p:nvPr>
            <p:ph type="sldNum" sz="quarter" idx="11"/>
          </p:nvPr>
        </p:nvSpPr>
        <p:spPr/>
        <p:txBody>
          <a:bodyPr/>
          <a:lstStyle/>
          <a:p>
            <a:pPr>
              <a:defRPr/>
            </a:pPr>
            <a:fld id="{252EE41D-6A39-46E9-98AC-4ADCC5DFB9A6}" type="slidenum">
              <a:rPr lang="nl-NL" smtClean="0"/>
              <a:pPr>
                <a:defRPr/>
              </a:pPr>
              <a:t>35</a:t>
            </a:fld>
            <a:endParaRPr lang="nl-NL" dirty="0"/>
          </a:p>
        </p:txBody>
      </p:sp>
      <p:sp>
        <p:nvSpPr>
          <p:cNvPr id="4" name="Tekstvak 3">
            <a:extLst>
              <a:ext uri="{FF2B5EF4-FFF2-40B4-BE49-F238E27FC236}">
                <a16:creationId xmlns:a16="http://schemas.microsoft.com/office/drawing/2014/main" id="{825926F4-0A37-C26D-3055-70ABAE8F8962}"/>
              </a:ext>
            </a:extLst>
          </p:cNvPr>
          <p:cNvSpPr txBox="1"/>
          <p:nvPr/>
        </p:nvSpPr>
        <p:spPr>
          <a:xfrm>
            <a:off x="1979712" y="1054477"/>
            <a:ext cx="6048672"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Versterken toegang</a:t>
            </a:r>
          </a:p>
        </p:txBody>
      </p:sp>
    </p:spTree>
    <p:extLst>
      <p:ext uri="{BB962C8B-B14F-4D97-AF65-F5344CB8AC3E}">
        <p14:creationId xmlns:p14="http://schemas.microsoft.com/office/powerpoint/2010/main" val="19777411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04267EE-34A4-DB22-63B4-69337FA8D5FF}"/>
              </a:ext>
            </a:extLst>
          </p:cNvPr>
          <p:cNvSpPr>
            <a:spLocks noGrp="1"/>
          </p:cNvSpPr>
          <p:nvPr>
            <p:ph type="body" sz="quarter" idx="10"/>
          </p:nvPr>
        </p:nvSpPr>
        <p:spPr>
          <a:xfrm>
            <a:off x="1619671" y="1700808"/>
            <a:ext cx="7381453" cy="4824536"/>
          </a:xfrm>
        </p:spPr>
        <p:txBody>
          <a:bodyPr>
            <a:normAutofit fontScale="92500" lnSpcReduction="10000"/>
          </a:bodyPr>
          <a:lstStyle/>
          <a:p>
            <a:r>
              <a:rPr lang="nl-NL" dirty="0"/>
              <a:t>Werken samen met informele steunfiguren en ervaringsdeskundigen;</a:t>
            </a:r>
          </a:p>
          <a:p>
            <a:r>
              <a:rPr lang="nl-NL" dirty="0">
                <a:solidFill>
                  <a:srgbClr val="DA5521"/>
                </a:solidFill>
              </a:rPr>
              <a:t>Werken samen met onder andere huisartsen, jeugdartsen, jeugdgezondheidszorg, gecertificeerde instellingen (</a:t>
            </a:r>
            <a:r>
              <a:rPr lang="nl-NL" dirty="0" err="1">
                <a:solidFill>
                  <a:srgbClr val="DA5521"/>
                </a:solidFill>
              </a:rPr>
              <a:t>GI’s</a:t>
            </a:r>
            <a:r>
              <a:rPr lang="nl-NL" dirty="0">
                <a:solidFill>
                  <a:srgbClr val="DA5521"/>
                </a:solidFill>
              </a:rPr>
              <a:t>), kinderartsen, kinder- en jeugdpsychiaters en Veilig Thuis;</a:t>
            </a:r>
          </a:p>
          <a:p>
            <a:r>
              <a:rPr lang="nl-NL" dirty="0"/>
              <a:t>Werken samen met netwerken integrale vroeghulp;</a:t>
            </a:r>
          </a:p>
          <a:p>
            <a:r>
              <a:rPr lang="nl-NL" dirty="0">
                <a:solidFill>
                  <a:srgbClr val="DA5521"/>
                </a:solidFill>
              </a:rPr>
              <a:t>Werken samen met onder andere jeugdbescherming;</a:t>
            </a:r>
          </a:p>
          <a:p>
            <a:r>
              <a:rPr lang="nl-NL" dirty="0">
                <a:solidFill>
                  <a:srgbClr val="DA5521"/>
                </a:solidFill>
              </a:rPr>
              <a:t>Leggen bij vastgelopen zorgvragen verbinding met het Regionale Expert Team in hun regio;</a:t>
            </a:r>
          </a:p>
          <a:p>
            <a:r>
              <a:rPr lang="nl-NL" dirty="0">
                <a:solidFill>
                  <a:srgbClr val="DA5521"/>
                </a:solidFill>
              </a:rPr>
              <a:t>Schakelen acute zorg en veiligheidsexpertise in, indien noodzakelijk;</a:t>
            </a:r>
          </a:p>
          <a:p>
            <a:r>
              <a:rPr lang="nl-NL" dirty="0">
                <a:solidFill>
                  <a:srgbClr val="DA5521"/>
                </a:solidFill>
              </a:rPr>
              <a:t>Doen dit alles </a:t>
            </a:r>
            <a:r>
              <a:rPr lang="nl-NL" u="sng" dirty="0">
                <a:solidFill>
                  <a:srgbClr val="DA5521"/>
                </a:solidFill>
              </a:rPr>
              <a:t>vanuit een gezamenlijke visie </a:t>
            </a:r>
            <a:r>
              <a:rPr lang="nl-NL" dirty="0">
                <a:solidFill>
                  <a:srgbClr val="DA5521"/>
                </a:solidFill>
              </a:rPr>
              <a:t>met relevante partners.</a:t>
            </a:r>
          </a:p>
          <a:p>
            <a:endParaRPr lang="nl-NL" dirty="0"/>
          </a:p>
        </p:txBody>
      </p:sp>
      <p:sp>
        <p:nvSpPr>
          <p:cNvPr id="3" name="Tijdelijke aanduiding voor dianummer 2">
            <a:extLst>
              <a:ext uri="{FF2B5EF4-FFF2-40B4-BE49-F238E27FC236}">
                <a16:creationId xmlns:a16="http://schemas.microsoft.com/office/drawing/2014/main" id="{151D037D-E94A-A045-E979-22DE9E1156DD}"/>
              </a:ext>
            </a:extLst>
          </p:cNvPr>
          <p:cNvSpPr>
            <a:spLocks noGrp="1"/>
          </p:cNvSpPr>
          <p:nvPr>
            <p:ph type="sldNum" sz="quarter" idx="11"/>
          </p:nvPr>
        </p:nvSpPr>
        <p:spPr/>
        <p:txBody>
          <a:bodyPr/>
          <a:lstStyle/>
          <a:p>
            <a:pPr>
              <a:defRPr/>
            </a:pPr>
            <a:fld id="{252EE41D-6A39-46E9-98AC-4ADCC5DFB9A6}" type="slidenum">
              <a:rPr lang="nl-NL" smtClean="0"/>
              <a:pPr>
                <a:defRPr/>
              </a:pPr>
              <a:t>36</a:t>
            </a:fld>
            <a:endParaRPr lang="nl-NL" dirty="0"/>
          </a:p>
        </p:txBody>
      </p:sp>
      <p:sp>
        <p:nvSpPr>
          <p:cNvPr id="4" name="Tekstvak 3">
            <a:extLst>
              <a:ext uri="{FF2B5EF4-FFF2-40B4-BE49-F238E27FC236}">
                <a16:creationId xmlns:a16="http://schemas.microsoft.com/office/drawing/2014/main" id="{825926F4-0A37-C26D-3055-70ABAE8F8962}"/>
              </a:ext>
            </a:extLst>
          </p:cNvPr>
          <p:cNvSpPr txBox="1"/>
          <p:nvPr/>
        </p:nvSpPr>
        <p:spPr>
          <a:xfrm>
            <a:off x="1979712" y="1054477"/>
            <a:ext cx="6048672"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Versterken toegang</a:t>
            </a:r>
          </a:p>
        </p:txBody>
      </p:sp>
    </p:spTree>
    <p:extLst>
      <p:ext uri="{BB962C8B-B14F-4D97-AF65-F5344CB8AC3E}">
        <p14:creationId xmlns:p14="http://schemas.microsoft.com/office/powerpoint/2010/main" val="38516838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C04267EE-34A4-DB22-63B4-69337FA8D5FF}"/>
              </a:ext>
            </a:extLst>
          </p:cNvPr>
          <p:cNvSpPr>
            <a:spLocks noGrp="1"/>
          </p:cNvSpPr>
          <p:nvPr>
            <p:ph type="body" sz="quarter" idx="10"/>
          </p:nvPr>
        </p:nvSpPr>
        <p:spPr>
          <a:xfrm>
            <a:off x="1619671" y="2060848"/>
            <a:ext cx="7381453" cy="4464496"/>
          </a:xfrm>
        </p:spPr>
        <p:txBody>
          <a:bodyPr>
            <a:normAutofit/>
          </a:bodyPr>
          <a:lstStyle/>
          <a:p>
            <a:endParaRPr lang="nl-NL" dirty="0"/>
          </a:p>
          <a:p>
            <a:endParaRPr lang="nl-NL" dirty="0"/>
          </a:p>
          <a:p>
            <a:r>
              <a:rPr lang="nl-NL" dirty="0"/>
              <a:t>De VNG ontwikkelt een bestuurlijk kader in de vorm van een convenant ‘Stevige lokale teams’, gericht op zowel Jeugd als </a:t>
            </a:r>
            <a:r>
              <a:rPr lang="nl-NL" dirty="0" err="1"/>
              <a:t>Wmo</a:t>
            </a:r>
            <a:r>
              <a:rPr lang="nl-NL" dirty="0"/>
              <a:t>.</a:t>
            </a:r>
          </a:p>
          <a:p>
            <a:r>
              <a:rPr lang="nl-NL" dirty="0"/>
              <a:t>Daarnaast bevat het kader de vereiste kennis en deskundigheid van in het lokale team werkzame professionals </a:t>
            </a:r>
            <a:r>
              <a:rPr lang="nl-NL" dirty="0">
                <a:solidFill>
                  <a:srgbClr val="00B050"/>
                </a:solidFill>
              </a:rPr>
              <a:t>€</a:t>
            </a:r>
            <a:r>
              <a:rPr lang="nl-NL" dirty="0"/>
              <a:t>;</a:t>
            </a:r>
          </a:p>
          <a:p>
            <a:endParaRPr lang="nl-NL" dirty="0"/>
          </a:p>
        </p:txBody>
      </p:sp>
      <p:sp>
        <p:nvSpPr>
          <p:cNvPr id="3" name="Tijdelijke aanduiding voor dianummer 2">
            <a:extLst>
              <a:ext uri="{FF2B5EF4-FFF2-40B4-BE49-F238E27FC236}">
                <a16:creationId xmlns:a16="http://schemas.microsoft.com/office/drawing/2014/main" id="{151D037D-E94A-A045-E979-22DE9E1156DD}"/>
              </a:ext>
            </a:extLst>
          </p:cNvPr>
          <p:cNvSpPr>
            <a:spLocks noGrp="1"/>
          </p:cNvSpPr>
          <p:nvPr>
            <p:ph type="sldNum" sz="quarter" idx="11"/>
          </p:nvPr>
        </p:nvSpPr>
        <p:spPr/>
        <p:txBody>
          <a:bodyPr/>
          <a:lstStyle/>
          <a:p>
            <a:pPr>
              <a:defRPr/>
            </a:pPr>
            <a:fld id="{252EE41D-6A39-46E9-98AC-4ADCC5DFB9A6}" type="slidenum">
              <a:rPr lang="nl-NL" smtClean="0"/>
              <a:pPr>
                <a:defRPr/>
              </a:pPr>
              <a:t>37</a:t>
            </a:fld>
            <a:endParaRPr lang="nl-NL" dirty="0"/>
          </a:p>
        </p:txBody>
      </p:sp>
      <p:sp>
        <p:nvSpPr>
          <p:cNvPr id="4" name="Tekstvak 3">
            <a:extLst>
              <a:ext uri="{FF2B5EF4-FFF2-40B4-BE49-F238E27FC236}">
                <a16:creationId xmlns:a16="http://schemas.microsoft.com/office/drawing/2014/main" id="{825926F4-0A37-C26D-3055-70ABAE8F8962}"/>
              </a:ext>
            </a:extLst>
          </p:cNvPr>
          <p:cNvSpPr txBox="1"/>
          <p:nvPr/>
        </p:nvSpPr>
        <p:spPr>
          <a:xfrm>
            <a:off x="2123728" y="1414517"/>
            <a:ext cx="6048672"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Versterken toegang </a:t>
            </a:r>
          </a:p>
        </p:txBody>
      </p:sp>
    </p:spTree>
    <p:extLst>
      <p:ext uri="{BB962C8B-B14F-4D97-AF65-F5344CB8AC3E}">
        <p14:creationId xmlns:p14="http://schemas.microsoft.com/office/powerpoint/2010/main" val="20606847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172A0F66-1843-9ED4-9BFE-4AD15C51FFA5}"/>
              </a:ext>
            </a:extLst>
          </p:cNvPr>
          <p:cNvSpPr>
            <a:spLocks noGrp="1"/>
          </p:cNvSpPr>
          <p:nvPr>
            <p:ph type="body" sz="quarter" idx="10"/>
          </p:nvPr>
        </p:nvSpPr>
        <p:spPr>
          <a:xfrm>
            <a:off x="1714480" y="2492896"/>
            <a:ext cx="7000924" cy="3936479"/>
          </a:xfrm>
        </p:spPr>
        <p:txBody>
          <a:bodyPr/>
          <a:lstStyle/>
          <a:p>
            <a:r>
              <a:rPr lang="nl-NL" dirty="0"/>
              <a:t>Vermindering residentiële jeugdhulp </a:t>
            </a:r>
            <a:r>
              <a:rPr lang="nl-NL" dirty="0">
                <a:solidFill>
                  <a:srgbClr val="00B050"/>
                </a:solidFill>
              </a:rPr>
              <a:t>€</a:t>
            </a:r>
          </a:p>
          <a:p>
            <a:r>
              <a:rPr lang="nl-NL" dirty="0">
                <a:solidFill>
                  <a:schemeClr val="tx1"/>
                </a:solidFill>
              </a:rPr>
              <a:t>Kleinere groepen </a:t>
            </a:r>
            <a:r>
              <a:rPr lang="nl-NL" dirty="0">
                <a:solidFill>
                  <a:srgbClr val="00B050"/>
                </a:solidFill>
              </a:rPr>
              <a:t>€€</a:t>
            </a:r>
          </a:p>
          <a:p>
            <a:r>
              <a:rPr lang="nl-NL" dirty="0"/>
              <a:t>Kwaliteitsverbetering en blijvend leren voor jeugdhulpmedewerkers </a:t>
            </a:r>
          </a:p>
          <a:p>
            <a:endParaRPr lang="nl-NL" dirty="0"/>
          </a:p>
          <a:p>
            <a:endParaRPr lang="nl-NL" dirty="0"/>
          </a:p>
        </p:txBody>
      </p:sp>
      <p:sp>
        <p:nvSpPr>
          <p:cNvPr id="3" name="Tijdelijke aanduiding voor dianummer 2">
            <a:extLst>
              <a:ext uri="{FF2B5EF4-FFF2-40B4-BE49-F238E27FC236}">
                <a16:creationId xmlns:a16="http://schemas.microsoft.com/office/drawing/2014/main" id="{63BF2679-408A-A244-6408-DFF78D34AEF8}"/>
              </a:ext>
            </a:extLst>
          </p:cNvPr>
          <p:cNvSpPr>
            <a:spLocks noGrp="1"/>
          </p:cNvSpPr>
          <p:nvPr>
            <p:ph type="sldNum" sz="quarter" idx="11"/>
          </p:nvPr>
        </p:nvSpPr>
        <p:spPr/>
        <p:txBody>
          <a:bodyPr/>
          <a:lstStyle/>
          <a:p>
            <a:pPr>
              <a:defRPr/>
            </a:pPr>
            <a:fld id="{252EE41D-6A39-46E9-98AC-4ADCC5DFB9A6}" type="slidenum">
              <a:rPr lang="nl-NL" smtClean="0"/>
              <a:pPr>
                <a:defRPr/>
              </a:pPr>
              <a:t>38</a:t>
            </a:fld>
            <a:endParaRPr lang="nl-NL" dirty="0"/>
          </a:p>
        </p:txBody>
      </p:sp>
      <p:sp>
        <p:nvSpPr>
          <p:cNvPr id="4" name="Tekstvak 3">
            <a:extLst>
              <a:ext uri="{FF2B5EF4-FFF2-40B4-BE49-F238E27FC236}">
                <a16:creationId xmlns:a16="http://schemas.microsoft.com/office/drawing/2014/main" id="{9E4F3857-9B3E-BCED-2BBC-3C2A7BEE10EB}"/>
              </a:ext>
            </a:extLst>
          </p:cNvPr>
          <p:cNvSpPr txBox="1"/>
          <p:nvPr/>
        </p:nvSpPr>
        <p:spPr>
          <a:xfrm>
            <a:off x="2123728" y="1414517"/>
            <a:ext cx="6048672"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En verder</a:t>
            </a:r>
          </a:p>
        </p:txBody>
      </p:sp>
    </p:spTree>
    <p:extLst>
      <p:ext uri="{BB962C8B-B14F-4D97-AF65-F5344CB8AC3E}">
        <p14:creationId xmlns:p14="http://schemas.microsoft.com/office/powerpoint/2010/main" val="4202903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AC7FF42-4880-A5ED-B25F-BAF069F1CF07}"/>
              </a:ext>
            </a:extLst>
          </p:cNvPr>
          <p:cNvPicPr>
            <a:picLocks noChangeAspect="1"/>
          </p:cNvPicPr>
          <p:nvPr/>
        </p:nvPicPr>
        <p:blipFill>
          <a:blip r:embed="rId2"/>
          <a:stretch>
            <a:fillRect/>
          </a:stretch>
        </p:blipFill>
        <p:spPr>
          <a:xfrm>
            <a:off x="303545" y="1772723"/>
            <a:ext cx="1818634" cy="1577156"/>
          </a:xfrm>
          <a:prstGeom prst="rect">
            <a:avLst/>
          </a:prstGeom>
        </p:spPr>
      </p:pic>
      <p:pic>
        <p:nvPicPr>
          <p:cNvPr id="6" name="Afbeelding 5">
            <a:extLst>
              <a:ext uri="{FF2B5EF4-FFF2-40B4-BE49-F238E27FC236}">
                <a16:creationId xmlns:a16="http://schemas.microsoft.com/office/drawing/2014/main" id="{2A695ED4-185E-6FA9-AD8F-B804783A620A}"/>
              </a:ext>
            </a:extLst>
          </p:cNvPr>
          <p:cNvPicPr>
            <a:picLocks noChangeAspect="1"/>
          </p:cNvPicPr>
          <p:nvPr/>
        </p:nvPicPr>
        <p:blipFill>
          <a:blip r:embed="rId3"/>
          <a:stretch>
            <a:fillRect/>
          </a:stretch>
        </p:blipFill>
        <p:spPr>
          <a:xfrm>
            <a:off x="7693016" y="4221087"/>
            <a:ext cx="1308109" cy="2180181"/>
          </a:xfrm>
          <a:prstGeom prst="rect">
            <a:avLst/>
          </a:prstGeom>
        </p:spPr>
      </p:pic>
      <p:sp>
        <p:nvSpPr>
          <p:cNvPr id="2" name="Tijdelijke aanduiding voor tekst 1">
            <a:extLst>
              <a:ext uri="{FF2B5EF4-FFF2-40B4-BE49-F238E27FC236}">
                <a16:creationId xmlns:a16="http://schemas.microsoft.com/office/drawing/2014/main" id="{A527D22D-6D6E-08B3-F842-47CD403F18C1}"/>
              </a:ext>
            </a:extLst>
          </p:cNvPr>
          <p:cNvSpPr>
            <a:spLocks noGrp="1"/>
          </p:cNvSpPr>
          <p:nvPr>
            <p:ph type="body" sz="quarter" idx="10"/>
          </p:nvPr>
        </p:nvSpPr>
        <p:spPr>
          <a:xfrm>
            <a:off x="1714480" y="2708920"/>
            <a:ext cx="7000924" cy="3720455"/>
          </a:xfrm>
        </p:spPr>
        <p:txBody>
          <a:bodyPr/>
          <a:lstStyle/>
          <a:p>
            <a:r>
              <a:rPr lang="nl-NL" dirty="0"/>
              <a:t>Oude wijn in nieuwe zakken</a:t>
            </a:r>
          </a:p>
          <a:p>
            <a:r>
              <a:rPr lang="nl-NL" dirty="0"/>
              <a:t>Heel veel doen we al</a:t>
            </a:r>
          </a:p>
          <a:p>
            <a:r>
              <a:rPr lang="nl-NL" dirty="0"/>
              <a:t>Grote actielijst –wie voert dit uit en wanneer</a:t>
            </a:r>
          </a:p>
          <a:p>
            <a:r>
              <a:rPr lang="nl-NL" dirty="0"/>
              <a:t>Invoering is aan het nieuwe kabinet </a:t>
            </a:r>
          </a:p>
          <a:p>
            <a:r>
              <a:rPr lang="nl-NL" dirty="0"/>
              <a:t>Niet realistische bezuinigingen op jeugdhulp</a:t>
            </a:r>
          </a:p>
        </p:txBody>
      </p:sp>
      <p:sp>
        <p:nvSpPr>
          <p:cNvPr id="3" name="Tijdelijke aanduiding voor dianummer 2">
            <a:extLst>
              <a:ext uri="{FF2B5EF4-FFF2-40B4-BE49-F238E27FC236}">
                <a16:creationId xmlns:a16="http://schemas.microsoft.com/office/drawing/2014/main" id="{4B584688-4217-A09B-26AD-E31881423D68}"/>
              </a:ext>
            </a:extLst>
          </p:cNvPr>
          <p:cNvSpPr>
            <a:spLocks noGrp="1"/>
          </p:cNvSpPr>
          <p:nvPr>
            <p:ph type="sldNum" sz="quarter" idx="11"/>
          </p:nvPr>
        </p:nvSpPr>
        <p:spPr/>
        <p:txBody>
          <a:bodyPr/>
          <a:lstStyle/>
          <a:p>
            <a:pPr>
              <a:defRPr/>
            </a:pPr>
            <a:fld id="{252EE41D-6A39-46E9-98AC-4ADCC5DFB9A6}" type="slidenum">
              <a:rPr lang="nl-NL" smtClean="0"/>
              <a:pPr>
                <a:defRPr/>
              </a:pPr>
              <a:t>39</a:t>
            </a:fld>
            <a:endParaRPr lang="nl-NL" dirty="0"/>
          </a:p>
        </p:txBody>
      </p:sp>
      <p:sp>
        <p:nvSpPr>
          <p:cNvPr id="4" name="Tekstvak 3">
            <a:extLst>
              <a:ext uri="{FF2B5EF4-FFF2-40B4-BE49-F238E27FC236}">
                <a16:creationId xmlns:a16="http://schemas.microsoft.com/office/drawing/2014/main" id="{B20888D1-1C49-917C-CE64-51C114A6F51A}"/>
              </a:ext>
            </a:extLst>
          </p:cNvPr>
          <p:cNvSpPr txBox="1"/>
          <p:nvPr/>
        </p:nvSpPr>
        <p:spPr>
          <a:xfrm>
            <a:off x="1714480" y="1414517"/>
            <a:ext cx="7000924" cy="646331"/>
          </a:xfrm>
          <a:prstGeom prst="rect">
            <a:avLst/>
          </a:prstGeom>
          <a:noFill/>
        </p:spPr>
        <p:txBody>
          <a:bodyPr wrap="square" rtlCol="0">
            <a:spAutoFit/>
          </a:bodyPr>
          <a:lstStyle/>
          <a:p>
            <a:pPr algn="ctr"/>
            <a:r>
              <a:rPr lang="nl-NL" sz="3600" b="1" dirty="0">
                <a:solidFill>
                  <a:srgbClr val="EC6B05"/>
                </a:solidFill>
                <a:latin typeface="Arial" panose="020B0604020202020204" pitchFamily="34" charset="0"/>
                <a:cs typeface="Arial" panose="020B0604020202020204" pitchFamily="34" charset="0"/>
              </a:rPr>
              <a:t>Wat de toekomst </a:t>
            </a:r>
            <a:r>
              <a:rPr lang="nl-NL" sz="3600" b="1" dirty="0" err="1">
                <a:solidFill>
                  <a:srgbClr val="EC6B05"/>
                </a:solidFill>
                <a:latin typeface="Arial" panose="020B0604020202020204" pitchFamily="34" charset="0"/>
                <a:cs typeface="Arial" panose="020B0604020202020204" pitchFamily="34" charset="0"/>
              </a:rPr>
              <a:t>brenge</a:t>
            </a:r>
            <a:r>
              <a:rPr lang="nl-NL" sz="3600" b="1" dirty="0">
                <a:solidFill>
                  <a:srgbClr val="EC6B05"/>
                </a:solidFill>
                <a:latin typeface="Arial" panose="020B0604020202020204" pitchFamily="34" charset="0"/>
                <a:cs typeface="Arial" panose="020B0604020202020204" pitchFamily="34" charset="0"/>
              </a:rPr>
              <a:t> moge</a:t>
            </a:r>
          </a:p>
        </p:txBody>
      </p:sp>
    </p:spTree>
    <p:extLst>
      <p:ext uri="{BB962C8B-B14F-4D97-AF65-F5344CB8AC3E}">
        <p14:creationId xmlns:p14="http://schemas.microsoft.com/office/powerpoint/2010/main" val="443387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5B58A44E-DAD7-6F8D-EE64-3CAE90DEC669}"/>
              </a:ext>
            </a:extLst>
          </p:cNvPr>
          <p:cNvSpPr>
            <a:spLocks noGrp="1"/>
          </p:cNvSpPr>
          <p:nvPr>
            <p:ph type="body" sz="quarter" idx="10"/>
          </p:nvPr>
        </p:nvSpPr>
        <p:spPr/>
        <p:txBody>
          <a:bodyPr>
            <a:normAutofit/>
          </a:bodyPr>
          <a:lstStyle/>
          <a:p>
            <a:pPr marL="0" indent="0" algn="ctr">
              <a:buNone/>
            </a:pPr>
            <a:r>
              <a:rPr lang="nl-NL" sz="4400" b="1" dirty="0">
                <a:solidFill>
                  <a:srgbClr val="DA5521"/>
                </a:solidFill>
              </a:rPr>
              <a:t>IZA</a:t>
            </a:r>
          </a:p>
          <a:p>
            <a:pPr marL="0" indent="0" algn="ctr">
              <a:buNone/>
            </a:pPr>
            <a:endParaRPr lang="nl-NL" sz="2800" b="1" dirty="0">
              <a:solidFill>
                <a:srgbClr val="DA5521"/>
              </a:solidFill>
            </a:endParaRPr>
          </a:p>
          <a:p>
            <a:r>
              <a:rPr lang="nl-NL" b="1" dirty="0"/>
              <a:t>Richt zich op houdbaarheid zorgstelsel</a:t>
            </a:r>
          </a:p>
          <a:p>
            <a:r>
              <a:rPr lang="nl-NL" b="1" dirty="0"/>
              <a:t>Van ziekte en zorg naar gezondheid en gedrag</a:t>
            </a:r>
          </a:p>
          <a:p>
            <a:r>
              <a:rPr lang="nl-NL" b="1" dirty="0"/>
              <a:t>Regionale samenwerking (zorg)partijen</a:t>
            </a:r>
          </a:p>
          <a:p>
            <a:r>
              <a:rPr lang="nl-NL" b="1" dirty="0"/>
              <a:t>Van regiobeeld naar regioplan</a:t>
            </a:r>
          </a:p>
          <a:p>
            <a:r>
              <a:rPr lang="nl-NL" b="1" dirty="0"/>
              <a:t>Transformatieplannen</a:t>
            </a:r>
          </a:p>
          <a:p>
            <a:endParaRPr lang="nl-NL" b="1" dirty="0"/>
          </a:p>
        </p:txBody>
      </p:sp>
      <p:sp>
        <p:nvSpPr>
          <p:cNvPr id="3" name="Tijdelijke aanduiding voor dianummer 2">
            <a:extLst>
              <a:ext uri="{FF2B5EF4-FFF2-40B4-BE49-F238E27FC236}">
                <a16:creationId xmlns:a16="http://schemas.microsoft.com/office/drawing/2014/main" id="{22B1BC38-C2E9-2BE5-1CB2-CABB4B867E66}"/>
              </a:ext>
            </a:extLst>
          </p:cNvPr>
          <p:cNvSpPr>
            <a:spLocks noGrp="1"/>
          </p:cNvSpPr>
          <p:nvPr>
            <p:ph type="sldNum" sz="quarter" idx="11"/>
          </p:nvPr>
        </p:nvSpPr>
        <p:spPr/>
        <p:txBody>
          <a:bodyPr/>
          <a:lstStyle/>
          <a:p>
            <a:pPr>
              <a:defRPr/>
            </a:pPr>
            <a:fld id="{252EE41D-6A39-46E9-98AC-4ADCC5DFB9A6}" type="slidenum">
              <a:rPr lang="nl-NL" smtClean="0"/>
              <a:pPr>
                <a:defRPr/>
              </a:pPr>
              <a:t>4</a:t>
            </a:fld>
            <a:endParaRPr lang="nl-NL" dirty="0"/>
          </a:p>
        </p:txBody>
      </p:sp>
    </p:spTree>
    <p:extLst>
      <p:ext uri="{BB962C8B-B14F-4D97-AF65-F5344CB8AC3E}">
        <p14:creationId xmlns:p14="http://schemas.microsoft.com/office/powerpoint/2010/main" val="3813939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6B530FE5-CD3E-CF27-0003-0CF3F3E11C7D}"/>
              </a:ext>
            </a:extLst>
          </p:cNvPr>
          <p:cNvSpPr>
            <a:spLocks noGrp="1"/>
          </p:cNvSpPr>
          <p:nvPr>
            <p:ph type="sldNum" sz="quarter" idx="11"/>
          </p:nvPr>
        </p:nvSpPr>
        <p:spPr/>
        <p:txBody>
          <a:bodyPr/>
          <a:lstStyle/>
          <a:p>
            <a:pPr>
              <a:defRPr/>
            </a:pPr>
            <a:fld id="{252EE41D-6A39-46E9-98AC-4ADCC5DFB9A6}" type="slidenum">
              <a:rPr lang="nl-NL" smtClean="0"/>
              <a:pPr>
                <a:defRPr/>
              </a:pPr>
              <a:t>40</a:t>
            </a:fld>
            <a:endParaRPr lang="nl-NL" dirty="0"/>
          </a:p>
        </p:txBody>
      </p:sp>
      <p:sp>
        <p:nvSpPr>
          <p:cNvPr id="6" name="Tekstvak 5">
            <a:extLst>
              <a:ext uri="{FF2B5EF4-FFF2-40B4-BE49-F238E27FC236}">
                <a16:creationId xmlns:a16="http://schemas.microsoft.com/office/drawing/2014/main" id="{C28A8C08-F2E2-8DC2-9122-3EBB4E0BBAB3}"/>
              </a:ext>
            </a:extLst>
          </p:cNvPr>
          <p:cNvSpPr txBox="1"/>
          <p:nvPr/>
        </p:nvSpPr>
        <p:spPr>
          <a:xfrm>
            <a:off x="3119609" y="3455570"/>
            <a:ext cx="4752528" cy="830997"/>
          </a:xfrm>
          <a:prstGeom prst="rect">
            <a:avLst/>
          </a:prstGeom>
          <a:noFill/>
        </p:spPr>
        <p:txBody>
          <a:bodyPr wrap="square">
            <a:spAutoFit/>
          </a:bodyPr>
          <a:lstStyle/>
          <a:p>
            <a:r>
              <a:rPr lang="nl-NL" b="1" i="0" dirty="0">
                <a:solidFill>
                  <a:srgbClr val="444444"/>
                </a:solidFill>
                <a:effectLst/>
                <a:latin typeface="Source Sans Pro" panose="020F0502020204030204" pitchFamily="34" charset="0"/>
              </a:rPr>
              <a:t>Alles is mogelijk, behalve wanneer het niet mogelijk is.</a:t>
            </a:r>
            <a:endParaRPr lang="nl-NL" dirty="0"/>
          </a:p>
        </p:txBody>
      </p:sp>
      <p:pic>
        <p:nvPicPr>
          <p:cNvPr id="1026" name="Picture 2" descr="Samenwerking Ollie B Bommel | Floris van Bommel Official®">
            <a:extLst>
              <a:ext uri="{FF2B5EF4-FFF2-40B4-BE49-F238E27FC236}">
                <a16:creationId xmlns:a16="http://schemas.microsoft.com/office/drawing/2014/main" id="{B8885F43-9B0B-7EAD-D0E5-2486794FEA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691532"/>
            <a:ext cx="352425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Jij is Lief - kaart: We gaan ervoor!">
            <a:extLst>
              <a:ext uri="{FF2B5EF4-FFF2-40B4-BE49-F238E27FC236}">
                <a16:creationId xmlns:a16="http://schemas.microsoft.com/office/drawing/2014/main" id="{D1BFF05C-5F8B-F5C4-82C2-77535D7161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609" y="4649815"/>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7" name="Afbeelding 6">
            <a:extLst>
              <a:ext uri="{FF2B5EF4-FFF2-40B4-BE49-F238E27FC236}">
                <a16:creationId xmlns:a16="http://schemas.microsoft.com/office/drawing/2014/main" id="{461C51E5-5C97-5477-2614-CAA61AF18495}"/>
              </a:ext>
            </a:extLst>
          </p:cNvPr>
          <p:cNvPicPr>
            <a:picLocks noChangeAspect="1"/>
          </p:cNvPicPr>
          <p:nvPr/>
        </p:nvPicPr>
        <p:blipFill>
          <a:blip r:embed="rId4"/>
          <a:stretch>
            <a:fillRect/>
          </a:stretch>
        </p:blipFill>
        <p:spPr>
          <a:xfrm>
            <a:off x="7524328" y="5294758"/>
            <a:ext cx="1098132" cy="1098132"/>
          </a:xfrm>
          <a:prstGeom prst="rect">
            <a:avLst/>
          </a:prstGeom>
        </p:spPr>
      </p:pic>
    </p:spTree>
    <p:extLst>
      <p:ext uri="{BB962C8B-B14F-4D97-AF65-F5344CB8AC3E}">
        <p14:creationId xmlns:p14="http://schemas.microsoft.com/office/powerpoint/2010/main" val="3101752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714480" y="1428750"/>
            <a:ext cx="7429520" cy="5000625"/>
          </a:xfrm>
        </p:spPr>
        <p:txBody>
          <a:bodyPr>
            <a:normAutofit/>
          </a:bodyPr>
          <a:lstStyle/>
          <a:p>
            <a:pPr algn="ctr">
              <a:buNone/>
            </a:pPr>
            <a:r>
              <a:rPr lang="nl-NL" sz="4000" b="1" dirty="0">
                <a:solidFill>
                  <a:srgbClr val="DA5521"/>
                </a:solidFill>
              </a:rPr>
              <a:t>Proces regioplan</a:t>
            </a:r>
            <a:endParaRPr lang="nl-NL" sz="2800" b="1" dirty="0">
              <a:solidFill>
                <a:srgbClr val="DA5521"/>
              </a:solidFill>
            </a:endParaRPr>
          </a:p>
          <a:p>
            <a:pPr marL="266700" indent="-266700">
              <a:buNone/>
            </a:pPr>
            <a:endParaRPr lang="nl-NL" sz="2800" dirty="0"/>
          </a:p>
          <a:p>
            <a:pPr marL="266700" indent="-266700">
              <a:buNone/>
            </a:pPr>
            <a:endParaRPr lang="nl-NL" sz="2800" dirty="0"/>
          </a:p>
        </p:txBody>
      </p:sp>
      <p:pic>
        <p:nvPicPr>
          <p:cNvPr id="6" name="Afbeelding 5">
            <a:extLst>
              <a:ext uri="{FF2B5EF4-FFF2-40B4-BE49-F238E27FC236}">
                <a16:creationId xmlns:a16="http://schemas.microsoft.com/office/drawing/2014/main" id="{8740EB6A-9652-3E12-1CFD-69D4A5F54D98}"/>
              </a:ext>
            </a:extLst>
          </p:cNvPr>
          <p:cNvPicPr>
            <a:picLocks noChangeAspect="1"/>
          </p:cNvPicPr>
          <p:nvPr/>
        </p:nvPicPr>
        <p:blipFill>
          <a:blip r:embed="rId2"/>
          <a:stretch>
            <a:fillRect/>
          </a:stretch>
        </p:blipFill>
        <p:spPr>
          <a:xfrm>
            <a:off x="1213595" y="2230369"/>
            <a:ext cx="7740140" cy="4310131"/>
          </a:xfrm>
          <a:prstGeom prst="rect">
            <a:avLst/>
          </a:prstGeom>
        </p:spPr>
      </p:pic>
      <p:sp>
        <p:nvSpPr>
          <p:cNvPr id="3" name="Tijdelijke aanduiding voor dianummer 2"/>
          <p:cNvSpPr>
            <a:spLocks noGrp="1"/>
          </p:cNvSpPr>
          <p:nvPr>
            <p:ph type="sldNum" sz="quarter" idx="11"/>
          </p:nvPr>
        </p:nvSpPr>
        <p:spPr/>
        <p:txBody>
          <a:bodyPr/>
          <a:lstStyle/>
          <a:p>
            <a:pPr>
              <a:defRPr/>
            </a:pPr>
            <a:fld id="{252EE41D-6A39-46E9-98AC-4ADCC5DFB9A6}" type="slidenum">
              <a:rPr lang="nl-NL" smtClean="0"/>
              <a:pPr>
                <a:defRPr/>
              </a:pPr>
              <a:t>5</a:t>
            </a:fld>
            <a:endParaRPr lang="nl-N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443553E0-279B-E80D-68EA-88926259EB9B}"/>
              </a:ext>
            </a:extLst>
          </p:cNvPr>
          <p:cNvSpPr>
            <a:spLocks noGrp="1"/>
          </p:cNvSpPr>
          <p:nvPr>
            <p:ph type="body" sz="quarter" idx="10"/>
          </p:nvPr>
        </p:nvSpPr>
        <p:spPr/>
        <p:txBody>
          <a:bodyPr/>
          <a:lstStyle/>
          <a:p>
            <a:pPr marL="0" indent="0">
              <a:buNone/>
            </a:pPr>
            <a:r>
              <a:rPr lang="nl-NL" sz="4000" b="1" dirty="0">
                <a:solidFill>
                  <a:srgbClr val="EC6B05"/>
                </a:solidFill>
              </a:rPr>
              <a:t>Impactvolle transformaties</a:t>
            </a:r>
          </a:p>
          <a:p>
            <a:pPr marL="0" indent="0" algn="ctr">
              <a:buNone/>
            </a:pPr>
            <a:r>
              <a:rPr lang="nl-NL" sz="4000" b="1" dirty="0">
                <a:solidFill>
                  <a:srgbClr val="EC6B05"/>
                </a:solidFill>
              </a:rPr>
              <a:t> </a:t>
            </a:r>
            <a:r>
              <a:rPr lang="nl-NL" b="1" dirty="0">
                <a:solidFill>
                  <a:srgbClr val="EC6B05"/>
                </a:solidFill>
              </a:rPr>
              <a:t>(2,8 </a:t>
            </a:r>
            <a:r>
              <a:rPr lang="nl-NL" b="1" dirty="0" err="1">
                <a:solidFill>
                  <a:srgbClr val="EC6B05"/>
                </a:solidFill>
              </a:rPr>
              <a:t>mld</a:t>
            </a:r>
            <a:r>
              <a:rPr lang="nl-NL" b="1" dirty="0">
                <a:solidFill>
                  <a:srgbClr val="EC6B05"/>
                </a:solidFill>
              </a:rPr>
              <a:t>)</a:t>
            </a:r>
          </a:p>
          <a:p>
            <a:pPr marL="0" indent="0">
              <a:buNone/>
            </a:pPr>
            <a:endParaRPr lang="nl-NL" dirty="0"/>
          </a:p>
          <a:p>
            <a:pPr marL="0" indent="0">
              <a:buNone/>
            </a:pPr>
            <a:r>
              <a:rPr lang="nl-NL" sz="1800" dirty="0"/>
              <a:t>1.	Het zorggebruik in de Zorgverzekeringswet;</a:t>
            </a:r>
          </a:p>
          <a:p>
            <a:pPr marL="0" indent="0">
              <a:buNone/>
            </a:pPr>
            <a:r>
              <a:rPr lang="nl-NL" sz="1800" dirty="0"/>
              <a:t>2.	Regionale en/of landelijke herverdelingsvraag-stukken;  </a:t>
            </a:r>
          </a:p>
          <a:p>
            <a:pPr marL="0" indent="0">
              <a:buNone/>
            </a:pPr>
            <a:r>
              <a:rPr lang="nl-NL" sz="1800" dirty="0"/>
              <a:t>3.	De inzet van personeel;</a:t>
            </a:r>
          </a:p>
          <a:p>
            <a:pPr marL="0" indent="0">
              <a:buNone/>
            </a:pPr>
            <a:r>
              <a:rPr lang="nl-NL" sz="1800" dirty="0"/>
              <a:t>4.	De omvang van zorgvastgoed (in relatie tot de omvang 	van de zorgaanbieder). </a:t>
            </a:r>
          </a:p>
          <a:p>
            <a:pPr marL="0" indent="0">
              <a:buNone/>
            </a:pPr>
            <a:endParaRPr lang="nl-NL" dirty="0"/>
          </a:p>
          <a:p>
            <a:pPr marL="0" indent="0">
              <a:buNone/>
            </a:pPr>
            <a:r>
              <a:rPr lang="nl-NL"/>
              <a:t>Regionaal 			GEM</a:t>
            </a:r>
            <a:endParaRPr lang="nl-NL" dirty="0"/>
          </a:p>
        </p:txBody>
      </p:sp>
      <p:sp>
        <p:nvSpPr>
          <p:cNvPr id="3" name="Tijdelijke aanduiding voor dianummer 2">
            <a:extLst>
              <a:ext uri="{FF2B5EF4-FFF2-40B4-BE49-F238E27FC236}">
                <a16:creationId xmlns:a16="http://schemas.microsoft.com/office/drawing/2014/main" id="{0A14CCA0-6F7C-2BD1-7B64-7DA4E8F02B02}"/>
              </a:ext>
            </a:extLst>
          </p:cNvPr>
          <p:cNvSpPr>
            <a:spLocks noGrp="1"/>
          </p:cNvSpPr>
          <p:nvPr>
            <p:ph type="sldNum" sz="quarter" idx="11"/>
          </p:nvPr>
        </p:nvSpPr>
        <p:spPr/>
        <p:txBody>
          <a:bodyPr/>
          <a:lstStyle/>
          <a:p>
            <a:pPr>
              <a:defRPr/>
            </a:pPr>
            <a:fld id="{252EE41D-6A39-46E9-98AC-4ADCC5DFB9A6}" type="slidenum">
              <a:rPr lang="nl-NL" smtClean="0"/>
              <a:pPr>
                <a:defRPr/>
              </a:pPr>
              <a:t>6</a:t>
            </a:fld>
            <a:endParaRPr lang="nl-NL" dirty="0"/>
          </a:p>
        </p:txBody>
      </p:sp>
      <p:sp>
        <p:nvSpPr>
          <p:cNvPr id="5" name="Pijl: rechts 4">
            <a:extLst>
              <a:ext uri="{FF2B5EF4-FFF2-40B4-BE49-F238E27FC236}">
                <a16:creationId xmlns:a16="http://schemas.microsoft.com/office/drawing/2014/main" id="{589A9B0C-3F4E-682F-F3E2-120D4E7206B9}"/>
              </a:ext>
            </a:extLst>
          </p:cNvPr>
          <p:cNvSpPr/>
          <p:nvPr/>
        </p:nvSpPr>
        <p:spPr bwMode="auto">
          <a:xfrm>
            <a:off x="3419872" y="5445224"/>
            <a:ext cx="1944216" cy="216024"/>
          </a:xfrm>
          <a:prstGeom prst="rightArrow">
            <a:avLst/>
          </a:prstGeom>
          <a:solidFill>
            <a:srgbClr val="C7AB84"/>
          </a:solidFill>
          <a:ln w="9525">
            <a:noFill/>
            <a:miter lim="800000"/>
            <a:headEnd/>
            <a:tailEnd/>
          </a:ln>
          <a:effectLst/>
        </p:spPr>
        <p:txBody>
          <a:bodyPr wrap="none" rtlCol="0" anchor="ctr"/>
          <a:lstStyle/>
          <a:p>
            <a:pPr algn="r"/>
            <a:endParaRPr lang="nl-NL">
              <a:solidFill>
                <a:srgbClr val="C7AB84"/>
              </a:solidFill>
            </a:endParaRPr>
          </a:p>
        </p:txBody>
      </p:sp>
    </p:spTree>
    <p:extLst>
      <p:ext uri="{BB962C8B-B14F-4D97-AF65-F5344CB8AC3E}">
        <p14:creationId xmlns:p14="http://schemas.microsoft.com/office/powerpoint/2010/main" val="949206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E8A4A4C5-0DE6-10F3-4794-A74E6821ADF9}"/>
              </a:ext>
            </a:extLst>
          </p:cNvPr>
          <p:cNvSpPr>
            <a:spLocks noGrp="1"/>
          </p:cNvSpPr>
          <p:nvPr>
            <p:ph type="body" sz="quarter" idx="10"/>
          </p:nvPr>
        </p:nvSpPr>
        <p:spPr/>
        <p:txBody>
          <a:bodyPr>
            <a:normAutofit/>
          </a:bodyPr>
          <a:lstStyle/>
          <a:p>
            <a:pPr marL="0" indent="0" algn="ctr">
              <a:buNone/>
            </a:pPr>
            <a:r>
              <a:rPr lang="nl-NL" sz="4000" dirty="0">
                <a:solidFill>
                  <a:srgbClr val="EC6B05"/>
                </a:solidFill>
              </a:rPr>
              <a:t>Vragen IZA</a:t>
            </a:r>
          </a:p>
          <a:p>
            <a:pPr marL="0" indent="0" algn="ctr">
              <a:buNone/>
            </a:pPr>
            <a:endParaRPr lang="nl-NL" sz="4000" dirty="0">
              <a:solidFill>
                <a:srgbClr val="EC6B05"/>
              </a:solidFill>
            </a:endParaRPr>
          </a:p>
          <a:p>
            <a:pPr marL="0" indent="0" algn="ctr">
              <a:buNone/>
            </a:pPr>
            <a:endParaRPr lang="nl-NL" sz="4000" dirty="0">
              <a:solidFill>
                <a:srgbClr val="EC6B05"/>
              </a:solidFill>
            </a:endParaRPr>
          </a:p>
        </p:txBody>
      </p:sp>
      <p:sp>
        <p:nvSpPr>
          <p:cNvPr id="3" name="Tijdelijke aanduiding voor dianummer 2">
            <a:extLst>
              <a:ext uri="{FF2B5EF4-FFF2-40B4-BE49-F238E27FC236}">
                <a16:creationId xmlns:a16="http://schemas.microsoft.com/office/drawing/2014/main" id="{0EA5AD21-86BF-DD96-39DC-8C4B08EF56A9}"/>
              </a:ext>
            </a:extLst>
          </p:cNvPr>
          <p:cNvSpPr>
            <a:spLocks noGrp="1"/>
          </p:cNvSpPr>
          <p:nvPr>
            <p:ph type="sldNum" sz="quarter" idx="11"/>
          </p:nvPr>
        </p:nvSpPr>
        <p:spPr/>
        <p:txBody>
          <a:bodyPr/>
          <a:lstStyle/>
          <a:p>
            <a:pPr>
              <a:defRPr/>
            </a:pPr>
            <a:fld id="{252EE41D-6A39-46E9-98AC-4ADCC5DFB9A6}" type="slidenum">
              <a:rPr lang="nl-NL" smtClean="0"/>
              <a:pPr>
                <a:defRPr/>
              </a:pPr>
              <a:t>7</a:t>
            </a:fld>
            <a:endParaRPr lang="nl-NL" dirty="0"/>
          </a:p>
        </p:txBody>
      </p:sp>
      <p:pic>
        <p:nvPicPr>
          <p:cNvPr id="4" name="Afbeelding 3">
            <a:extLst>
              <a:ext uri="{FF2B5EF4-FFF2-40B4-BE49-F238E27FC236}">
                <a16:creationId xmlns:a16="http://schemas.microsoft.com/office/drawing/2014/main" id="{4A7BE5AB-C726-C25F-15C4-D59D7A2DC694}"/>
              </a:ext>
            </a:extLst>
          </p:cNvPr>
          <p:cNvPicPr>
            <a:picLocks noChangeAspect="1"/>
          </p:cNvPicPr>
          <p:nvPr/>
        </p:nvPicPr>
        <p:blipFill>
          <a:blip r:embed="rId2"/>
          <a:stretch>
            <a:fillRect/>
          </a:stretch>
        </p:blipFill>
        <p:spPr>
          <a:xfrm>
            <a:off x="3203848" y="2492896"/>
            <a:ext cx="3517697" cy="3517697"/>
          </a:xfrm>
          <a:prstGeom prst="rect">
            <a:avLst/>
          </a:prstGeom>
        </p:spPr>
      </p:pic>
    </p:spTree>
    <p:extLst>
      <p:ext uri="{BB962C8B-B14F-4D97-AF65-F5344CB8AC3E}">
        <p14:creationId xmlns:p14="http://schemas.microsoft.com/office/powerpoint/2010/main" val="175950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1714480" y="1428750"/>
            <a:ext cx="7105992" cy="5000625"/>
          </a:xfrm>
        </p:spPr>
        <p:txBody>
          <a:bodyPr>
            <a:normAutofit/>
          </a:bodyPr>
          <a:lstStyle/>
          <a:p>
            <a:pPr>
              <a:buNone/>
            </a:pPr>
            <a:r>
              <a:rPr lang="nl-NL" sz="2800" dirty="0">
                <a:solidFill>
                  <a:srgbClr val="EC6B05"/>
                </a:solidFill>
              </a:rPr>
              <a:t>Gezond en Actief Leven Akkoord (GALA)</a:t>
            </a:r>
          </a:p>
          <a:p>
            <a:pPr>
              <a:buNone/>
            </a:pPr>
            <a:endParaRPr lang="nl-NL" sz="2800" dirty="0">
              <a:solidFill>
                <a:srgbClr val="EC6B05"/>
              </a:solidFill>
            </a:endParaRPr>
          </a:p>
          <a:p>
            <a:pPr marL="0" indent="0">
              <a:buNone/>
            </a:pPr>
            <a:r>
              <a:rPr lang="nl-NL" i="1" dirty="0">
                <a:effectLst/>
                <a:latin typeface="Arial" panose="020B0604020202020204" pitchFamily="34" charset="0"/>
                <a:ea typeface="Calibri" panose="020F0502020204030204" pitchFamily="34" charset="0"/>
                <a:cs typeface="Times New Roman" panose="02020603050405020304" pitchFamily="18" charset="0"/>
              </a:rPr>
              <a:t>‘een gezonde generatie in 2040: weerbare, gezonde mensen die opgroeien, leven werken en wonen in een gezonde leefomgeving met een sterke sociale basis’. </a:t>
            </a:r>
            <a:endParaRPr lang="nl-NL" dirty="0">
              <a:effectLst/>
              <a:latin typeface="Arial" panose="020B0604020202020204" pitchFamily="34" charset="0"/>
              <a:ea typeface="Calibri" panose="020F0502020204030204" pitchFamily="34" charset="0"/>
              <a:cs typeface="Times New Roman" panose="02020603050405020304" pitchFamily="18" charset="0"/>
            </a:endParaRPr>
          </a:p>
          <a:p>
            <a:pPr marL="0" indent="0">
              <a:buNone/>
            </a:pPr>
            <a:endParaRPr lang="nl-NL" sz="2800" dirty="0"/>
          </a:p>
          <a:p>
            <a:r>
              <a:rPr lang="nl-NL" dirty="0"/>
              <a:t>Samenhangende lokale aanpak voor gezondheid, sport, bewegen en sociale basis</a:t>
            </a:r>
          </a:p>
          <a:p>
            <a:r>
              <a:rPr lang="nl-NL" dirty="0"/>
              <a:t>Integrale aanpak gezondheidsbevordering en preventie. </a:t>
            </a:r>
          </a:p>
        </p:txBody>
      </p:sp>
      <p:sp>
        <p:nvSpPr>
          <p:cNvPr id="3" name="Tijdelijke aanduiding voor dianummer 2"/>
          <p:cNvSpPr>
            <a:spLocks noGrp="1"/>
          </p:cNvSpPr>
          <p:nvPr>
            <p:ph type="sldNum" sz="quarter" idx="1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252EE41D-6A39-46E9-98AC-4ADCC5DFB9A6}" type="slidenum">
              <a:rPr kumimoji="0" lang="nl-NL" sz="1200" b="0" i="0" u="none" strike="noStrike" kern="1200" cap="none" spc="0" normalizeH="0" baseline="0" noProof="0" smtClean="0">
                <a:ln>
                  <a:noFill/>
                </a:ln>
                <a:solidFill>
                  <a:srgbClr val="58321E"/>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8</a:t>
            </a:fld>
            <a:endParaRPr kumimoji="0" lang="nl-NL" sz="1200" b="0" i="0" u="none" strike="noStrike" kern="1200" cap="none" spc="0" normalizeH="0" baseline="0" noProof="0" dirty="0">
              <a:ln>
                <a:noFill/>
              </a:ln>
              <a:solidFill>
                <a:srgbClr val="58321E"/>
              </a:solidFill>
              <a:effectLst/>
              <a:uLnTx/>
              <a:uFillTx/>
              <a:latin typeface="Arial" pitchFamily="34" charset="0"/>
              <a:ea typeface="+mn-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B00784F-965B-5B1E-E270-D1B6462A14B6}"/>
              </a:ext>
            </a:extLst>
          </p:cNvPr>
          <p:cNvGraphicFramePr/>
          <p:nvPr/>
        </p:nvGraphicFramePr>
        <p:xfrm>
          <a:off x="1524000" y="1083019"/>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kstvak 5">
            <a:extLst>
              <a:ext uri="{FF2B5EF4-FFF2-40B4-BE49-F238E27FC236}">
                <a16:creationId xmlns:a16="http://schemas.microsoft.com/office/drawing/2014/main" id="{B9276FC9-6CF8-472F-D16A-CAB1B4982FFC}"/>
              </a:ext>
            </a:extLst>
          </p:cNvPr>
          <p:cNvSpPr txBox="1"/>
          <p:nvPr/>
        </p:nvSpPr>
        <p:spPr>
          <a:xfrm>
            <a:off x="4088635" y="2625457"/>
            <a:ext cx="1116836" cy="136191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Preventie-infrastructuur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Integrale ketens: </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Valpreventie</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kansrijke start</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Welzijn op recept</a:t>
            </a:r>
          </a:p>
          <a:p>
            <a:pPr marL="214313" marR="0" lvl="0" indent="-214313" algn="l" defTabSz="685800" rtl="0" eaLnBrk="1" fontAlgn="auto" latinLnBrk="0" hangingPunct="1">
              <a:lnSpc>
                <a:spcPct val="100000"/>
              </a:lnSpc>
              <a:spcBef>
                <a:spcPts val="0"/>
              </a:spcBef>
              <a:spcAft>
                <a:spcPts val="0"/>
              </a:spcAft>
              <a:buClrTx/>
              <a:buSzTx/>
              <a:buFontTx/>
              <a:buChar char="-"/>
              <a:tabLst/>
              <a:defRPr/>
            </a:pPr>
            <a:r>
              <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rPr>
              <a:t>Overgewicht volwassenen en kinderen</a:t>
            </a:r>
          </a:p>
          <a:p>
            <a:pPr marL="214313" marR="0" lvl="0" indent="-214313" algn="l" defTabSz="685800" rtl="0" eaLnBrk="1" fontAlgn="auto" latinLnBrk="0" hangingPunct="1">
              <a:lnSpc>
                <a:spcPct val="100000"/>
              </a:lnSpc>
              <a:spcBef>
                <a:spcPts val="0"/>
              </a:spcBef>
              <a:spcAft>
                <a:spcPts val="0"/>
              </a:spcAft>
              <a:buClrTx/>
              <a:buSzTx/>
              <a:buFontTx/>
              <a:buChar char="-"/>
              <a:tabLst/>
              <a:defRPr/>
            </a:pPr>
            <a:endParaRPr kumimoji="0" lang="nl-NL" sz="7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8" name="Rechte verbindingslijn met pijl 7">
            <a:extLst>
              <a:ext uri="{FF2B5EF4-FFF2-40B4-BE49-F238E27FC236}">
                <a16:creationId xmlns:a16="http://schemas.microsoft.com/office/drawing/2014/main" id="{3D5099FA-4EF2-36D0-6A5A-C6A83BE169CC}"/>
              </a:ext>
            </a:extLst>
          </p:cNvPr>
          <p:cNvCxnSpPr>
            <a:cxnSpLocks/>
          </p:cNvCxnSpPr>
          <p:nvPr/>
        </p:nvCxnSpPr>
        <p:spPr>
          <a:xfrm>
            <a:off x="2473974" y="5098240"/>
            <a:ext cx="3863478" cy="0"/>
          </a:xfrm>
          <a:prstGeom prst="straightConnector1">
            <a:avLst/>
          </a:prstGeom>
          <a:ln w="38100">
            <a:tailEnd type="triangle"/>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ekstvak 9">
            <a:extLst>
              <a:ext uri="{FF2B5EF4-FFF2-40B4-BE49-F238E27FC236}">
                <a16:creationId xmlns:a16="http://schemas.microsoft.com/office/drawing/2014/main" id="{C18539D6-6977-2C51-C1FE-619E8638E78E}"/>
              </a:ext>
            </a:extLst>
          </p:cNvPr>
          <p:cNvSpPr txBox="1"/>
          <p:nvPr/>
        </p:nvSpPr>
        <p:spPr>
          <a:xfrm>
            <a:off x="388743" y="4925116"/>
            <a:ext cx="1536854" cy="3693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Van zorg naar gezondheid en preventie</a:t>
            </a:r>
          </a:p>
        </p:txBody>
      </p:sp>
      <p:cxnSp>
        <p:nvCxnSpPr>
          <p:cNvPr id="11" name="Rechte verbindingslijn met pijl 10">
            <a:extLst>
              <a:ext uri="{FF2B5EF4-FFF2-40B4-BE49-F238E27FC236}">
                <a16:creationId xmlns:a16="http://schemas.microsoft.com/office/drawing/2014/main" id="{46E04955-A8C4-F721-5320-00A195EF4626}"/>
              </a:ext>
            </a:extLst>
          </p:cNvPr>
          <p:cNvCxnSpPr>
            <a:cxnSpLocks/>
          </p:cNvCxnSpPr>
          <p:nvPr/>
        </p:nvCxnSpPr>
        <p:spPr>
          <a:xfrm flipH="1">
            <a:off x="3290256" y="5434759"/>
            <a:ext cx="3696847" cy="0"/>
          </a:xfrm>
          <a:prstGeom prst="straightConnector1">
            <a:avLst/>
          </a:prstGeom>
          <a:ln w="38100">
            <a:tailEnd type="triangle"/>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kstvak 13">
            <a:extLst>
              <a:ext uri="{FF2B5EF4-FFF2-40B4-BE49-F238E27FC236}">
                <a16:creationId xmlns:a16="http://schemas.microsoft.com/office/drawing/2014/main" id="{8F9A8AC5-FA02-D76F-B790-22B7D66E3906}"/>
              </a:ext>
            </a:extLst>
          </p:cNvPr>
          <p:cNvSpPr txBox="1"/>
          <p:nvPr/>
        </p:nvSpPr>
        <p:spPr>
          <a:xfrm>
            <a:off x="7161766" y="4816790"/>
            <a:ext cx="1861048" cy="92333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Integraal en samenhangend lokaal en regionaal gezondheidsbeleid en sociaal domein voor toegankelijke en betaalbare zorg en ondersteuning (in lijn met het regioplan)</a:t>
            </a:r>
          </a:p>
        </p:txBody>
      </p:sp>
      <p:sp>
        <p:nvSpPr>
          <p:cNvPr id="17" name="Titel 1">
            <a:extLst>
              <a:ext uri="{FF2B5EF4-FFF2-40B4-BE49-F238E27FC236}">
                <a16:creationId xmlns:a16="http://schemas.microsoft.com/office/drawing/2014/main" id="{C0562EC0-4C0D-68C0-6160-FE53669BF3E1}"/>
              </a:ext>
            </a:extLst>
          </p:cNvPr>
          <p:cNvSpPr txBox="1">
            <a:spLocks/>
          </p:cNvSpPr>
          <p:nvPr/>
        </p:nvSpPr>
        <p:spPr>
          <a:xfrm>
            <a:off x="333463" y="1060894"/>
            <a:ext cx="8421794" cy="437138"/>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tabLst>
                <a:tab pos="1255713" algn="l"/>
              </a:tabLst>
              <a:defRPr sz="2200" b="1" kern="1200">
                <a:solidFill>
                  <a:schemeClr val="tx2"/>
                </a:solidFill>
                <a:latin typeface="+mj-lt"/>
                <a:ea typeface="+mj-ea"/>
                <a:cs typeface="+mj-cs"/>
              </a:defRPr>
            </a:lvl1pPr>
          </a:lstStyle>
          <a:p>
            <a:pPr marL="0" marR="0" lvl="0" indent="0" algn="l" defTabSz="685800" rtl="0" eaLnBrk="1" fontAlgn="auto" latinLnBrk="0" hangingPunct="1">
              <a:lnSpc>
                <a:spcPct val="90000"/>
              </a:lnSpc>
              <a:spcBef>
                <a:spcPct val="0"/>
              </a:spcBef>
              <a:spcAft>
                <a:spcPts val="0"/>
              </a:spcAft>
              <a:buClrTx/>
              <a:buSzTx/>
              <a:buFontTx/>
              <a:buNone/>
              <a:tabLst>
                <a:tab pos="941785" algn="l"/>
              </a:tabLst>
              <a:defRPr/>
            </a:pPr>
            <a:r>
              <a:rPr kumimoji="0" lang="nl-NL" sz="2100" b="1" i="0" u="none" strike="noStrike" kern="1200" cap="none" spc="0" normalizeH="0" baseline="0" noProof="0" dirty="0">
                <a:ln>
                  <a:noFill/>
                </a:ln>
                <a:solidFill>
                  <a:srgbClr val="EC6B05"/>
                </a:solidFill>
                <a:effectLst/>
                <a:uLnTx/>
                <a:uFillTx/>
                <a:latin typeface="Arial"/>
                <a:ea typeface="+mj-ea"/>
                <a:cs typeface="+mj-cs"/>
              </a:rPr>
              <a:t>IZA en GALA hebben overlap en versterken elkaar in de uitvoering</a:t>
            </a:r>
          </a:p>
        </p:txBody>
      </p:sp>
      <p:cxnSp>
        <p:nvCxnSpPr>
          <p:cNvPr id="23" name="Rechte verbindingslijn met pijl 22">
            <a:extLst>
              <a:ext uri="{FF2B5EF4-FFF2-40B4-BE49-F238E27FC236}">
                <a16:creationId xmlns:a16="http://schemas.microsoft.com/office/drawing/2014/main" id="{6062FABC-9677-3F25-4028-54E09938CE72}"/>
              </a:ext>
            </a:extLst>
          </p:cNvPr>
          <p:cNvCxnSpPr/>
          <p:nvPr/>
        </p:nvCxnSpPr>
        <p:spPr>
          <a:xfrm>
            <a:off x="2531813" y="5732214"/>
            <a:ext cx="3863478" cy="0"/>
          </a:xfrm>
          <a:prstGeom prst="straightConnector1">
            <a:avLst/>
          </a:prstGeom>
          <a:ln w="38100" cap="flat" cmpd="sng" algn="ctr">
            <a:solidFill>
              <a:schemeClr val="accent1"/>
            </a:solidFill>
            <a:prstDash val="solid"/>
            <a:round/>
            <a:headEnd type="arrow" w="med" len="med"/>
            <a:tailEnd type="arrow" w="med" len="med"/>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minor">
            <a:schemeClr val="tx1"/>
          </a:fontRef>
        </p:style>
      </p:cxnSp>
      <p:sp>
        <p:nvSpPr>
          <p:cNvPr id="24" name="Tekstvak 23">
            <a:extLst>
              <a:ext uri="{FF2B5EF4-FFF2-40B4-BE49-F238E27FC236}">
                <a16:creationId xmlns:a16="http://schemas.microsoft.com/office/drawing/2014/main" id="{92C873E1-339E-46D3-0D61-B90D8F5FD189}"/>
              </a:ext>
            </a:extLst>
          </p:cNvPr>
          <p:cNvSpPr txBox="1"/>
          <p:nvPr/>
        </p:nvSpPr>
        <p:spPr>
          <a:xfrm>
            <a:off x="388743" y="5628339"/>
            <a:ext cx="1536854" cy="2308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Regionaal</a:t>
            </a:r>
          </a:p>
        </p:txBody>
      </p:sp>
      <p:sp>
        <p:nvSpPr>
          <p:cNvPr id="25" name="Tekstvak 24">
            <a:extLst>
              <a:ext uri="{FF2B5EF4-FFF2-40B4-BE49-F238E27FC236}">
                <a16:creationId xmlns:a16="http://schemas.microsoft.com/office/drawing/2014/main" id="{FBFBFC6E-91B7-09A8-E101-D551EC1AFC88}"/>
              </a:ext>
            </a:extLst>
          </p:cNvPr>
          <p:cNvSpPr txBox="1"/>
          <p:nvPr/>
        </p:nvSpPr>
        <p:spPr>
          <a:xfrm>
            <a:off x="7161766" y="5671106"/>
            <a:ext cx="1536854" cy="23083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Lokaal</a:t>
            </a:r>
          </a:p>
        </p:txBody>
      </p:sp>
      <p:sp>
        <p:nvSpPr>
          <p:cNvPr id="2" name="Tekstvak 1">
            <a:extLst>
              <a:ext uri="{FF2B5EF4-FFF2-40B4-BE49-F238E27FC236}">
                <a16:creationId xmlns:a16="http://schemas.microsoft.com/office/drawing/2014/main" id="{3EC08CC5-8FB0-ADCF-A046-78420257B9A6}"/>
              </a:ext>
            </a:extLst>
          </p:cNvPr>
          <p:cNvSpPr txBox="1"/>
          <p:nvPr/>
        </p:nvSpPr>
        <p:spPr>
          <a:xfrm>
            <a:off x="228600" y="1629100"/>
            <a:ext cx="1295400" cy="784830"/>
          </a:xfrm>
          <a:prstGeom prst="rect">
            <a:avLst/>
          </a:prstGeom>
          <a:noFill/>
          <a:ln>
            <a:solidFill>
              <a:schemeClr val="accent1"/>
            </a:solid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Preventie en gezondheidsbevordering verplicht onderdeel van regiobeeld en regioplan</a:t>
            </a:r>
          </a:p>
        </p:txBody>
      </p:sp>
      <p:cxnSp>
        <p:nvCxnSpPr>
          <p:cNvPr id="7" name="Rechte verbindingslijn met pijl 6">
            <a:extLst>
              <a:ext uri="{FF2B5EF4-FFF2-40B4-BE49-F238E27FC236}">
                <a16:creationId xmlns:a16="http://schemas.microsoft.com/office/drawing/2014/main" id="{A17DC52A-6FFE-3BC7-9871-E71DBF85B6A0}"/>
              </a:ext>
            </a:extLst>
          </p:cNvPr>
          <p:cNvCxnSpPr>
            <a:cxnSpLocks/>
          </p:cNvCxnSpPr>
          <p:nvPr/>
        </p:nvCxnSpPr>
        <p:spPr>
          <a:xfrm flipH="1" flipV="1">
            <a:off x="1579590" y="1963229"/>
            <a:ext cx="2286440" cy="6017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4692973"/>
      </p:ext>
    </p:extLst>
  </p:cSld>
  <p:clrMapOvr>
    <a:masterClrMapping/>
  </p:clrMapOvr>
</p:sld>
</file>

<file path=ppt/theme/theme1.xml><?xml version="1.0" encoding="utf-8"?>
<a:theme xmlns:a="http://schemas.openxmlformats.org/drawingml/2006/main" name="blank">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7AB84"/>
        </a:solidFill>
        <a:ln w="9525">
          <a:noFill/>
          <a:miter lim="800000"/>
          <a:headEnd/>
          <a:tailEnd/>
        </a:ln>
        <a:effectLst/>
      </a:spPr>
      <a:bodyPr wrap="none" anchor="ctr"/>
      <a:lstStyle>
        <a:defPPr algn="r">
          <a:defRPr>
            <a:solidFill>
              <a:srgbClr val="C7AB84"/>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txDef>
      <a:spPr>
        <a:noFill/>
      </a:spPr>
      <a:bodyPr wrap="square" rtlCol="0">
        <a:spAutoFit/>
      </a:bodyPr>
      <a:lstStyle>
        <a:defPPr>
          <a:defRPr smtClean="0"/>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owerPoint-presentatie_2019.pptx" id="{A2356327-FA72-4076-9A6E-0CD8D6287D6F}" vid="{702F4430-6CCE-4CD0-B38C-D2A4C2287209}"/>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563</TotalTime>
  <Words>1806</Words>
  <Application>Microsoft Office PowerPoint</Application>
  <PresentationFormat>Diavoorstelling (4:3)</PresentationFormat>
  <Paragraphs>280</Paragraphs>
  <Slides>40</Slides>
  <Notes>2</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40</vt:i4>
      </vt:variant>
    </vt:vector>
  </HeadingPairs>
  <TitlesOfParts>
    <vt:vector size="49" baseType="lpstr">
      <vt:lpstr>Arial</vt:lpstr>
      <vt:lpstr>Calibri</vt:lpstr>
      <vt:lpstr>Calibri Light</vt:lpstr>
      <vt:lpstr>Courier New</vt:lpstr>
      <vt:lpstr>Source Sans Pro</vt:lpstr>
      <vt:lpstr>Times</vt:lpstr>
      <vt:lpstr>Wingdings</vt:lpstr>
      <vt:lpstr>blank</vt:lpstr>
      <vt:lpstr>Kantoorthema</vt:lpstr>
      <vt:lpstr>IZA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Hervormingsagenda jeugd 2023 - 2028</vt:lpstr>
      <vt:lpstr>PowerPoint-presentatie</vt:lpstr>
      <vt:lpstr>PowerPoint-presentatie</vt:lpstr>
      <vt:lpstr>PowerPoint-presentatie</vt:lpstr>
      <vt:lpstr>Aanpassing Jeugdhulpplicht</vt:lpstr>
      <vt:lpstr>Aanpassing Jeugdhulpplicht</vt:lpstr>
      <vt:lpstr>Aanpassing Jeugdhulpplicht</vt:lpstr>
      <vt:lpstr>PowerPoint-presentatie</vt:lpstr>
      <vt:lpstr>PowerPoint-presentatie</vt:lpstr>
      <vt:lpstr>Onderwijs en kinderopvang</vt:lpstr>
      <vt:lpstr>Verbindingsroute </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IZA</dc:title>
  <dc:creator>Maaike van Nijnanten</dc:creator>
  <cp:lastModifiedBy>Maaike van Nijnanten</cp:lastModifiedBy>
  <cp:revision>12</cp:revision>
  <cp:lastPrinted>2023-09-21T15:13:09Z</cp:lastPrinted>
  <dcterms:created xsi:type="dcterms:W3CDTF">2023-09-06T19:27:27Z</dcterms:created>
  <dcterms:modified xsi:type="dcterms:W3CDTF">2023-09-21T15:26:13Z</dcterms:modified>
</cp:coreProperties>
</file>