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5"/>
    <p:sldMasterId id="2147483684" r:id="rId6"/>
  </p:sldMasterIdLst>
  <p:notesMasterIdLst>
    <p:notesMasterId r:id="rId19"/>
  </p:notesMasterIdLst>
  <p:sldIdLst>
    <p:sldId id="482" r:id="rId7"/>
    <p:sldId id="526" r:id="rId8"/>
    <p:sldId id="527" r:id="rId9"/>
    <p:sldId id="257" r:id="rId10"/>
    <p:sldId id="520" r:id="rId11"/>
    <p:sldId id="524" r:id="rId12"/>
    <p:sldId id="530" r:id="rId13"/>
    <p:sldId id="528" r:id="rId14"/>
    <p:sldId id="531" r:id="rId15"/>
    <p:sldId id="529" r:id="rId16"/>
    <p:sldId id="532" r:id="rId17"/>
    <p:sldId id="533" r:id="rId18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C022A3-5726-E256-2E04-ADB8E286CE64}" name="Sophie Henken" initials="SH" userId="S::sophie.henken@denhaag.nl::d91ca2b9-584e-4eda-ad5a-722d172fa10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B2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80D9E2-C9CF-ECB6-A880-7CAF8A82A5D8}" v="35" dt="2023-06-19T11:22:02.453"/>
    <p1510:client id="{3FC98F37-3122-4E54-91EF-776625EBC171}" v="8" dt="2023-06-19T09:56:22.231"/>
    <p1510:client id="{44DAF86D-EC67-48D5-954D-84EA69FC0683}" v="696" dt="2023-06-19T13:20:23.500"/>
    <p1510:client id="{82AC90CD-5213-4D40-892A-249A7743B3B4}" v="100" dt="2023-06-19T14:59:52.524"/>
    <p1510:client id="{CC6829A1-5C0A-46A1-8EA0-EE94AC0AA434}" v="2186" dt="2023-06-20T05:51:39.614"/>
    <p1510:client id="{CF50652F-CE4D-4461-8D6D-D60A986C9479}" v="85" vWet="87" dt="2023-06-19T11:11:15.61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Stijl, gemiddeld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Stijl, gemiddeld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78" d="100"/>
          <a:sy n="78" d="100"/>
        </p:scale>
        <p:origin x="85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D2CFD5-4D75-4736-97BC-DE52AF43D05E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D26544-14FE-40F5-A632-18EC10ABC65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98162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D26544-14FE-40F5-A632-18EC10ABC65E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464348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D26544-14FE-40F5-A632-18EC10ABC65E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47429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D26544-14FE-40F5-A632-18EC10ABC65E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60165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Ik doe vandaag de inhoudelijke toelichting, voor bestuurlijke overwegingen zal ik af en toe terugvallen op Robert-Jaap en de secretaris en </a:t>
            </a:r>
            <a:r>
              <a:rPr lang="nl-NL" dirty="0" err="1"/>
              <a:t>plv</a:t>
            </a:r>
            <a:r>
              <a:rPr lang="nl-NL" dirty="0"/>
              <a:t> secretaris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D26544-14FE-40F5-A632-18EC10ABC65E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41515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D26544-14FE-40F5-A632-18EC10ABC65E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95568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D26544-14FE-40F5-A632-18EC10ABC65E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949253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D26544-14FE-40F5-A632-18EC10ABC65E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09444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D26544-14FE-40F5-A632-18EC10ABC65E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51505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D26544-14FE-40F5-A632-18EC10ABC65E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569852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D26544-14FE-40F5-A632-18EC10ABC65E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053635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85789" lvl="1" indent="-228589" defTabSz="914358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/>
            </a:pPr>
            <a:endParaRPr lang="nl-NL" sz="1200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D26544-14FE-40F5-A632-18EC10ABC65E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52000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94584-6BBB-4535-A557-D161197F1A57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47B28-15E4-42E7-8C65-C503693FAB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36065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94584-6BBB-4535-A557-D161197F1A57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47B28-15E4-42E7-8C65-C503693FAB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1148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94584-6BBB-4535-A557-D161197F1A57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47B28-15E4-42E7-8C65-C503693FAB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884806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e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3D3A37B-36AE-4499-ABB9-2A8A425BC776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0" y="0"/>
            <a:ext cx="6091777" cy="6858000"/>
          </a:xfrm>
        </p:spPr>
        <p:txBody>
          <a:bodyPr/>
          <a:lstStyle>
            <a:lvl1pPr marL="0" indent="0">
              <a:buFontTx/>
              <a:buNone/>
              <a:defRPr sz="1819"/>
            </a:lvl1pPr>
            <a:lvl2pPr marL="457179" indent="0">
              <a:buFontTx/>
              <a:buNone/>
              <a:defRPr sz="1577"/>
            </a:lvl2pPr>
            <a:lvl3pPr marL="914358" indent="0">
              <a:buFontTx/>
              <a:buNone/>
              <a:defRPr sz="1455"/>
            </a:lvl3pPr>
            <a:lvl4pPr marL="1600126" indent="-228589">
              <a:buFontTx/>
              <a:buBlip>
                <a:blip r:embed="rId2"/>
              </a:buBlip>
              <a:defRPr/>
            </a:lvl4pPr>
            <a:lvl5pPr marL="2057305" indent="-228589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3104">
              <a:spcBef>
                <a:spcPts val="3"/>
              </a:spcBef>
            </a:pPr>
            <a:fld id="{81D60167-4931-47E6-BA6A-407CBD079E47}" type="slidenum">
              <a:rPr lang="en-NL" spc="6" smtClean="0"/>
              <a:pPr marL="23104">
                <a:spcBef>
                  <a:spcPts val="3"/>
                </a:spcBef>
              </a:pPr>
              <a:t>‹nr.›</a:t>
            </a:fld>
            <a:endParaRPr lang="en-NL" spc="6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8D70159-F663-DE4C-80B4-2C453D363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0622" y="1764754"/>
            <a:ext cx="4888113" cy="1325563"/>
          </a:xfrm>
        </p:spPr>
        <p:txBody>
          <a:bodyPr>
            <a:normAutofit/>
          </a:bodyPr>
          <a:lstStyle>
            <a:lvl1pPr>
              <a:defRPr sz="3638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5089F462-626C-AF40-A4EC-5D19749CB2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10622" y="2721317"/>
            <a:ext cx="4888113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179" indent="0">
              <a:buNone/>
              <a:defRPr sz="2000" b="1"/>
            </a:lvl2pPr>
            <a:lvl3pPr marL="914358" indent="0">
              <a:buNone/>
              <a:defRPr sz="1800" b="1"/>
            </a:lvl3pPr>
            <a:lvl4pPr marL="1371536" indent="0">
              <a:buNone/>
              <a:defRPr sz="1600" b="1"/>
            </a:lvl4pPr>
            <a:lvl5pPr marL="1828715" indent="0">
              <a:buNone/>
              <a:defRPr sz="1600" b="1"/>
            </a:lvl5pPr>
            <a:lvl6pPr marL="2285894" indent="0">
              <a:buNone/>
              <a:defRPr sz="1600" b="1"/>
            </a:lvl6pPr>
            <a:lvl7pPr marL="2743073" indent="0">
              <a:buNone/>
              <a:defRPr sz="1600" b="1"/>
            </a:lvl7pPr>
            <a:lvl8pPr marL="3200252" indent="0">
              <a:buNone/>
              <a:defRPr sz="1600" b="1"/>
            </a:lvl8pPr>
            <a:lvl9pPr marL="365743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9859EA85-65D6-4A6F-9F82-75CADFF9A42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7805807" y="23018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286C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Rekenkamer Den Haag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15712980"/>
      </p:ext>
    </p:extLst>
  </p:cSld>
  <p:clrMapOvr>
    <a:masterClrMapping/>
  </p:clrMapOvr>
  <p:hf sldNum="0" hdr="0" dt="0"/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9" indent="0" algn="ctr">
              <a:buNone/>
              <a:defRPr sz="2000"/>
            </a:lvl2pPr>
            <a:lvl3pPr marL="914358" indent="0" algn="ctr">
              <a:buNone/>
              <a:defRPr sz="1800"/>
            </a:lvl3pPr>
            <a:lvl4pPr marL="1371536" indent="0" algn="ctr">
              <a:buNone/>
              <a:defRPr sz="1600"/>
            </a:lvl4pPr>
            <a:lvl5pPr marL="1828715" indent="0" algn="ctr">
              <a:buNone/>
              <a:defRPr sz="1600"/>
            </a:lvl5pPr>
            <a:lvl6pPr marL="2285894" indent="0" algn="ctr">
              <a:buNone/>
              <a:defRPr sz="1600"/>
            </a:lvl6pPr>
            <a:lvl7pPr marL="2743073" indent="0" algn="ctr">
              <a:buNone/>
              <a:defRPr sz="1600"/>
            </a:lvl7pPr>
            <a:lvl8pPr marL="3200252" indent="0" algn="ctr">
              <a:buNone/>
              <a:defRPr sz="1600"/>
            </a:lvl8pPr>
            <a:lvl9pPr marL="365743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80B0-BF60-E045-8FC8-AB5E0694694F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286C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Rekenkamer Den Haag</a:t>
            </a:r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3104">
              <a:spcBef>
                <a:spcPts val="3"/>
              </a:spcBef>
            </a:pPr>
            <a:fld id="{81D60167-4931-47E6-BA6A-407CBD079E47}" type="slidenum">
              <a:rPr lang="en-NL" spc="6" smtClean="0"/>
              <a:pPr marL="23104">
                <a:spcBef>
                  <a:spcPts val="3"/>
                </a:spcBef>
              </a:pPr>
              <a:t>‹nr.›</a:t>
            </a:fld>
            <a:endParaRPr lang="en-NL" spc="6"/>
          </a:p>
        </p:txBody>
      </p:sp>
    </p:spTree>
    <p:extLst>
      <p:ext uri="{BB962C8B-B14F-4D97-AF65-F5344CB8AC3E}">
        <p14:creationId xmlns:p14="http://schemas.microsoft.com/office/powerpoint/2010/main" val="3292618670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80B0-BF60-E045-8FC8-AB5E0694694F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286C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Rekenkamer Den Haag</a:t>
            </a:r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3104">
              <a:spcBef>
                <a:spcPts val="3"/>
              </a:spcBef>
            </a:pPr>
            <a:fld id="{81D60167-4931-47E6-BA6A-407CBD079E47}" type="slidenum">
              <a:rPr lang="en-NL" spc="6" smtClean="0"/>
              <a:pPr marL="23104">
                <a:spcBef>
                  <a:spcPts val="3"/>
                </a:spcBef>
              </a:pPr>
              <a:t>‹nr.›</a:t>
            </a:fld>
            <a:endParaRPr lang="en-NL" spc="6"/>
          </a:p>
        </p:txBody>
      </p:sp>
    </p:spTree>
    <p:extLst>
      <p:ext uri="{BB962C8B-B14F-4D97-AF65-F5344CB8AC3E}">
        <p14:creationId xmlns:p14="http://schemas.microsoft.com/office/powerpoint/2010/main" val="1077885517"/>
      </p:ext>
    </p:extLst>
  </p:cSld>
  <p:clrMapOvr>
    <a:masterClrMapping/>
  </p:clrMapOvr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1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80B0-BF60-E045-8FC8-AB5E0694694F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286C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Rekenkamer Den Haag</a:t>
            </a:r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3104">
              <a:spcBef>
                <a:spcPts val="3"/>
              </a:spcBef>
            </a:pPr>
            <a:fld id="{81D60167-4931-47E6-BA6A-407CBD079E47}" type="slidenum">
              <a:rPr lang="en-NL" spc="6" smtClean="0"/>
              <a:pPr marL="23104">
                <a:spcBef>
                  <a:spcPts val="3"/>
                </a:spcBef>
              </a:pPr>
              <a:t>‹nr.›</a:t>
            </a:fld>
            <a:endParaRPr lang="en-NL" spc="6"/>
          </a:p>
        </p:txBody>
      </p:sp>
    </p:spTree>
    <p:extLst>
      <p:ext uri="{BB962C8B-B14F-4D97-AF65-F5344CB8AC3E}">
        <p14:creationId xmlns:p14="http://schemas.microsoft.com/office/powerpoint/2010/main" val="2905129670"/>
      </p:ext>
    </p:extLst>
  </p:cSld>
  <p:clrMapOvr>
    <a:masterClrMapping/>
  </p:clrMapOvr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80B0-BF60-E045-8FC8-AB5E0694694F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286C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Rekenkamer Den Haag</a:t>
            </a:r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3104">
              <a:spcBef>
                <a:spcPts val="3"/>
              </a:spcBef>
            </a:pPr>
            <a:fld id="{81D60167-4931-47E6-BA6A-407CBD079E47}" type="slidenum">
              <a:rPr lang="en-NL" spc="6" smtClean="0"/>
              <a:pPr marL="23104">
                <a:spcBef>
                  <a:spcPts val="3"/>
                </a:spcBef>
              </a:pPr>
              <a:t>‹nr.›</a:t>
            </a:fld>
            <a:endParaRPr lang="en-NL" spc="6"/>
          </a:p>
        </p:txBody>
      </p:sp>
    </p:spTree>
    <p:extLst>
      <p:ext uri="{BB962C8B-B14F-4D97-AF65-F5344CB8AC3E}">
        <p14:creationId xmlns:p14="http://schemas.microsoft.com/office/powerpoint/2010/main" val="1565752266"/>
      </p:ext>
    </p:extLst>
  </p:cSld>
  <p:clrMapOvr>
    <a:masterClrMapping/>
  </p:clrMapOvr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9" indent="0">
              <a:buNone/>
              <a:defRPr sz="2000" b="1"/>
            </a:lvl2pPr>
            <a:lvl3pPr marL="914358" indent="0">
              <a:buNone/>
              <a:defRPr sz="1800" b="1"/>
            </a:lvl3pPr>
            <a:lvl4pPr marL="1371536" indent="0">
              <a:buNone/>
              <a:defRPr sz="1600" b="1"/>
            </a:lvl4pPr>
            <a:lvl5pPr marL="1828715" indent="0">
              <a:buNone/>
              <a:defRPr sz="1600" b="1"/>
            </a:lvl5pPr>
            <a:lvl6pPr marL="2285894" indent="0">
              <a:buNone/>
              <a:defRPr sz="1600" b="1"/>
            </a:lvl6pPr>
            <a:lvl7pPr marL="2743073" indent="0">
              <a:buNone/>
              <a:defRPr sz="1600" b="1"/>
            </a:lvl7pPr>
            <a:lvl8pPr marL="3200252" indent="0">
              <a:buNone/>
              <a:defRPr sz="1600" b="1"/>
            </a:lvl8pPr>
            <a:lvl9pPr marL="365743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9" indent="0">
              <a:buNone/>
              <a:defRPr sz="2000" b="1"/>
            </a:lvl2pPr>
            <a:lvl3pPr marL="914358" indent="0">
              <a:buNone/>
              <a:defRPr sz="1800" b="1"/>
            </a:lvl3pPr>
            <a:lvl4pPr marL="1371536" indent="0">
              <a:buNone/>
              <a:defRPr sz="1600" b="1"/>
            </a:lvl4pPr>
            <a:lvl5pPr marL="1828715" indent="0">
              <a:buNone/>
              <a:defRPr sz="1600" b="1"/>
            </a:lvl5pPr>
            <a:lvl6pPr marL="2285894" indent="0">
              <a:buNone/>
              <a:defRPr sz="1600" b="1"/>
            </a:lvl6pPr>
            <a:lvl7pPr marL="2743073" indent="0">
              <a:buNone/>
              <a:defRPr sz="1600" b="1"/>
            </a:lvl7pPr>
            <a:lvl8pPr marL="3200252" indent="0">
              <a:buNone/>
              <a:defRPr sz="1600" b="1"/>
            </a:lvl8pPr>
            <a:lvl9pPr marL="365743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80B0-BF60-E045-8FC8-AB5E0694694F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286C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Rekenkamer Den Haag</a:t>
            </a:r>
            <a:endParaRPr lang="en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3104">
              <a:spcBef>
                <a:spcPts val="3"/>
              </a:spcBef>
            </a:pPr>
            <a:fld id="{81D60167-4931-47E6-BA6A-407CBD079E47}" type="slidenum">
              <a:rPr lang="en-NL" spc="6" smtClean="0"/>
              <a:pPr marL="23104">
                <a:spcBef>
                  <a:spcPts val="3"/>
                </a:spcBef>
              </a:pPr>
              <a:t>‹nr.›</a:t>
            </a:fld>
            <a:endParaRPr lang="en-NL" spc="6"/>
          </a:p>
        </p:txBody>
      </p:sp>
    </p:spTree>
    <p:extLst>
      <p:ext uri="{BB962C8B-B14F-4D97-AF65-F5344CB8AC3E}">
        <p14:creationId xmlns:p14="http://schemas.microsoft.com/office/powerpoint/2010/main" val="3960854222"/>
      </p:ext>
    </p:extLst>
  </p:cSld>
  <p:clrMapOvr>
    <a:masterClrMapping/>
  </p:clrMapOvr>
  <p:hf sldNum="0"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80B0-BF60-E045-8FC8-AB5E0694694F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286C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Rekenkamer Den Haag</a:t>
            </a:r>
            <a:endParaRPr lang="en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3104">
              <a:spcBef>
                <a:spcPts val="3"/>
              </a:spcBef>
            </a:pPr>
            <a:fld id="{81D60167-4931-47E6-BA6A-407CBD079E47}" type="slidenum">
              <a:rPr lang="en-NL" spc="6" smtClean="0"/>
              <a:pPr marL="23104">
                <a:spcBef>
                  <a:spcPts val="3"/>
                </a:spcBef>
              </a:pPr>
              <a:t>‹nr.›</a:t>
            </a:fld>
            <a:endParaRPr lang="en-NL" spc="6"/>
          </a:p>
        </p:txBody>
      </p:sp>
    </p:spTree>
    <p:extLst>
      <p:ext uri="{BB962C8B-B14F-4D97-AF65-F5344CB8AC3E}">
        <p14:creationId xmlns:p14="http://schemas.microsoft.com/office/powerpoint/2010/main" val="1505749619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286C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Rekenkamer Den Haag</a:t>
            </a:r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3104">
              <a:spcBef>
                <a:spcPts val="3"/>
              </a:spcBef>
            </a:pPr>
            <a:fld id="{81D60167-4931-47E6-BA6A-407CBD079E47}" type="slidenum">
              <a:rPr lang="en-NL" spc="6" smtClean="0"/>
              <a:pPr marL="23104">
                <a:spcBef>
                  <a:spcPts val="3"/>
                </a:spcBef>
              </a:pPr>
              <a:t>‹nr.›</a:t>
            </a:fld>
            <a:endParaRPr lang="en-NL" spc="6"/>
          </a:p>
        </p:txBody>
      </p:sp>
    </p:spTree>
    <p:extLst>
      <p:ext uri="{BB962C8B-B14F-4D97-AF65-F5344CB8AC3E}">
        <p14:creationId xmlns:p14="http://schemas.microsoft.com/office/powerpoint/2010/main" val="3324635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94584-6BBB-4535-A557-D161197F1A57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47B28-15E4-42E7-8C65-C503693FAB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772223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9" indent="0">
              <a:buNone/>
              <a:defRPr sz="1400"/>
            </a:lvl2pPr>
            <a:lvl3pPr marL="914358" indent="0">
              <a:buNone/>
              <a:defRPr sz="1200"/>
            </a:lvl3pPr>
            <a:lvl4pPr marL="1371536" indent="0">
              <a:buNone/>
              <a:defRPr sz="1000"/>
            </a:lvl4pPr>
            <a:lvl5pPr marL="1828715" indent="0">
              <a:buNone/>
              <a:defRPr sz="1000"/>
            </a:lvl5pPr>
            <a:lvl6pPr marL="2285894" indent="0">
              <a:buNone/>
              <a:defRPr sz="1000"/>
            </a:lvl6pPr>
            <a:lvl7pPr marL="2743073" indent="0">
              <a:buNone/>
              <a:defRPr sz="1000"/>
            </a:lvl7pPr>
            <a:lvl8pPr marL="3200252" indent="0">
              <a:buNone/>
              <a:defRPr sz="1000"/>
            </a:lvl8pPr>
            <a:lvl9pPr marL="365743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80B0-BF60-E045-8FC8-AB5E0694694F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286C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Rekenkamer Den Haag</a:t>
            </a:r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3104">
              <a:spcBef>
                <a:spcPts val="3"/>
              </a:spcBef>
            </a:pPr>
            <a:fld id="{81D60167-4931-47E6-BA6A-407CBD079E47}" type="slidenum">
              <a:rPr lang="en-NL" spc="6" smtClean="0"/>
              <a:pPr marL="23104">
                <a:spcBef>
                  <a:spcPts val="3"/>
                </a:spcBef>
              </a:pPr>
              <a:t>‹nr.›</a:t>
            </a:fld>
            <a:endParaRPr lang="en-NL" spc="6"/>
          </a:p>
        </p:txBody>
      </p:sp>
    </p:spTree>
    <p:extLst>
      <p:ext uri="{BB962C8B-B14F-4D97-AF65-F5344CB8AC3E}">
        <p14:creationId xmlns:p14="http://schemas.microsoft.com/office/powerpoint/2010/main" val="3015324839"/>
      </p:ext>
    </p:extLst>
  </p:cSld>
  <p:clrMapOvr>
    <a:masterClrMapping/>
  </p:clrMapOvr>
  <p:hf sldNum="0" hd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79" indent="0">
              <a:buNone/>
              <a:defRPr sz="2800"/>
            </a:lvl2pPr>
            <a:lvl3pPr marL="914358" indent="0">
              <a:buNone/>
              <a:defRPr sz="2400"/>
            </a:lvl3pPr>
            <a:lvl4pPr marL="1371536" indent="0">
              <a:buNone/>
              <a:defRPr sz="2000"/>
            </a:lvl4pPr>
            <a:lvl5pPr marL="1828715" indent="0">
              <a:buNone/>
              <a:defRPr sz="2000"/>
            </a:lvl5pPr>
            <a:lvl6pPr marL="2285894" indent="0">
              <a:buNone/>
              <a:defRPr sz="2000"/>
            </a:lvl6pPr>
            <a:lvl7pPr marL="2743073" indent="0">
              <a:buNone/>
              <a:defRPr sz="2000"/>
            </a:lvl7pPr>
            <a:lvl8pPr marL="3200252" indent="0">
              <a:buNone/>
              <a:defRPr sz="2000"/>
            </a:lvl8pPr>
            <a:lvl9pPr marL="365743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9" indent="0">
              <a:buNone/>
              <a:defRPr sz="1400"/>
            </a:lvl2pPr>
            <a:lvl3pPr marL="914358" indent="0">
              <a:buNone/>
              <a:defRPr sz="1200"/>
            </a:lvl3pPr>
            <a:lvl4pPr marL="1371536" indent="0">
              <a:buNone/>
              <a:defRPr sz="1000"/>
            </a:lvl4pPr>
            <a:lvl5pPr marL="1828715" indent="0">
              <a:buNone/>
              <a:defRPr sz="1000"/>
            </a:lvl5pPr>
            <a:lvl6pPr marL="2285894" indent="0">
              <a:buNone/>
              <a:defRPr sz="1000"/>
            </a:lvl6pPr>
            <a:lvl7pPr marL="2743073" indent="0">
              <a:buNone/>
              <a:defRPr sz="1000"/>
            </a:lvl7pPr>
            <a:lvl8pPr marL="3200252" indent="0">
              <a:buNone/>
              <a:defRPr sz="1000"/>
            </a:lvl8pPr>
            <a:lvl9pPr marL="365743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3104">
              <a:spcBef>
                <a:spcPts val="3"/>
              </a:spcBef>
            </a:pPr>
            <a:fld id="{81D60167-4931-47E6-BA6A-407CBD079E47}" type="slidenum">
              <a:rPr lang="en-NL" spc="6" smtClean="0"/>
              <a:pPr marL="23104">
                <a:spcBef>
                  <a:spcPts val="3"/>
                </a:spcBef>
              </a:pPr>
              <a:t>‹nr.›</a:t>
            </a:fld>
            <a:endParaRPr lang="en-NL" spc="6"/>
          </a:p>
        </p:txBody>
      </p:sp>
    </p:spTree>
    <p:extLst>
      <p:ext uri="{BB962C8B-B14F-4D97-AF65-F5344CB8AC3E}">
        <p14:creationId xmlns:p14="http://schemas.microsoft.com/office/powerpoint/2010/main" val="29069450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80B0-BF60-E045-8FC8-AB5E0694694F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286C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Rekenkamer Den Haag</a:t>
            </a:r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3104">
              <a:spcBef>
                <a:spcPts val="3"/>
              </a:spcBef>
            </a:pPr>
            <a:fld id="{81D60167-4931-47E6-BA6A-407CBD079E47}" type="slidenum">
              <a:rPr lang="en-NL" spc="6" smtClean="0"/>
              <a:pPr marL="23104">
                <a:spcBef>
                  <a:spcPts val="3"/>
                </a:spcBef>
              </a:pPr>
              <a:t>‹nr.›</a:t>
            </a:fld>
            <a:endParaRPr lang="en-NL" spc="6"/>
          </a:p>
        </p:txBody>
      </p:sp>
    </p:spTree>
    <p:extLst>
      <p:ext uri="{BB962C8B-B14F-4D97-AF65-F5344CB8AC3E}">
        <p14:creationId xmlns:p14="http://schemas.microsoft.com/office/powerpoint/2010/main" val="147496061"/>
      </p:ext>
    </p:extLst>
  </p:cSld>
  <p:clrMapOvr>
    <a:masterClrMapping/>
  </p:clrMapOvr>
  <p:hf sldNum="0"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080B0-BF60-E045-8FC8-AB5E0694694F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286C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Rekenkamer Den Haag</a:t>
            </a:r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3104">
              <a:spcBef>
                <a:spcPts val="3"/>
              </a:spcBef>
            </a:pPr>
            <a:fld id="{81D60167-4931-47E6-BA6A-407CBD079E47}" type="slidenum">
              <a:rPr lang="en-NL" spc="6" smtClean="0"/>
              <a:pPr marL="23104">
                <a:spcBef>
                  <a:spcPts val="3"/>
                </a:spcBef>
              </a:pPr>
              <a:t>‹nr.›</a:t>
            </a:fld>
            <a:endParaRPr lang="en-NL" spc="6"/>
          </a:p>
        </p:txBody>
      </p:sp>
    </p:spTree>
    <p:extLst>
      <p:ext uri="{BB962C8B-B14F-4D97-AF65-F5344CB8AC3E}">
        <p14:creationId xmlns:p14="http://schemas.microsoft.com/office/powerpoint/2010/main" val="1425626583"/>
      </p:ext>
    </p:extLst>
  </p:cSld>
  <p:clrMapOvr>
    <a:masterClrMapping/>
  </p:clrMapOvr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e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3D3A37B-36AE-4499-ABB9-2A8A425BC776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0" y="0"/>
            <a:ext cx="6091777" cy="6858000"/>
          </a:xfrm>
        </p:spPr>
        <p:txBody>
          <a:bodyPr/>
          <a:lstStyle>
            <a:lvl1pPr marL="0" indent="0">
              <a:buFontTx/>
              <a:buNone/>
              <a:defRPr sz="1819"/>
            </a:lvl1pPr>
            <a:lvl2pPr marL="457179" indent="0">
              <a:buFontTx/>
              <a:buNone/>
              <a:defRPr sz="1577"/>
            </a:lvl2pPr>
            <a:lvl3pPr marL="914358" indent="0">
              <a:buFontTx/>
              <a:buNone/>
              <a:defRPr sz="1455"/>
            </a:lvl3pPr>
            <a:lvl4pPr marL="1600126" indent="-228589">
              <a:buFontTx/>
              <a:buBlip>
                <a:blip r:embed="rId2"/>
              </a:buBlip>
              <a:defRPr/>
            </a:lvl4pPr>
            <a:lvl5pPr marL="2057305" indent="-228589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3104">
              <a:spcBef>
                <a:spcPts val="3"/>
              </a:spcBef>
            </a:pPr>
            <a:fld id="{81D60167-4931-47E6-BA6A-407CBD079E47}" type="slidenum">
              <a:rPr lang="en-NL" spc="6" smtClean="0"/>
              <a:pPr marL="23104">
                <a:spcBef>
                  <a:spcPts val="3"/>
                </a:spcBef>
              </a:pPr>
              <a:t>‹nr.›</a:t>
            </a:fld>
            <a:endParaRPr lang="en-NL" spc="6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8D70159-F663-DE4C-80B4-2C453D363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0622" y="1764754"/>
            <a:ext cx="4888113" cy="1325563"/>
          </a:xfrm>
        </p:spPr>
        <p:txBody>
          <a:bodyPr>
            <a:normAutofit/>
          </a:bodyPr>
          <a:lstStyle>
            <a:lvl1pPr>
              <a:defRPr sz="3638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5089F462-626C-AF40-A4EC-5D19749CB2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10622" y="2721317"/>
            <a:ext cx="4888113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179" indent="0">
              <a:buNone/>
              <a:defRPr sz="2000" b="1"/>
            </a:lvl2pPr>
            <a:lvl3pPr marL="914358" indent="0">
              <a:buNone/>
              <a:defRPr sz="1800" b="1"/>
            </a:lvl3pPr>
            <a:lvl4pPr marL="1371536" indent="0">
              <a:buNone/>
              <a:defRPr sz="1600" b="1"/>
            </a:lvl4pPr>
            <a:lvl5pPr marL="1828715" indent="0">
              <a:buNone/>
              <a:defRPr sz="1600" b="1"/>
            </a:lvl5pPr>
            <a:lvl6pPr marL="2285894" indent="0">
              <a:buNone/>
              <a:defRPr sz="1600" b="1"/>
            </a:lvl6pPr>
            <a:lvl7pPr marL="2743073" indent="0">
              <a:buNone/>
              <a:defRPr sz="1600" b="1"/>
            </a:lvl7pPr>
            <a:lvl8pPr marL="3200252" indent="0">
              <a:buNone/>
              <a:defRPr sz="1600" b="1"/>
            </a:lvl8pPr>
            <a:lvl9pPr marL="365743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9859EA85-65D6-4A6F-9F82-75CADFF9A42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7805807" y="23018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286C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Rekenkamer Den Haag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65511586"/>
      </p:ext>
    </p:extLst>
  </p:cSld>
  <p:clrMapOvr>
    <a:masterClrMapping/>
  </p:clrMapOvr>
  <p:hf sldNum="0" hdr="0" dt="0"/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ee koloms_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10622" y="950965"/>
            <a:ext cx="4888113" cy="1325563"/>
          </a:xfrm>
        </p:spPr>
        <p:txBody>
          <a:bodyPr>
            <a:normAutofit/>
          </a:bodyPr>
          <a:lstStyle>
            <a:lvl1pPr>
              <a:defRPr sz="3638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3104">
              <a:spcBef>
                <a:spcPts val="3"/>
              </a:spcBef>
            </a:pPr>
            <a:fld id="{81D60167-4931-47E6-BA6A-407CBD079E47}" type="slidenum">
              <a:rPr lang="en-NL" spc="6" smtClean="0"/>
              <a:pPr marL="23104">
                <a:spcBef>
                  <a:spcPts val="3"/>
                </a:spcBef>
              </a:pPr>
              <a:t>‹nr.›</a:t>
            </a:fld>
            <a:endParaRPr lang="en-NL" spc="6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986AF2FC-996A-0F44-83CB-56104E3BBA49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513303" y="2366222"/>
            <a:ext cx="4888112" cy="3810741"/>
          </a:xfrm>
        </p:spPr>
        <p:txBody>
          <a:bodyPr/>
          <a:lstStyle>
            <a:lvl1pPr marL="228589" indent="-228589">
              <a:buFontTx/>
              <a:buBlip>
                <a:blip r:embed="rId2"/>
              </a:buBlip>
              <a:defRPr sz="1819"/>
            </a:lvl1pPr>
            <a:lvl2pPr marL="685768" indent="-228589">
              <a:buFontTx/>
              <a:buBlip>
                <a:blip r:embed="rId2"/>
              </a:buBlip>
              <a:defRPr sz="1577"/>
            </a:lvl2pPr>
            <a:lvl3pPr marL="1142947" indent="-228589">
              <a:buFontTx/>
              <a:buBlip>
                <a:blip r:embed="rId2"/>
              </a:buBlip>
              <a:defRPr sz="1455"/>
            </a:lvl3pPr>
            <a:lvl4pPr marL="1600126" indent="-228589">
              <a:buFontTx/>
              <a:buBlip>
                <a:blip r:embed="rId2"/>
              </a:buBlip>
              <a:defRPr/>
            </a:lvl4pPr>
            <a:lvl5pPr marL="2057305" indent="-228589">
              <a:buFontTx/>
              <a:buBlip>
                <a:blip r:embed="rId2"/>
              </a:buBlip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CFDE0DBA-ED29-4FD9-87AE-060797F8C3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805807" y="23018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286C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Rekenkamer Den Haag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946589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81036"/>
            <a:ext cx="10515600" cy="1009652"/>
          </a:xfrm>
        </p:spPr>
        <p:txBody>
          <a:bodyPr>
            <a:normAutofit/>
          </a:bodyPr>
          <a:lstStyle>
            <a:lvl1pPr>
              <a:defRPr sz="3638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635D9B2-B7FA-EF4D-8B3A-B365B96CB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</p:spPr>
        <p:txBody>
          <a:bodyPr/>
          <a:lstStyle>
            <a:lvl1pPr>
              <a:defRPr b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marL="23104">
              <a:spcBef>
                <a:spcPts val="3"/>
              </a:spcBef>
            </a:pPr>
            <a:fld id="{81D60167-4931-47E6-BA6A-407CBD079E47}" type="slidenum">
              <a:rPr lang="en-NL" spc="6" smtClean="0"/>
              <a:pPr marL="23104">
                <a:spcBef>
                  <a:spcPts val="3"/>
                </a:spcBef>
              </a:pPr>
              <a:t>‹nr.›</a:t>
            </a:fld>
            <a:endParaRPr lang="en-NL" spc="6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C866030B-6E45-B944-BF9E-EB0C21352E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38200" y="1950352"/>
            <a:ext cx="10560535" cy="3956682"/>
          </a:xfrm>
        </p:spPr>
        <p:txBody>
          <a:bodyPr anchor="t">
            <a:normAutofit/>
          </a:bodyPr>
          <a:lstStyle>
            <a:lvl1pPr marL="0" indent="0">
              <a:buNone/>
              <a:defRPr sz="1819" b="0"/>
            </a:lvl1pPr>
            <a:lvl2pPr marL="457179" indent="0">
              <a:buNone/>
              <a:defRPr sz="2000" b="1"/>
            </a:lvl2pPr>
            <a:lvl3pPr marL="914358" indent="0">
              <a:buNone/>
              <a:defRPr sz="1800" b="1"/>
            </a:lvl3pPr>
            <a:lvl4pPr marL="1371536" indent="0">
              <a:buNone/>
              <a:defRPr sz="1600" b="1"/>
            </a:lvl4pPr>
            <a:lvl5pPr marL="1828715" indent="0">
              <a:buNone/>
              <a:defRPr sz="1600" b="1"/>
            </a:lvl5pPr>
            <a:lvl6pPr marL="2285894" indent="0">
              <a:buNone/>
              <a:defRPr sz="1600" b="1"/>
            </a:lvl6pPr>
            <a:lvl7pPr marL="2743073" indent="0">
              <a:buNone/>
              <a:defRPr sz="1600" b="1"/>
            </a:lvl7pPr>
            <a:lvl8pPr marL="3200252" indent="0">
              <a:buNone/>
              <a:defRPr sz="1600" b="1"/>
            </a:lvl8pPr>
            <a:lvl9pPr marL="365743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A795B516-8E8F-EF41-9846-01155747F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601096" y="230189"/>
            <a:ext cx="4114800" cy="365125"/>
          </a:xfrm>
        </p:spPr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101072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3D3A37B-36AE-4499-ABB9-2A8A425BC776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0" y="0"/>
            <a:ext cx="6091777" cy="6858000"/>
          </a:xfrm>
        </p:spPr>
        <p:txBody>
          <a:bodyPr/>
          <a:lstStyle>
            <a:lvl1pPr marL="0" indent="0">
              <a:buFontTx/>
              <a:buNone/>
              <a:defRPr sz="1819"/>
            </a:lvl1pPr>
            <a:lvl2pPr marL="457179" indent="0">
              <a:buFontTx/>
              <a:buNone/>
              <a:defRPr sz="1577"/>
            </a:lvl2pPr>
            <a:lvl3pPr marL="914358" indent="0">
              <a:buFontTx/>
              <a:buNone/>
              <a:defRPr sz="1455"/>
            </a:lvl3pPr>
            <a:lvl4pPr marL="1600126" indent="-228589">
              <a:buFontTx/>
              <a:buBlip>
                <a:blip r:embed="rId2"/>
              </a:buBlip>
              <a:defRPr/>
            </a:lvl4pPr>
            <a:lvl5pPr marL="2057305" indent="-228589">
              <a:buFontTx/>
              <a:buBlip>
                <a:blip r:embed="rId2"/>
              </a:buBlip>
              <a:defRPr/>
            </a:lvl5pPr>
          </a:lstStyle>
          <a:p>
            <a:pPr lvl="0"/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3104">
              <a:spcBef>
                <a:spcPts val="3"/>
              </a:spcBef>
            </a:pPr>
            <a:fld id="{81D60167-4931-47E6-BA6A-407CBD079E47}" type="slidenum">
              <a:rPr lang="en-NL" spc="6" smtClean="0"/>
              <a:pPr marL="23104">
                <a:spcBef>
                  <a:spcPts val="3"/>
                </a:spcBef>
              </a:pPr>
              <a:t>‹nr.›</a:t>
            </a:fld>
            <a:endParaRPr lang="en-NL" spc="6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5180FE7-A6E6-3144-A41F-016AEA09C9FB}"/>
              </a:ext>
            </a:extLst>
          </p:cNvPr>
          <p:cNvSpPr/>
          <p:nvPr userDrawn="1"/>
        </p:nvSpPr>
        <p:spPr>
          <a:xfrm>
            <a:off x="8406550" y="6062842"/>
            <a:ext cx="3458486" cy="6689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 sz="1092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8D70159-F663-DE4C-80B4-2C453D363A5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6510622" y="1764754"/>
            <a:ext cx="4888113" cy="1325563"/>
          </a:xfrm>
        </p:spPr>
        <p:txBody>
          <a:bodyPr>
            <a:normAutofit/>
          </a:bodyPr>
          <a:lstStyle>
            <a:lvl1pPr>
              <a:defRPr sz="3638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5089F462-626C-AF40-A4EC-5D19749CB25A}"/>
              </a:ext>
            </a:extLst>
          </p:cNvPr>
          <p:cNvSpPr>
            <a:spLocks noGrp="1"/>
          </p:cNvSpPr>
          <p:nvPr userDrawn="1">
            <p:ph type="body" sz="quarter" idx="3"/>
          </p:nvPr>
        </p:nvSpPr>
        <p:spPr>
          <a:xfrm>
            <a:off x="6510622" y="2721317"/>
            <a:ext cx="4888113" cy="82391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179" indent="0">
              <a:buNone/>
              <a:defRPr sz="2000" b="1"/>
            </a:lvl2pPr>
            <a:lvl3pPr marL="914358" indent="0">
              <a:buNone/>
              <a:defRPr sz="1800" b="1"/>
            </a:lvl3pPr>
            <a:lvl4pPr marL="1371536" indent="0">
              <a:buNone/>
              <a:defRPr sz="1600" b="1"/>
            </a:lvl4pPr>
            <a:lvl5pPr marL="1828715" indent="0">
              <a:buNone/>
              <a:defRPr sz="1600" b="1"/>
            </a:lvl5pPr>
            <a:lvl6pPr marL="2285894" indent="0">
              <a:buNone/>
              <a:defRPr sz="1600" b="1"/>
            </a:lvl6pPr>
            <a:lvl7pPr marL="2743073" indent="0">
              <a:buNone/>
              <a:defRPr sz="1600" b="1"/>
            </a:lvl7pPr>
            <a:lvl8pPr marL="3200252" indent="0">
              <a:buNone/>
              <a:defRPr sz="1600" b="1"/>
            </a:lvl8pPr>
            <a:lvl9pPr marL="365743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grpSp>
        <p:nvGrpSpPr>
          <p:cNvPr id="7" name="object 19">
            <a:extLst>
              <a:ext uri="{FF2B5EF4-FFF2-40B4-BE49-F238E27FC236}">
                <a16:creationId xmlns:a16="http://schemas.microsoft.com/office/drawing/2014/main" id="{9B78FAA4-A433-1645-B6ED-E879382E2C9C}"/>
              </a:ext>
            </a:extLst>
          </p:cNvPr>
          <p:cNvGrpSpPr/>
          <p:nvPr/>
        </p:nvGrpSpPr>
        <p:grpSpPr>
          <a:xfrm>
            <a:off x="11509328" y="6434814"/>
            <a:ext cx="198322" cy="228728"/>
            <a:chOff x="18978402" y="10167232"/>
            <a:chExt cx="327025" cy="377190"/>
          </a:xfrm>
        </p:grpSpPr>
        <p:sp>
          <p:nvSpPr>
            <p:cNvPr id="8" name="object 20">
              <a:extLst>
                <a:ext uri="{FF2B5EF4-FFF2-40B4-BE49-F238E27FC236}">
                  <a16:creationId xmlns:a16="http://schemas.microsoft.com/office/drawing/2014/main" id="{6FEBF2F5-99FC-4B4E-A40A-3C8D861F56EA}"/>
                </a:ext>
              </a:extLst>
            </p:cNvPr>
            <p:cNvSpPr/>
            <p:nvPr/>
          </p:nvSpPr>
          <p:spPr>
            <a:xfrm>
              <a:off x="19141484" y="10261387"/>
              <a:ext cx="163195" cy="282575"/>
            </a:xfrm>
            <a:custGeom>
              <a:avLst/>
              <a:gdLst/>
              <a:ahLst/>
              <a:cxnLst/>
              <a:rect l="l" t="t" r="r" b="b"/>
              <a:pathLst>
                <a:path w="163194" h="282575">
                  <a:moveTo>
                    <a:pt x="163084" y="0"/>
                  </a:moveTo>
                  <a:lnTo>
                    <a:pt x="0" y="94154"/>
                  </a:lnTo>
                  <a:lnTo>
                    <a:pt x="0" y="282473"/>
                  </a:lnTo>
                  <a:lnTo>
                    <a:pt x="163084" y="188318"/>
                  </a:lnTo>
                  <a:lnTo>
                    <a:pt x="163084" y="0"/>
                  </a:lnTo>
                  <a:close/>
                </a:path>
              </a:pathLst>
            </a:custGeom>
            <a:solidFill>
              <a:srgbClr val="FFD100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9" name="object 21">
              <a:extLst>
                <a:ext uri="{FF2B5EF4-FFF2-40B4-BE49-F238E27FC236}">
                  <a16:creationId xmlns:a16="http://schemas.microsoft.com/office/drawing/2014/main" id="{86E9A82B-88C5-C643-A917-D8758A9C4FBF}"/>
                </a:ext>
              </a:extLst>
            </p:cNvPr>
            <p:cNvSpPr/>
            <p:nvPr/>
          </p:nvSpPr>
          <p:spPr>
            <a:xfrm>
              <a:off x="18978402" y="10261391"/>
              <a:ext cx="163195" cy="282575"/>
            </a:xfrm>
            <a:custGeom>
              <a:avLst/>
              <a:gdLst/>
              <a:ahLst/>
              <a:cxnLst/>
              <a:rect l="l" t="t" r="r" b="b"/>
              <a:pathLst>
                <a:path w="163194" h="282575">
                  <a:moveTo>
                    <a:pt x="0" y="0"/>
                  </a:moveTo>
                  <a:lnTo>
                    <a:pt x="0" y="188308"/>
                  </a:lnTo>
                  <a:lnTo>
                    <a:pt x="163084" y="282473"/>
                  </a:lnTo>
                  <a:lnTo>
                    <a:pt x="163084" y="941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7CA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sp>
          <p:nvSpPr>
            <p:cNvPr id="10" name="object 22">
              <a:extLst>
                <a:ext uri="{FF2B5EF4-FFF2-40B4-BE49-F238E27FC236}">
                  <a16:creationId xmlns:a16="http://schemas.microsoft.com/office/drawing/2014/main" id="{39B748A6-324E-EE4F-9564-5FCD95D896D4}"/>
                </a:ext>
              </a:extLst>
            </p:cNvPr>
            <p:cNvSpPr/>
            <p:nvPr/>
          </p:nvSpPr>
          <p:spPr>
            <a:xfrm>
              <a:off x="18978411" y="10167232"/>
              <a:ext cx="326390" cy="188595"/>
            </a:xfrm>
            <a:custGeom>
              <a:avLst/>
              <a:gdLst/>
              <a:ahLst/>
              <a:cxnLst/>
              <a:rect l="l" t="t" r="r" b="b"/>
              <a:pathLst>
                <a:path w="326390" h="188595">
                  <a:moveTo>
                    <a:pt x="163073" y="0"/>
                  </a:moveTo>
                  <a:lnTo>
                    <a:pt x="0" y="94154"/>
                  </a:lnTo>
                  <a:lnTo>
                    <a:pt x="163073" y="188308"/>
                  </a:lnTo>
                  <a:lnTo>
                    <a:pt x="326157" y="94154"/>
                  </a:lnTo>
                  <a:lnTo>
                    <a:pt x="163073" y="0"/>
                  </a:lnTo>
                  <a:close/>
                </a:path>
              </a:pathLst>
            </a:custGeom>
            <a:solidFill>
              <a:srgbClr val="FFE37E"/>
            </a:solidFill>
          </p:spPr>
          <p:txBody>
            <a:bodyPr wrap="square" lIns="0" tIns="0" rIns="0" bIns="0" rtlCol="0"/>
            <a:lstStyle/>
            <a:p>
              <a:endParaRPr sz="1092"/>
            </a:p>
          </p:txBody>
        </p:sp>
        <p:pic>
          <p:nvPicPr>
            <p:cNvPr id="11" name="object 23">
              <a:extLst>
                <a:ext uri="{FF2B5EF4-FFF2-40B4-BE49-F238E27FC236}">
                  <a16:creationId xmlns:a16="http://schemas.microsoft.com/office/drawing/2014/main" id="{97897425-C704-5F48-8C16-DFF7AA392BE0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979049" y="10355862"/>
              <a:ext cx="326168" cy="1883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7733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94584-6BBB-4535-A557-D161197F1A57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47B28-15E4-42E7-8C65-C503693FAB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09584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94584-6BBB-4535-A557-D161197F1A57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47B28-15E4-42E7-8C65-C503693FAB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26366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94584-6BBB-4535-A557-D161197F1A57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47B28-15E4-42E7-8C65-C503693FAB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0680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94584-6BBB-4535-A557-D161197F1A57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47B28-15E4-42E7-8C65-C503693FAB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76794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94584-6BBB-4535-A557-D161197F1A57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47B28-15E4-42E7-8C65-C503693FAB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45755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94584-6BBB-4535-A557-D161197F1A57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47B28-15E4-42E7-8C65-C503693FAB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4548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94584-6BBB-4535-A557-D161197F1A57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E47B28-15E4-42E7-8C65-C503693FAB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58534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A94584-6BBB-4535-A557-D161197F1A57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E47B28-15E4-42E7-8C65-C503693FAB6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0333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70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F080B0-BF60-E045-8FC8-AB5E0694694F}" type="datetimeFigureOut">
              <a:rPr lang="nl-NL" smtClean="0"/>
              <a:t>21-6-2023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286C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Rekenkamer Den Haag</a:t>
            </a:r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23104">
              <a:spcBef>
                <a:spcPts val="3"/>
              </a:spcBef>
            </a:pPr>
            <a:fld id="{81D60167-4931-47E6-BA6A-407CBD079E47}" type="slidenum">
              <a:rPr lang="en-NL" spc="6" smtClean="0"/>
              <a:pPr marL="23104">
                <a:spcBef>
                  <a:spcPts val="3"/>
                </a:spcBef>
              </a:pPr>
              <a:t>‹nr.›</a:t>
            </a:fld>
            <a:endParaRPr lang="en-NL" spc="6"/>
          </a:p>
        </p:txBody>
      </p:sp>
    </p:spTree>
    <p:extLst>
      <p:ext uri="{BB962C8B-B14F-4D97-AF65-F5344CB8AC3E}">
        <p14:creationId xmlns:p14="http://schemas.microsoft.com/office/powerpoint/2010/main" val="1475346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</p:sldLayoutIdLst>
  <p:hf sldNum="0" hdr="0" dt="0"/>
  <p:txStyles>
    <p:titleStyle>
      <a:lvl1pPr algn="l" defTabSz="91435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8" indent="-228589" algn="l" defTabSz="91435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7" indent="-228589" algn="l" defTabSz="91435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6" indent="-228589" algn="l" defTabSz="91435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05" indent="-228589" algn="l" defTabSz="91435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83" indent="-228589" algn="l" defTabSz="91435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62" indent="-228589" algn="l" defTabSz="91435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41" indent="-228589" algn="l" defTabSz="91435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20" indent="-228589" algn="l" defTabSz="91435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9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8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6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15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94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73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52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30" algn="l" defTabSz="91435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E60EE121-9321-439A-9BDE-2C00EFF09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0593" y="2103437"/>
            <a:ext cx="50639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nl-NL" b="1">
                <a:solidFill>
                  <a:schemeClr val="tx2"/>
                </a:solidFill>
              </a:rPr>
              <a:t>Mogelijke invalshoeken voor rekenkameronderzoek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F69FC49D-2F9B-4543-B5F3-5FA7181C80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10593" y="2943771"/>
            <a:ext cx="5063900" cy="823912"/>
          </a:xfrm>
        </p:spPr>
        <p:txBody>
          <a:bodyPr>
            <a:normAutofit/>
          </a:bodyPr>
          <a:lstStyle/>
          <a:p>
            <a:pPr algn="ctr"/>
            <a:r>
              <a:rPr lang="nl-NL" i="1"/>
              <a:t>MRDH</a:t>
            </a:r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AD0A540D-E06B-4CDD-A383-DF268604F6B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>
                <a:solidFill>
                  <a:srgbClr val="3286C9"/>
                </a:solidFill>
                <a:latin typeface="Calibri" panose="020F0502020204030204"/>
              </a:rPr>
              <a:t>Rekenkamer Den Haag</a:t>
            </a:r>
            <a:endParaRPr lang="en-NL"/>
          </a:p>
        </p:txBody>
      </p:sp>
      <p:sp>
        <p:nvSpPr>
          <p:cNvPr id="8" name="object 6">
            <a:extLst>
              <a:ext uri="{FF2B5EF4-FFF2-40B4-BE49-F238E27FC236}">
                <a16:creationId xmlns:a16="http://schemas.microsoft.com/office/drawing/2014/main" id="{F240244F-EE98-40B4-9C8A-C29719BFAB28}"/>
              </a:ext>
            </a:extLst>
          </p:cNvPr>
          <p:cNvSpPr/>
          <p:nvPr/>
        </p:nvSpPr>
        <p:spPr>
          <a:xfrm>
            <a:off x="-14424" y="5117086"/>
            <a:ext cx="3014713" cy="1740727"/>
          </a:xfrm>
          <a:custGeom>
            <a:avLst/>
            <a:gdLst/>
            <a:ahLst/>
            <a:cxnLst/>
            <a:rect l="l" t="t" r="r" b="b"/>
            <a:pathLst>
              <a:path w="4958715" h="2863215">
                <a:moveTo>
                  <a:pt x="0" y="0"/>
                </a:moveTo>
                <a:lnTo>
                  <a:pt x="0" y="2862977"/>
                </a:lnTo>
                <a:lnTo>
                  <a:pt x="4958668" y="2862977"/>
                </a:lnTo>
                <a:lnTo>
                  <a:pt x="0" y="0"/>
                </a:lnTo>
                <a:close/>
              </a:path>
            </a:pathLst>
          </a:custGeom>
          <a:solidFill>
            <a:srgbClr val="00AEE9">
              <a:alpha val="29998"/>
            </a:srgbClr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26A6B4F3-DE32-4806-ADB7-18AF5B2A0341}"/>
              </a:ext>
            </a:extLst>
          </p:cNvPr>
          <p:cNvSpPr/>
          <p:nvPr/>
        </p:nvSpPr>
        <p:spPr>
          <a:xfrm>
            <a:off x="3070501" y="5113412"/>
            <a:ext cx="3021276" cy="1744588"/>
          </a:xfrm>
          <a:custGeom>
            <a:avLst/>
            <a:gdLst/>
            <a:ahLst/>
            <a:cxnLst/>
            <a:rect l="l" t="t" r="r" b="b"/>
            <a:pathLst>
              <a:path w="4969509" h="2869565">
                <a:moveTo>
                  <a:pt x="4969145" y="0"/>
                </a:moveTo>
                <a:lnTo>
                  <a:pt x="0" y="2869020"/>
                </a:lnTo>
                <a:lnTo>
                  <a:pt x="4969145" y="2869020"/>
                </a:lnTo>
                <a:lnTo>
                  <a:pt x="4969145" y="0"/>
                </a:lnTo>
                <a:close/>
              </a:path>
            </a:pathLst>
          </a:custGeom>
          <a:solidFill>
            <a:srgbClr val="FFD100">
              <a:alpha val="25000"/>
            </a:srgbClr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10" name="object 8">
            <a:extLst>
              <a:ext uri="{FF2B5EF4-FFF2-40B4-BE49-F238E27FC236}">
                <a16:creationId xmlns:a16="http://schemas.microsoft.com/office/drawing/2014/main" id="{81BE6154-46F8-4120-91D3-B68CE51CBD8D}"/>
              </a:ext>
            </a:extLst>
          </p:cNvPr>
          <p:cNvSpPr/>
          <p:nvPr/>
        </p:nvSpPr>
        <p:spPr>
          <a:xfrm>
            <a:off x="-1734" y="-91543"/>
            <a:ext cx="6106251" cy="1905824"/>
          </a:xfrm>
          <a:custGeom>
            <a:avLst/>
            <a:gdLst/>
            <a:ahLst/>
            <a:cxnLst/>
            <a:rect l="l" t="t" r="r" b="b"/>
            <a:pathLst>
              <a:path w="10043795" h="3020060">
                <a:moveTo>
                  <a:pt x="9835741" y="0"/>
                </a:moveTo>
                <a:lnTo>
                  <a:pt x="208046" y="0"/>
                </a:lnTo>
                <a:lnTo>
                  <a:pt x="0" y="120119"/>
                </a:lnTo>
                <a:lnTo>
                  <a:pt x="5021875" y="3019593"/>
                </a:lnTo>
                <a:lnTo>
                  <a:pt x="10043788" y="120119"/>
                </a:lnTo>
                <a:lnTo>
                  <a:pt x="9835741" y="0"/>
                </a:lnTo>
                <a:close/>
              </a:path>
            </a:pathLst>
          </a:custGeom>
          <a:solidFill>
            <a:srgbClr val="0088CC">
              <a:alpha val="50000"/>
            </a:srgbClr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36107F0C-9A10-FEC3-00D4-6EA788009D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307" y="2632393"/>
            <a:ext cx="3945002" cy="1593213"/>
          </a:xfrm>
          <a:prstGeom prst="rect">
            <a:avLst/>
          </a:prstGeom>
        </p:spPr>
      </p:pic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76728A1D-ECC3-0ECB-260E-593BABF6AF18}"/>
              </a:ext>
            </a:extLst>
          </p:cNvPr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74532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7D5C19DC-16D3-FD63-59C5-9BDFBBC89C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277246"/>
            <a:r>
              <a:rPr lang="en-GB">
                <a:solidFill>
                  <a:srgbClr val="3286C9"/>
                </a:solidFill>
                <a:latin typeface="Calibri" panose="020F0502020204030204"/>
              </a:rPr>
              <a:t>Rekenkamer Den Haag</a:t>
            </a:r>
            <a:endParaRPr lang="en-NL">
              <a:solidFill>
                <a:srgbClr val="44546A"/>
              </a:solidFill>
              <a:latin typeface="Calibri" panose="020F0502020204030204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6BF9F24D-631A-7B7A-88F8-C681564344F4}"/>
              </a:ext>
            </a:extLst>
          </p:cNvPr>
          <p:cNvSpPr txBox="1"/>
          <p:nvPr/>
        </p:nvSpPr>
        <p:spPr>
          <a:xfrm>
            <a:off x="622720" y="2260702"/>
            <a:ext cx="4952757" cy="652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77246"/>
            <a:r>
              <a:rPr lang="nl-NL" sz="3638" b="1">
                <a:solidFill>
                  <a:schemeClr val="accent2"/>
                </a:solidFill>
                <a:latin typeface="Calibri Light" panose="020F0302020204030204"/>
              </a:rPr>
              <a:t>Invalshoek</a:t>
            </a:r>
            <a:r>
              <a:rPr lang="nl-NL" sz="3638" b="1">
                <a:solidFill>
                  <a:srgbClr val="9FBC64"/>
                </a:solidFill>
                <a:latin typeface="Calibri Light" panose="020F0302020204030204"/>
              </a:rPr>
              <a:t> 3 (aanvullend)</a:t>
            </a:r>
            <a:r>
              <a:rPr lang="nl-NL" sz="3638" b="1">
                <a:solidFill>
                  <a:srgbClr val="9FBC64"/>
                </a:solidFill>
                <a:latin typeface="Calibri" panose="020F0502020204030204"/>
              </a:rPr>
              <a:t> 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F6920C5C-BB54-A507-786C-6AF37448CE01}"/>
              </a:ext>
            </a:extLst>
          </p:cNvPr>
          <p:cNvSpPr txBox="1"/>
          <p:nvPr/>
        </p:nvSpPr>
        <p:spPr>
          <a:xfrm>
            <a:off x="335607" y="2912868"/>
            <a:ext cx="5556482" cy="390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277246"/>
            <a:r>
              <a:rPr lang="nl-NL" sz="1940">
                <a:solidFill>
                  <a:srgbClr val="3286C9"/>
                </a:solidFill>
                <a:latin typeface="Calibri Light" panose="020F0302020204030204"/>
              </a:rPr>
              <a:t>Vergelijking andere vervoersautoriteiten op papier</a:t>
            </a:r>
            <a:endParaRPr lang="nl-NL" sz="97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F5F5B614-3C61-DC12-B235-C5B56B21484A}"/>
              </a:ext>
            </a:extLst>
          </p:cNvPr>
          <p:cNvSpPr txBox="1"/>
          <p:nvPr/>
        </p:nvSpPr>
        <p:spPr>
          <a:xfrm>
            <a:off x="6647220" y="826808"/>
            <a:ext cx="4958921" cy="5353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200" b="1" dirty="0">
                <a:solidFill>
                  <a:schemeClr val="tx2"/>
                </a:solidFill>
              </a:rPr>
              <a:t>Vergelijking democratische legitimiteit met andere vervoersautoriteiten</a:t>
            </a:r>
          </a:p>
          <a:p>
            <a:pPr marL="228589" indent="-228589" defTabSz="914358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/>
            </a:pPr>
            <a:r>
              <a:rPr lang="nl-NL" dirty="0">
                <a:latin typeface="Calibri" panose="020F0502020204030204"/>
              </a:rPr>
              <a:t>Een vergelijking naar de manier waarop de vervoersautoriteiten op papier georganiseerd zijn en in hoeverre de organisatievormen op papier democratisch legitiem zijn</a:t>
            </a:r>
            <a:endParaRPr lang="nl-NL" b="1" dirty="0"/>
          </a:p>
          <a:p>
            <a:pPr marL="228589" indent="-228589" defTabSz="914358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/>
            </a:pPr>
            <a:r>
              <a:rPr lang="nl-NL" dirty="0"/>
              <a:t>Met vervoerregio Amsterdam en/of provincie</a:t>
            </a:r>
          </a:p>
          <a:p>
            <a:pPr lvl="1" defTabSz="914358">
              <a:lnSpc>
                <a:spcPct val="90000"/>
              </a:lnSpc>
              <a:spcBef>
                <a:spcPts val="1000"/>
              </a:spcBef>
              <a:defRPr/>
            </a:pPr>
            <a:endParaRPr lang="nl-NL" sz="1700" dirty="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200" b="1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Overwegingen</a:t>
            </a:r>
          </a:p>
          <a:p>
            <a:pPr marL="228589" indent="-228589" defTabSz="914358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/>
            </a:pPr>
            <a:r>
              <a:rPr lang="nl-NL" dirty="0"/>
              <a:t>Waarschijnlijk enige overlap met MRDH-evaluatie</a:t>
            </a:r>
          </a:p>
          <a:p>
            <a:pPr marL="228589" indent="-228589" defTabSz="914358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/>
            </a:pPr>
            <a:r>
              <a:rPr lang="nl-NL" dirty="0"/>
              <a:t>Biedt inzicht, maar </a:t>
            </a:r>
            <a:r>
              <a:rPr lang="nl-NL"/>
              <a:t>naar verwachting weinig handelingsperspectief </a:t>
            </a:r>
          </a:p>
          <a:p>
            <a:pPr marL="228589" indent="-228589" defTabSz="914358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/>
            </a:pPr>
            <a:r>
              <a:rPr lang="nl-NL" dirty="0"/>
              <a:t>We zullen ons moeten beperken tot evaluaties die door andere autoriteiten zijn uitgevoerd. We kunnen geen onderzoek doen bij andere vervoerregio’s</a:t>
            </a:r>
          </a:p>
        </p:txBody>
      </p:sp>
    </p:spTree>
    <p:extLst>
      <p:ext uri="{BB962C8B-B14F-4D97-AF65-F5344CB8AC3E}">
        <p14:creationId xmlns:p14="http://schemas.microsoft.com/office/powerpoint/2010/main" val="22611461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7D5C19DC-16D3-FD63-59C5-9BDFBBC89C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277246"/>
            <a:r>
              <a:rPr lang="en-GB">
                <a:solidFill>
                  <a:srgbClr val="3286C9"/>
                </a:solidFill>
                <a:latin typeface="Calibri" panose="020F0502020204030204"/>
              </a:rPr>
              <a:t>Rekenkamer Den Haag</a:t>
            </a:r>
            <a:endParaRPr lang="en-NL">
              <a:solidFill>
                <a:srgbClr val="44546A"/>
              </a:solidFill>
              <a:latin typeface="Calibri" panose="020F0502020204030204"/>
            </a:endParaRPr>
          </a:p>
        </p:txBody>
      </p:sp>
      <p:sp>
        <p:nvSpPr>
          <p:cNvPr id="3" name="Tijdelijke aanduiding voor inhoud 7">
            <a:extLst>
              <a:ext uri="{FF2B5EF4-FFF2-40B4-BE49-F238E27FC236}">
                <a16:creationId xmlns:a16="http://schemas.microsoft.com/office/drawing/2014/main" id="{C7E08789-7498-FC9E-DA03-CC55860968C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138286" y="1967281"/>
            <a:ext cx="4888112" cy="10381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3638" b="1">
                <a:solidFill>
                  <a:srgbClr val="8BC145"/>
                </a:solidFill>
                <a:latin typeface="Calibri Light" panose="020F0302020204030204"/>
              </a:rPr>
              <a:t>Reflectie op invalshoek 3</a:t>
            </a:r>
          </a:p>
          <a:p>
            <a:pPr marL="0" indent="0">
              <a:buNone/>
            </a:pPr>
            <a:endParaRPr lang="nl-NL" sz="3638" b="1">
              <a:solidFill>
                <a:srgbClr val="8BC145"/>
              </a:solidFill>
              <a:latin typeface="Calibri Light" panose="020F0302020204030204"/>
            </a:endParaRPr>
          </a:p>
          <a:p>
            <a:pPr marL="0" indent="0">
              <a:buNone/>
            </a:pPr>
            <a:endParaRPr lang="nl-NL" sz="3638" b="1">
              <a:solidFill>
                <a:srgbClr val="8BC145"/>
              </a:solidFill>
              <a:latin typeface="Calibri Light" panose="020F0302020204030204"/>
            </a:endParaRPr>
          </a:p>
        </p:txBody>
      </p:sp>
      <p:graphicFrame>
        <p:nvGraphicFramePr>
          <p:cNvPr id="7" name="Tabel 6">
            <a:extLst>
              <a:ext uri="{FF2B5EF4-FFF2-40B4-BE49-F238E27FC236}">
                <a16:creationId xmlns:a16="http://schemas.microsoft.com/office/drawing/2014/main" id="{A349B627-9265-45DE-A0F5-422D48031F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523425"/>
              </p:ext>
            </p:extLst>
          </p:nvPr>
        </p:nvGraphicFramePr>
        <p:xfrm>
          <a:off x="1165602" y="2294640"/>
          <a:ext cx="4137845" cy="166487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137845">
                  <a:extLst>
                    <a:ext uri="{9D8B030D-6E8A-4147-A177-3AD203B41FA5}">
                      <a16:colId xmlns:a16="http://schemas.microsoft.com/office/drawing/2014/main" val="551703852"/>
                    </a:ext>
                  </a:extLst>
                </a:gridCol>
              </a:tblGrid>
              <a:tr h="8579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/>
                        <a:t>3. Aanvullend: vergelijking democratische legitimiteit met andere vervoersautoriteiten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1235250"/>
                  </a:ext>
                </a:extLst>
              </a:tr>
              <a:tr h="750475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nl-NL"/>
                        <a:t>Met vervoerregio Amsterdam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nl-NL"/>
                        <a:t>Met provincie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4953184"/>
                  </a:ext>
                </a:extLst>
              </a:tr>
            </a:tbl>
          </a:graphicData>
        </a:graphic>
      </p:graphicFrame>
      <p:sp>
        <p:nvSpPr>
          <p:cNvPr id="8" name="Tekstvak 7">
            <a:extLst>
              <a:ext uri="{FF2B5EF4-FFF2-40B4-BE49-F238E27FC236}">
                <a16:creationId xmlns:a16="http://schemas.microsoft.com/office/drawing/2014/main" id="{7D938D4D-991D-F52F-8552-533565CD0825}"/>
              </a:ext>
            </a:extLst>
          </p:cNvPr>
          <p:cNvSpPr txBox="1"/>
          <p:nvPr/>
        </p:nvSpPr>
        <p:spPr>
          <a:xfrm>
            <a:off x="6411861" y="2665412"/>
            <a:ext cx="6098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/>
              <a:t>Sluit deze invalshoek aan op jullie behoefte?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/>
              <a:t>Wat zijn volgens jullie voor- en nadelen van deze invalshoek?</a:t>
            </a:r>
          </a:p>
        </p:txBody>
      </p:sp>
    </p:spTree>
    <p:extLst>
      <p:ext uri="{BB962C8B-B14F-4D97-AF65-F5344CB8AC3E}">
        <p14:creationId xmlns:p14="http://schemas.microsoft.com/office/powerpoint/2010/main" val="13979961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7D5C19DC-16D3-FD63-59C5-9BDFBBC89C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277246"/>
            <a:r>
              <a:rPr lang="en-GB">
                <a:solidFill>
                  <a:srgbClr val="3286C9"/>
                </a:solidFill>
                <a:latin typeface="Calibri" panose="020F0502020204030204"/>
              </a:rPr>
              <a:t>Rekenkamer Den Haag</a:t>
            </a:r>
            <a:endParaRPr lang="en-NL">
              <a:solidFill>
                <a:srgbClr val="44546A"/>
              </a:solidFill>
              <a:latin typeface="Calibri" panose="020F0502020204030204"/>
            </a:endParaRPr>
          </a:p>
        </p:txBody>
      </p:sp>
      <p:sp>
        <p:nvSpPr>
          <p:cNvPr id="3" name="Tijdelijke aanduiding voor inhoud 7">
            <a:extLst>
              <a:ext uri="{FF2B5EF4-FFF2-40B4-BE49-F238E27FC236}">
                <a16:creationId xmlns:a16="http://schemas.microsoft.com/office/drawing/2014/main" id="{C7E08789-7498-FC9E-DA03-CC55860968C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5867779" y="3429000"/>
            <a:ext cx="5768698" cy="1038177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buNone/>
            </a:pPr>
            <a:r>
              <a:rPr lang="nl-NL" sz="3600" b="1">
                <a:solidFill>
                  <a:srgbClr val="8BC145"/>
                </a:solidFill>
                <a:latin typeface="Calibri Light" panose="020F0302020204030204"/>
              </a:rPr>
              <a:t>Nog andere vragen of opmerkingen?</a:t>
            </a:r>
            <a:endParaRPr lang="nl-NL" sz="3638" b="1">
              <a:solidFill>
                <a:srgbClr val="8BC145"/>
              </a:solidFill>
              <a:latin typeface="Calibri Light" panose="020F0302020204030204"/>
            </a:endParaRPr>
          </a:p>
          <a:p>
            <a:pPr marL="0" indent="0">
              <a:buNone/>
            </a:pPr>
            <a:endParaRPr lang="nl-NL" sz="3638" b="1">
              <a:solidFill>
                <a:srgbClr val="8BC145"/>
              </a:solidFill>
              <a:latin typeface="Calibri Light" panose="020F0302020204030204"/>
            </a:endParaRPr>
          </a:p>
          <a:p>
            <a:pPr marL="0" indent="0">
              <a:buNone/>
            </a:pPr>
            <a:endParaRPr lang="nl-NL" sz="3638" b="1">
              <a:solidFill>
                <a:srgbClr val="8BC145"/>
              </a:solidFill>
              <a:latin typeface="Calibri Light" panose="020F0302020204030204"/>
            </a:endParaRPr>
          </a:p>
        </p:txBody>
      </p:sp>
      <p:pic>
        <p:nvPicPr>
          <p:cNvPr id="9" name="Graphic 8" descr="Chatballon silhouet">
            <a:extLst>
              <a:ext uri="{FF2B5EF4-FFF2-40B4-BE49-F238E27FC236}">
                <a16:creationId xmlns:a16="http://schemas.microsoft.com/office/drawing/2014/main" id="{43EA766A-171A-439D-9C9B-14F93D1999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88391" y="2039782"/>
            <a:ext cx="2127081" cy="2127081"/>
          </a:xfrm>
          <a:prstGeom prst="rect">
            <a:avLst/>
          </a:prstGeom>
        </p:spPr>
      </p:pic>
      <p:pic>
        <p:nvPicPr>
          <p:cNvPr id="5" name="Graphic 4" descr="Vraagteken met effen opvulling">
            <a:extLst>
              <a:ext uri="{FF2B5EF4-FFF2-40B4-BE49-F238E27FC236}">
                <a16:creationId xmlns:a16="http://schemas.microsoft.com/office/drawing/2014/main" id="{99C0ED45-AEFC-B697-27B6-864868B86A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01247" y="2904281"/>
            <a:ext cx="1664826" cy="1664826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018B88A1-542B-585A-B151-3716679426E4}"/>
              </a:ext>
            </a:extLst>
          </p:cNvPr>
          <p:cNvSpPr txBox="1"/>
          <p:nvPr/>
        </p:nvSpPr>
        <p:spPr>
          <a:xfrm>
            <a:off x="5867779" y="1703952"/>
            <a:ext cx="59039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600" b="1">
                <a:solidFill>
                  <a:schemeClr val="accent2"/>
                </a:solidFill>
                <a:latin typeface="+mj-lt"/>
              </a:rPr>
              <a:t>Zijn er invalshoeken die jullie missen?</a:t>
            </a:r>
          </a:p>
        </p:txBody>
      </p:sp>
    </p:spTree>
    <p:extLst>
      <p:ext uri="{BB962C8B-B14F-4D97-AF65-F5344CB8AC3E}">
        <p14:creationId xmlns:p14="http://schemas.microsoft.com/office/powerpoint/2010/main" val="3602864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C670344-A7A8-686D-48EC-EF90F80CC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4597" y="595314"/>
            <a:ext cx="4888113" cy="1325563"/>
          </a:xfrm>
        </p:spPr>
        <p:txBody>
          <a:bodyPr/>
          <a:lstStyle/>
          <a:p>
            <a:r>
              <a:rPr lang="nl-NL" b="1">
                <a:solidFill>
                  <a:schemeClr val="tx2"/>
                </a:solidFill>
              </a:rPr>
              <a:t>Aanleiding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604FB8A-87F6-1370-A758-B4344567A9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94596" y="1376988"/>
            <a:ext cx="4888113" cy="4422710"/>
          </a:xfrm>
        </p:spPr>
        <p:txBody>
          <a:bodyPr>
            <a:noAutofit/>
          </a:bodyPr>
          <a:lstStyle/>
          <a:p>
            <a:pPr marL="376961" lvl="0" indent="-376961" defTabSz="1507846">
              <a:spcBef>
                <a:spcPts val="1649"/>
              </a:spcBef>
              <a:buBlip>
                <a:blip r:embed="rId3"/>
              </a:buBlip>
              <a:defRPr/>
            </a:pPr>
            <a:r>
              <a:rPr lang="nl-NL" sz="2100">
                <a:solidFill>
                  <a:prstClr val="black"/>
                </a:solidFill>
              </a:rPr>
              <a:t>Maart 2023: motie</a:t>
            </a:r>
            <a:r>
              <a:rPr kumimoji="0" lang="nl-NL" sz="2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rekenkameronderzoek naar verkeers- en </a:t>
            </a:r>
            <a:r>
              <a:rPr lang="nl-NL" sz="2100">
                <a:solidFill>
                  <a:prstClr val="black"/>
                </a:solidFill>
              </a:rPr>
              <a:t>vervoerstaken MRDH</a:t>
            </a:r>
            <a:endParaRPr kumimoji="0" lang="nl-NL" sz="2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376961" marR="0" lvl="0" indent="-376961" algn="l" defTabSz="1507846" rtl="0" eaLnBrk="1" fontAlgn="auto" latinLnBrk="0" hangingPunct="1">
              <a:lnSpc>
                <a:spcPct val="90000"/>
              </a:lnSpc>
              <a:spcBef>
                <a:spcPts val="1649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nl-NL" sz="2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Verkennende gesprekken </a:t>
            </a:r>
          </a:p>
          <a:p>
            <a:pPr marL="1130884" lvl="1" indent="-376961" defTabSz="1507846">
              <a:spcBef>
                <a:spcPts val="824"/>
              </a:spcBef>
              <a:buFont typeface="Arial" panose="020B0604020202020204" pitchFamily="34" charset="0"/>
              <a:buChar char="•"/>
              <a:defRPr/>
            </a:pPr>
            <a:r>
              <a:rPr lang="nl-NL" sz="2100" b="0">
                <a:solidFill>
                  <a:prstClr val="black"/>
                </a:solidFill>
              </a:rPr>
              <a:t>MRDH</a:t>
            </a:r>
          </a:p>
          <a:p>
            <a:pPr marL="1130884" lvl="1" indent="-376961" defTabSz="1507846">
              <a:spcBef>
                <a:spcPts val="824"/>
              </a:spcBef>
              <a:buFont typeface="Arial" panose="020B0604020202020204" pitchFamily="34" charset="0"/>
              <a:buChar char="•"/>
              <a:defRPr/>
            </a:pPr>
            <a:r>
              <a:rPr lang="nl-NL" sz="2100" b="0">
                <a:solidFill>
                  <a:prstClr val="black"/>
                </a:solidFill>
              </a:rPr>
              <a:t>Ambtelijke organisatie</a:t>
            </a:r>
          </a:p>
          <a:p>
            <a:pPr marL="1130884" marR="0" lvl="1" indent="-376961" algn="l" defTabSz="1507846" rtl="0" eaLnBrk="1" fontAlgn="auto" latinLnBrk="0" hangingPunct="1">
              <a:lnSpc>
                <a:spcPct val="90000"/>
              </a:lnSpc>
              <a:spcBef>
                <a:spcPts val="824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Indieners van de motie </a:t>
            </a:r>
          </a:p>
          <a:p>
            <a:pPr marL="1130884" lvl="1" indent="-376961" defTabSz="1507846">
              <a:spcBef>
                <a:spcPts val="824"/>
              </a:spcBef>
              <a:buFont typeface="Arial" panose="020B0604020202020204" pitchFamily="34" charset="0"/>
              <a:buChar char="•"/>
              <a:defRPr/>
            </a:pPr>
            <a:r>
              <a:rPr lang="nl-NL" sz="2100" b="0">
                <a:solidFill>
                  <a:prstClr val="black"/>
                </a:solidFill>
              </a:rPr>
              <a:t>Haagse leden adviescommissie </a:t>
            </a:r>
          </a:p>
          <a:p>
            <a:pPr marL="1130884" marR="0" lvl="1" indent="-376961" algn="l" defTabSz="1507846" rtl="0" eaLnBrk="1" fontAlgn="auto" latinLnBrk="0" hangingPunct="1">
              <a:lnSpc>
                <a:spcPct val="90000"/>
              </a:lnSpc>
              <a:spcBef>
                <a:spcPts val="824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Rekenkamer Rotterdam </a:t>
            </a:r>
            <a:endParaRPr lang="nl-NL" sz="2100" b="0">
              <a:solidFill>
                <a:prstClr val="black"/>
              </a:solidFill>
            </a:endParaRPr>
          </a:p>
          <a:p>
            <a:pPr marL="376961" marR="0" lvl="0" indent="-376961" algn="l" defTabSz="1507846" rtl="0" eaLnBrk="1" fontAlgn="auto" latinLnBrk="0" hangingPunct="1">
              <a:lnSpc>
                <a:spcPct val="90000"/>
              </a:lnSpc>
              <a:spcBef>
                <a:spcPts val="1649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nl-NL" sz="2100">
                <a:solidFill>
                  <a:prstClr val="black"/>
                </a:solidFill>
              </a:rPr>
              <a:t>Invulling evaluatie MRDH 2024 nog onzeker, heeft impact op planning </a:t>
            </a:r>
            <a:endParaRPr lang="nl-NL" sz="210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180C608-C7BF-13FD-D757-DD3EE73A756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286C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Rekenkamer Den Haag</a:t>
            </a:r>
            <a:endParaRPr lang="en-NL"/>
          </a:p>
        </p:txBody>
      </p:sp>
      <p:pic>
        <p:nvPicPr>
          <p:cNvPr id="7" name="Tijdelijke aanduiding voor inhoud 6" descr="Vergrootglas met effen opvulling">
            <a:extLst>
              <a:ext uri="{FF2B5EF4-FFF2-40B4-BE49-F238E27FC236}">
                <a16:creationId xmlns:a16="http://schemas.microsoft.com/office/drawing/2014/main" id="{1B8417CF-32A1-932C-ECD8-4FA420DF5337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98675" y="2181309"/>
            <a:ext cx="2495382" cy="2495382"/>
          </a:xfrm>
        </p:spPr>
      </p:pic>
    </p:spTree>
    <p:extLst>
      <p:ext uri="{BB962C8B-B14F-4D97-AF65-F5344CB8AC3E}">
        <p14:creationId xmlns:p14="http://schemas.microsoft.com/office/powerpoint/2010/main" val="2507995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3C670344-A7A8-686D-48EC-EF90F80CC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4597" y="595314"/>
            <a:ext cx="4888113" cy="1325563"/>
          </a:xfrm>
        </p:spPr>
        <p:txBody>
          <a:bodyPr/>
          <a:lstStyle/>
          <a:p>
            <a:r>
              <a:rPr lang="nl-NL" b="1">
                <a:solidFill>
                  <a:schemeClr val="tx2"/>
                </a:solidFill>
              </a:rPr>
              <a:t>Agenda</a:t>
            </a:r>
            <a:r>
              <a:rPr lang="nl-NL"/>
              <a:t> </a:t>
            </a:r>
            <a:r>
              <a:rPr lang="nl-NL" b="1">
                <a:solidFill>
                  <a:schemeClr val="tx2"/>
                </a:solidFill>
              </a:rPr>
              <a:t>vandaag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604FB8A-87F6-1370-A758-B4344567A9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94596" y="1920877"/>
            <a:ext cx="4888113" cy="4113402"/>
          </a:xfrm>
        </p:spPr>
        <p:txBody>
          <a:bodyPr>
            <a:normAutofit/>
          </a:bodyPr>
          <a:lstStyle/>
          <a:p>
            <a:pPr marL="834140" lvl="1" indent="-376961" defTabSz="1507846">
              <a:spcBef>
                <a:spcPts val="1649"/>
              </a:spcBef>
              <a:buBlip>
                <a:blip r:embed="rId3"/>
              </a:buBlip>
              <a:defRPr/>
            </a:pPr>
            <a:endParaRPr lang="nl-NL"/>
          </a:p>
          <a:p>
            <a:pPr marL="834140" lvl="1" indent="-376961" defTabSz="1507846">
              <a:spcBef>
                <a:spcPts val="1649"/>
              </a:spcBef>
              <a:buBlip>
                <a:blip r:embed="rId3"/>
              </a:buBlip>
              <a:defRPr/>
            </a:pPr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180C608-C7BF-13FD-D757-DD3EE73A756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3286C9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Rekenkamer Den Haag</a:t>
            </a:r>
            <a:endParaRPr lang="en-NL"/>
          </a:p>
        </p:txBody>
      </p:sp>
      <p:pic>
        <p:nvPicPr>
          <p:cNvPr id="7" name="Tijdelijke aanduiding voor inhoud 6" descr="Spiraalkalender met effen opvulling">
            <a:extLst>
              <a:ext uri="{FF2B5EF4-FFF2-40B4-BE49-F238E27FC236}">
                <a16:creationId xmlns:a16="http://schemas.microsoft.com/office/drawing/2014/main" id="{E82E4639-DA52-1F99-4C16-1179D7B15A51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02282" y="2159416"/>
            <a:ext cx="2353971" cy="2353971"/>
          </a:xfrm>
        </p:spPr>
      </p:pic>
      <p:sp>
        <p:nvSpPr>
          <p:cNvPr id="11" name="Tekstvak 10">
            <a:extLst>
              <a:ext uri="{FF2B5EF4-FFF2-40B4-BE49-F238E27FC236}">
                <a16:creationId xmlns:a16="http://schemas.microsoft.com/office/drawing/2014/main" id="{D32CA7EA-089C-4CE2-992D-948A7BED7031}"/>
              </a:ext>
            </a:extLst>
          </p:cNvPr>
          <p:cNvSpPr txBox="1"/>
          <p:nvPr/>
        </p:nvSpPr>
        <p:spPr>
          <a:xfrm>
            <a:off x="6594596" y="1920877"/>
            <a:ext cx="5089124" cy="4403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76961" marR="0" lvl="0" indent="-376961" algn="l" defTabSz="1507846" rtl="0" eaLnBrk="1" fontAlgn="auto" latinLnBrk="0" hangingPunct="1">
              <a:lnSpc>
                <a:spcPct val="90000"/>
              </a:lnSpc>
              <a:spcBef>
                <a:spcPts val="1649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nl-NL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Drie mogelijke invalshoeken voor rekenkameronderzoek</a:t>
            </a:r>
          </a:p>
          <a:p>
            <a:pPr marL="914379" marR="0" lvl="1" indent="-457200" algn="l" defTabSz="1507846" rtl="0" eaLnBrk="1" fontAlgn="auto" latinLnBrk="0" hangingPunct="1">
              <a:lnSpc>
                <a:spcPct val="90000"/>
              </a:lnSpc>
              <a:spcBef>
                <a:spcPts val="1649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lang="nl-NL" sz="2100" dirty="0">
                <a:solidFill>
                  <a:prstClr val="black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Focus op b</a:t>
            </a:r>
            <a:r>
              <a:rPr kumimoji="0" lang="nl-NL" sz="2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elangen</a:t>
            </a:r>
            <a:r>
              <a:rPr kumimoji="0" lang="nl-NL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 van de gemeente Den Haag binnen MRDH</a:t>
            </a:r>
          </a:p>
          <a:p>
            <a:pPr marL="914379" marR="0" lvl="1" indent="-457200" algn="l" defTabSz="1507846" rtl="0" eaLnBrk="1" fontAlgn="auto" latinLnBrk="0" hangingPunct="1">
              <a:lnSpc>
                <a:spcPct val="90000"/>
              </a:lnSpc>
              <a:spcBef>
                <a:spcPts val="1649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nl-NL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Focus op regionale meerwaarde van MRDH </a:t>
            </a:r>
          </a:p>
          <a:p>
            <a:pPr marL="914379" marR="0" lvl="1" indent="-457200" algn="l" defTabSz="1507846" rtl="0" eaLnBrk="1" fontAlgn="auto" latinLnBrk="0" hangingPunct="1">
              <a:lnSpc>
                <a:spcPct val="90000"/>
              </a:lnSpc>
              <a:spcBef>
                <a:spcPts val="1649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  <a:defRPr/>
            </a:pPr>
            <a:r>
              <a:rPr kumimoji="0" lang="nl-NL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Aanvullend: vergelijking democratische legitimiteit met andere vervoersautoriteiten</a:t>
            </a:r>
          </a:p>
          <a:p>
            <a:pPr marL="376961" marR="0" lvl="0" indent="-376961" algn="l" defTabSz="1507846" rtl="0" eaLnBrk="1" fontAlgn="auto" latinLnBrk="0" hangingPunct="1">
              <a:lnSpc>
                <a:spcPct val="90000"/>
              </a:lnSpc>
              <a:spcBef>
                <a:spcPts val="1649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Blip>
                <a:blip r:embed="rId3"/>
              </a:buBlip>
              <a:tabLst/>
              <a:defRPr/>
            </a:pPr>
            <a:r>
              <a:rPr kumimoji="0" lang="nl-NL" sz="2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Per invalshoek: toelichting overwegingen rekenkamer en </a:t>
            </a:r>
            <a:r>
              <a:rPr kumimoji="0" lang="nl-NL" sz="21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Calibri" panose="020F0502020204030204" pitchFamily="34" charset="0"/>
                <a:cs typeface="Calibri" panose="020F0502020204030204" pitchFamily="34" charset="0"/>
              </a:rPr>
              <a:t>reactie leden van de commissie</a:t>
            </a:r>
          </a:p>
        </p:txBody>
      </p:sp>
    </p:spTree>
    <p:extLst>
      <p:ext uri="{BB962C8B-B14F-4D97-AF65-F5344CB8AC3E}">
        <p14:creationId xmlns:p14="http://schemas.microsoft.com/office/powerpoint/2010/main" val="3012301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CD7226-F34E-314F-4360-33B7C90F3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041" y="655623"/>
            <a:ext cx="11873917" cy="1325563"/>
          </a:xfrm>
        </p:spPr>
        <p:txBody>
          <a:bodyPr/>
          <a:lstStyle/>
          <a:p>
            <a:pPr algn="ctr"/>
            <a:r>
              <a:rPr lang="nl-NL" b="1">
                <a:solidFill>
                  <a:schemeClr val="tx2"/>
                </a:solidFill>
              </a:rPr>
              <a:t>Invalshoeken onderzoek MRDH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CE76AFE-2C1B-EC64-6E78-5F98078894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2685176" cy="2251425"/>
          </a:xfrm>
        </p:spPr>
        <p:txBody>
          <a:bodyPr>
            <a:normAutofit/>
          </a:bodyPr>
          <a:lstStyle/>
          <a:p>
            <a:pPr lvl="1"/>
            <a:endParaRPr lang="nl-NL"/>
          </a:p>
          <a:p>
            <a:pPr lvl="1"/>
            <a:endParaRPr lang="nl-NL"/>
          </a:p>
          <a:p>
            <a:pPr lvl="1"/>
            <a:endParaRPr lang="nl-NL"/>
          </a:p>
          <a:p>
            <a:pPr lvl="1"/>
            <a:endParaRPr lang="nl-NL"/>
          </a:p>
        </p:txBody>
      </p:sp>
      <p:sp>
        <p:nvSpPr>
          <p:cNvPr id="4" name="Tijdelijke aanduiding voor inhoud 2">
            <a:extLst>
              <a:ext uri="{FF2B5EF4-FFF2-40B4-BE49-F238E27FC236}">
                <a16:creationId xmlns:a16="http://schemas.microsoft.com/office/drawing/2014/main" id="{FFDB6D0D-8977-3FC4-D009-F2EFAF2C9BB3}"/>
              </a:ext>
            </a:extLst>
          </p:cNvPr>
          <p:cNvSpPr txBox="1">
            <a:spLocks/>
          </p:cNvSpPr>
          <p:nvPr/>
        </p:nvSpPr>
        <p:spPr>
          <a:xfrm>
            <a:off x="4555922" y="1690688"/>
            <a:ext cx="280122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endParaRPr lang="nl-NL"/>
          </a:p>
          <a:p>
            <a:pPr lvl="1"/>
            <a:endParaRPr lang="nl-NL"/>
          </a:p>
          <a:p>
            <a:pPr lvl="1"/>
            <a:endParaRPr lang="nl-NL"/>
          </a:p>
        </p:txBody>
      </p:sp>
      <p:graphicFrame>
        <p:nvGraphicFramePr>
          <p:cNvPr id="5" name="Tabel 5">
            <a:extLst>
              <a:ext uri="{FF2B5EF4-FFF2-40B4-BE49-F238E27FC236}">
                <a16:creationId xmlns:a16="http://schemas.microsoft.com/office/drawing/2014/main" id="{E0BE70D5-4475-F019-FFFB-1245DF51B1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458527"/>
              </p:ext>
            </p:extLst>
          </p:nvPr>
        </p:nvGraphicFramePr>
        <p:xfrm>
          <a:off x="1127410" y="2643669"/>
          <a:ext cx="3276899" cy="1188718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276899">
                  <a:extLst>
                    <a:ext uri="{9D8B030D-6E8A-4147-A177-3AD203B41FA5}">
                      <a16:colId xmlns:a16="http://schemas.microsoft.com/office/drawing/2014/main" val="890410555"/>
                    </a:ext>
                  </a:extLst>
                </a:gridCol>
              </a:tblGrid>
              <a:tr h="11887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/>
                        <a:t>1. Focus op belangen van de gemeente Den Haag binnen MRDH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4180424"/>
                  </a:ext>
                </a:extLst>
              </a:tr>
            </a:tbl>
          </a:graphicData>
        </a:graphic>
      </p:graphicFrame>
      <p:graphicFrame>
        <p:nvGraphicFramePr>
          <p:cNvPr id="6" name="Tabel 6">
            <a:extLst>
              <a:ext uri="{FF2B5EF4-FFF2-40B4-BE49-F238E27FC236}">
                <a16:creationId xmlns:a16="http://schemas.microsoft.com/office/drawing/2014/main" id="{346BB54A-614F-054E-1E34-46CD903D62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222525"/>
              </p:ext>
            </p:extLst>
          </p:nvPr>
        </p:nvGraphicFramePr>
        <p:xfrm>
          <a:off x="4964417" y="2643669"/>
          <a:ext cx="2263163" cy="1188719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263163">
                  <a:extLst>
                    <a:ext uri="{9D8B030D-6E8A-4147-A177-3AD203B41FA5}">
                      <a16:colId xmlns:a16="http://schemas.microsoft.com/office/drawing/2014/main" val="551703852"/>
                    </a:ext>
                  </a:extLst>
                </a:gridCol>
              </a:tblGrid>
              <a:tr h="1188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/>
                        <a:t>2. </a:t>
                      </a:r>
                      <a:r>
                        <a:rPr lang="nl-NL" dirty="0">
                          <a:solidFill>
                            <a:schemeClr val="bg1"/>
                          </a:solidFill>
                        </a:rPr>
                        <a:t>Focus op regionale meerwaarde MRDH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1235250"/>
                  </a:ext>
                </a:extLst>
              </a:tr>
            </a:tbl>
          </a:graphicData>
        </a:graphic>
      </p:graphicFrame>
      <p:graphicFrame>
        <p:nvGraphicFramePr>
          <p:cNvPr id="7" name="Tabel 6">
            <a:extLst>
              <a:ext uri="{FF2B5EF4-FFF2-40B4-BE49-F238E27FC236}">
                <a16:creationId xmlns:a16="http://schemas.microsoft.com/office/drawing/2014/main" id="{BB6E2477-F900-F640-CBF2-EF4B53C599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109816"/>
              </p:ext>
            </p:extLst>
          </p:nvPr>
        </p:nvGraphicFramePr>
        <p:xfrm>
          <a:off x="7787691" y="2643670"/>
          <a:ext cx="3276899" cy="1188717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276899">
                  <a:extLst>
                    <a:ext uri="{9D8B030D-6E8A-4147-A177-3AD203B41FA5}">
                      <a16:colId xmlns:a16="http://schemas.microsoft.com/office/drawing/2014/main" val="551703852"/>
                    </a:ext>
                  </a:extLst>
                </a:gridCol>
              </a:tblGrid>
              <a:tr h="11887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/>
                        <a:t>3. Aanvullend: vergelijking democratische legitimiteit met andere vervoersautoriteiten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12352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5543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4601170-973A-02C6-08F2-B420C475B412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242913" y="862604"/>
            <a:ext cx="5409395" cy="57305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000" b="1" dirty="0">
                <a:solidFill>
                  <a:schemeClr val="tx2"/>
                </a:solidFill>
              </a:rPr>
              <a:t>1a. Invloed van de gemeenteraad op de MRDH</a:t>
            </a:r>
          </a:p>
          <a:p>
            <a:r>
              <a:rPr lang="nl-NL" sz="1800" dirty="0"/>
              <a:t>Kaderstelling en controle:</a:t>
            </a:r>
          </a:p>
          <a:p>
            <a:pPr lvl="1"/>
            <a:r>
              <a:rPr lang="nl-NL" sz="1800" dirty="0"/>
              <a:t>Beschikbare instrumenten en mogelijkheden voor kaderstelling en controle binnen de MRDH</a:t>
            </a:r>
          </a:p>
          <a:p>
            <a:pPr lvl="1"/>
            <a:r>
              <a:rPr lang="nl-NL" sz="1800" dirty="0"/>
              <a:t>Hoe zijn de beschikbare instrumenten gebruikt? </a:t>
            </a:r>
          </a:p>
          <a:p>
            <a:pPr marL="0" indent="0">
              <a:buNone/>
            </a:pPr>
            <a:r>
              <a:rPr lang="nl-NL" sz="2000" b="1" dirty="0">
                <a:solidFill>
                  <a:schemeClr val="tx2"/>
                </a:solidFill>
              </a:rPr>
              <a:t>1b. Procesanalyse van problemen die raadsleden ervaren met de MRDH</a:t>
            </a:r>
          </a:p>
          <a:p>
            <a:r>
              <a:rPr lang="nl-NL" sz="1800" dirty="0"/>
              <a:t>Procesanalyse van belangrijkste problemen</a:t>
            </a:r>
          </a:p>
          <a:p>
            <a:pPr lvl="1"/>
            <a:r>
              <a:rPr lang="nl-NL" sz="1800" dirty="0"/>
              <a:t>Hoe is het proces van kaderstellen, bijsturen en controle van de Haagse gemeenteraad en de MDRH hierop verlopen? </a:t>
            </a:r>
          </a:p>
          <a:p>
            <a:pPr lvl="1"/>
            <a:r>
              <a:rPr lang="nl-NL" sz="1800" dirty="0"/>
              <a:t>Waar zitten verbeterpunten voor de toekomst?</a:t>
            </a:r>
          </a:p>
          <a:p>
            <a:pPr marL="0" indent="0">
              <a:buNone/>
            </a:pPr>
            <a:r>
              <a:rPr lang="nl-NL" sz="2000" b="1" dirty="0">
                <a:solidFill>
                  <a:schemeClr val="tx2"/>
                </a:solidFill>
              </a:rPr>
              <a:t>1c. Realisatie van beleid en doelen van Den Haag binnen de MRDH </a:t>
            </a:r>
          </a:p>
          <a:p>
            <a:r>
              <a:rPr lang="nl-NL" sz="1800" dirty="0"/>
              <a:t>Toetsen van doelbereik:</a:t>
            </a:r>
          </a:p>
          <a:p>
            <a:pPr lvl="1"/>
            <a:r>
              <a:rPr lang="nl-NL" sz="1800" dirty="0"/>
              <a:t>Vraag of doelen die door de gemeente Den Haag gesteld zijn, gehaald worden</a:t>
            </a:r>
          </a:p>
          <a:p>
            <a:pPr marL="0" indent="0">
              <a:buNone/>
            </a:pPr>
            <a:endParaRPr lang="nl-NL" sz="2000" b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nl-NL" sz="2000" b="1" dirty="0">
              <a:solidFill>
                <a:schemeClr val="tx2"/>
              </a:solidFill>
            </a:endParaRPr>
          </a:p>
          <a:p>
            <a:pPr lvl="1"/>
            <a:endParaRPr lang="nl-NL" sz="1758" dirty="0"/>
          </a:p>
          <a:p>
            <a:pPr marL="457179" lvl="1" indent="0">
              <a:buNone/>
            </a:pPr>
            <a:endParaRPr lang="nl-NL" sz="2000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7D5C19DC-16D3-FD63-59C5-9BDFBBC89C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277246"/>
            <a:r>
              <a:rPr lang="en-GB">
                <a:solidFill>
                  <a:srgbClr val="3286C9"/>
                </a:solidFill>
                <a:latin typeface="Calibri" panose="020F0502020204030204"/>
              </a:rPr>
              <a:t>Rekenkamer Den Haag</a:t>
            </a:r>
            <a:endParaRPr lang="en-NL">
              <a:solidFill>
                <a:srgbClr val="44546A"/>
              </a:solidFill>
              <a:latin typeface="Calibri" panose="020F0502020204030204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6BF9F24D-631A-7B7A-88F8-C681564344F4}"/>
              </a:ext>
            </a:extLst>
          </p:cNvPr>
          <p:cNvSpPr txBox="1"/>
          <p:nvPr/>
        </p:nvSpPr>
        <p:spPr>
          <a:xfrm>
            <a:off x="1729637" y="2278458"/>
            <a:ext cx="2561535" cy="6521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277246"/>
            <a:r>
              <a:rPr lang="nl-NL" sz="3638" b="1">
                <a:solidFill>
                  <a:schemeClr val="accent2"/>
                </a:solidFill>
                <a:latin typeface="Calibri Light" panose="020F0302020204030204"/>
              </a:rPr>
              <a:t>Invalshoek</a:t>
            </a:r>
            <a:r>
              <a:rPr lang="nl-NL" sz="3638" b="1">
                <a:solidFill>
                  <a:srgbClr val="9FBC64"/>
                </a:solidFill>
                <a:latin typeface="Calibri Light" panose="020F0302020204030204"/>
              </a:rPr>
              <a:t> 1</a:t>
            </a:r>
            <a:r>
              <a:rPr lang="nl-NL" sz="3638" b="1">
                <a:solidFill>
                  <a:srgbClr val="9FBC64"/>
                </a:solidFill>
                <a:latin typeface="Calibri" panose="020F0502020204030204"/>
              </a:rPr>
              <a:t> 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F6920C5C-BB54-A507-786C-6AF37448CE01}"/>
              </a:ext>
            </a:extLst>
          </p:cNvPr>
          <p:cNvSpPr txBox="1"/>
          <p:nvPr/>
        </p:nvSpPr>
        <p:spPr>
          <a:xfrm>
            <a:off x="232164" y="2889178"/>
            <a:ext cx="5556482" cy="838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277246"/>
            <a:r>
              <a:rPr lang="nl-NL" sz="1940">
                <a:solidFill>
                  <a:srgbClr val="3286C9"/>
                </a:solidFill>
                <a:latin typeface="Calibri Light" panose="020F0302020204030204"/>
              </a:rPr>
              <a:t>Focus op belangen van de gemeente Den Haag binnen MRDH</a:t>
            </a:r>
            <a:endParaRPr lang="nl-NL" sz="970">
              <a:solidFill>
                <a:prstClr val="black"/>
              </a:solidFill>
              <a:latin typeface="Calibri" panose="020F0502020204030204"/>
            </a:endParaRPr>
          </a:p>
          <a:p>
            <a:pPr algn="ctr" defTabSz="277246"/>
            <a:endParaRPr lang="nl-NL" sz="97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90580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4601170-973A-02C6-08F2-B420C475B412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700552" y="1727338"/>
            <a:ext cx="4887769" cy="4900473"/>
          </a:xfrm>
        </p:spPr>
        <p:txBody>
          <a:bodyPr>
            <a:normAutofit/>
          </a:bodyPr>
          <a:lstStyle/>
          <a:p>
            <a:pPr lvl="1"/>
            <a:r>
              <a:rPr lang="nl-NL" sz="1800" dirty="0"/>
              <a:t>Waarschijnlijk weinig overlap met MRDH-evaluatie</a:t>
            </a:r>
          </a:p>
          <a:p>
            <a:pPr lvl="1"/>
            <a:r>
              <a:rPr lang="nl-NL" sz="1800" dirty="0"/>
              <a:t>Voor implementatie van aanbevelingen minder afhankelijkheid van de MRDH en andere gemeenten</a:t>
            </a:r>
          </a:p>
          <a:p>
            <a:pPr lvl="1"/>
            <a:r>
              <a:rPr lang="nl-NL" sz="1800" dirty="0"/>
              <a:t>Rekening houden met Regionaal Transitieprogramma OV en corona en de invloed op kaderstelling en controle door gemeenteraden</a:t>
            </a:r>
            <a:endParaRPr lang="nl-NL" sz="2400" dirty="0"/>
          </a:p>
          <a:p>
            <a:pPr marL="457179" lvl="1" indent="0">
              <a:buNone/>
            </a:pPr>
            <a:endParaRPr lang="nl-NL" sz="2000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7D5C19DC-16D3-FD63-59C5-9BDFBBC89C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277246"/>
            <a:r>
              <a:rPr lang="en-GB">
                <a:solidFill>
                  <a:srgbClr val="3286C9"/>
                </a:solidFill>
                <a:latin typeface="Calibri" panose="020F0502020204030204"/>
              </a:rPr>
              <a:t>Rekenkamer Den Haag</a:t>
            </a:r>
            <a:endParaRPr lang="en-NL">
              <a:solidFill>
                <a:srgbClr val="44546A"/>
              </a:solidFill>
              <a:latin typeface="Calibri" panose="020F0502020204030204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6BF9F24D-631A-7B7A-88F8-C681564344F4}"/>
              </a:ext>
            </a:extLst>
          </p:cNvPr>
          <p:cNvSpPr txBox="1"/>
          <p:nvPr/>
        </p:nvSpPr>
        <p:spPr>
          <a:xfrm>
            <a:off x="924583" y="2278458"/>
            <a:ext cx="4182876" cy="652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77246"/>
            <a:r>
              <a:rPr lang="nl-NL" sz="3638" b="1">
                <a:solidFill>
                  <a:schemeClr val="accent2"/>
                </a:solidFill>
                <a:latin typeface="Calibri Light" panose="020F0302020204030204"/>
              </a:rPr>
              <a:t>Invalshoek</a:t>
            </a:r>
            <a:r>
              <a:rPr lang="nl-NL" sz="3638" b="1">
                <a:solidFill>
                  <a:srgbClr val="9FBC64"/>
                </a:solidFill>
                <a:latin typeface="Calibri Light" panose="020F0302020204030204"/>
              </a:rPr>
              <a:t> 1</a:t>
            </a:r>
            <a:r>
              <a:rPr lang="nl-NL" sz="3638" b="1">
                <a:solidFill>
                  <a:srgbClr val="9FBC64"/>
                </a:solidFill>
                <a:latin typeface="Calibri" panose="020F0502020204030204"/>
              </a:rPr>
              <a:t> 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F6920C5C-BB54-A507-786C-6AF37448CE01}"/>
              </a:ext>
            </a:extLst>
          </p:cNvPr>
          <p:cNvSpPr txBox="1"/>
          <p:nvPr/>
        </p:nvSpPr>
        <p:spPr>
          <a:xfrm>
            <a:off x="232164" y="2889178"/>
            <a:ext cx="5556482" cy="8386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277246"/>
            <a:r>
              <a:rPr lang="nl-NL" sz="1940" dirty="0">
                <a:solidFill>
                  <a:srgbClr val="3286C9"/>
                </a:solidFill>
                <a:latin typeface="Calibri Light" panose="020F0302020204030204"/>
              </a:rPr>
              <a:t>Focus op functioneren van de gemeente Den Haag binnen MRDH</a:t>
            </a:r>
            <a:endParaRPr lang="nl-NL" sz="970" dirty="0">
              <a:solidFill>
                <a:prstClr val="black"/>
              </a:solidFill>
              <a:latin typeface="Calibri" panose="020F0502020204030204"/>
            </a:endParaRPr>
          </a:p>
          <a:p>
            <a:pPr algn="ctr" defTabSz="277246"/>
            <a:endParaRPr lang="nl-NL" sz="97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F5F5B614-3C61-DC12-B235-C5B56B21484A}"/>
              </a:ext>
            </a:extLst>
          </p:cNvPr>
          <p:cNvSpPr txBox="1"/>
          <p:nvPr/>
        </p:nvSpPr>
        <p:spPr>
          <a:xfrm>
            <a:off x="6700552" y="1002970"/>
            <a:ext cx="495892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200" b="1">
                <a:solidFill>
                  <a:schemeClr val="tx2"/>
                </a:solidFill>
              </a:rPr>
              <a:t>Overwegingen</a:t>
            </a:r>
          </a:p>
        </p:txBody>
      </p:sp>
    </p:spTree>
    <p:extLst>
      <p:ext uri="{BB962C8B-B14F-4D97-AF65-F5344CB8AC3E}">
        <p14:creationId xmlns:p14="http://schemas.microsoft.com/office/powerpoint/2010/main" val="2984214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7D5C19DC-16D3-FD63-59C5-9BDFBBC89C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277246"/>
            <a:r>
              <a:rPr lang="en-GB">
                <a:solidFill>
                  <a:srgbClr val="3286C9"/>
                </a:solidFill>
                <a:latin typeface="Calibri" panose="020F0502020204030204"/>
              </a:rPr>
              <a:t>Rekenkamer Den Haag</a:t>
            </a:r>
            <a:endParaRPr lang="en-NL">
              <a:solidFill>
                <a:srgbClr val="44546A"/>
              </a:solidFill>
              <a:latin typeface="Calibri" panose="020F0502020204030204"/>
            </a:endParaRPr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19C5880B-2CBB-4514-BC77-FCFFF7D2B371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88616" y="1967535"/>
            <a:ext cx="4888112" cy="10381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3638" b="1">
                <a:solidFill>
                  <a:srgbClr val="8BC145"/>
                </a:solidFill>
                <a:latin typeface="Calibri Light" panose="020F0302020204030204"/>
              </a:rPr>
              <a:t>Reflectie op invalshoek 1</a:t>
            </a:r>
          </a:p>
          <a:p>
            <a:pPr marL="0" indent="0">
              <a:buNone/>
            </a:pPr>
            <a:endParaRPr lang="nl-NL" sz="3638" b="1">
              <a:solidFill>
                <a:srgbClr val="8BC145"/>
              </a:solidFill>
              <a:latin typeface="Calibri Light" panose="020F0302020204030204"/>
            </a:endParaRPr>
          </a:p>
        </p:txBody>
      </p:sp>
      <p:graphicFrame>
        <p:nvGraphicFramePr>
          <p:cNvPr id="11" name="Tabel 5">
            <a:extLst>
              <a:ext uri="{FF2B5EF4-FFF2-40B4-BE49-F238E27FC236}">
                <a16:creationId xmlns:a16="http://schemas.microsoft.com/office/drawing/2014/main" id="{F0573281-0715-4E8A-B1A8-5C5F35A2EA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236050"/>
              </p:ext>
            </p:extLst>
          </p:nvPr>
        </p:nvGraphicFramePr>
        <p:xfrm>
          <a:off x="1127191" y="1625641"/>
          <a:ext cx="4310551" cy="3606717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310551">
                  <a:extLst>
                    <a:ext uri="{9D8B030D-6E8A-4147-A177-3AD203B41FA5}">
                      <a16:colId xmlns:a16="http://schemas.microsoft.com/office/drawing/2014/main" val="890410555"/>
                    </a:ext>
                  </a:extLst>
                </a:gridCol>
              </a:tblGrid>
              <a:tr h="113783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/>
                        <a:t>1. Focus op belangen van de gemeente Den Haag binnen MRDH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4180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/>
                        <a:t>1a. Invloed van de gemeenteraad op de MRDH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nl-NL"/>
                        <a:t>Kaderstelling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nl-NL"/>
                        <a:t>Controle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9625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nl-NL"/>
                        <a:t>1b. Procesanalyse van problemen die raadsleden ervaren met de MRDH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2832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35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1c. Realisatie van beleid en doelen van Den Haag binnen de MRDH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0379422"/>
                  </a:ext>
                </a:extLst>
              </a:tr>
            </a:tbl>
          </a:graphicData>
        </a:graphic>
      </p:graphicFrame>
      <p:sp>
        <p:nvSpPr>
          <p:cNvPr id="3" name="Tekstvak 2">
            <a:extLst>
              <a:ext uri="{FF2B5EF4-FFF2-40B4-BE49-F238E27FC236}">
                <a16:creationId xmlns:a16="http://schemas.microsoft.com/office/drawing/2014/main" id="{30F60A64-374B-72BF-2126-92FFC5BC2099}"/>
              </a:ext>
            </a:extLst>
          </p:cNvPr>
          <p:cNvSpPr txBox="1"/>
          <p:nvPr/>
        </p:nvSpPr>
        <p:spPr>
          <a:xfrm>
            <a:off x="6508955" y="2705365"/>
            <a:ext cx="47677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/>
              <a:t>Sluit deze invalshoek aan op jullie behoefte?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/>
              <a:t>Wat zijn volgens jullie voor- en nadelen van deze invalshoek?</a:t>
            </a:r>
          </a:p>
        </p:txBody>
      </p:sp>
    </p:spTree>
    <p:extLst>
      <p:ext uri="{BB962C8B-B14F-4D97-AF65-F5344CB8AC3E}">
        <p14:creationId xmlns:p14="http://schemas.microsoft.com/office/powerpoint/2010/main" val="1062300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7D5C19DC-16D3-FD63-59C5-9BDFBBC89C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277246"/>
            <a:r>
              <a:rPr lang="en-GB">
                <a:solidFill>
                  <a:srgbClr val="3286C9"/>
                </a:solidFill>
                <a:latin typeface="Calibri" panose="020F0502020204030204"/>
              </a:rPr>
              <a:t>Rekenkamer Den Haag</a:t>
            </a:r>
            <a:endParaRPr lang="en-NL">
              <a:solidFill>
                <a:srgbClr val="44546A"/>
              </a:solidFill>
              <a:latin typeface="Calibri" panose="020F0502020204030204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6BF9F24D-631A-7B7A-88F8-C681564344F4}"/>
              </a:ext>
            </a:extLst>
          </p:cNvPr>
          <p:cNvSpPr txBox="1"/>
          <p:nvPr/>
        </p:nvSpPr>
        <p:spPr>
          <a:xfrm>
            <a:off x="924583" y="2278458"/>
            <a:ext cx="4182876" cy="6521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77246"/>
            <a:r>
              <a:rPr lang="nl-NL" sz="3638" b="1">
                <a:solidFill>
                  <a:schemeClr val="accent2"/>
                </a:solidFill>
                <a:latin typeface="Calibri Light" panose="020F0302020204030204"/>
              </a:rPr>
              <a:t>Invalshoek</a:t>
            </a:r>
            <a:r>
              <a:rPr lang="nl-NL" sz="3638" b="1">
                <a:solidFill>
                  <a:srgbClr val="9FBC64"/>
                </a:solidFill>
                <a:latin typeface="Calibri Light" panose="020F0302020204030204"/>
              </a:rPr>
              <a:t> 2</a:t>
            </a:r>
            <a:r>
              <a:rPr lang="nl-NL" sz="3638" b="1">
                <a:solidFill>
                  <a:srgbClr val="9FBC64"/>
                </a:solidFill>
                <a:latin typeface="Calibri" panose="020F0502020204030204"/>
              </a:rPr>
              <a:t> 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F6920C5C-BB54-A507-786C-6AF37448CE01}"/>
              </a:ext>
            </a:extLst>
          </p:cNvPr>
          <p:cNvSpPr txBox="1"/>
          <p:nvPr/>
        </p:nvSpPr>
        <p:spPr>
          <a:xfrm>
            <a:off x="232164" y="2889178"/>
            <a:ext cx="5556482" cy="3908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277246"/>
            <a:r>
              <a:rPr lang="nl-NL" sz="1940" dirty="0">
                <a:solidFill>
                  <a:srgbClr val="3286C9"/>
                </a:solidFill>
                <a:latin typeface="Calibri Light" panose="020F0302020204030204"/>
              </a:rPr>
              <a:t>Focus op regionale meerwaarde MRDH</a:t>
            </a:r>
            <a:endParaRPr lang="nl-NL" sz="97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F5F5B614-3C61-DC12-B235-C5B56B21484A}"/>
              </a:ext>
            </a:extLst>
          </p:cNvPr>
          <p:cNvSpPr txBox="1"/>
          <p:nvPr/>
        </p:nvSpPr>
        <p:spPr>
          <a:xfrm>
            <a:off x="6647220" y="919405"/>
            <a:ext cx="4958921" cy="59990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200" b="1">
                <a:solidFill>
                  <a:schemeClr val="tx2"/>
                </a:solidFill>
              </a:rPr>
              <a:t>Meerwaarde van de MRDH voor de regio </a:t>
            </a:r>
          </a:p>
          <a:p>
            <a:pPr marL="228589" marR="0" lvl="0" indent="-228589" algn="l" defTabSz="914358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nl-NL"/>
              <a:t>Hoe bevordert de MRDH de bereikbaarheid in de regio en wat is de waarde hiervan?</a:t>
            </a:r>
          </a:p>
          <a:p>
            <a:pPr marL="685789" lvl="1" indent="-228589" defTabSz="914358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/>
            </a:pPr>
            <a:r>
              <a:rPr lang="nl-NL"/>
              <a:t>Doelbereik: kijken naar doelen, activiteiten en resultaten</a:t>
            </a:r>
          </a:p>
          <a:p>
            <a:pPr lvl="1" defTabSz="914358">
              <a:lnSpc>
                <a:spcPct val="90000"/>
              </a:lnSpc>
              <a:spcBef>
                <a:spcPts val="1000"/>
              </a:spcBef>
              <a:defRPr/>
            </a:pPr>
            <a:endParaRPr lang="nl-NL" sz="1700"/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200" b="1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Overwegingen</a:t>
            </a:r>
          </a:p>
          <a:p>
            <a:pPr marL="228589" indent="-228589" defTabSz="914358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/>
            </a:pPr>
            <a:r>
              <a:rPr lang="nl-NL"/>
              <a:t>Doelbereik is lastig te meten</a:t>
            </a:r>
          </a:p>
          <a:p>
            <a:pPr marL="228589" indent="-228589" defTabSz="914358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/>
            </a:pPr>
            <a:r>
              <a:rPr lang="nl-NL"/>
              <a:t>Waarschijnlijk veel overlap met MRDH-evaluatie</a:t>
            </a:r>
          </a:p>
          <a:p>
            <a:pPr marL="228589" indent="-228589" defTabSz="914358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/>
            </a:pPr>
            <a:r>
              <a:rPr lang="nl-NL"/>
              <a:t>Overlap van de scope heeft impact op de MRDH capaciteit</a:t>
            </a:r>
          </a:p>
          <a:p>
            <a:pPr marL="228589" indent="-228589" defTabSz="914358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/>
            </a:pPr>
            <a:r>
              <a:rPr lang="nl-NL"/>
              <a:t>Door brede focus op de MRDH is samenwerking met andere rekenkamers gewenst</a:t>
            </a:r>
          </a:p>
          <a:p>
            <a:pPr marL="228589" indent="-228589" defTabSz="914358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/>
            </a:pPr>
            <a:r>
              <a:rPr lang="nl-NL"/>
              <a:t>Voor implementatie van aanbevelingen  afhankelijkheid van de MRDH en andere gemeenten</a:t>
            </a:r>
          </a:p>
          <a:p>
            <a:pPr lvl="1" defTabSz="914358">
              <a:lnSpc>
                <a:spcPct val="90000"/>
              </a:lnSpc>
              <a:spcBef>
                <a:spcPts val="1000"/>
              </a:spcBef>
              <a:defRPr/>
            </a:pPr>
            <a:endParaRPr lang="nl-NL" sz="1700"/>
          </a:p>
          <a:p>
            <a:pPr marL="685789" lvl="1" indent="-228589" defTabSz="914358"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/>
            </a:pPr>
            <a:endParaRPr lang="nl-NL" sz="1700"/>
          </a:p>
        </p:txBody>
      </p:sp>
    </p:spTree>
    <p:extLst>
      <p:ext uri="{BB962C8B-B14F-4D97-AF65-F5344CB8AC3E}">
        <p14:creationId xmlns:p14="http://schemas.microsoft.com/office/powerpoint/2010/main" val="873908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7D5C19DC-16D3-FD63-59C5-9BDFBBC89C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277246"/>
            <a:r>
              <a:rPr lang="en-GB">
                <a:solidFill>
                  <a:srgbClr val="3286C9"/>
                </a:solidFill>
                <a:latin typeface="Calibri" panose="020F0502020204030204"/>
              </a:rPr>
              <a:t>Rekenkamer Den Haag</a:t>
            </a:r>
            <a:endParaRPr lang="en-NL">
              <a:solidFill>
                <a:srgbClr val="44546A"/>
              </a:solidFill>
              <a:latin typeface="Calibri" panose="020F0502020204030204"/>
            </a:endParaRPr>
          </a:p>
        </p:txBody>
      </p:sp>
      <p:graphicFrame>
        <p:nvGraphicFramePr>
          <p:cNvPr id="2" name="Tabel 6">
            <a:extLst>
              <a:ext uri="{FF2B5EF4-FFF2-40B4-BE49-F238E27FC236}">
                <a16:creationId xmlns:a16="http://schemas.microsoft.com/office/drawing/2014/main" id="{72D86C6E-8376-80A4-AEBB-A48954817A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807021"/>
              </p:ext>
            </p:extLst>
          </p:nvPr>
        </p:nvGraphicFramePr>
        <p:xfrm>
          <a:off x="1104133" y="2504406"/>
          <a:ext cx="3880359" cy="163815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3880359">
                  <a:extLst>
                    <a:ext uri="{9D8B030D-6E8A-4147-A177-3AD203B41FA5}">
                      <a16:colId xmlns:a16="http://schemas.microsoft.com/office/drawing/2014/main" val="551703852"/>
                    </a:ext>
                  </a:extLst>
                </a:gridCol>
              </a:tblGrid>
              <a:tr h="7237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/>
                        <a:t>2. Focus op regionale meerwaarde MRDH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1235250"/>
                  </a:ext>
                </a:extLst>
              </a:tr>
              <a:tr h="75047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dirty="0"/>
                        <a:t>Meerwaarde van de MRDH voor de regio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4953184"/>
                  </a:ext>
                </a:extLst>
              </a:tr>
            </a:tbl>
          </a:graphicData>
        </a:graphic>
      </p:graphicFrame>
      <p:sp>
        <p:nvSpPr>
          <p:cNvPr id="3" name="Tijdelijke aanduiding voor inhoud 7">
            <a:extLst>
              <a:ext uri="{FF2B5EF4-FFF2-40B4-BE49-F238E27FC236}">
                <a16:creationId xmlns:a16="http://schemas.microsoft.com/office/drawing/2014/main" id="{C7E08789-7498-FC9E-DA03-CC55860968C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387318" y="1985317"/>
            <a:ext cx="4888112" cy="10381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3638" b="1">
                <a:solidFill>
                  <a:srgbClr val="8BC145"/>
                </a:solidFill>
                <a:latin typeface="Calibri Light" panose="020F0302020204030204"/>
              </a:rPr>
              <a:t>Reflectie op invalshoek 2</a:t>
            </a:r>
          </a:p>
          <a:p>
            <a:pPr marL="0" indent="0">
              <a:buNone/>
            </a:pPr>
            <a:endParaRPr lang="nl-NL" sz="3638" b="1">
              <a:solidFill>
                <a:srgbClr val="8BC145"/>
              </a:solidFill>
              <a:latin typeface="Calibri Light" panose="020F0302020204030204"/>
            </a:endParaRPr>
          </a:p>
          <a:p>
            <a:pPr marL="0" indent="0">
              <a:buNone/>
            </a:pPr>
            <a:endParaRPr lang="nl-NL" sz="3638" b="1">
              <a:solidFill>
                <a:srgbClr val="8BC145"/>
              </a:solidFill>
              <a:latin typeface="Calibri Light" panose="020F0302020204030204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9F0D0B14-83BB-F0A5-2AFD-6FF652F51817}"/>
              </a:ext>
            </a:extLst>
          </p:cNvPr>
          <p:cNvSpPr txBox="1"/>
          <p:nvPr/>
        </p:nvSpPr>
        <p:spPr>
          <a:xfrm>
            <a:off x="6490557" y="2760857"/>
            <a:ext cx="6098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/>
              <a:t>Sluit deze invalshoek aan op jullie behoefte?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/>
              <a:t>Wat zijn volgens jullie voor- en nadelen van deze invalshoek?</a:t>
            </a:r>
          </a:p>
        </p:txBody>
      </p:sp>
    </p:spTree>
    <p:extLst>
      <p:ext uri="{BB962C8B-B14F-4D97-AF65-F5344CB8AC3E}">
        <p14:creationId xmlns:p14="http://schemas.microsoft.com/office/powerpoint/2010/main" val="37133069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AE6F2518-B084-4896-AF52-66CC2144AA26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fae577968ed4be8b7cfa6b3c1b2b2a3 xmlns="4588fcd6-8661-45ea-a063-3126a77e06df">
      <Terms xmlns="http://schemas.microsoft.com/office/infopath/2007/PartnerControls"/>
    </ofae577968ed4be8b7cfa6b3c1b2b2a3>
    <TaxCatchAll xmlns="4588fcd6-8661-45ea-a063-3126a77e06df" xsi:nil="true"/>
    <TaxKeywordTaxHTField xmlns="4588fcd6-8661-45ea-a063-3126a77e06df">
      <Terms xmlns="http://schemas.microsoft.com/office/infopath/2007/PartnerControls"/>
    </TaxKeywordTaxHTField>
    <_dlc_DocId xmlns="4588fcd6-8661-45ea-a063-3126a77e06df">WVWEXHZAY7Q4-1429226984-11981</_dlc_DocId>
    <_dlc_DocIdPersistId xmlns="4588fcd6-8661-45ea-a063-3126a77e06df" xsi:nil="true"/>
    <_dlc_DocIdUrl xmlns="4588fcd6-8661-45ea-a063-3126a77e06df">
      <Url>https://denhaag.sharepoint.com/sites/Commissies_GRF/_layouts/15/DocIdRedir.aspx?ID=WVWEXHZAY7Q4-1429226984-11981</Url>
      <Description>WVWEXHZAY7Q4-1429226984-11981</Description>
    </_dlc_DocIdUrl>
    <TaxCatchAllLabel xmlns="4588fcd6-8661-45ea-a063-3126a77e06df" xsi:nil="true"/>
    <_ip_UnifiedCompliancePolicyUIAction xmlns="http://schemas.microsoft.com/sharepoint/v3" xsi:nil="true"/>
    <Overlegdatum xmlns="12ea201c-dc8e-410f-9091-38f9fa5d1543">2023-06-20T22:00:00+00:00</Overlegdatum>
    <e48814997aca480ebad1603b04928f7f xmlns="4588fcd6-8661-45ea-a063-3126a77e06df">
      <Terms xmlns="http://schemas.microsoft.com/office/infopath/2007/PartnerControls">
        <TermInfo xmlns="http://schemas.microsoft.com/office/infopath/2007/PartnerControls">
          <TermName xmlns="http://schemas.microsoft.com/office/infopath/2007/PartnerControls">Leefomgeving</TermName>
          <TermId xmlns="http://schemas.microsoft.com/office/infopath/2007/PartnerControls">06901910-ec3f-416e-8f41-095d046e2a98</TermId>
        </TermInfo>
      </Terms>
    </e48814997aca480ebad1603b04928f7f>
    <_ip_UnifiedCompliancePolicyProperties xmlns="http://schemas.microsoft.com/sharepoint/v3" xsi:nil="true"/>
    <SharedWithUsers xmlns="4588fcd6-8661-45ea-a063-3126a77e06df">
      <UserInfo>
        <DisplayName>Arjan Wiggers</DisplayName>
        <AccountId>16</AccountId>
        <AccountType/>
      </UserInfo>
      <UserInfo>
        <DisplayName>Thijs Bosma</DisplayName>
        <AccountId>15</AccountId>
        <AccountType/>
      </UserInfo>
      <UserInfo>
        <DisplayName>Robert-Jaap Voorn</DisplayName>
        <AccountId>28</AccountId>
        <AccountType/>
      </UserInfo>
      <UserInfo>
        <DisplayName>Sophie Henken</DisplayName>
        <AccountId>37</AccountId>
        <AccountType/>
      </UserInfo>
      <UserInfo>
        <DisplayName>Kariem Hommad</DisplayName>
        <AccountId>109</AccountId>
        <AccountType/>
      </UserInfo>
      <UserInfo>
        <DisplayName>Alicia Majoor</DisplayName>
        <AccountId>52</AccountId>
        <AccountType/>
      </UserInfo>
    </SharedWithUsers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GDH Overlegdocument" ma:contentTypeID="0x0101003B0CD15DD33B457A9A6F5797A6646BE6002976EA7FFB191B469B2F1A3954ECBAC5" ma:contentTypeVersion="15" ma:contentTypeDescription=" " ma:contentTypeScope="" ma:versionID="46e25ee994eee04ceebe4ce19883ea3a">
  <xsd:schema xmlns:xsd="http://www.w3.org/2001/XMLSchema" xmlns:xs="http://www.w3.org/2001/XMLSchema" xmlns:p="http://schemas.microsoft.com/office/2006/metadata/properties" xmlns:ns1="http://schemas.microsoft.com/sharepoint/v3" xmlns:ns2="4588fcd6-8661-45ea-a063-3126a77e06df" xmlns:ns3="12ea201c-dc8e-410f-9091-38f9fa5d1543" xmlns:ns4="9795c6db-92eb-462f-9dc7-8266accfbe89" targetNamespace="http://schemas.microsoft.com/office/2006/metadata/properties" ma:root="true" ma:fieldsID="6f3f16376c019318b49d8c8c2aa9cc2c" ns1:_="" ns2:_="" ns3:_="" ns4:_="">
    <xsd:import namespace="http://schemas.microsoft.com/sharepoint/v3"/>
    <xsd:import namespace="4588fcd6-8661-45ea-a063-3126a77e06df"/>
    <xsd:import namespace="12ea201c-dc8e-410f-9091-38f9fa5d1543"/>
    <xsd:import namespace="9795c6db-92eb-462f-9dc7-8266accfbe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ofae577968ed4be8b7cfa6b3c1b2b2a3" minOccurs="0"/>
                <xsd:element ref="ns2:TaxCatchAll" minOccurs="0"/>
                <xsd:element ref="ns2:TaxCatchAllLabel" minOccurs="0"/>
                <xsd:element ref="ns3:Overlegdatum" minOccurs="0"/>
                <xsd:element ref="ns2:e48814997aca480ebad1603b04928f7f" minOccurs="0"/>
                <xsd:element ref="ns2:TaxKeywordTaxHTField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AutoKeyPoints" minOccurs="0"/>
                <xsd:element ref="ns4:MediaServiceKeyPoints" minOccurs="0"/>
                <xsd:element ref="ns4:MediaServiceLocation" minOccurs="0"/>
                <xsd:element ref="ns2:SharedWithUsers" minOccurs="0"/>
                <xsd:element ref="ns2:SharedWithDetails" minOccurs="0"/>
                <xsd:element ref="ns4:MediaLengthInSecond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33" nillable="true" ma:displayName="Eigenschappen van het geïntegreerd beleid voor naleving" ma:hidden="true" ma:internalName="_ip_UnifiedCompliancePolicyProperties">
      <xsd:simpleType>
        <xsd:restriction base="dms:Note"/>
      </xsd:simpleType>
    </xsd:element>
    <xsd:element name="_ip_UnifiedCompliancePolicyUIAction" ma:index="34" nillable="true" ma:displayName="Actie van de gebruikersinterface van het geïntegreerd beleid voor naleving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88fcd6-8661-45ea-a063-3126a77e06df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aarde van de document-id" ma:description="De waarde van de document-id die aan dit item is toegewezen." ma:internalName="_dlc_DocId" ma:readOnly="true">
      <xsd:simpleType>
        <xsd:restriction base="dms:Text"/>
      </xsd:simpleType>
    </xsd:element>
    <xsd:element name="_dlc_DocIdUrl" ma:index="9" nillable="true" ma:displayName="Document-id" ma:description="Permanente koppeling naar dit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Id blijven behouden" ma:description="Id behouden tijdens toevoegen." ma:hidden="true" ma:internalName="_dlc_DocIdPersistId" ma:readOnly="true">
      <xsd:simpleType>
        <xsd:restriction base="dms:Boolean"/>
      </xsd:simpleType>
    </xsd:element>
    <xsd:element name="ofae577968ed4be8b7cfa6b3c1b2b2a3" ma:index="11" nillable="true" ma:taxonomy="true" ma:internalName="ofae577968ed4be8b7cfa6b3c1b2b2a3" ma:taxonomyFieldName="Documentsoort" ma:displayName="Documentsoort" ma:fieldId="{8fae5779-68ed-4be8-b7cf-a6b3c1b2b2a3}" ma:sspId="0f84c60b-fce4-43bd-9f97-923732063525" ma:termSetId="44435a80-4415-4597-a153-5101d02dcbd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2" nillable="true" ma:displayName="Catch-all-kolom van taxonomie" ma:hidden="true" ma:list="{71d6ad8f-c3b0-4b00-bce1-41801031ad18}" ma:internalName="TaxCatchAll" ma:showField="CatchAllData" ma:web="4588fcd6-8661-45ea-a063-3126a77e06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3" nillable="true" ma:displayName="Catch-all-kolom van taxonomie1" ma:hidden="true" ma:list="{71d6ad8f-c3b0-4b00-bce1-41801031ad18}" ma:internalName="TaxCatchAllLabel" ma:readOnly="true" ma:showField="CatchAllDataLabel" ma:web="4588fcd6-8661-45ea-a063-3126a77e06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48814997aca480ebad1603b04928f7f" ma:index="16" nillable="true" ma:taxonomy="true" ma:internalName="e48814997aca480ebad1603b04928f7f" ma:taxonomyFieldName="Overlegtype" ma:displayName="Overlegtype" ma:indexed="true" ma:fieldId="{e4881499-7aca-480e-bad1-603b04928f7f}" ma:sspId="0f84c60b-fce4-43bd-9f97-923732063525" ma:termSetId="daf0dd4c-473a-4ace-a350-11d272534a4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KeywordTaxHTField" ma:index="18" nillable="true" ma:taxonomy="true" ma:internalName="TaxKeywordTaxHTField" ma:taxonomyFieldName="TaxKeyword" ma:displayName="Ondernemingstrefwoorden" ma:fieldId="{23f27201-bee3-471e-b2e7-b64fd8b7ca38}" ma:taxonomyMulti="true" ma:sspId="0f84c60b-fce4-43bd-9f97-923732063525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SharedWithUsers" ma:index="3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ea201c-dc8e-410f-9091-38f9fa5d1543" elementFormDefault="qualified">
    <xsd:import namespace="http://schemas.microsoft.com/office/2006/documentManagement/types"/>
    <xsd:import namespace="http://schemas.microsoft.com/office/infopath/2007/PartnerControls"/>
    <xsd:element name="Overlegdatum" ma:index="15" nillable="true" ma:displayName="Overlegdatum" ma:format="DateOnly" ma:indexed="true" ma:internalName="Overlegdatum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95c6db-92eb-462f-9dc7-8266accfbe8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2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23" nillable="true" ma:displayName="Tags" ma:internalName="MediaServiceAutoTags" ma:readOnly="true">
      <xsd:simpleType>
        <xsd:restriction base="dms:Text"/>
      </xsd:simpleType>
    </xsd:element>
    <xsd:element name="MediaServiceGenerationTime" ma:index="2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2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9" nillable="true" ma:displayName="Location" ma:internalName="MediaServiceLocation" ma:readOnly="true">
      <xsd:simpleType>
        <xsd:restriction base="dms:Text"/>
      </xsd:simpleType>
    </xsd:element>
    <xsd:element name="MediaLengthInSeconds" ma:index="32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8717100-5881-478D-A4EE-E5C1EB7797D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13FF4F3-F4A6-4104-8ED3-52F65F7A2B0E}">
  <ds:schemaRefs>
    <ds:schemaRef ds:uri="http://purl.org/dc/terms/"/>
    <ds:schemaRef ds:uri="http://schemas.microsoft.com/sharepoint/v3"/>
    <ds:schemaRef ds:uri="http://purl.org/dc/dcmitype/"/>
    <ds:schemaRef ds:uri="http://schemas.openxmlformats.org/package/2006/metadata/core-properties"/>
    <ds:schemaRef ds:uri="4588fcd6-8661-45ea-a063-3126a77e06df"/>
    <ds:schemaRef ds:uri="http://purl.org/dc/elements/1.1/"/>
    <ds:schemaRef ds:uri="http://schemas.microsoft.com/office/2006/metadata/properties"/>
    <ds:schemaRef ds:uri="http://schemas.microsoft.com/office/2006/documentManagement/types"/>
    <ds:schemaRef ds:uri="9795c6db-92eb-462f-9dc7-8266accfbe89"/>
    <ds:schemaRef ds:uri="http://schemas.microsoft.com/office/infopath/2007/PartnerControls"/>
    <ds:schemaRef ds:uri="12ea201c-dc8e-410f-9091-38f9fa5d1543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C747E91-3EA9-44CF-8410-1CCBD4A7293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870F1AF-D7D7-436C-AF94-0F3F31134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588fcd6-8661-45ea-a063-3126a77e06df"/>
    <ds:schemaRef ds:uri="12ea201c-dc8e-410f-9091-38f9fa5d1543"/>
    <ds:schemaRef ds:uri="9795c6db-92eb-462f-9dc7-8266accfbe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f03e95be-f593-41dc-b647-f46fbd6a5fa3}" enabled="1" method="Standard" siteId="{8c653938-6726-49c5-bca7-8e44a4bf202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669</Words>
  <Application>Microsoft Office PowerPoint</Application>
  <PresentationFormat>Breedbeeld</PresentationFormat>
  <Paragraphs>112</Paragraphs>
  <Slides>12</Slides>
  <Notes>11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2</vt:i4>
      </vt:variant>
      <vt:variant>
        <vt:lpstr>Diatitels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Kantoorthema</vt:lpstr>
      <vt:lpstr>Mogelijke invalshoeken voor rekenkameronderzoek</vt:lpstr>
      <vt:lpstr>Aanleiding</vt:lpstr>
      <vt:lpstr>Agenda vandaag</vt:lpstr>
      <vt:lpstr>Invalshoeken onderzoek MRDH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Gemeente Den Haag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Sophie Henken</dc:creator>
  <cp:lastModifiedBy>Stefano Tamin</cp:lastModifiedBy>
  <cp:revision>2</cp:revision>
  <cp:lastPrinted>2023-06-15T11:35:45Z</cp:lastPrinted>
  <dcterms:created xsi:type="dcterms:W3CDTF">2023-06-15T07:49:24Z</dcterms:created>
  <dcterms:modified xsi:type="dcterms:W3CDTF">2023-06-21T11:43:28Z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0x0101003B0CD15DD33B457A9A6F5797A6646BE6002976EA7FFB191B469B2F1A3954ECBAC5</vt:lpwstr>
  </property>
  <property fmtid="{D5CDD505-2E9C-101B-9397-08002B2CF9AE}" pid="3" name="TaxKeyword">
    <vt:lpwstr/>
  </property>
  <property fmtid="{D5CDD505-2E9C-101B-9397-08002B2CF9AE}" pid="4" name="MediaServiceImageTags">
    <vt:lpwstr/>
  </property>
  <property fmtid="{D5CDD505-2E9C-101B-9397-08002B2CF9AE}" pid="5" name="Documentsoort">
    <vt:lpwstr/>
  </property>
  <property fmtid="{D5CDD505-2E9C-101B-9397-08002B2CF9AE}" pid="6" name="Teamtrefwoorden">
    <vt:lpwstr>126;#Presentatie|5802ffad-a40e-45d1-9daf-c7a56b650b5e</vt:lpwstr>
  </property>
  <property fmtid="{D5CDD505-2E9C-101B-9397-08002B2CF9AE}" pid="7" name="iadc89b14e6f46d3bf0676593dca1557">
    <vt:lpwstr/>
  </property>
  <property fmtid="{D5CDD505-2E9C-101B-9397-08002B2CF9AE}" pid="8" name="Dossiertype">
    <vt:lpwstr/>
  </property>
  <property fmtid="{D5CDD505-2E9C-101B-9397-08002B2CF9AE}" pid="9" name="SharedWithUsers">
    <vt:lpwstr>16;#Arjan Wiggers;#15;#Thijs Bosma;#28;#Robert-Jaap Voorn;#37;#Sophie Henken;#109;#Kariem Hommad;#52;#Alicia Majoor</vt:lpwstr>
  </property>
  <property fmtid="{D5CDD505-2E9C-101B-9397-08002B2CF9AE}" pid="10" name="Overlegtype">
    <vt:lpwstr>52</vt:lpwstr>
  </property>
  <property fmtid="{D5CDD505-2E9C-101B-9397-08002B2CF9AE}" pid="11" name="_dlc_DocIdItemGuid">
    <vt:lpwstr>649a94f4-9da8-4138-8ea5-76d0e93e0666</vt:lpwstr>
  </property>
</Properties>
</file>