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5" r:id="rId2"/>
    <p:sldId id="256" r:id="rId3"/>
    <p:sldId id="260" r:id="rId4"/>
    <p:sldId id="287" r:id="rId5"/>
    <p:sldId id="262" r:id="rId6"/>
    <p:sldId id="275" r:id="rId7"/>
    <p:sldId id="263" r:id="rId8"/>
    <p:sldId id="273" r:id="rId9"/>
    <p:sldId id="274" r:id="rId10"/>
    <p:sldId id="261" r:id="rId11"/>
    <p:sldId id="265" r:id="rId12"/>
    <p:sldId id="258" r:id="rId13"/>
    <p:sldId id="259" r:id="rId14"/>
    <p:sldId id="276" r:id="rId15"/>
    <p:sldId id="279" r:id="rId16"/>
    <p:sldId id="277" r:id="rId17"/>
    <p:sldId id="288" r:id="rId18"/>
    <p:sldId id="278" r:id="rId19"/>
    <p:sldId id="289" r:id="rId20"/>
    <p:sldId id="257" r:id="rId21"/>
    <p:sldId id="280" r:id="rId22"/>
    <p:sldId id="281" r:id="rId23"/>
    <p:sldId id="284" r:id="rId24"/>
    <p:sldId id="282" r:id="rId25"/>
    <p:sldId id="283" r:id="rId26"/>
    <p:sldId id="286" r:id="rId2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026FE4-6EF7-4D71-8E14-851D13EE98AD}" v="28" dt="2020-09-15T12:50:14.2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E70F81-33D6-4CC2-BF5E-0988ADDE5F66}"/>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30B399D9-CA36-4E58-A5A7-A088873547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525CCF0D-5A79-4DC8-9555-F4D3ABDCD4F9}"/>
              </a:ext>
            </a:extLst>
          </p:cNvPr>
          <p:cNvSpPr>
            <a:spLocks noGrp="1"/>
          </p:cNvSpPr>
          <p:nvPr>
            <p:ph type="dt" sz="half" idx="10"/>
          </p:nvPr>
        </p:nvSpPr>
        <p:spPr/>
        <p:txBody>
          <a:bodyPr/>
          <a:lstStyle/>
          <a:p>
            <a:fld id="{31AB076A-9C7D-41D7-94CA-A4CE019C3701}" type="datetimeFigureOut">
              <a:rPr lang="nl-NL" smtClean="0"/>
              <a:t>17-9-2020</a:t>
            </a:fld>
            <a:endParaRPr lang="nl-NL" dirty="0"/>
          </a:p>
        </p:txBody>
      </p:sp>
      <p:sp>
        <p:nvSpPr>
          <p:cNvPr id="5" name="Tijdelijke aanduiding voor voettekst 4">
            <a:extLst>
              <a:ext uri="{FF2B5EF4-FFF2-40B4-BE49-F238E27FC236}">
                <a16:creationId xmlns:a16="http://schemas.microsoft.com/office/drawing/2014/main" id="{FC7E0EA6-BA0B-4163-97D2-14BEA63066F5}"/>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976AA446-D00D-41CB-8E29-782488BEB0FF}"/>
              </a:ext>
            </a:extLst>
          </p:cNvPr>
          <p:cNvSpPr>
            <a:spLocks noGrp="1"/>
          </p:cNvSpPr>
          <p:nvPr>
            <p:ph type="sldNum" sz="quarter" idx="12"/>
          </p:nvPr>
        </p:nvSpPr>
        <p:spPr/>
        <p:txBody>
          <a:bodyPr/>
          <a:lstStyle/>
          <a:p>
            <a:fld id="{6E15B36C-7BCC-4206-B2DB-36C3D7BBBB2B}" type="slidenum">
              <a:rPr lang="nl-NL" smtClean="0"/>
              <a:t>‹nr.›</a:t>
            </a:fld>
            <a:endParaRPr lang="nl-NL" dirty="0"/>
          </a:p>
        </p:txBody>
      </p:sp>
    </p:spTree>
    <p:extLst>
      <p:ext uri="{BB962C8B-B14F-4D97-AF65-F5344CB8AC3E}">
        <p14:creationId xmlns:p14="http://schemas.microsoft.com/office/powerpoint/2010/main" val="1597831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52FA8E-CA29-4765-9539-8580FB93515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5E35A1AE-C310-4335-816F-CE2D1B56A0F4}"/>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BC8C0C0-B833-45E0-B286-4B9A6382459A}"/>
              </a:ext>
            </a:extLst>
          </p:cNvPr>
          <p:cNvSpPr>
            <a:spLocks noGrp="1"/>
          </p:cNvSpPr>
          <p:nvPr>
            <p:ph type="dt" sz="half" idx="10"/>
          </p:nvPr>
        </p:nvSpPr>
        <p:spPr/>
        <p:txBody>
          <a:bodyPr/>
          <a:lstStyle/>
          <a:p>
            <a:fld id="{31AB076A-9C7D-41D7-94CA-A4CE019C3701}" type="datetimeFigureOut">
              <a:rPr lang="nl-NL" smtClean="0"/>
              <a:t>17-9-2020</a:t>
            </a:fld>
            <a:endParaRPr lang="nl-NL" dirty="0"/>
          </a:p>
        </p:txBody>
      </p:sp>
      <p:sp>
        <p:nvSpPr>
          <p:cNvPr id="5" name="Tijdelijke aanduiding voor voettekst 4">
            <a:extLst>
              <a:ext uri="{FF2B5EF4-FFF2-40B4-BE49-F238E27FC236}">
                <a16:creationId xmlns:a16="http://schemas.microsoft.com/office/drawing/2014/main" id="{2B880D01-9555-4C93-83F5-07327036AA7A}"/>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8AB7A901-E6B1-428E-9C73-915C803E988B}"/>
              </a:ext>
            </a:extLst>
          </p:cNvPr>
          <p:cNvSpPr>
            <a:spLocks noGrp="1"/>
          </p:cNvSpPr>
          <p:nvPr>
            <p:ph type="sldNum" sz="quarter" idx="12"/>
          </p:nvPr>
        </p:nvSpPr>
        <p:spPr/>
        <p:txBody>
          <a:bodyPr/>
          <a:lstStyle/>
          <a:p>
            <a:fld id="{6E15B36C-7BCC-4206-B2DB-36C3D7BBBB2B}" type="slidenum">
              <a:rPr lang="nl-NL" smtClean="0"/>
              <a:t>‹nr.›</a:t>
            </a:fld>
            <a:endParaRPr lang="nl-NL" dirty="0"/>
          </a:p>
        </p:txBody>
      </p:sp>
    </p:spTree>
    <p:extLst>
      <p:ext uri="{BB962C8B-B14F-4D97-AF65-F5344CB8AC3E}">
        <p14:creationId xmlns:p14="http://schemas.microsoft.com/office/powerpoint/2010/main" val="1093867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98BD4E0E-90F6-4280-9D3D-72C000645C2A}"/>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CA3F7E79-9C01-4DE7-8406-81B95ACA1510}"/>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FC9EED5-C387-4D78-9DDB-50651FCC23C8}"/>
              </a:ext>
            </a:extLst>
          </p:cNvPr>
          <p:cNvSpPr>
            <a:spLocks noGrp="1"/>
          </p:cNvSpPr>
          <p:nvPr>
            <p:ph type="dt" sz="half" idx="10"/>
          </p:nvPr>
        </p:nvSpPr>
        <p:spPr/>
        <p:txBody>
          <a:bodyPr/>
          <a:lstStyle/>
          <a:p>
            <a:fld id="{31AB076A-9C7D-41D7-94CA-A4CE019C3701}" type="datetimeFigureOut">
              <a:rPr lang="nl-NL" smtClean="0"/>
              <a:t>17-9-2020</a:t>
            </a:fld>
            <a:endParaRPr lang="nl-NL" dirty="0"/>
          </a:p>
        </p:txBody>
      </p:sp>
      <p:sp>
        <p:nvSpPr>
          <p:cNvPr id="5" name="Tijdelijke aanduiding voor voettekst 4">
            <a:extLst>
              <a:ext uri="{FF2B5EF4-FFF2-40B4-BE49-F238E27FC236}">
                <a16:creationId xmlns:a16="http://schemas.microsoft.com/office/drawing/2014/main" id="{F8397DE0-BAA3-42DF-B470-2B581B0AE0F8}"/>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B0717F73-9CCE-4B27-926A-09E9EB20C442}"/>
              </a:ext>
            </a:extLst>
          </p:cNvPr>
          <p:cNvSpPr>
            <a:spLocks noGrp="1"/>
          </p:cNvSpPr>
          <p:nvPr>
            <p:ph type="sldNum" sz="quarter" idx="12"/>
          </p:nvPr>
        </p:nvSpPr>
        <p:spPr/>
        <p:txBody>
          <a:bodyPr/>
          <a:lstStyle/>
          <a:p>
            <a:fld id="{6E15B36C-7BCC-4206-B2DB-36C3D7BBBB2B}" type="slidenum">
              <a:rPr lang="nl-NL" smtClean="0"/>
              <a:t>‹nr.›</a:t>
            </a:fld>
            <a:endParaRPr lang="nl-NL" dirty="0"/>
          </a:p>
        </p:txBody>
      </p:sp>
    </p:spTree>
    <p:extLst>
      <p:ext uri="{BB962C8B-B14F-4D97-AF65-F5344CB8AC3E}">
        <p14:creationId xmlns:p14="http://schemas.microsoft.com/office/powerpoint/2010/main" val="1729815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10A844-DAB4-4FD0-994E-821812F22A1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31E65B5C-6AAB-4A96-9D6A-6EAF8CB26E69}"/>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419FDBC-FFC0-405A-976D-5FE76FF258B5}"/>
              </a:ext>
            </a:extLst>
          </p:cNvPr>
          <p:cNvSpPr>
            <a:spLocks noGrp="1"/>
          </p:cNvSpPr>
          <p:nvPr>
            <p:ph type="dt" sz="half" idx="10"/>
          </p:nvPr>
        </p:nvSpPr>
        <p:spPr/>
        <p:txBody>
          <a:bodyPr/>
          <a:lstStyle/>
          <a:p>
            <a:fld id="{31AB076A-9C7D-41D7-94CA-A4CE019C3701}" type="datetimeFigureOut">
              <a:rPr lang="nl-NL" smtClean="0"/>
              <a:t>17-9-2020</a:t>
            </a:fld>
            <a:endParaRPr lang="nl-NL" dirty="0"/>
          </a:p>
        </p:txBody>
      </p:sp>
      <p:sp>
        <p:nvSpPr>
          <p:cNvPr id="5" name="Tijdelijke aanduiding voor voettekst 4">
            <a:extLst>
              <a:ext uri="{FF2B5EF4-FFF2-40B4-BE49-F238E27FC236}">
                <a16:creationId xmlns:a16="http://schemas.microsoft.com/office/drawing/2014/main" id="{9DB6FB18-8AB2-419B-85C2-034BD36A5BBA}"/>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8E299F3D-E8FD-4295-8841-2D1AB95900B3}"/>
              </a:ext>
            </a:extLst>
          </p:cNvPr>
          <p:cNvSpPr>
            <a:spLocks noGrp="1"/>
          </p:cNvSpPr>
          <p:nvPr>
            <p:ph type="sldNum" sz="quarter" idx="12"/>
          </p:nvPr>
        </p:nvSpPr>
        <p:spPr/>
        <p:txBody>
          <a:bodyPr/>
          <a:lstStyle/>
          <a:p>
            <a:fld id="{6E15B36C-7BCC-4206-B2DB-36C3D7BBBB2B}" type="slidenum">
              <a:rPr lang="nl-NL" smtClean="0"/>
              <a:t>‹nr.›</a:t>
            </a:fld>
            <a:endParaRPr lang="nl-NL" dirty="0"/>
          </a:p>
        </p:txBody>
      </p:sp>
    </p:spTree>
    <p:extLst>
      <p:ext uri="{BB962C8B-B14F-4D97-AF65-F5344CB8AC3E}">
        <p14:creationId xmlns:p14="http://schemas.microsoft.com/office/powerpoint/2010/main" val="3732317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A2B3F2-2B7D-469D-A7A4-B6FFB752C6F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5A99CF61-0C00-422E-9320-6C9D708C7B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6873D6F-53A4-494F-AD79-EBA197DC0F93}"/>
              </a:ext>
            </a:extLst>
          </p:cNvPr>
          <p:cNvSpPr>
            <a:spLocks noGrp="1"/>
          </p:cNvSpPr>
          <p:nvPr>
            <p:ph type="dt" sz="half" idx="10"/>
          </p:nvPr>
        </p:nvSpPr>
        <p:spPr/>
        <p:txBody>
          <a:bodyPr/>
          <a:lstStyle/>
          <a:p>
            <a:fld id="{31AB076A-9C7D-41D7-94CA-A4CE019C3701}" type="datetimeFigureOut">
              <a:rPr lang="nl-NL" smtClean="0"/>
              <a:t>17-9-2020</a:t>
            </a:fld>
            <a:endParaRPr lang="nl-NL" dirty="0"/>
          </a:p>
        </p:txBody>
      </p:sp>
      <p:sp>
        <p:nvSpPr>
          <p:cNvPr id="5" name="Tijdelijke aanduiding voor voettekst 4">
            <a:extLst>
              <a:ext uri="{FF2B5EF4-FFF2-40B4-BE49-F238E27FC236}">
                <a16:creationId xmlns:a16="http://schemas.microsoft.com/office/drawing/2014/main" id="{AE88ED3D-1273-412C-A50E-BD5DB3E30938}"/>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B77DBE1B-469E-49EA-887E-01DC752E69F3}"/>
              </a:ext>
            </a:extLst>
          </p:cNvPr>
          <p:cNvSpPr>
            <a:spLocks noGrp="1"/>
          </p:cNvSpPr>
          <p:nvPr>
            <p:ph type="sldNum" sz="quarter" idx="12"/>
          </p:nvPr>
        </p:nvSpPr>
        <p:spPr/>
        <p:txBody>
          <a:bodyPr/>
          <a:lstStyle/>
          <a:p>
            <a:fld id="{6E15B36C-7BCC-4206-B2DB-36C3D7BBBB2B}" type="slidenum">
              <a:rPr lang="nl-NL" smtClean="0"/>
              <a:t>‹nr.›</a:t>
            </a:fld>
            <a:endParaRPr lang="nl-NL" dirty="0"/>
          </a:p>
        </p:txBody>
      </p:sp>
    </p:spTree>
    <p:extLst>
      <p:ext uri="{BB962C8B-B14F-4D97-AF65-F5344CB8AC3E}">
        <p14:creationId xmlns:p14="http://schemas.microsoft.com/office/powerpoint/2010/main" val="1704002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BDD1C9-938E-4F9D-9770-ADB5D1FC2B0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CD6CA7F1-13CF-4001-A859-FD17DCC26175}"/>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00C1574F-1043-4C33-861B-86AE874223CE}"/>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FC2EE5D7-E186-46BE-BE5E-49AA6EBCDE9E}"/>
              </a:ext>
            </a:extLst>
          </p:cNvPr>
          <p:cNvSpPr>
            <a:spLocks noGrp="1"/>
          </p:cNvSpPr>
          <p:nvPr>
            <p:ph type="dt" sz="half" idx="10"/>
          </p:nvPr>
        </p:nvSpPr>
        <p:spPr/>
        <p:txBody>
          <a:bodyPr/>
          <a:lstStyle/>
          <a:p>
            <a:fld id="{31AB076A-9C7D-41D7-94CA-A4CE019C3701}" type="datetimeFigureOut">
              <a:rPr lang="nl-NL" smtClean="0"/>
              <a:t>17-9-2020</a:t>
            </a:fld>
            <a:endParaRPr lang="nl-NL" dirty="0"/>
          </a:p>
        </p:txBody>
      </p:sp>
      <p:sp>
        <p:nvSpPr>
          <p:cNvPr id="6" name="Tijdelijke aanduiding voor voettekst 5">
            <a:extLst>
              <a:ext uri="{FF2B5EF4-FFF2-40B4-BE49-F238E27FC236}">
                <a16:creationId xmlns:a16="http://schemas.microsoft.com/office/drawing/2014/main" id="{2638F352-FBDC-4AD2-8063-9B970D3EBB25}"/>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82EBBDE6-D75B-4AB2-954C-02E5DA3A5582}"/>
              </a:ext>
            </a:extLst>
          </p:cNvPr>
          <p:cNvSpPr>
            <a:spLocks noGrp="1"/>
          </p:cNvSpPr>
          <p:nvPr>
            <p:ph type="sldNum" sz="quarter" idx="12"/>
          </p:nvPr>
        </p:nvSpPr>
        <p:spPr/>
        <p:txBody>
          <a:bodyPr/>
          <a:lstStyle/>
          <a:p>
            <a:fld id="{6E15B36C-7BCC-4206-B2DB-36C3D7BBBB2B}" type="slidenum">
              <a:rPr lang="nl-NL" smtClean="0"/>
              <a:t>‹nr.›</a:t>
            </a:fld>
            <a:endParaRPr lang="nl-NL" dirty="0"/>
          </a:p>
        </p:txBody>
      </p:sp>
    </p:spTree>
    <p:extLst>
      <p:ext uri="{BB962C8B-B14F-4D97-AF65-F5344CB8AC3E}">
        <p14:creationId xmlns:p14="http://schemas.microsoft.com/office/powerpoint/2010/main" val="1222188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7D748C-FDAE-4F40-837F-52162BB5B86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25F77033-AC03-4C68-9AEF-19AA80D5F6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4CD7D00-5A10-4CBC-B530-CE16CB12F475}"/>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134D5F0C-3192-4B58-BA71-156FB487AD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2DDEA9C0-163D-4871-A086-0827DB8A6FF8}"/>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253668E9-F7FC-418F-9005-2E7FBCB42616}"/>
              </a:ext>
            </a:extLst>
          </p:cNvPr>
          <p:cNvSpPr>
            <a:spLocks noGrp="1"/>
          </p:cNvSpPr>
          <p:nvPr>
            <p:ph type="dt" sz="half" idx="10"/>
          </p:nvPr>
        </p:nvSpPr>
        <p:spPr/>
        <p:txBody>
          <a:bodyPr/>
          <a:lstStyle/>
          <a:p>
            <a:fld id="{31AB076A-9C7D-41D7-94CA-A4CE019C3701}" type="datetimeFigureOut">
              <a:rPr lang="nl-NL" smtClean="0"/>
              <a:t>17-9-2020</a:t>
            </a:fld>
            <a:endParaRPr lang="nl-NL" dirty="0"/>
          </a:p>
        </p:txBody>
      </p:sp>
      <p:sp>
        <p:nvSpPr>
          <p:cNvPr id="8" name="Tijdelijke aanduiding voor voettekst 7">
            <a:extLst>
              <a:ext uri="{FF2B5EF4-FFF2-40B4-BE49-F238E27FC236}">
                <a16:creationId xmlns:a16="http://schemas.microsoft.com/office/drawing/2014/main" id="{3BF4A04B-3B09-4557-BD02-140231D811FB}"/>
              </a:ext>
            </a:extLst>
          </p:cNvPr>
          <p:cNvSpPr>
            <a:spLocks noGrp="1"/>
          </p:cNvSpPr>
          <p:nvPr>
            <p:ph type="ftr" sz="quarter" idx="11"/>
          </p:nvPr>
        </p:nvSpPr>
        <p:spPr/>
        <p:txBody>
          <a:bodyPr/>
          <a:lstStyle/>
          <a:p>
            <a:endParaRPr lang="nl-NL" dirty="0"/>
          </a:p>
        </p:txBody>
      </p:sp>
      <p:sp>
        <p:nvSpPr>
          <p:cNvPr id="9" name="Tijdelijke aanduiding voor dianummer 8">
            <a:extLst>
              <a:ext uri="{FF2B5EF4-FFF2-40B4-BE49-F238E27FC236}">
                <a16:creationId xmlns:a16="http://schemas.microsoft.com/office/drawing/2014/main" id="{B0BC0C3B-5EE9-4A92-9BDD-8568B8B4CE49}"/>
              </a:ext>
            </a:extLst>
          </p:cNvPr>
          <p:cNvSpPr>
            <a:spLocks noGrp="1"/>
          </p:cNvSpPr>
          <p:nvPr>
            <p:ph type="sldNum" sz="quarter" idx="12"/>
          </p:nvPr>
        </p:nvSpPr>
        <p:spPr/>
        <p:txBody>
          <a:bodyPr/>
          <a:lstStyle/>
          <a:p>
            <a:fld id="{6E15B36C-7BCC-4206-B2DB-36C3D7BBBB2B}" type="slidenum">
              <a:rPr lang="nl-NL" smtClean="0"/>
              <a:t>‹nr.›</a:t>
            </a:fld>
            <a:endParaRPr lang="nl-NL" dirty="0"/>
          </a:p>
        </p:txBody>
      </p:sp>
    </p:spTree>
    <p:extLst>
      <p:ext uri="{BB962C8B-B14F-4D97-AF65-F5344CB8AC3E}">
        <p14:creationId xmlns:p14="http://schemas.microsoft.com/office/powerpoint/2010/main" val="3500944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561E8B-8E0E-41D2-8F53-25EEE1256A0D}"/>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D4B6BD36-ECAD-41DD-A408-859B933BFB17}"/>
              </a:ext>
            </a:extLst>
          </p:cNvPr>
          <p:cNvSpPr>
            <a:spLocks noGrp="1"/>
          </p:cNvSpPr>
          <p:nvPr>
            <p:ph type="dt" sz="half" idx="10"/>
          </p:nvPr>
        </p:nvSpPr>
        <p:spPr/>
        <p:txBody>
          <a:bodyPr/>
          <a:lstStyle/>
          <a:p>
            <a:fld id="{31AB076A-9C7D-41D7-94CA-A4CE019C3701}" type="datetimeFigureOut">
              <a:rPr lang="nl-NL" smtClean="0"/>
              <a:t>17-9-2020</a:t>
            </a:fld>
            <a:endParaRPr lang="nl-NL" dirty="0"/>
          </a:p>
        </p:txBody>
      </p:sp>
      <p:sp>
        <p:nvSpPr>
          <p:cNvPr id="4" name="Tijdelijke aanduiding voor voettekst 3">
            <a:extLst>
              <a:ext uri="{FF2B5EF4-FFF2-40B4-BE49-F238E27FC236}">
                <a16:creationId xmlns:a16="http://schemas.microsoft.com/office/drawing/2014/main" id="{480B88E9-E156-4DF7-AD1F-0DD1B724E1D8}"/>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80A5854A-46D8-4F0F-AA36-6193AA198A62}"/>
              </a:ext>
            </a:extLst>
          </p:cNvPr>
          <p:cNvSpPr>
            <a:spLocks noGrp="1"/>
          </p:cNvSpPr>
          <p:nvPr>
            <p:ph type="sldNum" sz="quarter" idx="12"/>
          </p:nvPr>
        </p:nvSpPr>
        <p:spPr/>
        <p:txBody>
          <a:bodyPr/>
          <a:lstStyle/>
          <a:p>
            <a:fld id="{6E15B36C-7BCC-4206-B2DB-36C3D7BBBB2B}" type="slidenum">
              <a:rPr lang="nl-NL" smtClean="0"/>
              <a:t>‹nr.›</a:t>
            </a:fld>
            <a:endParaRPr lang="nl-NL" dirty="0"/>
          </a:p>
        </p:txBody>
      </p:sp>
    </p:spTree>
    <p:extLst>
      <p:ext uri="{BB962C8B-B14F-4D97-AF65-F5344CB8AC3E}">
        <p14:creationId xmlns:p14="http://schemas.microsoft.com/office/powerpoint/2010/main" val="3931124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344462F-CC29-400E-A766-A1EA3955B7EB}"/>
              </a:ext>
            </a:extLst>
          </p:cNvPr>
          <p:cNvSpPr>
            <a:spLocks noGrp="1"/>
          </p:cNvSpPr>
          <p:nvPr>
            <p:ph type="dt" sz="half" idx="10"/>
          </p:nvPr>
        </p:nvSpPr>
        <p:spPr/>
        <p:txBody>
          <a:bodyPr/>
          <a:lstStyle/>
          <a:p>
            <a:fld id="{31AB076A-9C7D-41D7-94CA-A4CE019C3701}" type="datetimeFigureOut">
              <a:rPr lang="nl-NL" smtClean="0"/>
              <a:t>17-9-2020</a:t>
            </a:fld>
            <a:endParaRPr lang="nl-NL" dirty="0"/>
          </a:p>
        </p:txBody>
      </p:sp>
      <p:sp>
        <p:nvSpPr>
          <p:cNvPr id="3" name="Tijdelijke aanduiding voor voettekst 2">
            <a:extLst>
              <a:ext uri="{FF2B5EF4-FFF2-40B4-BE49-F238E27FC236}">
                <a16:creationId xmlns:a16="http://schemas.microsoft.com/office/drawing/2014/main" id="{FBD8276B-7A0A-4D37-BFCE-C3FC69AB8303}"/>
              </a:ext>
            </a:extLst>
          </p:cNvPr>
          <p:cNvSpPr>
            <a:spLocks noGrp="1"/>
          </p:cNvSpPr>
          <p:nvPr>
            <p:ph type="ftr" sz="quarter" idx="11"/>
          </p:nvPr>
        </p:nvSpPr>
        <p:spPr/>
        <p:txBody>
          <a:bodyPr/>
          <a:lstStyle/>
          <a:p>
            <a:endParaRPr lang="nl-NL" dirty="0"/>
          </a:p>
        </p:txBody>
      </p:sp>
      <p:sp>
        <p:nvSpPr>
          <p:cNvPr id="4" name="Tijdelijke aanduiding voor dianummer 3">
            <a:extLst>
              <a:ext uri="{FF2B5EF4-FFF2-40B4-BE49-F238E27FC236}">
                <a16:creationId xmlns:a16="http://schemas.microsoft.com/office/drawing/2014/main" id="{565E281F-9B8D-4351-B9EF-EC6063F8AFE8}"/>
              </a:ext>
            </a:extLst>
          </p:cNvPr>
          <p:cNvSpPr>
            <a:spLocks noGrp="1"/>
          </p:cNvSpPr>
          <p:nvPr>
            <p:ph type="sldNum" sz="quarter" idx="12"/>
          </p:nvPr>
        </p:nvSpPr>
        <p:spPr/>
        <p:txBody>
          <a:bodyPr/>
          <a:lstStyle/>
          <a:p>
            <a:fld id="{6E15B36C-7BCC-4206-B2DB-36C3D7BBBB2B}" type="slidenum">
              <a:rPr lang="nl-NL" smtClean="0"/>
              <a:t>‹nr.›</a:t>
            </a:fld>
            <a:endParaRPr lang="nl-NL" dirty="0"/>
          </a:p>
        </p:txBody>
      </p:sp>
    </p:spTree>
    <p:extLst>
      <p:ext uri="{BB962C8B-B14F-4D97-AF65-F5344CB8AC3E}">
        <p14:creationId xmlns:p14="http://schemas.microsoft.com/office/powerpoint/2010/main" val="27390197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4D7A52-B88D-446C-AF8A-FAFCB2868B0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02C89C65-7342-4228-A022-BD93E2FE4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4BD1FB44-E08C-4820-97E4-DF657062F5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581E993-9B5B-46B4-B86C-5764B5D1A1C2}"/>
              </a:ext>
            </a:extLst>
          </p:cNvPr>
          <p:cNvSpPr>
            <a:spLocks noGrp="1"/>
          </p:cNvSpPr>
          <p:nvPr>
            <p:ph type="dt" sz="half" idx="10"/>
          </p:nvPr>
        </p:nvSpPr>
        <p:spPr/>
        <p:txBody>
          <a:bodyPr/>
          <a:lstStyle/>
          <a:p>
            <a:fld id="{31AB076A-9C7D-41D7-94CA-A4CE019C3701}" type="datetimeFigureOut">
              <a:rPr lang="nl-NL" smtClean="0"/>
              <a:t>17-9-2020</a:t>
            </a:fld>
            <a:endParaRPr lang="nl-NL" dirty="0"/>
          </a:p>
        </p:txBody>
      </p:sp>
      <p:sp>
        <p:nvSpPr>
          <p:cNvPr id="6" name="Tijdelijke aanduiding voor voettekst 5">
            <a:extLst>
              <a:ext uri="{FF2B5EF4-FFF2-40B4-BE49-F238E27FC236}">
                <a16:creationId xmlns:a16="http://schemas.microsoft.com/office/drawing/2014/main" id="{69B27223-54AB-4860-BB0D-8BF562E2CE18}"/>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3386D0F4-FAB2-4A78-91E7-8396C4714D3E}"/>
              </a:ext>
            </a:extLst>
          </p:cNvPr>
          <p:cNvSpPr>
            <a:spLocks noGrp="1"/>
          </p:cNvSpPr>
          <p:nvPr>
            <p:ph type="sldNum" sz="quarter" idx="12"/>
          </p:nvPr>
        </p:nvSpPr>
        <p:spPr/>
        <p:txBody>
          <a:bodyPr/>
          <a:lstStyle/>
          <a:p>
            <a:fld id="{6E15B36C-7BCC-4206-B2DB-36C3D7BBBB2B}" type="slidenum">
              <a:rPr lang="nl-NL" smtClean="0"/>
              <a:t>‹nr.›</a:t>
            </a:fld>
            <a:endParaRPr lang="nl-NL" dirty="0"/>
          </a:p>
        </p:txBody>
      </p:sp>
    </p:spTree>
    <p:extLst>
      <p:ext uri="{BB962C8B-B14F-4D97-AF65-F5344CB8AC3E}">
        <p14:creationId xmlns:p14="http://schemas.microsoft.com/office/powerpoint/2010/main" val="3754343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23EAB0-2F42-438A-B884-2EB0C1F8ED39}"/>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E6E96879-0D18-4C9B-8EFF-517A273000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a:extLst>
              <a:ext uri="{FF2B5EF4-FFF2-40B4-BE49-F238E27FC236}">
                <a16:creationId xmlns:a16="http://schemas.microsoft.com/office/drawing/2014/main" id="{6543AEE4-94A8-4A25-98A9-648FFB3F28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58854F6-45C5-47ED-B591-B2BC3DFEF121}"/>
              </a:ext>
            </a:extLst>
          </p:cNvPr>
          <p:cNvSpPr>
            <a:spLocks noGrp="1"/>
          </p:cNvSpPr>
          <p:nvPr>
            <p:ph type="dt" sz="half" idx="10"/>
          </p:nvPr>
        </p:nvSpPr>
        <p:spPr/>
        <p:txBody>
          <a:bodyPr/>
          <a:lstStyle/>
          <a:p>
            <a:fld id="{31AB076A-9C7D-41D7-94CA-A4CE019C3701}" type="datetimeFigureOut">
              <a:rPr lang="nl-NL" smtClean="0"/>
              <a:t>17-9-2020</a:t>
            </a:fld>
            <a:endParaRPr lang="nl-NL" dirty="0"/>
          </a:p>
        </p:txBody>
      </p:sp>
      <p:sp>
        <p:nvSpPr>
          <p:cNvPr id="6" name="Tijdelijke aanduiding voor voettekst 5">
            <a:extLst>
              <a:ext uri="{FF2B5EF4-FFF2-40B4-BE49-F238E27FC236}">
                <a16:creationId xmlns:a16="http://schemas.microsoft.com/office/drawing/2014/main" id="{3992608E-934E-4EEB-BB70-97C50E9D02CE}"/>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9A10E903-66F4-4C67-B241-D11B33A70C0C}"/>
              </a:ext>
            </a:extLst>
          </p:cNvPr>
          <p:cNvSpPr>
            <a:spLocks noGrp="1"/>
          </p:cNvSpPr>
          <p:nvPr>
            <p:ph type="sldNum" sz="quarter" idx="12"/>
          </p:nvPr>
        </p:nvSpPr>
        <p:spPr/>
        <p:txBody>
          <a:bodyPr/>
          <a:lstStyle/>
          <a:p>
            <a:fld id="{6E15B36C-7BCC-4206-B2DB-36C3D7BBBB2B}" type="slidenum">
              <a:rPr lang="nl-NL" smtClean="0"/>
              <a:t>‹nr.›</a:t>
            </a:fld>
            <a:endParaRPr lang="nl-NL" dirty="0"/>
          </a:p>
        </p:txBody>
      </p:sp>
    </p:spTree>
    <p:extLst>
      <p:ext uri="{BB962C8B-B14F-4D97-AF65-F5344CB8AC3E}">
        <p14:creationId xmlns:p14="http://schemas.microsoft.com/office/powerpoint/2010/main" val="3575875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28D643E-082C-4581-B465-8F6BF9E3FE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F7223F17-EED0-4CE1-868D-692EB403EA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1E4359F-CDEC-4942-A7E4-833B229368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AB076A-9C7D-41D7-94CA-A4CE019C3701}" type="datetimeFigureOut">
              <a:rPr lang="nl-NL" smtClean="0"/>
              <a:t>17-9-2020</a:t>
            </a:fld>
            <a:endParaRPr lang="nl-NL" dirty="0"/>
          </a:p>
        </p:txBody>
      </p:sp>
      <p:sp>
        <p:nvSpPr>
          <p:cNvPr id="5" name="Tijdelijke aanduiding voor voettekst 4">
            <a:extLst>
              <a:ext uri="{FF2B5EF4-FFF2-40B4-BE49-F238E27FC236}">
                <a16:creationId xmlns:a16="http://schemas.microsoft.com/office/drawing/2014/main" id="{AD2B7B37-FF17-4EAD-AC41-AD815320F6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a:extLst>
              <a:ext uri="{FF2B5EF4-FFF2-40B4-BE49-F238E27FC236}">
                <a16:creationId xmlns:a16="http://schemas.microsoft.com/office/drawing/2014/main" id="{83B43DC5-2E6E-4D2C-8EC4-45A0DCC945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15B36C-7BCC-4206-B2DB-36C3D7BBBB2B}" type="slidenum">
              <a:rPr lang="nl-NL" smtClean="0"/>
              <a:t>‹nr.›</a:t>
            </a:fld>
            <a:endParaRPr lang="nl-NL" dirty="0"/>
          </a:p>
        </p:txBody>
      </p:sp>
    </p:spTree>
    <p:extLst>
      <p:ext uri="{BB962C8B-B14F-4D97-AF65-F5344CB8AC3E}">
        <p14:creationId xmlns:p14="http://schemas.microsoft.com/office/powerpoint/2010/main" val="25790642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omgevingsweb.nl/vergunningvrijbouwen/documenten/stb-2014-333.pdf"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kompas2020.nl/natuur"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2046913"/>
          </a:xfrm>
        </p:spPr>
        <p:txBody>
          <a:bodyPr>
            <a:normAutofit/>
          </a:bodyPr>
          <a:lstStyle/>
          <a:p>
            <a:endParaRPr lang="nl-NL" sz="3600" dirty="0"/>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201336" y="3607266"/>
            <a:ext cx="11643919" cy="2499919"/>
          </a:xfrm>
        </p:spPr>
        <p:txBody>
          <a:bodyPr>
            <a:normAutofit fontScale="25000" lnSpcReduction="20000"/>
          </a:bodyPr>
          <a:lstStyle/>
          <a:p>
            <a:pPr algn="l"/>
            <a:endParaRPr lang="nl-NL" sz="2800" b="1" u="sng" dirty="0">
              <a:effectLst/>
              <a:latin typeface="Calibri" panose="020F0502020204030204" pitchFamily="34" charset="0"/>
              <a:ea typeface="Times New Roman" panose="02020603050405020304" pitchFamily="18" charset="0"/>
            </a:endParaRPr>
          </a:p>
          <a:p>
            <a:pPr algn="l"/>
            <a:r>
              <a:rPr lang="nl-NL" sz="12000" dirty="0"/>
              <a:t>Opgericht:</a:t>
            </a:r>
            <a:br>
              <a:rPr lang="nl-NL" sz="12000" dirty="0"/>
            </a:br>
            <a:r>
              <a:rPr lang="nl-NL" sz="12000" dirty="0"/>
              <a:t>- eindelijk stappen maken bij energietransitie</a:t>
            </a:r>
            <a:br>
              <a:rPr lang="nl-NL" sz="12000" dirty="0"/>
            </a:br>
            <a:r>
              <a:rPr lang="nl-NL" sz="12000" dirty="0"/>
              <a:t>- energietransitie moet inwoners ten goede komen</a:t>
            </a:r>
            <a:br>
              <a:rPr lang="nl-NL" sz="12000" dirty="0"/>
            </a:br>
            <a:r>
              <a:rPr lang="nl-NL" sz="12000" dirty="0"/>
              <a:t>- alle revenuen voor de inwoners</a:t>
            </a:r>
            <a:br>
              <a:rPr lang="nl-NL" sz="12000" dirty="0"/>
            </a:br>
            <a:r>
              <a:rPr lang="nl-NL" sz="12000" dirty="0"/>
              <a:t/>
            </a:r>
            <a:br>
              <a:rPr lang="nl-NL" sz="12000" dirty="0"/>
            </a:br>
            <a:r>
              <a:rPr lang="nl-NL" sz="12000" dirty="0"/>
              <a:t>is alleen mogelijk met op oude leest geschoeide coöperatie</a:t>
            </a:r>
            <a:br>
              <a:rPr lang="nl-NL" sz="12000" dirty="0"/>
            </a:br>
            <a:endParaRPr lang="nl-NL" sz="12000" dirty="0"/>
          </a:p>
          <a:p>
            <a:pPr algn="l"/>
            <a:r>
              <a:rPr lang="nl-NL" sz="12000" b="1" u="sng" dirty="0">
                <a:latin typeface="Calibri" panose="020F0502020204030204" pitchFamily="34" charset="0"/>
                <a:ea typeface="Times New Roman" panose="02020603050405020304" pitchFamily="18" charset="0"/>
                <a:sym typeface="Wingdings" panose="05000000000000000000" pitchFamily="2" charset="2"/>
              </a:rPr>
              <a:t> Burgerinitiatief wat nu voor ligt</a:t>
            </a:r>
            <a:endParaRPr lang="nl-NL" sz="12000" b="1" u="sng" dirty="0">
              <a:latin typeface="Calibri" panose="020F0502020204030204" pitchFamily="34" charset="0"/>
              <a:ea typeface="Times New Roman" panose="02020603050405020304" pitchFamily="18" charset="0"/>
            </a:endParaRPr>
          </a:p>
          <a:p>
            <a:pPr algn="l"/>
            <a:endParaRPr lang="nl-NL" sz="2800" b="1" u="sng" dirty="0">
              <a:effectLst/>
              <a:latin typeface="Calibri" panose="020F0502020204030204" pitchFamily="34" charset="0"/>
              <a:ea typeface="Times New Roman" panose="02020603050405020304" pitchFamily="18" charset="0"/>
            </a:endParaRPr>
          </a:p>
          <a:p>
            <a:pPr algn="l"/>
            <a:endParaRPr lang="nl-NL" sz="2800" b="1" u="sng" dirty="0">
              <a:latin typeface="Calibri" panose="020F0502020204030204" pitchFamily="34" charset="0"/>
              <a:ea typeface="Times New Roman" panose="02020603050405020304" pitchFamily="18" charset="0"/>
            </a:endParaRPr>
          </a:p>
          <a:p>
            <a:pPr algn="l"/>
            <a:endParaRPr lang="nl-NL" sz="2800" b="1" u="sng" dirty="0">
              <a:effectLst/>
              <a:latin typeface="Calibri" panose="020F0502020204030204" pitchFamily="34" charset="0"/>
              <a:ea typeface="Times New Roman" panose="02020603050405020304" pitchFamily="18" charset="0"/>
            </a:endParaRPr>
          </a:p>
          <a:p>
            <a:pPr algn="l"/>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p>
        </p:txBody>
      </p:sp>
      <p:pic>
        <p:nvPicPr>
          <p:cNvPr id="6" name="Afbeelding 5" descr="Afbeelding met gras, blauw, teken, zitten&#10;&#10;Automatisch gegenereerde beschrijving">
            <a:extLst>
              <a:ext uri="{FF2B5EF4-FFF2-40B4-BE49-F238E27FC236}">
                <a16:creationId xmlns:a16="http://schemas.microsoft.com/office/drawing/2014/main" id="{F25FE794-24B6-4AF6-A1A4-CECBB93BB1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9361" y="85258"/>
            <a:ext cx="10593278" cy="3451043"/>
          </a:xfrm>
          <a:prstGeom prst="rect">
            <a:avLst/>
          </a:prstGeom>
        </p:spPr>
      </p:pic>
    </p:spTree>
    <p:extLst>
      <p:ext uri="{BB962C8B-B14F-4D97-AF65-F5344CB8AC3E}">
        <p14:creationId xmlns:p14="http://schemas.microsoft.com/office/powerpoint/2010/main" val="530507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453005" y="201337"/>
            <a:ext cx="11450259" cy="897621"/>
          </a:xfrm>
        </p:spPr>
        <p:txBody>
          <a:bodyPr>
            <a:normAutofit/>
          </a:bodyPr>
          <a:lstStyle/>
          <a:p>
            <a:r>
              <a:rPr lang="nl-NL" sz="4800" b="1" dirty="0"/>
              <a:t>NNN-gebied en energiewinning</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288735" y="1098958"/>
            <a:ext cx="11341916" cy="5135431"/>
          </a:xfrm>
        </p:spPr>
        <p:txBody>
          <a:bodyPr>
            <a:normAutofit fontScale="70000" lnSpcReduction="20000"/>
          </a:bodyPr>
          <a:lstStyle/>
          <a:p>
            <a:pPr algn="l"/>
            <a:r>
              <a:rPr lang="nl-NL" b="1" dirty="0">
                <a:effectLst/>
                <a:latin typeface="Calibri" panose="020F0502020204030204" pitchFamily="34" charset="0"/>
                <a:ea typeface="Times New Roman" panose="02020603050405020304" pitchFamily="18" charset="0"/>
              </a:rPr>
              <a:t>1. Situatie bij Urk , IJsselmeer (NATURA 2000)</a:t>
            </a: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effectLst/>
              <a:latin typeface="Calibri" panose="020F0502020204030204" pitchFamily="34" charset="0"/>
              <a:ea typeface="Times New Roman" panose="02020603050405020304" pitchFamily="18" charset="0"/>
            </a:endParaRPr>
          </a:p>
          <a:p>
            <a:pPr algn="l"/>
            <a:endParaRPr lang="nl-NL" dirty="0">
              <a:latin typeface="Calibri" panose="020F0502020204030204" pitchFamily="34" charset="0"/>
              <a:ea typeface="Times New Roman" panose="02020603050405020304" pitchFamily="18" charset="0"/>
            </a:endParaRPr>
          </a:p>
          <a:p>
            <a:pPr algn="l"/>
            <a:endParaRPr lang="nl-NL" dirty="0">
              <a:effectLst/>
              <a:latin typeface="Calibri" panose="020F0502020204030204" pitchFamily="34" charset="0"/>
              <a:ea typeface="Times New Roman" panose="02020603050405020304" pitchFamily="18" charset="0"/>
            </a:endParaRPr>
          </a:p>
          <a:p>
            <a:pPr algn="l"/>
            <a:endParaRPr lang="nl-NL" dirty="0">
              <a:effectLst/>
              <a:latin typeface="Calibri" panose="020F0502020204030204" pitchFamily="34" charset="0"/>
              <a:ea typeface="Times New Roman" panose="02020603050405020304" pitchFamily="18" charset="0"/>
            </a:endParaRPr>
          </a:p>
          <a:p>
            <a:pPr algn="l"/>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b="1" i="0" dirty="0">
                <a:solidFill>
                  <a:srgbClr val="000000"/>
                </a:solidFill>
                <a:effectLst/>
                <a:latin typeface="Source Sans Pro" panose="020B0503030403020204" pitchFamily="34" charset="0"/>
              </a:rPr>
              <a:t>Minister Wiebes: zonnepanelen op water  </a:t>
            </a:r>
          </a:p>
          <a:p>
            <a:pPr algn="l"/>
            <a:r>
              <a:rPr lang="nl-NL" b="1" i="0" dirty="0">
                <a:solidFill>
                  <a:srgbClr val="000000"/>
                </a:solidFill>
                <a:effectLst/>
                <a:latin typeface="Source Sans Pro" panose="020B0503030403020204" pitchFamily="34" charset="0"/>
              </a:rPr>
              <a:t>niet onwenselijk (Solar Magazine)  </a:t>
            </a:r>
          </a:p>
          <a:p>
            <a:pPr algn="l"/>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effectLst/>
              <a:latin typeface="Calibri" panose="020F0502020204030204" pitchFamily="34" charset="0"/>
              <a:ea typeface="Times New Roman" panose="02020603050405020304" pitchFamily="18" charset="0"/>
            </a:endParaRPr>
          </a:p>
          <a:p>
            <a:pPr algn="l"/>
            <a:endParaRPr lang="nl-NL" dirty="0">
              <a:latin typeface="Calibri" panose="020F0502020204030204" pitchFamily="34" charset="0"/>
            </a:endParaRPr>
          </a:p>
          <a:p>
            <a:pPr algn="l"/>
            <a:r>
              <a:rPr lang="nl-NL" b="1" dirty="0">
                <a:latin typeface="Calibri" panose="020F0502020204030204" pitchFamily="34" charset="0"/>
              </a:rPr>
              <a:t>2. Zonnepanelen Marker Wadden</a:t>
            </a:r>
            <a:r>
              <a:rPr lang="nl-NL" dirty="0">
                <a:latin typeface="Calibri" panose="020F0502020204030204" pitchFamily="34" charset="0"/>
              </a:rPr>
              <a:t>	</a:t>
            </a:r>
            <a:r>
              <a:rPr lang="nl-NL" dirty="0">
                <a:effectLst/>
                <a:latin typeface="Calibri" panose="020F0502020204030204" pitchFamily="34" charset="0"/>
                <a:ea typeface="Times New Roman" panose="02020603050405020304" pitchFamily="18" charset="0"/>
              </a:rPr>
              <a:t>	3. S</a:t>
            </a:r>
            <a:r>
              <a:rPr lang="nl-NL" b="1" dirty="0">
                <a:effectLst/>
                <a:latin typeface="Calibri" panose="020F0502020204030204" pitchFamily="34" charset="0"/>
                <a:ea typeface="Times New Roman" panose="02020603050405020304" pitchFamily="18" charset="0"/>
              </a:rPr>
              <a:t>ituatie op de Noordzee</a:t>
            </a:r>
            <a:endParaRPr lang="nl-NL" b="1" dirty="0"/>
          </a:p>
        </p:txBody>
      </p:sp>
      <p:pic>
        <p:nvPicPr>
          <p:cNvPr id="1026" name="Picture 2" descr="Urk Presenteert de Documentaire Windmolenpark bij Urk: Windmolenpark bij Urk  Definitief">
            <a:extLst>
              <a:ext uri="{FF2B5EF4-FFF2-40B4-BE49-F238E27FC236}">
                <a16:creationId xmlns:a16="http://schemas.microsoft.com/office/drawing/2014/main" id="{E97953C7-75F3-487E-A480-A531042CE4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735" y="1455600"/>
            <a:ext cx="4656850" cy="23953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aar staan en komen de windparken op zee? - Wind op zee">
            <a:extLst>
              <a:ext uri="{FF2B5EF4-FFF2-40B4-BE49-F238E27FC236}">
                <a16:creationId xmlns:a16="http://schemas.microsoft.com/office/drawing/2014/main" id="{9F99AE24-FD14-4220-A14A-EA200271BD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1812" y="1283836"/>
            <a:ext cx="4128839" cy="4950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95043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Informatie nota college</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a:bodyPr>
          <a:lstStyle/>
          <a:p>
            <a:pPr algn="l"/>
            <a:r>
              <a:rPr lang="nl-NL" sz="4000" b="1" dirty="0">
                <a:effectLst/>
                <a:latin typeface="Calibri" panose="020F0502020204030204" pitchFamily="34" charset="0"/>
                <a:ea typeface="Times New Roman" panose="02020603050405020304" pitchFamily="18" charset="0"/>
              </a:rPr>
              <a:t>College gaat voorbij aan beslispunt 1: </a:t>
            </a:r>
            <a:r>
              <a:rPr lang="nl-NL" dirty="0">
                <a:solidFill>
                  <a:srgbClr val="FF0000"/>
                </a:solidFill>
                <a:effectLst/>
                <a:latin typeface="Calibri" panose="020F0502020204030204" pitchFamily="34" charset="0"/>
                <a:ea typeface="Times New Roman" panose="02020603050405020304" pitchFamily="18" charset="0"/>
              </a:rPr>
              <a:t/>
            </a:r>
            <a:br>
              <a:rPr lang="nl-NL" dirty="0">
                <a:solidFill>
                  <a:srgbClr val="FF0000"/>
                </a:solidFill>
                <a:effectLst/>
                <a:latin typeface="Calibri" panose="020F0502020204030204" pitchFamily="34" charset="0"/>
                <a:ea typeface="Times New Roman" panose="02020603050405020304" pitchFamily="18" charset="0"/>
              </a:rPr>
            </a:br>
            <a:r>
              <a:rPr lang="nl-NL" dirty="0">
                <a:solidFill>
                  <a:srgbClr val="FF0000"/>
                </a:solidFill>
                <a:effectLst/>
                <a:latin typeface="Calibri" panose="020F0502020204030204" pitchFamily="34" charset="0"/>
                <a:ea typeface="Times New Roman" panose="02020603050405020304" pitchFamily="18" charset="0"/>
              </a:rPr>
              <a:t/>
            </a:r>
            <a:br>
              <a:rPr lang="nl-NL" dirty="0">
                <a:solidFill>
                  <a:srgbClr val="FF0000"/>
                </a:solidFill>
                <a:effectLst/>
                <a:latin typeface="Calibri" panose="020F0502020204030204" pitchFamily="34" charset="0"/>
                <a:ea typeface="Times New Roman" panose="02020603050405020304" pitchFamily="18" charset="0"/>
              </a:rPr>
            </a:br>
            <a:r>
              <a:rPr lang="nl-NL" dirty="0">
                <a:solidFill>
                  <a:srgbClr val="FF0000"/>
                </a:solidFill>
                <a:effectLst/>
                <a:latin typeface="Calibri" panose="020F0502020204030204" pitchFamily="34" charset="0"/>
                <a:ea typeface="Times New Roman" panose="02020603050405020304" pitchFamily="18" charset="0"/>
              </a:rPr>
              <a:t>“het college van B&amp;W opdracht te geven om een procedure te starten tot een tijdelijke ontheffing van het bestemmingsplan voor de duur van 15 jaar t.b.v. het realiseren van een zonneveldenpark in het beoogde plaatsingsgebied achter Herenweg 293, te Vinkeveen”. </a:t>
            </a: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College heeft ondersteuning toegezegd in gesprek bijna 1 jaar geleden en in een informatienota waar Veenergie.nu en Veenwind in 1 adem worden genoemd als te steunen initiatieven.</a:t>
            </a:r>
          </a:p>
          <a:p>
            <a:pPr algn="l"/>
            <a:r>
              <a:rPr lang="nl-NL" dirty="0">
                <a:latin typeface="Calibri" panose="020F0502020204030204" pitchFamily="34" charset="0"/>
              </a:rPr>
              <a:t>College stelt voorwaarden aan “versnellingsproject” ? </a:t>
            </a:r>
            <a:br>
              <a:rPr lang="nl-NL" dirty="0">
                <a:latin typeface="Calibri" panose="020F0502020204030204" pitchFamily="34" charset="0"/>
              </a:rPr>
            </a:br>
            <a:r>
              <a:rPr lang="nl-NL" dirty="0">
                <a:latin typeface="Calibri" panose="020F0502020204030204" pitchFamily="34" charset="0"/>
              </a:rPr>
              <a:t>Staat niet in raadsbesluit 2018</a:t>
            </a:r>
            <a:br>
              <a:rPr lang="nl-NL" dirty="0">
                <a:latin typeface="Calibri" panose="020F0502020204030204" pitchFamily="34" charset="0"/>
              </a:rPr>
            </a:br>
            <a:r>
              <a:rPr lang="nl-NL" dirty="0">
                <a:latin typeface="Calibri" panose="020F0502020204030204" pitchFamily="34" charset="0"/>
              </a:rPr>
              <a:t>zie ook URK</a:t>
            </a:r>
          </a:p>
          <a:p>
            <a:pPr algn="l"/>
            <a:r>
              <a:rPr lang="nl-NL" dirty="0">
                <a:latin typeface="Calibri" panose="020F0502020204030204" pitchFamily="34" charset="0"/>
              </a:rPr>
              <a:t>Alle ruimtelijke vraagstukken worden na aanname beslispunt 1 uitgewerkt</a:t>
            </a:r>
            <a:endParaRPr lang="nl-NL" dirty="0"/>
          </a:p>
        </p:txBody>
      </p:sp>
    </p:spTree>
    <p:extLst>
      <p:ext uri="{BB962C8B-B14F-4D97-AF65-F5344CB8AC3E}">
        <p14:creationId xmlns:p14="http://schemas.microsoft.com/office/powerpoint/2010/main" val="1014218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7464614" y="1783959"/>
            <a:ext cx="4087306" cy="2889114"/>
          </a:xfrm>
        </p:spPr>
        <p:txBody>
          <a:bodyPr anchor="b">
            <a:normAutofit/>
          </a:bodyPr>
          <a:lstStyle/>
          <a:p>
            <a:pPr algn="l"/>
            <a:r>
              <a:rPr lang="nl-NL" sz="5400" dirty="0"/>
              <a:t>Plangebied</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7464612" y="4750893"/>
            <a:ext cx="4087305" cy="1147863"/>
          </a:xfrm>
        </p:spPr>
        <p:txBody>
          <a:bodyPr anchor="t">
            <a:normAutofit/>
          </a:bodyPr>
          <a:lstStyle/>
          <a:p>
            <a:pPr algn="l"/>
            <a:r>
              <a:rPr lang="nl-NL" sz="2000" dirty="0">
                <a:effectLst/>
                <a:latin typeface="Calibri" panose="020F0502020204030204" pitchFamily="34" charset="0"/>
                <a:ea typeface="Times New Roman" panose="02020603050405020304" pitchFamily="18" charset="0"/>
              </a:rPr>
              <a:t/>
            </a:r>
            <a:br>
              <a:rPr lang="nl-NL" sz="2000" dirty="0">
                <a:effectLst/>
                <a:latin typeface="Calibri" panose="020F0502020204030204" pitchFamily="34" charset="0"/>
                <a:ea typeface="Times New Roman" panose="02020603050405020304" pitchFamily="18" charset="0"/>
              </a:rPr>
            </a:br>
            <a:endParaRPr lang="nl-NL" sz="2000" dirty="0"/>
          </a:p>
        </p:txBody>
      </p:sp>
      <p:sp>
        <p:nvSpPr>
          <p:cNvPr id="11" name="Freeform: Shape 10">
            <a:extLst>
              <a:ext uri="{FF2B5EF4-FFF2-40B4-BE49-F238E27FC236}">
                <a16:creationId xmlns:a16="http://schemas.microsoft.com/office/drawing/2014/main" id="{E49CC64F-7275-4E33-961B-0C5CDC43987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6" name="Afbeelding 5">
            <a:extLst>
              <a:ext uri="{FF2B5EF4-FFF2-40B4-BE49-F238E27FC236}">
                <a16:creationId xmlns:a16="http://schemas.microsoft.com/office/drawing/2014/main" id="{9EC0F508-5546-448F-85B2-F962432B62C8}"/>
              </a:ext>
            </a:extLst>
          </p:cNvPr>
          <p:cNvPicPr/>
          <p:nvPr/>
        </p:nvPicPr>
        <p:blipFill rotWithShape="1">
          <a:blip r:embed="rId2">
            <a:extLst>
              <a:ext uri="{28A0092B-C50C-407E-A947-70E740481C1C}">
                <a14:useLocalDpi xmlns:a14="http://schemas.microsoft.com/office/drawing/2010/main" val="0"/>
              </a:ext>
            </a:extLst>
          </a:blip>
          <a:srcRect l="1357"/>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extLst>
      <p:ext uri="{BB962C8B-B14F-4D97-AF65-F5344CB8AC3E}">
        <p14:creationId xmlns:p14="http://schemas.microsoft.com/office/powerpoint/2010/main" val="3906006611"/>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7464614" y="1783959"/>
            <a:ext cx="4087306" cy="2889114"/>
          </a:xfrm>
        </p:spPr>
        <p:txBody>
          <a:bodyPr anchor="b">
            <a:normAutofit/>
          </a:bodyPr>
          <a:lstStyle/>
          <a:p>
            <a:pPr algn="l"/>
            <a:r>
              <a:rPr lang="nl-NL" sz="4600" dirty="0"/>
              <a:t>Situatietekening (vl)</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7464612" y="4750893"/>
            <a:ext cx="4087305" cy="1147863"/>
          </a:xfrm>
        </p:spPr>
        <p:txBody>
          <a:bodyPr anchor="t">
            <a:normAutofit/>
          </a:bodyPr>
          <a:lstStyle/>
          <a:p>
            <a:pPr algn="l"/>
            <a:r>
              <a:rPr lang="nl-NL" sz="2000" dirty="0">
                <a:effectLst/>
                <a:latin typeface="Calibri" panose="020F0502020204030204" pitchFamily="34" charset="0"/>
                <a:ea typeface="Times New Roman" panose="02020603050405020304" pitchFamily="18" charset="0"/>
              </a:rPr>
              <a:t> </a:t>
            </a:r>
            <a:br>
              <a:rPr lang="nl-NL" sz="2000" dirty="0">
                <a:effectLst/>
                <a:latin typeface="Calibri" panose="020F0502020204030204" pitchFamily="34" charset="0"/>
                <a:ea typeface="Times New Roman" panose="02020603050405020304" pitchFamily="18" charset="0"/>
              </a:rPr>
            </a:br>
            <a:endParaRPr lang="nl-NL" sz="2000" dirty="0"/>
          </a:p>
        </p:txBody>
      </p:sp>
      <p:sp>
        <p:nvSpPr>
          <p:cNvPr id="10" name="Freeform: Shape 9">
            <a:extLst>
              <a:ext uri="{FF2B5EF4-FFF2-40B4-BE49-F238E27FC236}">
                <a16:creationId xmlns:a16="http://schemas.microsoft.com/office/drawing/2014/main" id="{E49CC64F-7275-4E33-961B-0C5CDC43987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5" name="Afbeelding 4">
            <a:extLst>
              <a:ext uri="{FF2B5EF4-FFF2-40B4-BE49-F238E27FC236}">
                <a16:creationId xmlns:a16="http://schemas.microsoft.com/office/drawing/2014/main" id="{C92C4780-AD99-4D7E-B212-09D688FB7B06}"/>
              </a:ext>
            </a:extLst>
          </p:cNvPr>
          <p:cNvPicPr>
            <a:picLocks noChangeAspect="1"/>
          </p:cNvPicPr>
          <p:nvPr/>
        </p:nvPicPr>
        <p:blipFill rotWithShape="1">
          <a:blip r:embed="rId2"/>
          <a:srcRect l="17149" r="25202"/>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extLst>
      <p:ext uri="{BB962C8B-B14F-4D97-AF65-F5344CB8AC3E}">
        <p14:creationId xmlns:p14="http://schemas.microsoft.com/office/powerpoint/2010/main" val="2518715781"/>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Informatie nota college</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lnSpcReduction="10000"/>
          </a:bodyPr>
          <a:lstStyle/>
          <a:p>
            <a:pPr algn="l"/>
            <a:r>
              <a:rPr lang="nl-NL" dirty="0">
                <a:effectLst/>
                <a:latin typeface="Calibri" panose="020F0502020204030204" pitchFamily="34" charset="0"/>
                <a:ea typeface="Times New Roman" panose="02020603050405020304" pitchFamily="18" charset="0"/>
              </a:rPr>
              <a:t>College legt initiatief tegen de meetlat “voorwaarden voor zonnevelden en windmolens”, (VZW), ondanks dat burgerinitiatief eerder is ingediend</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procesparticipatie voorwaarde 1, 2 en 3</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niet omschreven staat in VZW hoe dat moet gebeuren</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mede indienen raadsvoorstel is dat geen participatie?</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informatiebijeenkomst 9 september</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Financiële participatie voorwaarde 4:</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in VZW is </a:t>
            </a:r>
            <a:r>
              <a:rPr lang="nl-NL" dirty="0">
                <a:latin typeface="Calibri" panose="020F0502020204030204" pitchFamily="34" charset="0"/>
                <a:ea typeface="Times New Roman" panose="02020603050405020304" pitchFamily="18" charset="0"/>
              </a:rPr>
              <a:t>dit </a:t>
            </a:r>
            <a:r>
              <a:rPr lang="nl-NL" dirty="0">
                <a:effectLst/>
                <a:latin typeface="Calibri" panose="020F0502020204030204" pitchFamily="34" charset="0"/>
                <a:ea typeface="Times New Roman" panose="02020603050405020304" pitchFamily="18" charset="0"/>
              </a:rPr>
              <a:t>door college niet uitgewerkt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 financiële inwonersparticipatie is bij Veenergie.nu 100%</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ca 2000 huishoudens ( 6000 inwoners), is dat geen participatie?</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Winstdeling voorwaarde 5:</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Coöperatie zonder winstoogmerk: alles gaat naar deelnemers</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er staat in VZW niet hoe breed een doelgroep moet zijn op basis van welke criteria</a:t>
            </a:r>
            <a:br>
              <a:rPr lang="nl-NL"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995239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Informatie nota college</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lnSpcReduction="10000"/>
          </a:bodyPr>
          <a:lstStyle/>
          <a:p>
            <a:pPr algn="l"/>
            <a:r>
              <a:rPr lang="nl-NL" dirty="0">
                <a:effectLst/>
                <a:latin typeface="Calibri" panose="020F0502020204030204" pitchFamily="34" charset="0"/>
                <a:ea typeface="Times New Roman" panose="02020603050405020304" pitchFamily="18" charset="0"/>
              </a:rPr>
              <a:t>Samenwerking lokale bedrijven, voorwaarde 7:</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geen problemen worden voorzien</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Zoeklocatie, voorwaarde 8</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Beoogde locatie ligt (nog ) niet in zoekgebied</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er is ruimte hiervan af te wijken, maar raden u aan dit niet te doen?</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welke motivering?</a:t>
            </a:r>
          </a:p>
          <a:p>
            <a:pPr algn="l"/>
            <a:r>
              <a:rPr lang="nl-NL" dirty="0">
                <a:effectLst/>
                <a:latin typeface="Calibri" panose="020F0502020204030204" pitchFamily="34" charset="0"/>
                <a:ea typeface="Times New Roman" panose="02020603050405020304" pitchFamily="18" charset="0"/>
              </a:rPr>
              <a:t>Sociale grondvergoeding, voorwaarde 9 en 10</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is € 1 per jaar gedurende 15 jaar geen sociale grondvergoeding?</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in VZW staat geen uitwerking</a:t>
            </a:r>
          </a:p>
          <a:p>
            <a:pPr algn="l"/>
            <a:r>
              <a:rPr lang="nl-NL" dirty="0">
                <a:latin typeface="Calibri" panose="020F0502020204030204" pitchFamily="34" charset="0"/>
                <a:ea typeface="Times New Roman" panose="02020603050405020304" pitchFamily="18" charset="0"/>
              </a:rPr>
              <a:t>Inzicht in gevolgen natuur en welke compensatie, voorwaarde 11</a:t>
            </a:r>
            <a:br>
              <a:rPr lang="nl-NL" dirty="0">
                <a:latin typeface="Calibri" panose="020F0502020204030204" pitchFamily="34" charset="0"/>
                <a:ea typeface="Times New Roman" panose="02020603050405020304" pitchFamily="18" charset="0"/>
              </a:rPr>
            </a:br>
            <a:r>
              <a:rPr lang="nl-NL" dirty="0">
                <a:latin typeface="Calibri" panose="020F0502020204030204" pitchFamily="34" charset="0"/>
                <a:ea typeface="Times New Roman" panose="02020603050405020304" pitchFamily="18" charset="0"/>
              </a:rPr>
              <a:t>- op land worden bij-minnende bloemen gezaaid </a:t>
            </a:r>
            <a:r>
              <a:rPr lang="nl-NL" dirty="0">
                <a:latin typeface="Calibri" panose="020F0502020204030204" pitchFamily="34" charset="0"/>
                <a:ea typeface="Times New Roman" panose="02020603050405020304" pitchFamily="18" charset="0"/>
                <a:sym typeface="Wingdings" panose="05000000000000000000" pitchFamily="2" charset="2"/>
              </a:rPr>
              <a:t> meer biodiversiteit</a:t>
            </a:r>
            <a:br>
              <a:rPr lang="nl-NL" dirty="0">
                <a:latin typeface="Calibri" panose="020F0502020204030204" pitchFamily="34" charset="0"/>
                <a:ea typeface="Times New Roman" panose="02020603050405020304" pitchFamily="18" charset="0"/>
                <a:sym typeface="Wingdings" panose="05000000000000000000" pitchFamily="2" charset="2"/>
              </a:rPr>
            </a:br>
            <a:r>
              <a:rPr lang="nl-NL" dirty="0">
                <a:latin typeface="Calibri" panose="020F0502020204030204" pitchFamily="34" charset="0"/>
                <a:ea typeface="Times New Roman" panose="02020603050405020304" pitchFamily="18" charset="0"/>
                <a:sym typeface="Wingdings" panose="05000000000000000000" pitchFamily="2" charset="2"/>
              </a:rPr>
              <a:t>- op water geen schade aan onder water leven</a:t>
            </a:r>
            <a:endParaRPr lang="nl-NL" dirty="0">
              <a:latin typeface="Calibri" panose="020F0502020204030204" pitchFamily="34" charset="0"/>
              <a:ea typeface="Times New Roman" panose="02020603050405020304" pitchFamily="18" charset="0"/>
            </a:endParaRPr>
          </a:p>
          <a:p>
            <a:pPr algn="l"/>
            <a:r>
              <a:rPr lang="nl-NL" dirty="0">
                <a:effectLst/>
                <a:latin typeface="Calibri" panose="020F0502020204030204" pitchFamily="34" charset="0"/>
                <a:ea typeface="Times New Roman" panose="02020603050405020304" pitchFamily="18" charset="0"/>
              </a:rPr>
              <a:t>Voorwaarde 13 en 14 wordt aan voldaan</a:t>
            </a:r>
            <a:br>
              <a:rPr lang="nl-NL"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114377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Informatie nota college</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a:bodyPr>
          <a:lstStyle/>
          <a:p>
            <a:pPr algn="l"/>
            <a:r>
              <a:rPr lang="nl-NL" dirty="0">
                <a:effectLst/>
                <a:latin typeface="Calibri" panose="020F0502020204030204" pitchFamily="34" charset="0"/>
                <a:ea typeface="Times New Roman" panose="02020603050405020304" pitchFamily="18" charset="0"/>
              </a:rPr>
              <a:t>Inpassing in omgeving, voorwaarde 15,16 en 17 ontbreekt</a:t>
            </a:r>
            <a:br>
              <a:rPr lang="nl-NL" dirty="0">
                <a:effectLst/>
                <a:latin typeface="Calibri" panose="020F0502020204030204" pitchFamily="34" charset="0"/>
                <a:ea typeface="Times New Roman" panose="02020603050405020304" pitchFamily="18" charset="0"/>
              </a:rPr>
            </a:br>
            <a:endParaRPr lang="nl-NL" dirty="0">
              <a:effectLst/>
              <a:latin typeface="Calibri" panose="020F0502020204030204" pitchFamily="34" charset="0"/>
              <a:ea typeface="Times New Roman" panose="02020603050405020304" pitchFamily="18" charset="0"/>
            </a:endParaRPr>
          </a:p>
          <a:p>
            <a:pPr algn="l"/>
            <a:r>
              <a:rPr lang="nl-NL" dirty="0">
                <a:latin typeface="Calibri" panose="020F0502020204030204" pitchFamily="34" charset="0"/>
                <a:ea typeface="Times New Roman" panose="02020603050405020304" pitchFamily="18" charset="0"/>
              </a:rPr>
              <a:t>De exacte plaatsing in het voorgenomen plangebied valt niet uit de door ons overlegde stukken op te maken</a:t>
            </a:r>
            <a:br>
              <a:rPr lang="nl-NL" dirty="0">
                <a:latin typeface="Calibri" panose="020F0502020204030204" pitchFamily="34" charset="0"/>
                <a:ea typeface="Times New Roman" panose="02020603050405020304" pitchFamily="18" charset="0"/>
              </a:rPr>
            </a:br>
            <a:r>
              <a:rPr lang="nl-NL" dirty="0">
                <a:latin typeface="Calibri" panose="020F0502020204030204" pitchFamily="34" charset="0"/>
                <a:ea typeface="Times New Roman" panose="02020603050405020304" pitchFamily="18" charset="0"/>
              </a:rPr>
              <a:t>Veenergie is zich er van bewust aan geldenede voorwaarden te moeten voldoen</a:t>
            </a:r>
            <a:br>
              <a:rPr lang="nl-NL" dirty="0">
                <a:latin typeface="Calibri" panose="020F0502020204030204" pitchFamily="34" charset="0"/>
                <a:ea typeface="Times New Roman" panose="02020603050405020304" pitchFamily="18" charset="0"/>
              </a:rPr>
            </a:br>
            <a:r>
              <a:rPr lang="nl-NL" dirty="0">
                <a:latin typeface="Calibri" panose="020F0502020204030204" pitchFamily="34" charset="0"/>
                <a:ea typeface="Times New Roman" panose="02020603050405020304" pitchFamily="18" charset="0"/>
              </a:rPr>
              <a:t/>
            </a:r>
            <a:br>
              <a:rPr lang="nl-NL" dirty="0">
                <a:latin typeface="Calibri" panose="020F0502020204030204" pitchFamily="34" charset="0"/>
                <a:ea typeface="Times New Roman" panose="02020603050405020304" pitchFamily="18" charset="0"/>
              </a:rPr>
            </a:br>
            <a:r>
              <a:rPr lang="nl-NL" dirty="0">
                <a:latin typeface="Calibri" panose="020F0502020204030204" pitchFamily="34" charset="0"/>
                <a:ea typeface="Times New Roman" panose="02020603050405020304" pitchFamily="18" charset="0"/>
              </a:rPr>
              <a:t> </a:t>
            </a: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afstand 40 meter wordt aan voldaan</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2683893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7464614" y="1783959"/>
            <a:ext cx="4087306" cy="2889114"/>
          </a:xfrm>
        </p:spPr>
        <p:txBody>
          <a:bodyPr anchor="b">
            <a:normAutofit/>
          </a:bodyPr>
          <a:lstStyle/>
          <a:p>
            <a:pPr algn="l"/>
            <a:r>
              <a:rPr lang="nl-NL" sz="4600" dirty="0"/>
              <a:t>Situatietekening (vl)</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7464612" y="4750893"/>
            <a:ext cx="4087305" cy="1147863"/>
          </a:xfrm>
        </p:spPr>
        <p:txBody>
          <a:bodyPr anchor="t">
            <a:normAutofit/>
          </a:bodyPr>
          <a:lstStyle/>
          <a:p>
            <a:pPr algn="l"/>
            <a:r>
              <a:rPr lang="nl-NL" sz="2000" dirty="0">
                <a:effectLst/>
                <a:latin typeface="Calibri" panose="020F0502020204030204" pitchFamily="34" charset="0"/>
                <a:ea typeface="Times New Roman" panose="02020603050405020304" pitchFamily="18" charset="0"/>
              </a:rPr>
              <a:t> </a:t>
            </a:r>
            <a:br>
              <a:rPr lang="nl-NL" sz="2000" dirty="0">
                <a:effectLst/>
                <a:latin typeface="Calibri" panose="020F0502020204030204" pitchFamily="34" charset="0"/>
                <a:ea typeface="Times New Roman" panose="02020603050405020304" pitchFamily="18" charset="0"/>
              </a:rPr>
            </a:br>
            <a:endParaRPr lang="nl-NL" sz="2000" dirty="0"/>
          </a:p>
        </p:txBody>
      </p:sp>
      <p:pic>
        <p:nvPicPr>
          <p:cNvPr id="5" name="Afbeelding 4">
            <a:extLst>
              <a:ext uri="{FF2B5EF4-FFF2-40B4-BE49-F238E27FC236}">
                <a16:creationId xmlns:a16="http://schemas.microsoft.com/office/drawing/2014/main" id="{C92C4780-AD99-4D7E-B212-09D688FB7B06}"/>
              </a:ext>
            </a:extLst>
          </p:cNvPr>
          <p:cNvPicPr>
            <a:picLocks noChangeAspect="1"/>
          </p:cNvPicPr>
          <p:nvPr/>
        </p:nvPicPr>
        <p:blipFill rotWithShape="1">
          <a:blip r:embed="rId2"/>
          <a:srcRect l="17149" r="25202"/>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extLst>
      <p:ext uri="{BB962C8B-B14F-4D97-AF65-F5344CB8AC3E}">
        <p14:creationId xmlns:p14="http://schemas.microsoft.com/office/powerpoint/2010/main" val="3537581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Informatie nota college</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lnSpcReduction="10000"/>
          </a:bodyPr>
          <a:lstStyle/>
          <a:p>
            <a:pPr algn="l"/>
            <a:r>
              <a:rPr lang="nl-NL" sz="2800" b="1" u="sng" dirty="0">
                <a:effectLst/>
                <a:latin typeface="Calibri" panose="020F0502020204030204" pitchFamily="34" charset="0"/>
                <a:ea typeface="Times New Roman" panose="02020603050405020304" pitchFamily="18" charset="0"/>
              </a:rPr>
              <a:t>Ruimtelijk</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College gaat voorbij aan beslispunt 1: </a:t>
            </a: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solidFill>
                  <a:srgbClr val="FF0000"/>
                </a:solidFill>
                <a:effectLst/>
                <a:latin typeface="Calibri" panose="020F0502020204030204" pitchFamily="34" charset="0"/>
                <a:ea typeface="Times New Roman" panose="02020603050405020304" pitchFamily="18" charset="0"/>
              </a:rPr>
              <a:t>“het college van B&amp;W opdracht te geven om een procedure te starten tot een tijdelijke ontheffing van het bestemmingsplan voor de duur van 15 jaar t.b.v. het realiseren van een zonneveldenpark in het beoogde plaatsingsgebied achter Herenweg 293, te Vinkeveen”. </a:t>
            </a:r>
            <a:br>
              <a:rPr lang="nl-NL" dirty="0">
                <a:solidFill>
                  <a:srgbClr val="FF0000"/>
                </a:solidFill>
                <a:effectLst/>
                <a:latin typeface="Calibri" panose="020F0502020204030204" pitchFamily="34" charset="0"/>
                <a:ea typeface="Times New Roman" panose="02020603050405020304" pitchFamily="18" charset="0"/>
              </a:rPr>
            </a:br>
            <a:r>
              <a:rPr lang="nl-NL" dirty="0">
                <a:solidFill>
                  <a:srgbClr val="FF0000"/>
                </a:solidFill>
                <a:effectLst/>
                <a:latin typeface="Calibri" panose="020F0502020204030204" pitchFamily="34" charset="0"/>
                <a:ea typeface="Times New Roman" panose="02020603050405020304" pitchFamily="18" charset="0"/>
              </a:rPr>
              <a:t/>
            </a:r>
            <a:br>
              <a:rPr lang="nl-NL" dirty="0">
                <a:solidFill>
                  <a:srgbClr val="FF0000"/>
                </a:solidFill>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Diverse onderzoeken moeten nog worden gedaan: klopt</a:t>
            </a:r>
            <a:r>
              <a:rPr lang="nl-NL" dirty="0">
                <a:solidFill>
                  <a:srgbClr val="FF0000"/>
                </a:solidFill>
                <a:effectLst/>
                <a:latin typeface="Calibri" panose="020F0502020204030204" pitchFamily="34" charset="0"/>
                <a:ea typeface="Times New Roman" panose="02020603050405020304" pitchFamily="18" charset="0"/>
              </a:rPr>
              <a:t/>
            </a:r>
            <a:br>
              <a:rPr lang="nl-NL" dirty="0">
                <a:solidFill>
                  <a:srgbClr val="FF0000"/>
                </a:solidFill>
                <a:effectLst/>
                <a:latin typeface="Calibri" panose="020F0502020204030204" pitchFamily="34" charset="0"/>
                <a:ea typeface="Times New Roman" panose="02020603050405020304" pitchFamily="18" charset="0"/>
              </a:rPr>
            </a:br>
            <a:r>
              <a:rPr lang="nl-NL" dirty="0">
                <a:solidFill>
                  <a:srgbClr val="FF0000"/>
                </a:solidFill>
                <a:effectLst/>
                <a:latin typeface="Calibri" panose="020F0502020204030204" pitchFamily="34" charset="0"/>
                <a:ea typeface="Times New Roman" panose="02020603050405020304" pitchFamily="18" charset="0"/>
              </a:rPr>
              <a:t/>
            </a:r>
            <a:br>
              <a:rPr lang="nl-NL" dirty="0">
                <a:solidFill>
                  <a:srgbClr val="FF0000"/>
                </a:solidFill>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Landschapstoets:</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Wat college hier opschrijft klopt niet. Landschap bestaat al eeuwen en er is geen veen ontgonnen.</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latin typeface="Calibri" panose="020F0502020204030204" pitchFamily="34" charset="0"/>
                <a:ea typeface="Times New Roman" panose="02020603050405020304" pitchFamily="18" charset="0"/>
              </a:rPr>
              <a:t>Project past niet in bestemmingsplan: </a:t>
            </a:r>
            <a:br>
              <a:rPr lang="nl-NL" dirty="0">
                <a:latin typeface="Calibri" panose="020F0502020204030204" pitchFamily="34" charset="0"/>
                <a:ea typeface="Times New Roman" panose="02020603050405020304" pitchFamily="18" charset="0"/>
              </a:rPr>
            </a:br>
            <a:r>
              <a:rPr lang="nl-NL" dirty="0">
                <a:latin typeface="Calibri" panose="020F0502020204030204" pitchFamily="34" charset="0"/>
                <a:ea typeface="Times New Roman" panose="02020603050405020304" pitchFamily="18" charset="0"/>
              </a:rPr>
              <a:t>- zonnevelden noch windmolens passen in welk bestemmingsplan dan ook </a:t>
            </a: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15546413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Informatie nota college</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a:bodyPr>
          <a:lstStyle/>
          <a:p>
            <a:pPr algn="l"/>
            <a:r>
              <a:rPr lang="nl-NL" sz="2800" b="1" u="sng" dirty="0">
                <a:effectLst/>
                <a:latin typeface="Calibri" panose="020F0502020204030204" pitchFamily="34" charset="0"/>
                <a:ea typeface="Times New Roman" panose="02020603050405020304" pitchFamily="18" charset="0"/>
              </a:rPr>
              <a:t>Ruimtelijk</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Landschapstoets:</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Wat college hier opschrijft klopt niet. Landschap bestaat al eeuwen en er is geen veen ontgonnen.</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1448562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311564" y="450719"/>
            <a:ext cx="9990187" cy="4814008"/>
          </a:xfrm>
        </p:spPr>
        <p:txBody>
          <a:bodyPr>
            <a:normAutofit/>
          </a:bodyPr>
          <a:lstStyle/>
          <a:p>
            <a:pPr algn="l"/>
            <a:r>
              <a:rPr lang="nl-NL" sz="8000" b="1" dirty="0"/>
              <a:t>Basisvraag</a:t>
            </a:r>
            <a:r>
              <a:rPr lang="nl-NL" b="1" dirty="0"/>
              <a:t>: </a:t>
            </a:r>
            <a:br>
              <a:rPr lang="nl-NL" b="1" dirty="0"/>
            </a:br>
            <a:r>
              <a:rPr lang="nl-NL" b="1" dirty="0"/>
              <a:t/>
            </a:r>
            <a:br>
              <a:rPr lang="nl-NL" b="1" dirty="0"/>
            </a:br>
            <a:r>
              <a:rPr lang="nl-NL" b="1" dirty="0"/>
              <a:t>Is NNN-gebied natuurgebied? </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6407281"/>
            <a:ext cx="11341916" cy="312300"/>
          </a:xfrm>
        </p:spPr>
        <p:txBody>
          <a:bodyPr>
            <a:normAutofit fontScale="40000" lnSpcReduction="20000"/>
          </a:bodyPr>
          <a:lstStyle/>
          <a:p>
            <a:pPr algn="l"/>
            <a:r>
              <a:rPr lang="nl-NL" dirty="0">
                <a:solidFill>
                  <a:srgbClr val="FF0000"/>
                </a:solidFill>
                <a:effectLst/>
                <a:latin typeface="Calibri" panose="020F0502020204030204" pitchFamily="34" charset="0"/>
                <a:ea typeface="Times New Roman" panose="02020603050405020304" pitchFamily="18" charset="0"/>
              </a:rPr>
              <a:t> </a:t>
            </a:r>
            <a:r>
              <a:rPr lang="nl-NL" sz="1800" dirty="0">
                <a:effectLst/>
                <a:latin typeface="Calibri" panose="020F0502020204030204" pitchFamily="34" charset="0"/>
                <a:ea typeface="Times New Roman" panose="02020603050405020304" pitchFamily="18" charset="0"/>
              </a:rPr>
              <a:t/>
            </a:r>
            <a:br>
              <a:rPr lang="nl-NL" sz="1800"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4046357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7464614" y="1783959"/>
            <a:ext cx="4087306" cy="2889114"/>
          </a:xfrm>
        </p:spPr>
        <p:txBody>
          <a:bodyPr anchor="b">
            <a:normAutofit/>
          </a:bodyPr>
          <a:lstStyle/>
          <a:p>
            <a:pPr algn="l"/>
            <a:r>
              <a:rPr lang="nl-NL" sz="5400" dirty="0"/>
              <a:t>Gebied bestaat al eeuwen</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7464612" y="4750893"/>
            <a:ext cx="4087305" cy="1147863"/>
          </a:xfrm>
        </p:spPr>
        <p:txBody>
          <a:bodyPr anchor="t">
            <a:noAutofit/>
          </a:bodyPr>
          <a:lstStyle/>
          <a:p>
            <a:pPr algn="l"/>
            <a:r>
              <a:rPr lang="nl-NL" sz="3600" dirty="0">
                <a:latin typeface="Calibri" panose="020F0502020204030204" pitchFamily="34" charset="0"/>
                <a:ea typeface="Times New Roman" panose="02020603050405020304" pitchFamily="18" charset="0"/>
              </a:rPr>
              <a:t>Informatienota college op dit punt onjuist</a:t>
            </a:r>
            <a:endParaRPr lang="nl-NL" sz="3600" dirty="0"/>
          </a:p>
        </p:txBody>
      </p:sp>
      <p:sp>
        <p:nvSpPr>
          <p:cNvPr id="10" name="Freeform: Shape 9">
            <a:extLst>
              <a:ext uri="{FF2B5EF4-FFF2-40B4-BE49-F238E27FC236}">
                <a16:creationId xmlns:a16="http://schemas.microsoft.com/office/drawing/2014/main" id="{E49CC64F-7275-4E33-961B-0C5CDC43987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5" name="Afbeelding 4" descr="Afbeelding met tekst, kaart&#10;&#10;Automatisch gegenereerde beschrijving">
            <a:extLst>
              <a:ext uri="{FF2B5EF4-FFF2-40B4-BE49-F238E27FC236}">
                <a16:creationId xmlns:a16="http://schemas.microsoft.com/office/drawing/2014/main" id="{6B7C8C4D-2070-4B66-BB75-F20181636530}"/>
              </a:ext>
            </a:extLst>
          </p:cNvPr>
          <p:cNvPicPr>
            <a:picLocks noChangeAspect="1"/>
          </p:cNvPicPr>
          <p:nvPr/>
        </p:nvPicPr>
        <p:blipFill rotWithShape="1">
          <a:blip r:embed="rId2">
            <a:extLst>
              <a:ext uri="{28A0092B-C50C-407E-A947-70E740481C1C}">
                <a14:useLocalDpi xmlns:a14="http://schemas.microsoft.com/office/drawing/2010/main" val="0"/>
              </a:ext>
            </a:extLst>
          </a:blip>
          <a:srcRect l="3695" r="3044" b="2"/>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extLst>
      <p:ext uri="{BB962C8B-B14F-4D97-AF65-F5344CB8AC3E}">
        <p14:creationId xmlns:p14="http://schemas.microsoft.com/office/powerpoint/2010/main" val="434106193"/>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Informatie nota college</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a:bodyPr>
          <a:lstStyle/>
          <a:p>
            <a:pPr algn="l"/>
            <a:r>
              <a:rPr lang="nl-NL" sz="2800" dirty="0">
                <a:latin typeface="Calibri" panose="020F0502020204030204" pitchFamily="34" charset="0"/>
                <a:ea typeface="Times New Roman" panose="02020603050405020304" pitchFamily="18" charset="0"/>
              </a:rPr>
              <a:t>Project past niet in bestemmingsplan: </a:t>
            </a:r>
            <a:br>
              <a:rPr lang="nl-NL" sz="2800" dirty="0">
                <a:latin typeface="Calibri" panose="020F0502020204030204" pitchFamily="34" charset="0"/>
                <a:ea typeface="Times New Roman" panose="02020603050405020304" pitchFamily="18" charset="0"/>
              </a:rPr>
            </a:br>
            <a:r>
              <a:rPr lang="nl-NL" sz="2800" dirty="0">
                <a:latin typeface="Calibri" panose="020F0502020204030204" pitchFamily="34" charset="0"/>
                <a:ea typeface="Times New Roman" panose="02020603050405020304" pitchFamily="18" charset="0"/>
              </a:rPr>
              <a:t>- zonnevelden noch windmolens passen in welk bestemmingsplan dan ook </a:t>
            </a:r>
            <a:r>
              <a:rPr lang="nl-NL" sz="2800" dirty="0">
                <a:effectLst/>
                <a:latin typeface="Calibri" panose="020F0502020204030204" pitchFamily="34" charset="0"/>
                <a:ea typeface="Times New Roman" panose="02020603050405020304" pitchFamily="18" charset="0"/>
              </a:rPr>
              <a:t/>
            </a:r>
            <a:br>
              <a:rPr lang="nl-NL" sz="2800" dirty="0">
                <a:effectLst/>
                <a:latin typeface="Calibri" panose="020F0502020204030204" pitchFamily="34" charset="0"/>
                <a:ea typeface="Times New Roman" panose="02020603050405020304" pitchFamily="18" charset="0"/>
              </a:rPr>
            </a:br>
            <a:r>
              <a:rPr lang="nl-NL" sz="2800" dirty="0">
                <a:effectLst/>
                <a:latin typeface="Calibri" panose="020F0502020204030204" pitchFamily="34" charset="0"/>
                <a:ea typeface="Times New Roman" panose="02020603050405020304" pitchFamily="18" charset="0"/>
              </a:rPr>
              <a:t/>
            </a:r>
            <a:br>
              <a:rPr lang="nl-NL" sz="2800"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Conclusie Ruimtelijk</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Indien College invulling geeft aan beslispunt 1: </a:t>
            </a: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solidFill>
                  <a:srgbClr val="FF0000"/>
                </a:solidFill>
                <a:effectLst/>
                <a:latin typeface="Calibri" panose="020F0502020204030204" pitchFamily="34" charset="0"/>
                <a:ea typeface="Times New Roman" panose="02020603050405020304" pitchFamily="18" charset="0"/>
              </a:rPr>
              <a:t>“het college van B&amp;W opdracht te geven om een procedure te starten tot een tijdelijke ontheffing van het bestemmingsplan voor de duur van 15 jaar t.b.v. het realiseren van een zonneveldenpark in het beoogde plaatsingsgebied achter Herenweg 293, te Vinkeveen”. </a:t>
            </a:r>
            <a:br>
              <a:rPr lang="nl-NL" dirty="0">
                <a:solidFill>
                  <a:srgbClr val="FF0000"/>
                </a:solidFill>
                <a:effectLst/>
                <a:latin typeface="Calibri" panose="020F0502020204030204" pitchFamily="34" charset="0"/>
                <a:ea typeface="Times New Roman" panose="02020603050405020304" pitchFamily="18" charset="0"/>
              </a:rPr>
            </a:br>
            <a:r>
              <a:rPr lang="nl-NL" dirty="0">
                <a:solidFill>
                  <a:srgbClr val="FF0000"/>
                </a:solidFill>
                <a:effectLst/>
                <a:latin typeface="Calibri" panose="020F0502020204030204" pitchFamily="34" charset="0"/>
                <a:ea typeface="Times New Roman" panose="02020603050405020304" pitchFamily="18" charset="0"/>
              </a:rPr>
              <a:t/>
            </a:r>
            <a:br>
              <a:rPr lang="nl-NL" dirty="0">
                <a:solidFill>
                  <a:srgbClr val="FF0000"/>
                </a:solidFill>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Is verdere uitwerking en ontwikkeling mogelijk</a:t>
            </a:r>
            <a:r>
              <a:rPr lang="nl-NL" dirty="0">
                <a:solidFill>
                  <a:srgbClr val="FF0000"/>
                </a:solidFill>
                <a:effectLst/>
                <a:latin typeface="Calibri" panose="020F0502020204030204" pitchFamily="34" charset="0"/>
                <a:ea typeface="Times New Roman" panose="02020603050405020304" pitchFamily="18" charset="0"/>
              </a:rPr>
              <a:t/>
            </a:r>
            <a:br>
              <a:rPr lang="nl-NL" dirty="0">
                <a:solidFill>
                  <a:srgbClr val="FF0000"/>
                </a:solidFill>
                <a:effectLst/>
                <a:latin typeface="Calibri" panose="020F0502020204030204" pitchFamily="34" charset="0"/>
                <a:ea typeface="Times New Roman" panose="02020603050405020304" pitchFamily="18" charset="0"/>
              </a:rPr>
            </a:br>
            <a:r>
              <a:rPr lang="nl-NL" dirty="0">
                <a:latin typeface="Calibri" panose="020F0502020204030204" pitchFamily="34" charset="0"/>
                <a:ea typeface="Times New Roman" panose="02020603050405020304" pitchFamily="18" charset="0"/>
              </a:rPr>
              <a:t> </a:t>
            </a: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4077857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Informatie nota college</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fontScale="85000" lnSpcReduction="10000"/>
          </a:bodyPr>
          <a:lstStyle/>
          <a:p>
            <a:pPr algn="l"/>
            <a:r>
              <a:rPr lang="nl-NL" sz="2800" b="1" u="sng" dirty="0">
                <a:effectLst/>
                <a:latin typeface="Calibri" panose="020F0502020204030204" pitchFamily="34" charset="0"/>
                <a:ea typeface="Times New Roman" panose="02020603050405020304" pitchFamily="18" charset="0"/>
              </a:rPr>
              <a:t>Financieel</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vrijstelling leges</a:t>
            </a:r>
            <a:br>
              <a:rPr lang="nl-NL" sz="2800" b="1" u="sng" dirty="0">
                <a:effectLst/>
                <a:latin typeface="Calibri" panose="020F0502020204030204" pitchFamily="34" charset="0"/>
                <a:ea typeface="Times New Roman" panose="02020603050405020304" pitchFamily="18" charset="0"/>
              </a:rPr>
            </a:br>
            <a:r>
              <a:rPr lang="nl-NL" sz="1800" b="1" dirty="0">
                <a:solidFill>
                  <a:srgbClr val="FF0000"/>
                </a:solidFill>
                <a:effectLst/>
                <a:latin typeface="Verdana" panose="020B0604030504040204" pitchFamily="34" charset="0"/>
                <a:ea typeface="Calibri" panose="020F0502020204030204" pitchFamily="34" charset="0"/>
              </a:rPr>
              <a:t>Artikel 2 Voorwaarden vrijstelling</a:t>
            </a:r>
            <a:endParaRPr lang="nl-NL" sz="1800" dirty="0">
              <a:effectLst/>
              <a:latin typeface="Times New Roman" panose="02020603050405020304" pitchFamily="18" charset="0"/>
              <a:ea typeface="Calibri" panose="020F0502020204030204" pitchFamily="34" charset="0"/>
            </a:endParaRPr>
          </a:p>
          <a:p>
            <a:pPr algn="l">
              <a:lnSpc>
                <a:spcPts val="950"/>
              </a:lnSpc>
            </a:pPr>
            <a:r>
              <a:rPr lang="nl-NL" sz="1800" i="1" dirty="0">
                <a:solidFill>
                  <a:srgbClr val="FF0000"/>
                </a:solidFill>
                <a:effectLst/>
                <a:latin typeface="Verdana" panose="020B0604030504040204" pitchFamily="34" charset="0"/>
                <a:ea typeface="Calibri" panose="020F0502020204030204" pitchFamily="34" charset="0"/>
              </a:rPr>
              <a:t>De vrijstelling wordt verleend indien wordt voldaan aan de volgende voorwaarden:</a:t>
            </a:r>
            <a:endParaRPr lang="nl-NL" sz="1800" dirty="0">
              <a:effectLst/>
              <a:latin typeface="Times New Roman" panose="02020603050405020304" pitchFamily="18" charset="0"/>
              <a:ea typeface="Calibri" panose="020F0502020204030204" pitchFamily="34" charset="0"/>
            </a:endParaRPr>
          </a:p>
          <a:p>
            <a:pPr marL="342900" lvl="0" indent="-342900" algn="l">
              <a:buSzPts val="1000"/>
              <a:buFont typeface="Symbol" panose="05050102010706020507" pitchFamily="18" charset="2"/>
              <a:buChar char=""/>
              <a:tabLst>
                <a:tab pos="457200" algn="l"/>
              </a:tabLst>
            </a:pPr>
            <a:r>
              <a:rPr lang="nl-NL" sz="1800" dirty="0">
                <a:solidFill>
                  <a:srgbClr val="FF0000"/>
                </a:solidFill>
                <a:effectLst/>
                <a:latin typeface="Verdana" panose="020B0604030504040204" pitchFamily="34" charset="0"/>
                <a:ea typeface="Calibri" panose="020F0502020204030204" pitchFamily="34" charset="0"/>
              </a:rPr>
              <a:t>a. de activiteiten van de stichting of vereniging </a:t>
            </a:r>
            <a:r>
              <a:rPr lang="nl-NL" sz="1800" dirty="0">
                <a:solidFill>
                  <a:srgbClr val="FF0000"/>
                </a:solidFill>
                <a:effectLst/>
                <a:highlight>
                  <a:srgbClr val="FFFF00"/>
                </a:highlight>
                <a:latin typeface="Verdana" panose="020B0604030504040204" pitchFamily="34" charset="0"/>
                <a:ea typeface="Calibri" panose="020F0502020204030204" pitchFamily="34" charset="0"/>
              </a:rPr>
              <a:t>geen winstoogmerk </a:t>
            </a:r>
            <a:r>
              <a:rPr lang="nl-NL" sz="1800" dirty="0">
                <a:solidFill>
                  <a:srgbClr val="FF0000"/>
                </a:solidFill>
                <a:effectLst/>
                <a:latin typeface="Verdana" panose="020B0604030504040204" pitchFamily="34" charset="0"/>
                <a:ea typeface="Calibri" panose="020F0502020204030204" pitchFamily="34" charset="0"/>
              </a:rPr>
              <a:t>hebben;</a:t>
            </a:r>
            <a:endParaRPr lang="nl-NL" sz="1800" dirty="0">
              <a:effectLst/>
              <a:latin typeface="Times New Roman" panose="02020603050405020304" pitchFamily="18" charset="0"/>
              <a:ea typeface="Calibri" panose="020F0502020204030204" pitchFamily="34" charset="0"/>
            </a:endParaRPr>
          </a:p>
          <a:p>
            <a:pPr marL="342900" lvl="0" indent="-342900" algn="l">
              <a:buSzPts val="1000"/>
              <a:buFont typeface="Symbol" panose="05050102010706020507" pitchFamily="18" charset="2"/>
              <a:buChar char=""/>
              <a:tabLst>
                <a:tab pos="457200" algn="l"/>
              </a:tabLst>
            </a:pPr>
            <a:r>
              <a:rPr lang="nl-NL" sz="1800" dirty="0">
                <a:solidFill>
                  <a:srgbClr val="FF0000"/>
                </a:solidFill>
                <a:effectLst/>
                <a:latin typeface="Verdana" panose="020B0604030504040204" pitchFamily="34" charset="0"/>
                <a:ea typeface="Calibri" panose="020F0502020204030204" pitchFamily="34" charset="0"/>
              </a:rPr>
              <a:t>b. het bestuur van de stichting of vereniging uit </a:t>
            </a:r>
            <a:r>
              <a:rPr lang="nl-NL" sz="1800" dirty="0">
                <a:solidFill>
                  <a:srgbClr val="FF0000"/>
                </a:solidFill>
                <a:effectLst/>
                <a:highlight>
                  <a:srgbClr val="FFFF00"/>
                </a:highlight>
                <a:latin typeface="Verdana" panose="020B0604030504040204" pitchFamily="34" charset="0"/>
                <a:ea typeface="Calibri" panose="020F0502020204030204" pitchFamily="34" charset="0"/>
              </a:rPr>
              <a:t>vrijwilligers</a:t>
            </a:r>
            <a:r>
              <a:rPr lang="nl-NL" sz="1800" dirty="0">
                <a:solidFill>
                  <a:srgbClr val="FF0000"/>
                </a:solidFill>
                <a:effectLst/>
                <a:latin typeface="Verdana" panose="020B0604030504040204" pitchFamily="34" charset="0"/>
                <a:ea typeface="Calibri" panose="020F0502020204030204" pitchFamily="34" charset="0"/>
              </a:rPr>
              <a:t> bestaat;</a:t>
            </a:r>
            <a:endParaRPr lang="nl-NL" sz="1800" dirty="0">
              <a:effectLst/>
              <a:latin typeface="Times New Roman" panose="02020603050405020304" pitchFamily="18" charset="0"/>
              <a:ea typeface="Calibri" panose="020F0502020204030204" pitchFamily="34" charset="0"/>
            </a:endParaRPr>
          </a:p>
          <a:p>
            <a:pPr marL="342900" lvl="0" indent="-342900" algn="l">
              <a:buSzPts val="1000"/>
              <a:buFont typeface="Symbol" panose="05050102010706020507" pitchFamily="18" charset="2"/>
              <a:buChar char=""/>
              <a:tabLst>
                <a:tab pos="457200" algn="l"/>
              </a:tabLst>
            </a:pPr>
            <a:r>
              <a:rPr lang="nl-NL" sz="1800" dirty="0">
                <a:solidFill>
                  <a:srgbClr val="FF0000"/>
                </a:solidFill>
                <a:effectLst/>
                <a:latin typeface="Verdana" panose="020B0604030504040204" pitchFamily="34" charset="0"/>
                <a:ea typeface="Calibri" panose="020F0502020204030204" pitchFamily="34" charset="0"/>
              </a:rPr>
              <a:t>c.</a:t>
            </a:r>
            <a:r>
              <a:rPr lang="nl-NL" sz="1800" dirty="0">
                <a:solidFill>
                  <a:srgbClr val="FF0000"/>
                </a:solidFill>
                <a:effectLst/>
                <a:highlight>
                  <a:srgbClr val="FFFF00"/>
                </a:highlight>
                <a:latin typeface="Verdana" panose="020B0604030504040204" pitchFamily="34" charset="0"/>
                <a:ea typeface="Calibri" panose="020F0502020204030204" pitchFamily="34" charset="0"/>
              </a:rPr>
              <a:t>de activiteiten </a:t>
            </a:r>
            <a:r>
              <a:rPr lang="nl-NL" sz="1800" dirty="0">
                <a:solidFill>
                  <a:srgbClr val="FF0000"/>
                </a:solidFill>
                <a:effectLst/>
                <a:latin typeface="Verdana" panose="020B0604030504040204" pitchFamily="34" charset="0"/>
                <a:ea typeface="Calibri" panose="020F0502020204030204" pitchFamily="34" charset="0"/>
              </a:rPr>
              <a:t>van de vereniging of stichting in overwegende mate gericht zijn op de gemeente of haar ingezetenen en </a:t>
            </a:r>
            <a:r>
              <a:rPr lang="nl-NL" sz="1800" dirty="0">
                <a:solidFill>
                  <a:srgbClr val="FF0000"/>
                </a:solidFill>
                <a:effectLst/>
                <a:highlight>
                  <a:srgbClr val="FFFF00"/>
                </a:highlight>
                <a:latin typeface="Verdana" panose="020B0604030504040204" pitchFamily="34" charset="0"/>
                <a:ea typeface="Calibri" panose="020F0502020204030204" pitchFamily="34" charset="0"/>
              </a:rPr>
              <a:t>ten goede komen aan de gemeente of haar ingezetenen</a:t>
            </a:r>
            <a:r>
              <a:rPr lang="nl-NL" sz="1800" dirty="0">
                <a:solidFill>
                  <a:srgbClr val="FF0000"/>
                </a:solidFill>
                <a:effectLst/>
                <a:latin typeface="Verdana" panose="020B0604030504040204" pitchFamily="34" charset="0"/>
                <a:ea typeface="Calibri" panose="020F0502020204030204" pitchFamily="34" charset="0"/>
              </a:rPr>
              <a:t>;</a:t>
            </a:r>
            <a:endParaRPr lang="nl-NL" sz="1800" dirty="0">
              <a:effectLst/>
              <a:latin typeface="Times New Roman" panose="02020603050405020304" pitchFamily="18" charset="0"/>
              <a:ea typeface="Calibri" panose="020F0502020204030204" pitchFamily="34" charset="0"/>
            </a:endParaRPr>
          </a:p>
          <a:p>
            <a:pPr marL="342900" lvl="0" indent="-342900" algn="l">
              <a:buSzPts val="1000"/>
              <a:buFont typeface="Symbol" panose="05050102010706020507" pitchFamily="18" charset="2"/>
              <a:buChar char=""/>
              <a:tabLst>
                <a:tab pos="457200" algn="l"/>
              </a:tabLst>
            </a:pPr>
            <a:r>
              <a:rPr lang="nl-NL" sz="1800" dirty="0">
                <a:solidFill>
                  <a:srgbClr val="FF0000"/>
                </a:solidFill>
                <a:effectLst/>
                <a:latin typeface="Verdana" panose="020B0604030504040204" pitchFamily="34" charset="0"/>
                <a:ea typeface="Calibri" panose="020F0502020204030204" pitchFamily="34" charset="0"/>
              </a:rPr>
              <a:t>d.de vereniging of stichting doelstellingen beoogt of activiteiten ontplooit die niet in strijd zijn met de wet- en regelgeving, het algemeen belang of de openbare orde;</a:t>
            </a:r>
            <a:endParaRPr lang="nl-NL" sz="1800" dirty="0">
              <a:effectLst/>
              <a:latin typeface="Times New Roman" panose="02020603050405020304" pitchFamily="18" charset="0"/>
              <a:ea typeface="Calibri" panose="020F0502020204030204" pitchFamily="34" charset="0"/>
            </a:endParaRPr>
          </a:p>
          <a:p>
            <a:pPr marL="342900" lvl="0" indent="-342900" algn="l">
              <a:buSzPts val="1000"/>
              <a:buFont typeface="Symbol" panose="05050102010706020507" pitchFamily="18" charset="2"/>
              <a:buChar char=""/>
              <a:tabLst>
                <a:tab pos="457200" algn="l"/>
              </a:tabLst>
            </a:pPr>
            <a:r>
              <a:rPr lang="nl-NL" sz="1800" dirty="0">
                <a:solidFill>
                  <a:srgbClr val="FF0000"/>
                </a:solidFill>
                <a:effectLst/>
                <a:latin typeface="Verdana" panose="020B0604030504040204" pitchFamily="34" charset="0"/>
                <a:ea typeface="Calibri" panose="020F0502020204030204" pitchFamily="34" charset="0"/>
              </a:rPr>
              <a:t>e.de vereniging of stichting geen criteria hanteert, waarmee deelnemers op grond van hun ras, sekse, godsdienst, levensbeschouwing, politieke overtuiging en dergelijke geweerd kunnen worden;</a:t>
            </a:r>
            <a:endParaRPr lang="nl-NL" sz="1800" dirty="0">
              <a:effectLst/>
              <a:latin typeface="Times New Roman" panose="02020603050405020304" pitchFamily="18" charset="0"/>
              <a:ea typeface="Calibri" panose="020F0502020204030204" pitchFamily="34" charset="0"/>
            </a:endParaRPr>
          </a:p>
          <a:p>
            <a:pPr marL="342900" lvl="0" indent="-342900" algn="l">
              <a:buSzPts val="1000"/>
              <a:buFont typeface="Symbol" panose="05050102010706020507" pitchFamily="18" charset="2"/>
              <a:buChar char=""/>
              <a:tabLst>
                <a:tab pos="457200" algn="l"/>
              </a:tabLst>
            </a:pPr>
            <a:r>
              <a:rPr lang="nl-NL" sz="1800" dirty="0">
                <a:solidFill>
                  <a:srgbClr val="FF0000"/>
                </a:solidFill>
                <a:effectLst/>
                <a:latin typeface="Verdana" panose="020B0604030504040204" pitchFamily="34" charset="0"/>
                <a:ea typeface="Calibri" panose="020F0502020204030204" pitchFamily="34" charset="0"/>
              </a:rPr>
              <a:t>f.de activiteit niet uitsluitend of in hoofdzaak is gericht op of ten dienste is van een godsdienstige of levensbeschouwelijke instelling, politieke partij of vakorganisatie;</a:t>
            </a:r>
            <a:endParaRPr lang="nl-NL" sz="1800" dirty="0">
              <a:effectLst/>
              <a:latin typeface="Times New Roman" panose="02020603050405020304" pitchFamily="18" charset="0"/>
              <a:ea typeface="Calibri" panose="020F0502020204030204" pitchFamily="34" charset="0"/>
            </a:endParaRPr>
          </a:p>
          <a:p>
            <a:pPr marL="342900" lvl="0" indent="-342900" algn="l">
              <a:buSzPts val="1000"/>
              <a:buFont typeface="Symbol" panose="05050102010706020507" pitchFamily="18" charset="2"/>
              <a:buChar char=""/>
              <a:tabLst>
                <a:tab pos="457200" algn="l"/>
              </a:tabLst>
            </a:pPr>
            <a:r>
              <a:rPr lang="nl-NL" sz="1800" dirty="0">
                <a:solidFill>
                  <a:srgbClr val="FF0000"/>
                </a:solidFill>
                <a:effectLst/>
                <a:latin typeface="Verdana" panose="020B0604030504040204" pitchFamily="34" charset="0"/>
                <a:ea typeface="Calibri" panose="020F0502020204030204" pitchFamily="34" charset="0"/>
              </a:rPr>
              <a:t>g.de vereniging of stichting tijdig alle wettelijk voorgeschreven dan wel door de gemeente gevraagde informatie verstrekt die naar het oordeel van de gemeente nodig is voor de beoordeling of de vrijstelling van toepassing is.</a:t>
            </a:r>
            <a:endParaRPr lang="nl-NL" sz="1800" dirty="0">
              <a:effectLst/>
              <a:latin typeface="Times New Roman" panose="02020603050405020304" pitchFamily="18" charset="0"/>
              <a:ea typeface="Calibri" panose="020F0502020204030204" pitchFamily="34" charset="0"/>
            </a:endParaRPr>
          </a:p>
          <a:p>
            <a:pPr algn="l"/>
            <a:r>
              <a:rPr lang="nl-NL" dirty="0">
                <a:solidFill>
                  <a:srgbClr val="FF0000"/>
                </a:solidFill>
                <a:effectLst/>
                <a:latin typeface="Calibri" panose="020F0502020204030204" pitchFamily="34" charset="0"/>
                <a:ea typeface="Times New Roman" panose="02020603050405020304" pitchFamily="18" charset="0"/>
              </a:rPr>
              <a:t/>
            </a:r>
            <a:br>
              <a:rPr lang="nl-NL" dirty="0">
                <a:solidFill>
                  <a:srgbClr val="FF0000"/>
                </a:solidFill>
                <a:effectLst/>
                <a:latin typeface="Calibri" panose="020F0502020204030204" pitchFamily="34" charset="0"/>
                <a:ea typeface="Times New Roman" panose="02020603050405020304" pitchFamily="18" charset="0"/>
              </a:rPr>
            </a:br>
            <a:r>
              <a:rPr lang="nl-NL" dirty="0">
                <a:latin typeface="Calibri" panose="020F0502020204030204" pitchFamily="34" charset="0"/>
                <a:ea typeface="Times New Roman" panose="02020603050405020304" pitchFamily="18" charset="0"/>
              </a:rPr>
              <a:t> conclusies college kloppen niet</a:t>
            </a: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1293414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Informatie nota college</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fontScale="92500"/>
          </a:bodyPr>
          <a:lstStyle/>
          <a:p>
            <a:pPr algn="l"/>
            <a:r>
              <a:rPr lang="nl-NL" sz="2800" b="1" u="sng" dirty="0">
                <a:effectLst/>
                <a:latin typeface="Calibri" panose="020F0502020204030204" pitchFamily="34" charset="0"/>
                <a:ea typeface="Times New Roman" panose="02020603050405020304" pitchFamily="18" charset="0"/>
              </a:rPr>
              <a:t>Financieel</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toelichting vrijstelling leges</a:t>
            </a:r>
            <a:br>
              <a:rPr lang="nl-NL" sz="2800" b="1" u="sng" dirty="0">
                <a:effectLst/>
                <a:latin typeface="Calibri" panose="020F0502020204030204" pitchFamily="34" charset="0"/>
                <a:ea typeface="Times New Roman" panose="02020603050405020304" pitchFamily="18" charset="0"/>
              </a:rPr>
            </a:br>
            <a:r>
              <a:rPr lang="nl-NL" b="1" i="0" u="none" strike="noStrike" dirty="0">
                <a:solidFill>
                  <a:srgbClr val="000000"/>
                </a:solidFill>
                <a:effectLst/>
                <a:latin typeface="Verdana" panose="020B0604030504040204" pitchFamily="34" charset="0"/>
              </a:rPr>
              <a:t>Toelichting</a:t>
            </a:r>
          </a:p>
          <a:p>
            <a:pPr algn="l"/>
            <a:r>
              <a:rPr lang="nl-NL" b="0" i="0" u="none" strike="noStrike" dirty="0">
                <a:solidFill>
                  <a:srgbClr val="000000"/>
                </a:solidFill>
                <a:effectLst/>
                <a:latin typeface="Verdana" panose="020B0604030504040204" pitchFamily="34" charset="0"/>
              </a:rPr>
              <a:t>In het coalitieakkoord 2014-2018 ‘Samen werken, samen zorgen’ is aangegeven dat de gemeente De Ronde Venen het volgende wil bereiken: “De </a:t>
            </a:r>
            <a:r>
              <a:rPr lang="nl-NL" b="0" i="0" u="none" strike="noStrike" dirty="0">
                <a:solidFill>
                  <a:srgbClr val="000000"/>
                </a:solidFill>
                <a:effectLst/>
                <a:highlight>
                  <a:srgbClr val="FFFF00"/>
                </a:highlight>
                <a:latin typeface="Verdana" panose="020B0604030504040204" pitchFamily="34" charset="0"/>
              </a:rPr>
              <a:t>vele (sport)verenigingen </a:t>
            </a:r>
            <a:r>
              <a:rPr lang="nl-NL" b="0" i="0" u="none" strike="noStrike" dirty="0">
                <a:solidFill>
                  <a:srgbClr val="000000"/>
                </a:solidFill>
                <a:effectLst/>
                <a:latin typeface="Verdana" panose="020B0604030504040204" pitchFamily="34" charset="0"/>
              </a:rPr>
              <a:t>versterken de sociale samenhang en sociale participatie tussen de inwoners van de acht dorpen in De Ronde Venen. Het vergroot ook het woonplezier en leven in de dorpen. Bovendien bevordert sport door meer bewegen een gezonde levensstijl. De gemeente De Ronde Venen wil het verenigingsleven blijven stimuleren. Om sport te stimuleren, zijn voldoende en kwalitatief goede sportvoorzieningen nodig. Sport en cultuur zijn bereikbaar voor iedereen. Financieel minder draagkrachtige inwoners blijven wij in staat stellen om aan sport en cultuur deel te nemen.</a:t>
            </a:r>
          </a:p>
          <a:p>
            <a:pPr algn="l"/>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6903774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Informatie nota college</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a:bodyPr>
          <a:lstStyle/>
          <a:p>
            <a:pPr algn="l"/>
            <a:r>
              <a:rPr lang="nl-NL" sz="2800" b="1" u="sng" dirty="0">
                <a:effectLst/>
                <a:latin typeface="Calibri" panose="020F0502020204030204" pitchFamily="34" charset="0"/>
                <a:ea typeface="Times New Roman" panose="02020603050405020304" pitchFamily="18" charset="0"/>
              </a:rPr>
              <a:t>Financieel</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Borgstelling</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Bij coöperatie zonder winstoogmerk, waarbij we spreken over een sociaal maatschappelijk burgerinitiatief, is marktconform gelijk aan tarief BNG</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23461335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Informatie nota college</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a:bodyPr>
          <a:lstStyle/>
          <a:p>
            <a:pPr algn="l"/>
            <a:r>
              <a:rPr lang="nl-NL" sz="2800" b="1" u="sng" dirty="0">
                <a:effectLst/>
                <a:latin typeface="Calibri" panose="020F0502020204030204" pitchFamily="34" charset="0"/>
                <a:ea typeface="Times New Roman" panose="02020603050405020304" pitchFamily="18" charset="0"/>
              </a:rPr>
              <a:t>SLOTCONCLUSIE:</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highlight>
                  <a:srgbClr val="FFFF00"/>
                </a:highlight>
                <a:latin typeface="Calibri" panose="020F0502020204030204" pitchFamily="34" charset="0"/>
                <a:ea typeface="Times New Roman" panose="02020603050405020304" pitchFamily="18" charset="0"/>
              </a:rPr>
              <a:t>Welk transitie-initiatief zal ooit nog worden goedgekeurd, indien het net zo wordt beoordeeld als het burgerinitiatief Veenergie.nu </a:t>
            </a: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p>
        </p:txBody>
      </p:sp>
      <p:pic>
        <p:nvPicPr>
          <p:cNvPr id="5" name="Afbeelding 4" descr="Afbeelding met gras, blauw, teken, zitten&#10;&#10;Automatisch gegenereerde beschrijving">
            <a:extLst>
              <a:ext uri="{FF2B5EF4-FFF2-40B4-BE49-F238E27FC236}">
                <a16:creationId xmlns:a16="http://schemas.microsoft.com/office/drawing/2014/main" id="{F457C983-FE38-47FA-8540-7A7BBCE95F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9361" y="3429001"/>
            <a:ext cx="10593278" cy="2813180"/>
          </a:xfrm>
          <a:prstGeom prst="rect">
            <a:avLst/>
          </a:prstGeom>
        </p:spPr>
      </p:pic>
    </p:spTree>
    <p:extLst>
      <p:ext uri="{BB962C8B-B14F-4D97-AF65-F5344CB8AC3E}">
        <p14:creationId xmlns:p14="http://schemas.microsoft.com/office/powerpoint/2010/main" val="36108134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Openbaar vaarwater? </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120072" y="1098958"/>
            <a:ext cx="11970327" cy="5620623"/>
          </a:xfrm>
        </p:spPr>
        <p:txBody>
          <a:bodyPr>
            <a:normAutofit fontScale="55000" lnSpcReduction="20000"/>
          </a:bodyPr>
          <a:lstStyle/>
          <a:p>
            <a:pPr algn="l"/>
            <a:r>
              <a:rPr lang="nl-NL" sz="3800" dirty="0">
                <a:effectLst/>
                <a:latin typeface="Times New Roman" panose="02020603050405020304" pitchFamily="18" charset="0"/>
                <a:ea typeface="MS Mincho" panose="02020609040205080304" pitchFamily="49" charset="-128"/>
              </a:rPr>
              <a:t>In de definitie van openbaar toegankelijk gebied is water vervangen door vaarwater. Omdat openbaar toegankelijk gebied onderdeel uitmaakt van de definitie van het achtererfgebied, leidt deze aanpassing er toe dat een zijerf dat grenst aan een sloot als achtererfgebied kan worden aangemerkt. Alleen vaarwegen die feitelijk voor beroeps- of pleziervaart worden gebruikt, maken deel uit van het openbaar toegankelijk gebied.     </a:t>
            </a:r>
          </a:p>
          <a:p>
            <a:pPr algn="l"/>
            <a:r>
              <a:rPr lang="nl-NL" sz="3800" dirty="0">
                <a:effectLst/>
                <a:latin typeface="Times New Roman" panose="02020603050405020304" pitchFamily="18" charset="0"/>
                <a:ea typeface="MS Mincho" panose="02020609040205080304" pitchFamily="49" charset="-128"/>
              </a:rPr>
              <a:t>In de toelichting is daarover het volgende opgenomen:</a:t>
            </a:r>
          </a:p>
          <a:p>
            <a:pPr algn="l"/>
            <a:r>
              <a:rPr lang="nl-NL" sz="3800" dirty="0">
                <a:effectLst/>
                <a:latin typeface="Times New Roman" panose="02020603050405020304" pitchFamily="18" charset="0"/>
                <a:ea typeface="MS Mincho" panose="02020609040205080304" pitchFamily="49" charset="-128"/>
              </a:rPr>
              <a:t>In de begripsomschrijving van openbaar toegankelijk gebied is het begrip «water» vervangen door «vaarwater». Daarmee wordt bewerkstelligd dat niet al het openbare water wordt aangemerkt als openbaar toegankelijk gebied. Vooral in het buitengebied komt het veelvuldig voor dat percelen worden begrensd door sloten. Doordat ook deze betrekkelijk smalle watergangen werden aangemerkt als openbaar toegankelijk gebied, konden de naar deze watergangen gekeerde zijerven niet als achtererfgebied worden aangemerkt. Dat leidde onbedoeld tot een drastische inperking van vergunning vrije bouwmogelijkheden. Het begrip vaarwater verduidelijkt dat een doorsnee sloot niet gerekend wordt tot openbaar toegankelijk gebied. Alleen bevaarbaar openbaar water (vaarwater) wordt tot openbaar gebied gerekend. Het moet dus gaan om water, zoals een rivier, gracht, beek, kanaal of weteringen, dat geschikt is om te worden gebruikt door scheepvaart (waaronder begrepen pleziervaart).</a:t>
            </a:r>
          </a:p>
          <a:p>
            <a:pPr algn="l"/>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sz="2800" b="1" u="sng" dirty="0">
                <a:effectLst/>
                <a:latin typeface="Calibri" panose="020F0502020204030204" pitchFamily="34" charset="0"/>
                <a:ea typeface="Times New Roman" panose="02020603050405020304" pitchFamily="18" charset="0"/>
              </a:rPr>
              <a:t/>
            </a:r>
            <a:br>
              <a:rPr lang="nl-NL" sz="2800" b="1" u="sng"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sz="4400" dirty="0">
                <a:effectLst/>
                <a:latin typeface="Calibri" panose="020F0502020204030204" pitchFamily="34" charset="0"/>
                <a:ea typeface="Times New Roman" panose="02020603050405020304" pitchFamily="18" charset="0"/>
              </a:rPr>
              <a:t>bron: </a:t>
            </a:r>
            <a:r>
              <a:rPr lang="nl-NL" sz="4400" dirty="0">
                <a:effectLst/>
                <a:latin typeface="Cambria" panose="02040503050406030204" pitchFamily="18" charset="0"/>
                <a:ea typeface="MS Mincho" panose="02020609040205080304" pitchFamily="49" charset="-128"/>
                <a:cs typeface="Times New Roman" panose="02020603050405020304" pitchFamily="18" charset="0"/>
              </a:rPr>
              <a:t>Ministerie infra en Milieu, </a:t>
            </a:r>
            <a:r>
              <a:rPr lang="nl-NL" sz="4400" b="1" u="sng" dirty="0">
                <a:solidFill>
                  <a:srgbClr val="0000FF"/>
                </a:solidFill>
                <a:effectLst/>
                <a:latin typeface="Cambria" panose="02040503050406030204" pitchFamily="18" charset="0"/>
                <a:ea typeface="MS Mincho" panose="02020609040205080304" pitchFamily="49" charset="-128"/>
                <a:cs typeface="Times New Roman" panose="02020603050405020304" pitchFamily="18" charset="0"/>
                <a:hlinkClick r:id="rId2"/>
              </a:rPr>
              <a:t>Staatsblad 2014, 333, blz 32, 33.</a:t>
            </a:r>
            <a:endParaRPr lang="nl-NL" sz="4400" dirty="0"/>
          </a:p>
        </p:txBody>
      </p:sp>
    </p:spTree>
    <p:extLst>
      <p:ext uri="{BB962C8B-B14F-4D97-AF65-F5344CB8AC3E}">
        <p14:creationId xmlns:p14="http://schemas.microsoft.com/office/powerpoint/2010/main" val="1148929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NNN-gebieden Nederland</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a:bodyPr>
          <a:lstStyle/>
          <a:p>
            <a:pPr algn="l"/>
            <a:r>
              <a:rPr lang="nl-NL" dirty="0"/>
              <a:t/>
            </a:r>
            <a:br>
              <a:rPr lang="nl-NL" dirty="0"/>
            </a:br>
            <a:r>
              <a:rPr lang="nl-NL" dirty="0"/>
              <a:t>Overheid.nl</a:t>
            </a:r>
            <a:br>
              <a:rPr lang="nl-NL" dirty="0"/>
            </a:br>
            <a:r>
              <a:rPr lang="nl-NL" dirty="0"/>
              <a:t/>
            </a:r>
            <a:br>
              <a:rPr lang="nl-NL" dirty="0"/>
            </a:br>
            <a:r>
              <a:rPr lang="nl-NL" dirty="0"/>
              <a:t/>
            </a:r>
            <a:br>
              <a:rPr lang="nl-NL" dirty="0"/>
            </a:br>
            <a:r>
              <a:rPr lang="nl-NL" b="0" i="0" dirty="0">
                <a:solidFill>
                  <a:srgbClr val="000000"/>
                </a:solidFill>
                <a:effectLst/>
                <a:latin typeface="RO Sans"/>
              </a:rPr>
              <a:t>De </a:t>
            </a:r>
            <a:r>
              <a:rPr lang="nl-NL" b="0" i="0" dirty="0">
                <a:solidFill>
                  <a:srgbClr val="884488"/>
                </a:solidFill>
                <a:effectLst/>
                <a:latin typeface="RO Sans"/>
                <a:hlinkClick r:id="rId2"/>
              </a:rPr>
              <a:t>provincies zijn verantwoordelijk voor het Natuurnetwerk Nederland</a:t>
            </a:r>
            <a:r>
              <a:rPr lang="nl-NL" b="0" i="0" dirty="0">
                <a:solidFill>
                  <a:srgbClr val="000000"/>
                </a:solidFill>
                <a:effectLst/>
                <a:latin typeface="RO Sans"/>
              </a:rPr>
              <a:t> op het land. Ook alle grote wateren (grote rivieren, Deltawateren, IJsselmeergebied en Waddenzee) en de gehele Noordzee behoren tot het NNN. Voor deze gebieden is het Rijk verantwoordelijk.</a:t>
            </a:r>
            <a:endParaRPr lang="nl-NL" dirty="0"/>
          </a:p>
        </p:txBody>
      </p:sp>
    </p:spTree>
    <p:extLst>
      <p:ext uri="{BB962C8B-B14F-4D97-AF65-F5344CB8AC3E}">
        <p14:creationId xmlns:p14="http://schemas.microsoft.com/office/powerpoint/2010/main" val="3543642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NNN-gebied provincie Utrecht</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a:bodyPr>
          <a:lstStyle/>
          <a:p>
            <a:pPr algn="l"/>
            <a:endParaRPr lang="nl-NL" sz="1800" b="1" dirty="0">
              <a:effectLst/>
              <a:latin typeface="Calibri" panose="020F0502020204030204" pitchFamily="34" charset="0"/>
              <a:ea typeface="Times New Roman" panose="02020603050405020304" pitchFamily="18" charset="0"/>
            </a:endParaRPr>
          </a:p>
          <a:p>
            <a:pPr algn="l"/>
            <a:endParaRPr lang="nl-NL" sz="1800" b="1" dirty="0">
              <a:latin typeface="Calibri" panose="020F0502020204030204" pitchFamily="34" charset="0"/>
              <a:ea typeface="Times New Roman" panose="02020603050405020304" pitchFamily="18" charset="0"/>
            </a:endParaRPr>
          </a:p>
          <a:p>
            <a:pPr algn="l"/>
            <a:r>
              <a:rPr lang="nl-NL" sz="1800" b="1" dirty="0">
                <a:effectLst/>
                <a:latin typeface="Calibri" panose="020F0502020204030204" pitchFamily="34" charset="0"/>
                <a:ea typeface="Times New Roman" panose="02020603050405020304" pitchFamily="18" charset="0"/>
              </a:rPr>
              <a:t>Voorstel GS:  </a:t>
            </a:r>
            <a:br>
              <a:rPr lang="nl-NL" sz="1800" b="1" dirty="0">
                <a:effectLst/>
                <a:latin typeface="Calibri" panose="020F0502020204030204" pitchFamily="34" charset="0"/>
                <a:ea typeface="Times New Roman" panose="02020603050405020304" pitchFamily="18" charset="0"/>
              </a:rPr>
            </a:br>
            <a:r>
              <a:rPr lang="nl-NL" sz="1800" b="1" dirty="0">
                <a:effectLst/>
                <a:latin typeface="Calibri" panose="020F0502020204030204" pitchFamily="34" charset="0"/>
                <a:ea typeface="Times New Roman" panose="02020603050405020304" pitchFamily="18" charset="0"/>
              </a:rPr>
              <a:t>  	Landbouwgrond zoveel mogelijk ontzien bij energietransitie</a:t>
            </a:r>
            <a:br>
              <a:rPr lang="nl-NL" sz="1800" b="1" dirty="0">
                <a:effectLst/>
                <a:latin typeface="Calibri" panose="020F0502020204030204" pitchFamily="34" charset="0"/>
                <a:ea typeface="Times New Roman" panose="02020603050405020304" pitchFamily="18" charset="0"/>
              </a:rPr>
            </a:br>
            <a:r>
              <a:rPr lang="nl-NL" sz="1800" b="1" dirty="0">
                <a:effectLst/>
                <a:latin typeface="Calibri" panose="020F0502020204030204" pitchFamily="34" charset="0"/>
                <a:ea typeface="Times New Roman" panose="02020603050405020304" pitchFamily="18" charset="0"/>
              </a:rPr>
              <a:t> 	Onder voorwaarden wel in NNN-gebied</a:t>
            </a:r>
            <a:br>
              <a:rPr lang="nl-NL" sz="1800" b="1" dirty="0">
                <a:effectLst/>
                <a:latin typeface="Calibri" panose="020F0502020204030204" pitchFamily="34" charset="0"/>
                <a:ea typeface="Times New Roman" panose="02020603050405020304" pitchFamily="18" charset="0"/>
              </a:rPr>
            </a:br>
            <a:r>
              <a:rPr lang="nl-NL" sz="1800" b="1" dirty="0">
                <a:effectLst/>
                <a:latin typeface="Calibri" panose="020F0502020204030204" pitchFamily="34" charset="0"/>
                <a:ea typeface="Times New Roman" panose="02020603050405020304" pitchFamily="18" charset="0"/>
              </a:rPr>
              <a:t/>
            </a:r>
            <a:br>
              <a:rPr lang="nl-NL" sz="1800" b="1" dirty="0">
                <a:effectLst/>
                <a:latin typeface="Calibri" panose="020F0502020204030204" pitchFamily="34" charset="0"/>
                <a:ea typeface="Times New Roman" panose="02020603050405020304" pitchFamily="18" charset="0"/>
              </a:rPr>
            </a:br>
            <a:r>
              <a:rPr lang="nl-NL" sz="1800" b="1" dirty="0">
                <a:effectLst/>
                <a:latin typeface="Calibri" panose="020F0502020204030204" pitchFamily="34" charset="0"/>
                <a:ea typeface="Times New Roman" panose="02020603050405020304" pitchFamily="18" charset="0"/>
              </a:rPr>
              <a:t> 	</a:t>
            </a:r>
            <a:br>
              <a:rPr lang="nl-NL" sz="1800" b="1" dirty="0">
                <a:effectLst/>
                <a:latin typeface="Calibri" panose="020F0502020204030204" pitchFamily="34" charset="0"/>
                <a:ea typeface="Times New Roman" panose="02020603050405020304" pitchFamily="18" charset="0"/>
              </a:rPr>
            </a:br>
            <a:r>
              <a:rPr lang="nl-NL" sz="1800" b="1" dirty="0">
                <a:effectLst/>
                <a:latin typeface="Calibri" panose="020F0502020204030204" pitchFamily="34" charset="0"/>
                <a:ea typeface="Times New Roman" panose="02020603050405020304" pitchFamily="18" charset="0"/>
              </a:rPr>
              <a:t/>
            </a:r>
            <a:br>
              <a:rPr lang="nl-NL" sz="1800" b="1" dirty="0">
                <a:effectLst/>
                <a:latin typeface="Calibri" panose="020F0502020204030204" pitchFamily="34" charset="0"/>
                <a:ea typeface="Times New Roman" panose="02020603050405020304" pitchFamily="18" charset="0"/>
              </a:rPr>
            </a:br>
            <a:r>
              <a:rPr lang="nl-NL" sz="1800" b="1" dirty="0">
                <a:effectLst/>
                <a:latin typeface="Calibri" panose="020F0502020204030204" pitchFamily="34" charset="0"/>
                <a:ea typeface="Times New Roman" panose="02020603050405020304" pitchFamily="18" charset="0"/>
              </a:rPr>
              <a:t>Zienswijze B&amp;W:  </a:t>
            </a:r>
            <a:br>
              <a:rPr lang="nl-NL" sz="1800" b="1" dirty="0">
                <a:effectLst/>
                <a:latin typeface="Calibri" panose="020F0502020204030204" pitchFamily="34" charset="0"/>
                <a:ea typeface="Times New Roman" panose="02020603050405020304" pitchFamily="18" charset="0"/>
              </a:rPr>
            </a:br>
            <a:r>
              <a:rPr lang="nl-NL" sz="1800" b="1" dirty="0">
                <a:effectLst/>
                <a:latin typeface="Calibri" panose="020F0502020204030204" pitchFamily="34" charset="0"/>
                <a:ea typeface="Times New Roman" panose="02020603050405020304" pitchFamily="18" charset="0"/>
              </a:rPr>
              <a:t> 	Graag nog iets meer mogelijkheden voor NNN-gebieden</a:t>
            </a:r>
            <a:br>
              <a:rPr lang="nl-NL" sz="1800" b="1" dirty="0">
                <a:effectLst/>
                <a:latin typeface="Calibri" panose="020F0502020204030204" pitchFamily="34" charset="0"/>
                <a:ea typeface="Times New Roman" panose="02020603050405020304" pitchFamily="18" charset="0"/>
              </a:rPr>
            </a:br>
            <a:endParaRPr lang="nl-NL" b="1" dirty="0"/>
          </a:p>
        </p:txBody>
      </p:sp>
      <p:pic>
        <p:nvPicPr>
          <p:cNvPr id="5" name="Afbeelding 4">
            <a:extLst>
              <a:ext uri="{FF2B5EF4-FFF2-40B4-BE49-F238E27FC236}">
                <a16:creationId xmlns:a16="http://schemas.microsoft.com/office/drawing/2014/main" id="{CA6DCBD9-2551-49A5-A148-4FB23071CB23}"/>
              </a:ext>
            </a:extLst>
          </p:cNvPr>
          <p:cNvPicPr>
            <a:picLocks noChangeAspect="1"/>
          </p:cNvPicPr>
          <p:nvPr/>
        </p:nvPicPr>
        <p:blipFill>
          <a:blip r:embed="rId2"/>
          <a:stretch>
            <a:fillRect/>
          </a:stretch>
        </p:blipFill>
        <p:spPr>
          <a:xfrm>
            <a:off x="0" y="1196622"/>
            <a:ext cx="12192000" cy="6908800"/>
          </a:xfrm>
          <a:prstGeom prst="rect">
            <a:avLst/>
          </a:prstGeom>
        </p:spPr>
      </p:pic>
    </p:spTree>
    <p:extLst>
      <p:ext uri="{BB962C8B-B14F-4D97-AF65-F5344CB8AC3E}">
        <p14:creationId xmlns:p14="http://schemas.microsoft.com/office/powerpoint/2010/main" val="1658913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6746627" y="839755"/>
            <a:ext cx="5000614" cy="3601616"/>
          </a:xfrm>
        </p:spPr>
        <p:txBody>
          <a:bodyPr anchor="b">
            <a:normAutofit/>
          </a:bodyPr>
          <a:lstStyle/>
          <a:p>
            <a:pPr algn="l"/>
            <a:r>
              <a:rPr lang="nl-NL" dirty="0"/>
              <a:t>NNN in onze gemeente</a:t>
            </a:r>
            <a:br>
              <a:rPr lang="nl-NL" dirty="0"/>
            </a:br>
            <a:endParaRPr lang="nl-NL" dirty="0"/>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6391263" y="4441371"/>
            <a:ext cx="5000614" cy="1457385"/>
          </a:xfrm>
        </p:spPr>
        <p:txBody>
          <a:bodyPr anchor="t">
            <a:noAutofit/>
          </a:bodyPr>
          <a:lstStyle/>
          <a:p>
            <a:pPr algn="l"/>
            <a:endParaRPr lang="nl-NL" sz="3200" dirty="0"/>
          </a:p>
        </p:txBody>
      </p:sp>
      <p:sp>
        <p:nvSpPr>
          <p:cNvPr id="11" name="Freeform: Shape 10">
            <a:extLst>
              <a:ext uri="{FF2B5EF4-FFF2-40B4-BE49-F238E27FC236}">
                <a16:creationId xmlns:a16="http://schemas.microsoft.com/office/drawing/2014/main" id="{1DB7C82F-AB7E-4F0C-B829-FA1B9C41518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Afbeelding 5">
            <a:extLst>
              <a:ext uri="{FF2B5EF4-FFF2-40B4-BE49-F238E27FC236}">
                <a16:creationId xmlns:a16="http://schemas.microsoft.com/office/drawing/2014/main" id="{B94BDBE0-A439-45B4-B6CA-2BCB20D812AA}"/>
              </a:ext>
            </a:extLst>
          </p:cNvPr>
          <p:cNvPicPr/>
          <p:nvPr/>
        </p:nvPicPr>
        <p:blipFill rotWithShape="1">
          <a:blip r:embed="rId2">
            <a:extLst>
              <a:ext uri="{28A0092B-C50C-407E-A947-70E740481C1C}">
                <a14:useLocalDpi xmlns:a14="http://schemas.microsoft.com/office/drawing/2010/main" val="0"/>
              </a:ext>
            </a:extLst>
          </a:blip>
          <a:srcRect t="15057" r="-1" b="-1"/>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p:spPr>
      </p:pic>
    </p:spTree>
    <p:extLst>
      <p:ext uri="{BB962C8B-B14F-4D97-AF65-F5344CB8AC3E}">
        <p14:creationId xmlns:p14="http://schemas.microsoft.com/office/powerpoint/2010/main" val="99512689"/>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6746627" y="839755"/>
            <a:ext cx="5000614" cy="3601616"/>
          </a:xfrm>
        </p:spPr>
        <p:txBody>
          <a:bodyPr anchor="b">
            <a:normAutofit/>
          </a:bodyPr>
          <a:lstStyle/>
          <a:p>
            <a:pPr algn="l"/>
            <a:r>
              <a:rPr lang="nl-NL" dirty="0"/>
              <a:t>NNN in onze gemeente</a:t>
            </a:r>
            <a:br>
              <a:rPr lang="nl-NL" dirty="0"/>
            </a:br>
            <a:endParaRPr lang="nl-NL" dirty="0"/>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6391263" y="4441371"/>
            <a:ext cx="5000614" cy="1457385"/>
          </a:xfrm>
        </p:spPr>
        <p:txBody>
          <a:bodyPr anchor="t">
            <a:noAutofit/>
          </a:bodyPr>
          <a:lstStyle/>
          <a:p>
            <a:pPr algn="l"/>
            <a:r>
              <a:rPr lang="nl-NL" sz="3200" dirty="0">
                <a:effectLst/>
                <a:latin typeface="Calibri" panose="020F0502020204030204" pitchFamily="34" charset="0"/>
                <a:ea typeface="Times New Roman" panose="02020603050405020304" pitchFamily="18" charset="0"/>
              </a:rPr>
              <a:t>NNN-gebied wordt alleen natuurgebied indien er een beheersovereenkomst is met de eigenaar</a:t>
            </a:r>
            <a:br>
              <a:rPr lang="nl-NL" sz="3200" dirty="0">
                <a:effectLst/>
                <a:latin typeface="Calibri" panose="020F0502020204030204" pitchFamily="34" charset="0"/>
                <a:ea typeface="Times New Roman" panose="02020603050405020304" pitchFamily="18" charset="0"/>
              </a:rPr>
            </a:br>
            <a:endParaRPr lang="nl-NL" sz="3200" dirty="0"/>
          </a:p>
        </p:txBody>
      </p:sp>
      <p:pic>
        <p:nvPicPr>
          <p:cNvPr id="6" name="Afbeelding 5">
            <a:extLst>
              <a:ext uri="{FF2B5EF4-FFF2-40B4-BE49-F238E27FC236}">
                <a16:creationId xmlns:a16="http://schemas.microsoft.com/office/drawing/2014/main" id="{B94BDBE0-A439-45B4-B6CA-2BCB20D812AA}"/>
              </a:ext>
            </a:extLst>
          </p:cNvPr>
          <p:cNvPicPr/>
          <p:nvPr/>
        </p:nvPicPr>
        <p:blipFill rotWithShape="1">
          <a:blip r:embed="rId2">
            <a:extLst>
              <a:ext uri="{28A0092B-C50C-407E-A947-70E740481C1C}">
                <a14:useLocalDpi xmlns:a14="http://schemas.microsoft.com/office/drawing/2010/main" val="0"/>
              </a:ext>
            </a:extLst>
          </a:blip>
          <a:srcRect t="15057" r="-1" b="-1"/>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p:spPr>
      </p:pic>
    </p:spTree>
    <p:extLst>
      <p:ext uri="{BB962C8B-B14F-4D97-AF65-F5344CB8AC3E}">
        <p14:creationId xmlns:p14="http://schemas.microsoft.com/office/powerpoint/2010/main" val="902716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Beleid NNN-gebied provincie Utrecht</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a:bodyPr>
          <a:lstStyle/>
          <a:p>
            <a:pPr algn="l"/>
            <a:endParaRPr lang="nl-NL" sz="1800" b="1" dirty="0">
              <a:effectLst/>
              <a:latin typeface="Calibri" panose="020F0502020204030204" pitchFamily="34" charset="0"/>
              <a:ea typeface="Times New Roman" panose="02020603050405020304" pitchFamily="18" charset="0"/>
            </a:endParaRPr>
          </a:p>
          <a:p>
            <a:pPr algn="l"/>
            <a:endParaRPr lang="nl-NL" sz="1800" b="1" dirty="0">
              <a:latin typeface="Calibri" panose="020F0502020204030204" pitchFamily="34" charset="0"/>
              <a:ea typeface="Times New Roman" panose="02020603050405020304" pitchFamily="18" charset="0"/>
            </a:endParaRPr>
          </a:p>
          <a:p>
            <a:pPr algn="l"/>
            <a:r>
              <a:rPr lang="nl-NL" sz="3200" b="1" dirty="0">
                <a:effectLst/>
                <a:latin typeface="Calibri" panose="020F0502020204030204" pitchFamily="34" charset="0"/>
                <a:ea typeface="Times New Roman" panose="02020603050405020304" pitchFamily="18" charset="0"/>
              </a:rPr>
              <a:t>Voorstel GS:  </a:t>
            </a:r>
            <a:br>
              <a:rPr lang="nl-NL" sz="3200" b="1" dirty="0">
                <a:effectLst/>
                <a:latin typeface="Calibri" panose="020F0502020204030204" pitchFamily="34" charset="0"/>
                <a:ea typeface="Times New Roman" panose="02020603050405020304" pitchFamily="18" charset="0"/>
              </a:rPr>
            </a:br>
            <a:r>
              <a:rPr lang="nl-NL" sz="3200" b="1" dirty="0">
                <a:effectLst/>
                <a:latin typeface="Calibri" panose="020F0502020204030204" pitchFamily="34" charset="0"/>
                <a:ea typeface="Times New Roman" panose="02020603050405020304" pitchFamily="18" charset="0"/>
              </a:rPr>
              <a:t>  	Landbouwgrond zoveel mogelijk ontzien bij energietransitie</a:t>
            </a:r>
            <a:br>
              <a:rPr lang="nl-NL" sz="3200" b="1" dirty="0">
                <a:effectLst/>
                <a:latin typeface="Calibri" panose="020F0502020204030204" pitchFamily="34" charset="0"/>
                <a:ea typeface="Times New Roman" panose="02020603050405020304" pitchFamily="18" charset="0"/>
              </a:rPr>
            </a:br>
            <a:r>
              <a:rPr lang="nl-NL" sz="3200" b="1" dirty="0">
                <a:effectLst/>
                <a:latin typeface="Calibri" panose="020F0502020204030204" pitchFamily="34" charset="0"/>
                <a:ea typeface="Times New Roman" panose="02020603050405020304" pitchFamily="18" charset="0"/>
              </a:rPr>
              <a:t> 	Onder voorwaarden wel in NNN-gebied</a:t>
            </a:r>
            <a:br>
              <a:rPr lang="nl-NL" sz="3200" b="1" dirty="0">
                <a:effectLst/>
                <a:latin typeface="Calibri" panose="020F0502020204030204" pitchFamily="34" charset="0"/>
                <a:ea typeface="Times New Roman" panose="02020603050405020304" pitchFamily="18" charset="0"/>
              </a:rPr>
            </a:br>
            <a:r>
              <a:rPr lang="nl-NL" sz="3200" b="1" dirty="0">
                <a:effectLst/>
                <a:latin typeface="Calibri" panose="020F0502020204030204" pitchFamily="34" charset="0"/>
                <a:ea typeface="Times New Roman" panose="02020603050405020304" pitchFamily="18" charset="0"/>
              </a:rPr>
              <a:t/>
            </a:r>
            <a:br>
              <a:rPr lang="nl-NL" sz="3200" b="1" dirty="0">
                <a:effectLst/>
                <a:latin typeface="Calibri" panose="020F0502020204030204" pitchFamily="34" charset="0"/>
                <a:ea typeface="Times New Roman" panose="02020603050405020304" pitchFamily="18" charset="0"/>
              </a:rPr>
            </a:br>
            <a:r>
              <a:rPr lang="nl-NL" sz="3200" b="1" dirty="0">
                <a:effectLst/>
                <a:latin typeface="Calibri" panose="020F0502020204030204" pitchFamily="34" charset="0"/>
                <a:ea typeface="Times New Roman" panose="02020603050405020304" pitchFamily="18" charset="0"/>
              </a:rPr>
              <a:t> 	</a:t>
            </a:r>
            <a:br>
              <a:rPr lang="nl-NL" sz="3200" b="1" dirty="0">
                <a:effectLst/>
                <a:latin typeface="Calibri" panose="020F0502020204030204" pitchFamily="34" charset="0"/>
                <a:ea typeface="Times New Roman" panose="02020603050405020304" pitchFamily="18" charset="0"/>
              </a:rPr>
            </a:br>
            <a:r>
              <a:rPr lang="nl-NL" sz="3200" b="1" dirty="0">
                <a:effectLst/>
                <a:latin typeface="Calibri" panose="020F0502020204030204" pitchFamily="34" charset="0"/>
                <a:ea typeface="Times New Roman" panose="02020603050405020304" pitchFamily="18" charset="0"/>
              </a:rPr>
              <a:t/>
            </a:r>
            <a:br>
              <a:rPr lang="nl-NL" sz="3200" b="1" dirty="0">
                <a:effectLst/>
                <a:latin typeface="Calibri" panose="020F0502020204030204" pitchFamily="34" charset="0"/>
                <a:ea typeface="Times New Roman" panose="02020603050405020304" pitchFamily="18" charset="0"/>
              </a:rPr>
            </a:br>
            <a:r>
              <a:rPr lang="nl-NL" sz="3200" b="1" dirty="0">
                <a:effectLst/>
                <a:latin typeface="Calibri" panose="020F0502020204030204" pitchFamily="34" charset="0"/>
                <a:ea typeface="Times New Roman" panose="02020603050405020304" pitchFamily="18" charset="0"/>
              </a:rPr>
              <a:t>Zienswijze B&amp;W:  </a:t>
            </a:r>
            <a:br>
              <a:rPr lang="nl-NL" sz="3200" b="1" dirty="0">
                <a:effectLst/>
                <a:latin typeface="Calibri" panose="020F0502020204030204" pitchFamily="34" charset="0"/>
                <a:ea typeface="Times New Roman" panose="02020603050405020304" pitchFamily="18" charset="0"/>
              </a:rPr>
            </a:br>
            <a:r>
              <a:rPr lang="nl-NL" sz="3200" b="1" dirty="0">
                <a:effectLst/>
                <a:latin typeface="Calibri" panose="020F0502020204030204" pitchFamily="34" charset="0"/>
                <a:ea typeface="Times New Roman" panose="02020603050405020304" pitchFamily="18" charset="0"/>
              </a:rPr>
              <a:t> 	Graag nog iets meer mogelijkheden voor NNN-gebieden </a:t>
            </a:r>
            <a:br>
              <a:rPr lang="nl-NL" sz="3200" b="1" dirty="0">
                <a:effectLst/>
                <a:latin typeface="Calibri" panose="020F0502020204030204" pitchFamily="34" charset="0"/>
                <a:ea typeface="Times New Roman" panose="02020603050405020304" pitchFamily="18" charset="0"/>
              </a:rPr>
            </a:br>
            <a:r>
              <a:rPr lang="nl-NL" sz="3200" b="1" dirty="0">
                <a:effectLst/>
                <a:latin typeface="Calibri" panose="020F0502020204030204" pitchFamily="34" charset="0"/>
                <a:ea typeface="Times New Roman" panose="02020603050405020304" pitchFamily="18" charset="0"/>
              </a:rPr>
              <a:t>  	en minder compensatie</a:t>
            </a:r>
            <a:r>
              <a:rPr lang="nl-NL" sz="1800" b="1" dirty="0">
                <a:effectLst/>
                <a:latin typeface="Calibri" panose="020F0502020204030204" pitchFamily="34" charset="0"/>
                <a:ea typeface="Times New Roman" panose="02020603050405020304" pitchFamily="18" charset="0"/>
              </a:rPr>
              <a:t/>
            </a:r>
            <a:br>
              <a:rPr lang="nl-NL" sz="1800" b="1" dirty="0">
                <a:effectLst/>
                <a:latin typeface="Calibri" panose="020F0502020204030204" pitchFamily="34" charset="0"/>
                <a:ea typeface="Times New Roman" panose="02020603050405020304" pitchFamily="18" charset="0"/>
              </a:rPr>
            </a:br>
            <a:endParaRPr lang="nl-NL" b="1" dirty="0"/>
          </a:p>
        </p:txBody>
      </p:sp>
    </p:spTree>
    <p:extLst>
      <p:ext uri="{BB962C8B-B14F-4D97-AF65-F5344CB8AC3E}">
        <p14:creationId xmlns:p14="http://schemas.microsoft.com/office/powerpoint/2010/main" val="2126761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897621"/>
          </a:xfrm>
        </p:spPr>
        <p:txBody>
          <a:bodyPr>
            <a:normAutofit fontScale="90000"/>
          </a:bodyPr>
          <a:lstStyle/>
          <a:p>
            <a:r>
              <a:rPr lang="nl-NL" dirty="0"/>
              <a:t>Geen natuur</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1359016"/>
            <a:ext cx="11341916" cy="5360565"/>
          </a:xfrm>
        </p:spPr>
        <p:txBody>
          <a:bodyPr>
            <a:normAutofit/>
          </a:bodyPr>
          <a:lstStyle/>
          <a:p>
            <a:pPr algn="l"/>
            <a:r>
              <a:rPr lang="nl-NL" dirty="0">
                <a:effectLst/>
                <a:latin typeface="Calibri" panose="020F0502020204030204" pitchFamily="34" charset="0"/>
                <a:ea typeface="Times New Roman" panose="02020603050405020304" pitchFamily="18" charset="0"/>
              </a:rPr>
              <a:t>Op 2 juni 2020:  Vaststelling door GS van Natuurbeheerplan 2021 Provincie Utrecht</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endParaRPr lang="nl-NL" dirty="0">
              <a:effectLst/>
              <a:latin typeface="Calibri" panose="020F0502020204030204" pitchFamily="34" charset="0"/>
              <a:ea typeface="Times New Roman" panose="02020603050405020304" pitchFamily="18" charset="0"/>
            </a:endParaRPr>
          </a:p>
          <a:p>
            <a:pPr algn="l"/>
            <a:r>
              <a:rPr lang="nl-NL" dirty="0">
                <a:latin typeface="Calibri" panose="020F0502020204030204" pitchFamily="34" charset="0"/>
                <a:ea typeface="Times New Roman" panose="02020603050405020304" pitchFamily="18" charset="0"/>
              </a:rPr>
              <a:t>Zienswijze nr. 16 vanuit gemeente De Ronde Venen t</a:t>
            </a:r>
            <a:r>
              <a:rPr lang="nl-NL" dirty="0">
                <a:effectLst/>
                <a:latin typeface="Calibri" panose="020F0502020204030204" pitchFamily="34" charset="0"/>
                <a:ea typeface="Times New Roman" panose="02020603050405020304" pitchFamily="18" charset="0"/>
              </a:rPr>
              <a:t>egen het ontwerpplan. één daarvan heeft betrekking op het gebiedje achter Herenweg en Achterbos. Daarvan heeft de provincie beheertypen verwijderd.</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In de Nota van beantwoording zienswijzen: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“Bebouwde en verharde terreinen, recreatieterreinen, agrarische percelen en andere</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terreinen die geen natuurterrein zijn, zijn van de beheertypenkaart geschrapt”.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rPr>
              <a:t/>
            </a:r>
            <a:br>
              <a:rPr lang="nl-NL" dirty="0">
                <a:effectLst/>
                <a:latin typeface="Calibri" panose="020F0502020204030204" pitchFamily="34" charset="0"/>
                <a:ea typeface="Times New Roman" panose="02020603050405020304" pitchFamily="18" charset="0"/>
              </a:rPr>
            </a:br>
            <a:r>
              <a:rPr lang="nl-NL" dirty="0">
                <a:effectLst/>
                <a:latin typeface="Calibri" panose="020F0502020204030204" pitchFamily="34" charset="0"/>
                <a:ea typeface="Times New Roman" panose="02020603050405020304" pitchFamily="18" charset="0"/>
                <a:sym typeface="Wingdings" panose="05000000000000000000" pitchFamily="2" charset="2"/>
              </a:rPr>
              <a:t> GS erkent impliciet : </a:t>
            </a:r>
            <a:r>
              <a:rPr lang="nl-NL" dirty="0">
                <a:solidFill>
                  <a:srgbClr val="FF0000"/>
                </a:solidFill>
                <a:effectLst/>
                <a:latin typeface="Calibri" panose="020F0502020204030204" pitchFamily="34" charset="0"/>
                <a:ea typeface="Times New Roman" panose="02020603050405020304" pitchFamily="18" charset="0"/>
                <a:sym typeface="Wingdings" panose="05000000000000000000" pitchFamily="2" charset="2"/>
              </a:rPr>
              <a:t>Op</a:t>
            </a:r>
            <a:r>
              <a:rPr lang="nl-NL" dirty="0">
                <a:solidFill>
                  <a:srgbClr val="FF0000"/>
                </a:solidFill>
                <a:effectLst/>
                <a:latin typeface="Calibri" panose="020F0502020204030204" pitchFamily="34" charset="0"/>
                <a:ea typeface="Times New Roman" panose="02020603050405020304" pitchFamily="18" charset="0"/>
              </a:rPr>
              <a:t> deze locatie geen sprake van natuur, wel NNN-gebied. </a:t>
            </a:r>
            <a:r>
              <a:rPr lang="nl-NL" sz="1800" dirty="0">
                <a:effectLst/>
                <a:latin typeface="Calibri" panose="020F0502020204030204" pitchFamily="34" charset="0"/>
                <a:ea typeface="Times New Roman" panose="02020603050405020304" pitchFamily="18" charset="0"/>
              </a:rPr>
              <a:t/>
            </a:r>
            <a:br>
              <a:rPr lang="nl-NL" sz="1800"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1716639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A3BAD-6A72-44B6-B5E5-0E47DAE9F3E8}"/>
              </a:ext>
            </a:extLst>
          </p:cNvPr>
          <p:cNvSpPr>
            <a:spLocks noGrp="1"/>
          </p:cNvSpPr>
          <p:nvPr>
            <p:ph type="ctrTitle"/>
          </p:nvPr>
        </p:nvSpPr>
        <p:spPr>
          <a:xfrm>
            <a:off x="1524000" y="201337"/>
            <a:ext cx="8752514" cy="3612486"/>
          </a:xfrm>
        </p:spPr>
        <p:txBody>
          <a:bodyPr>
            <a:normAutofit/>
          </a:bodyPr>
          <a:lstStyle/>
          <a:p>
            <a:r>
              <a:rPr lang="nl-NL" b="1" dirty="0"/>
              <a:t>Staat aanduiding NNN Zon en Wind in de weg? </a:t>
            </a:r>
          </a:p>
        </p:txBody>
      </p:sp>
      <p:sp>
        <p:nvSpPr>
          <p:cNvPr id="3" name="Ondertitel 2">
            <a:extLst>
              <a:ext uri="{FF2B5EF4-FFF2-40B4-BE49-F238E27FC236}">
                <a16:creationId xmlns:a16="http://schemas.microsoft.com/office/drawing/2014/main" id="{6103028E-FB34-4C0A-9921-D7D4B6B90203}"/>
              </a:ext>
            </a:extLst>
          </p:cNvPr>
          <p:cNvSpPr>
            <a:spLocks noGrp="1"/>
          </p:cNvSpPr>
          <p:nvPr>
            <p:ph type="subTitle" idx="1"/>
          </p:nvPr>
        </p:nvSpPr>
        <p:spPr>
          <a:xfrm>
            <a:off x="503339" y="3107094"/>
            <a:ext cx="11341916" cy="3612487"/>
          </a:xfrm>
        </p:spPr>
        <p:txBody>
          <a:bodyPr>
            <a:normAutofit/>
          </a:bodyPr>
          <a:lstStyle/>
          <a:p>
            <a:pPr algn="l"/>
            <a:r>
              <a:rPr lang="nl-NL" dirty="0">
                <a:solidFill>
                  <a:srgbClr val="FF0000"/>
                </a:solidFill>
                <a:effectLst/>
                <a:latin typeface="Calibri" panose="020F0502020204030204" pitchFamily="34" charset="0"/>
                <a:ea typeface="Times New Roman" panose="02020603050405020304" pitchFamily="18" charset="0"/>
              </a:rPr>
              <a:t> </a:t>
            </a:r>
            <a:r>
              <a:rPr lang="nl-NL" sz="1800" dirty="0">
                <a:effectLst/>
                <a:latin typeface="Calibri" panose="020F0502020204030204" pitchFamily="34" charset="0"/>
                <a:ea typeface="Times New Roman" panose="02020603050405020304" pitchFamily="18" charset="0"/>
              </a:rPr>
              <a:t/>
            </a:r>
            <a:br>
              <a:rPr lang="nl-NL" sz="1800" dirty="0">
                <a:effectLst/>
                <a:latin typeface="Calibri" panose="020F0502020204030204" pitchFamily="34" charset="0"/>
                <a:ea typeface="Times New Roman" panose="02020603050405020304" pitchFamily="18" charset="0"/>
              </a:rPr>
            </a:br>
            <a:endParaRPr lang="nl-NL" dirty="0"/>
          </a:p>
        </p:txBody>
      </p:sp>
    </p:spTree>
    <p:extLst>
      <p:ext uri="{BB962C8B-B14F-4D97-AF65-F5344CB8AC3E}">
        <p14:creationId xmlns:p14="http://schemas.microsoft.com/office/powerpoint/2010/main" val="1234683209"/>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TotalTime>
  <Words>1736</Words>
  <Application>Microsoft Office PowerPoint</Application>
  <PresentationFormat>Breedbeeld</PresentationFormat>
  <Paragraphs>89</Paragraphs>
  <Slides>26</Slides>
  <Notes>0</Notes>
  <HiddenSlides>0</HiddenSlides>
  <MMClips>0</MMClips>
  <ScaleCrop>false</ScaleCrop>
  <HeadingPairs>
    <vt:vector size="6" baseType="variant">
      <vt:variant>
        <vt:lpstr>Gebruikte lettertypen</vt:lpstr>
      </vt:variant>
      <vt:variant>
        <vt:i4>11</vt:i4>
      </vt:variant>
      <vt:variant>
        <vt:lpstr>Thema</vt:lpstr>
      </vt:variant>
      <vt:variant>
        <vt:i4>1</vt:i4>
      </vt:variant>
      <vt:variant>
        <vt:lpstr>Diatitels</vt:lpstr>
      </vt:variant>
      <vt:variant>
        <vt:i4>26</vt:i4>
      </vt:variant>
    </vt:vector>
  </HeadingPairs>
  <TitlesOfParts>
    <vt:vector size="38" baseType="lpstr">
      <vt:lpstr>Arial</vt:lpstr>
      <vt:lpstr>Calibri</vt:lpstr>
      <vt:lpstr>Calibri Light</vt:lpstr>
      <vt:lpstr>Cambria</vt:lpstr>
      <vt:lpstr>MS Mincho</vt:lpstr>
      <vt:lpstr>RO Sans</vt:lpstr>
      <vt:lpstr>Source Sans Pro</vt:lpstr>
      <vt:lpstr>Symbol</vt:lpstr>
      <vt:lpstr>Times New Roman</vt:lpstr>
      <vt:lpstr>Verdana</vt:lpstr>
      <vt:lpstr>Wingdings</vt:lpstr>
      <vt:lpstr>Kantoorthema</vt:lpstr>
      <vt:lpstr>PowerPoint-presentatie</vt:lpstr>
      <vt:lpstr>Basisvraag:   Is NNN-gebied natuurgebied? </vt:lpstr>
      <vt:lpstr>NNN-gebieden Nederland</vt:lpstr>
      <vt:lpstr>NNN-gebied provincie Utrecht</vt:lpstr>
      <vt:lpstr>NNN in onze gemeente </vt:lpstr>
      <vt:lpstr>NNN in onze gemeente </vt:lpstr>
      <vt:lpstr>Beleid NNN-gebied provincie Utrecht</vt:lpstr>
      <vt:lpstr>Geen natuur</vt:lpstr>
      <vt:lpstr>Staat aanduiding NNN Zon en Wind in de weg? </vt:lpstr>
      <vt:lpstr>NNN-gebied en energiewinning</vt:lpstr>
      <vt:lpstr>Informatie nota college</vt:lpstr>
      <vt:lpstr>Plangebied</vt:lpstr>
      <vt:lpstr>Situatietekening (vl)</vt:lpstr>
      <vt:lpstr>Informatie nota college</vt:lpstr>
      <vt:lpstr>Informatie nota college</vt:lpstr>
      <vt:lpstr>Informatie nota college</vt:lpstr>
      <vt:lpstr>Situatietekening (vl)</vt:lpstr>
      <vt:lpstr>Informatie nota college</vt:lpstr>
      <vt:lpstr>Informatie nota college</vt:lpstr>
      <vt:lpstr>Gebied bestaat al eeuwen</vt:lpstr>
      <vt:lpstr>Informatie nota college</vt:lpstr>
      <vt:lpstr>Informatie nota college</vt:lpstr>
      <vt:lpstr>Informatie nota college</vt:lpstr>
      <vt:lpstr>Informatie nota college</vt:lpstr>
      <vt:lpstr>Informatie nota college</vt:lpstr>
      <vt:lpstr>Openbaar vaarwater?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Anco Goldhoorn</dc:creator>
  <cp:lastModifiedBy>Odilia Pauw</cp:lastModifiedBy>
  <cp:revision>2</cp:revision>
  <dcterms:created xsi:type="dcterms:W3CDTF">2020-09-14T13:25:28Z</dcterms:created>
  <dcterms:modified xsi:type="dcterms:W3CDTF">2020-09-17T08:43:21Z</dcterms:modified>
</cp:coreProperties>
</file>