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70" r:id="rId3"/>
    <p:sldId id="257" r:id="rId4"/>
    <p:sldId id="258" r:id="rId5"/>
    <p:sldId id="271" r:id="rId6"/>
    <p:sldId id="264" r:id="rId7"/>
    <p:sldId id="265" r:id="rId8"/>
    <p:sldId id="266" r:id="rId9"/>
    <p:sldId id="267" r:id="rId10"/>
    <p:sldId id="268" r:id="rId11"/>
    <p:sldId id="27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0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53"/>
    <p:restoredTop sz="95897"/>
  </p:normalViewPr>
  <p:slideViewPr>
    <p:cSldViewPr snapToGrid="0" snapToObjects="1">
      <p:cViewPr varScale="1">
        <p:scale>
          <a:sx n="111" d="100"/>
          <a:sy n="111" d="100"/>
        </p:scale>
        <p:origin x="4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7T06:51:33.171"/>
    </inkml:context>
    <inkml:brush xml:id="br0">
      <inkml:brushProperty name="width" value="0.14993" units="cm"/>
      <inkml:brushProperty name="height" value="0.14993" units="cm"/>
      <inkml:brushProperty name="color" value="#CC0066"/>
    </inkml:brush>
  </inkml:definitions>
  <inkml:trace contextRef="#ctx0" brushRef="#br0">2818 167 24575,'-89'0'0,"40"0"0,-3 0 0,-8 0 0,-2 0 0,-5 0 0,-1 0 0,-2 0 0,-1 0 0,-6-1 0,-2 2 0,-6 3 0,-2 3 0,0 4 0,0 5 0,-2 3 0,2 4 0,3 5 0,3 1 0,4 0 0,3 0 0,3 0 0,4 0 0,6-2 0,3 1 0,5-1 0,1 1 0,3 0 0,1 1 0,1 1 0,0 0 0,1 2 0,0 0 0,3-2 0,2 1 0,-32 26 0,11-9 0,12-4 0,4-2 0,0 2 0,0 5 0,2 7 0,3 6 0,7 7 0,8 6 0,10 6 0,6 4 0,4 0 0,3 2 0,0 4 0,3 5 0,0-43 0,0 1 0,0 2 0,0 1 0,0 0 0,0-1 0,0-1 0,0-1 0,1-3 0,1-2 0,9 47 0,6 0 0,-4-44 0,1 0 0,2 4 0,3 1 0,3 3 0,3 1 0,4 2 0,4-2 0,3-2 0,4-3 0,3-3 0,4-5 0,1-4 0,4-3 0,2-5 0,3-1 0,0-2 0,2 0 0,0 2 0,-1 1 0,-2-1 0,-2 1 0,-10-4 0,-2-1 0,24 12 0,-13-22 0,42 8 0,-32-15 0,10 9 0,7 2 0,-10-3 0,2-1 0,-8-3 0,3 0 0,2 1 0,4 0 0,1 1 0,-2-2 0,-5-1 0,-2-2 0,-1 0 0,23 5 0,-4-2 0,-12-3 0,-3-1 0,-8-3 0,-1-2 0,-1-2 0,-2-2 0,1-2 0,0-2 0,-1 0 0,-1-2 0,-2 1 0,-1 0 0,46 0 0,-6 0 0,-1 0 0,-3 0 0,-8-3 0,-6-4 0,-3-4 0,5-3 0,3-1 0,-3-1 0,-1-1 0,-8 2 0,-2 1 0,-4 1 0,-4 2 0,-3 0 0,-4-3 0,-1 0 0,0-4 0,1 1 0,-1 2 0,-3 4 0,-7 3 0,-3 3 0,0 2 0,3 2 0,4 1 0,5 0 0,1 4 0,0 7 0,0 4 0,-5 3 0,-3 2 0,-1-3 0,-3 2 0,1-3 0,-1-2 0,0-1 0,0-2 0,-1 0 0,-2-2 0,0 0 0,-1 1 0,-3-3 0,-4 1 0,-3 0 0,-2 0 0,0 2 0,-1 0 0,2 0 0,1 0 0,1 0 0,0 0 0,1 0 0,-1 2 0,0 0 0,-1 1 0,-3-1 0,1-2 0,-3 1 0,-3-3 0,0 1 0,-7-6 0,3 2 0,-3-2 0,4-1 0,1 1 0,1 0 0,1 0 0,0-1 0,-2 3 0,-2-2 0,-4 0 0,-1-1 0,2-2 0,5 3 0,4-1 0,5 1 0,3-1 0,2-2 0,2 0 0,3 0 0,5 0 0,3 0 0,0 0 0,0 0 0,-4 0 0,-3 0 0,4 0 0,6-2 0,11-2 0,10-3 0,3-2 0,0-3 0,-3-3 0,1-4 0,4-6 0,5-4 0,5-5 0,4 1 0,4-1 0,2-2 0,2-3 0,-45 18 0,-1 0 0,43-24 0,-9 2 0,-9-1 0,-10 0 0,-9 0 0,-3 1 0,-7 2 0,-6 3 0,-6 4 0,-5 1 0,-2-5 0,-2-4 0,-3-8 0,-5-6 0,-3-2 0,0-5 0,4-1 0,2 1 0,3 4 0,1 9 0,-2 6 0,0 5 0,-2 2 0,-4 2 0,-5-2 0,-2-6 0,-4-3 0,0-7 0,-1-6 0,-5-6 0,-13-6 0,-13-4 0,-14 0 0,-8 1 0,-2 2 0,-1 5 0,2 4 0,5 5 0,-1 2 0,1 3 0,-7 1 0,-6 1 0,-8 2 0,28 23 0,-1 1 0,-1 0 0,-2 1 0,-1 0 0,-1 1 0,2 2 0,0 0 0,-40-15 0,4 6 0,4 6 0,0 2 0,-3 0 0,-4-5 0,-8-2 0,43 13 0,-1 1 0,-7-2 0,-1 0 0,-5 0 0,-1 1 0,-7-2 0,0 0 0,-5-1 0,-1 0 0,-2 0 0,-1 0 0,1-1 0,-1 0 0,4-1 0,1 1 0,5 0 0,3 0 0,5 2 0,2-1 0,4 2 0,2 0 0,4 1 0,2 1 0,1 0 0,1 1 0,-41-9 0,2 0 0,1 1 0,-6-4 0,43 10 0,-1-1 0,-2-3 0,0 0 0,-1-2 0,1 0 0,0-2 0,0 0 0,3 1 0,-1-1 0,3 1 0,-1 0 0,2 0 0,2 1 0,-38-22 0,12 3 0,12 4 0,8 4 0,6 3 0,4 2 0,3-1 0,3 0 0,1-2 0,3 0 0,3 5 0,4 5 0,4 7 0,4 4 0,4 6 0,1 1 0,-3 3 0,-8 0 0,-9 0 0,-8 0 0,-2-2 0,0-3 0,4-3 0,5-3 0,1 0 0,0 0 0,0-1 0,-5 1 0,2 0 0,3 3 0,7 2 0,4 2 0,-2 1 0,0 1 0,3 2 0,7 0 0,6 0 0</inkml:trace>
</inkml:ink>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t>7/6/2023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294236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Vertical Text Placeholder 2"/>
          <p:cNvSpPr>
            <a:spLocks noGrp="1"/>
          </p:cNvSpPr>
          <p:nvPr>
            <p:ph type="body" orient="vert" idx="1"/>
          </p:nvPr>
        </p:nvSpPr>
        <p:spPr/>
        <p:txBody>
          <a:bodyPr vert="eaVert"/>
          <a:lstStyle/>
          <a:p>
            <a:pPr lvl="0"/>
            <a:r>
              <a:rPr lang="nl-NL"/>
              <a:t>Tekststijl van het model bewerken
Tweede niveau
Derde niveau
Vierde niveau
Vijfde niveau</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7/6/2023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536256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t>7/6/2023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358651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t>7/6/2023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3405082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nl-NL"/>
              <a:t>Klik om stijl te bewerken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7/6/2023</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3043559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t>7/6/2023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4249378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t>7/6/2023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‹nr.›</a:t>
            </a:fld>
            <a:endParaRPr lang="en-US"/>
          </a:p>
        </p:txBody>
      </p:sp>
      <p:sp>
        <p:nvSpPr>
          <p:cNvPr id="10" name="Title 9"/>
          <p:cNvSpPr>
            <a:spLocks noGrp="1"/>
          </p:cNvSpPr>
          <p:nvPr>
            <p:ph type="title"/>
          </p:nvPr>
        </p:nvSpPr>
        <p:spPr/>
        <p:txBody>
          <a:bodyPr/>
          <a:lstStyle/>
          <a:p>
            <a:r>
              <a:rPr lang="nl-NL"/>
              <a:t>Klik om stijl te bewerken</a:t>
            </a:r>
            <a:endParaRPr lang="en-US" dirty="0"/>
          </a:p>
        </p:txBody>
      </p:sp>
    </p:spTree>
    <p:extLst>
      <p:ext uri="{BB962C8B-B14F-4D97-AF65-F5344CB8AC3E}">
        <p14:creationId xmlns:p14="http://schemas.microsoft.com/office/powerpoint/2010/main" val="107237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t>7/6/2023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a:p>
        </p:txBody>
      </p:sp>
      <p:sp>
        <p:nvSpPr>
          <p:cNvPr id="6" name="Title 5"/>
          <p:cNvSpPr>
            <a:spLocks noGrp="1"/>
          </p:cNvSpPr>
          <p:nvPr>
            <p:ph type="title"/>
          </p:nvPr>
        </p:nvSpPr>
        <p:spPr/>
        <p:txBody>
          <a:bodyPr/>
          <a:lstStyle/>
          <a:p>
            <a:r>
              <a:rPr lang="nl-NL"/>
              <a:t>Klik om stijl te bewerken</a:t>
            </a:r>
            <a:endParaRPr lang="en-US"/>
          </a:p>
        </p:txBody>
      </p:sp>
    </p:spTree>
    <p:extLst>
      <p:ext uri="{BB962C8B-B14F-4D97-AF65-F5344CB8AC3E}">
        <p14:creationId xmlns:p14="http://schemas.microsoft.com/office/powerpoint/2010/main" val="3681886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t>7/6/2023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492262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a:p>
        </p:txBody>
      </p:sp>
      <p:sp>
        <p:nvSpPr>
          <p:cNvPr id="5" name="Date Placeholder 4"/>
          <p:cNvSpPr>
            <a:spLocks noGrp="1"/>
          </p:cNvSpPr>
          <p:nvPr>
            <p:ph type="dt" sz="half" idx="10"/>
          </p:nvPr>
        </p:nvSpPr>
        <p:spPr/>
        <p:txBody>
          <a:bodyPr/>
          <a:lstStyle/>
          <a:p>
            <a:fld id="{DA16AA21-1863-4931-97CB-99D0A168701B}" type="datetimeFigureOut">
              <a:rPr lang="en-US" smtClean="0"/>
              <a:t>7/6/2023</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1483897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a:p>
        </p:txBody>
      </p:sp>
      <p:sp>
        <p:nvSpPr>
          <p:cNvPr id="5" name="Date Placeholder 4"/>
          <p:cNvSpPr>
            <a:spLocks noGrp="1"/>
          </p:cNvSpPr>
          <p:nvPr>
            <p:ph type="dt" sz="half" idx="10"/>
          </p:nvPr>
        </p:nvSpPr>
        <p:spPr/>
        <p:txBody>
          <a:bodyPr/>
          <a:lstStyle/>
          <a:p>
            <a:fld id="{3772C379-9A7C-4C87-A116-CBE9F58B04C5}" type="datetimeFigureOut">
              <a:rPr lang="en-US" smtClean="0"/>
              <a:t>7/6/2023</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a:p>
        </p:txBody>
      </p:sp>
    </p:spTree>
    <p:extLst>
      <p:ext uri="{BB962C8B-B14F-4D97-AF65-F5344CB8AC3E}">
        <p14:creationId xmlns:p14="http://schemas.microsoft.com/office/powerpoint/2010/main" val="421661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t>7/6/2023</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387755153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file:////var/folders/9p/82wc4bb53p70n6pvv5cwscjh0000gn/T/com.microsoft.Word/WebArchiveCopyPasteTempFiles/arbies-beachhouse.jpe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BC1F5F-BAB2-E743-82A3-E66F6E6E47FB}"/>
              </a:ext>
            </a:extLst>
          </p:cNvPr>
          <p:cNvSpPr>
            <a:spLocks noGrp="1"/>
          </p:cNvSpPr>
          <p:nvPr>
            <p:ph type="ctrTitle"/>
          </p:nvPr>
        </p:nvSpPr>
        <p:spPr>
          <a:xfrm>
            <a:off x="1051560" y="1432223"/>
            <a:ext cx="10070592" cy="3105910"/>
          </a:xfrm>
        </p:spPr>
        <p:txBody>
          <a:bodyPr/>
          <a:lstStyle/>
          <a:p>
            <a:r>
              <a:rPr lang="nl-NL" dirty="0" err="1"/>
              <a:t>Arbie’s</a:t>
            </a:r>
            <a:r>
              <a:rPr lang="nl-NL" dirty="0"/>
              <a:t> </a:t>
            </a:r>
            <a:r>
              <a:rPr lang="nl-NL" dirty="0" err="1"/>
              <a:t>beachhouse</a:t>
            </a:r>
            <a:r>
              <a:rPr lang="nl-NL" dirty="0"/>
              <a:t> &amp; Strandbad de </a:t>
            </a:r>
            <a:r>
              <a:rPr lang="nl-NL" dirty="0" err="1"/>
              <a:t>Rauwbraken</a:t>
            </a:r>
            <a:endParaRPr lang="nl-NL" dirty="0"/>
          </a:p>
        </p:txBody>
      </p:sp>
      <p:sp>
        <p:nvSpPr>
          <p:cNvPr id="3" name="Ondertitel 2">
            <a:extLst>
              <a:ext uri="{FF2B5EF4-FFF2-40B4-BE49-F238E27FC236}">
                <a16:creationId xmlns:a16="http://schemas.microsoft.com/office/drawing/2014/main" id="{227ABD0A-0B1D-E046-9F99-976D1530E4E3}"/>
              </a:ext>
            </a:extLst>
          </p:cNvPr>
          <p:cNvSpPr>
            <a:spLocks noGrp="1"/>
          </p:cNvSpPr>
          <p:nvPr>
            <p:ph type="subTitle" idx="1"/>
          </p:nvPr>
        </p:nvSpPr>
        <p:spPr>
          <a:xfrm>
            <a:off x="1051560" y="4538133"/>
            <a:ext cx="7891272" cy="1069848"/>
          </a:xfrm>
        </p:spPr>
        <p:txBody>
          <a:bodyPr/>
          <a:lstStyle/>
          <a:p>
            <a:r>
              <a:rPr lang="nl-NL" dirty="0"/>
              <a:t>Ontwikkeling van een pareltje</a:t>
            </a:r>
          </a:p>
        </p:txBody>
      </p:sp>
    </p:spTree>
    <p:extLst>
      <p:ext uri="{BB962C8B-B14F-4D97-AF65-F5344CB8AC3E}">
        <p14:creationId xmlns:p14="http://schemas.microsoft.com/office/powerpoint/2010/main" val="4223690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7B8B0-8F69-414D-80EA-84937E24D072}"/>
              </a:ext>
            </a:extLst>
          </p:cNvPr>
          <p:cNvSpPr>
            <a:spLocks noGrp="1"/>
          </p:cNvSpPr>
          <p:nvPr>
            <p:ph type="title"/>
          </p:nvPr>
        </p:nvSpPr>
        <p:spPr>
          <a:xfrm>
            <a:off x="534572" y="0"/>
            <a:ext cx="10635879" cy="2110153"/>
          </a:xfrm>
        </p:spPr>
        <p:txBody>
          <a:bodyPr/>
          <a:lstStyle/>
          <a:p>
            <a:r>
              <a:rPr lang="nl-NL" dirty="0"/>
              <a:t>Zone blauw</a:t>
            </a:r>
          </a:p>
        </p:txBody>
      </p:sp>
      <p:pic>
        <p:nvPicPr>
          <p:cNvPr id="5" name="Tijdelijke aanduiding voor inhoud 4">
            <a:extLst>
              <a:ext uri="{FF2B5EF4-FFF2-40B4-BE49-F238E27FC236}">
                <a16:creationId xmlns:a16="http://schemas.microsoft.com/office/drawing/2014/main" id="{6AEC956D-44B7-9F47-9CC7-0300E5C86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6624" y="0"/>
            <a:ext cx="5415376" cy="2110153"/>
          </a:xfrm>
        </p:spPr>
      </p:pic>
      <p:sp>
        <p:nvSpPr>
          <p:cNvPr id="6" name="Tekstvak 5">
            <a:extLst>
              <a:ext uri="{FF2B5EF4-FFF2-40B4-BE49-F238E27FC236}">
                <a16:creationId xmlns:a16="http://schemas.microsoft.com/office/drawing/2014/main" id="{0D056534-6C45-0C4B-AC91-FBA7777FD87F}"/>
              </a:ext>
            </a:extLst>
          </p:cNvPr>
          <p:cNvSpPr txBox="1"/>
          <p:nvPr/>
        </p:nvSpPr>
        <p:spPr>
          <a:xfrm>
            <a:off x="534572" y="1517833"/>
            <a:ext cx="6158353" cy="2862322"/>
          </a:xfrm>
          <a:prstGeom prst="rect">
            <a:avLst/>
          </a:prstGeom>
          <a:noFill/>
        </p:spPr>
        <p:txBody>
          <a:bodyPr wrap="square" rtlCol="0">
            <a:spAutoFit/>
          </a:bodyPr>
          <a:lstStyle/>
          <a:p>
            <a:pPr marL="285750" indent="-285750">
              <a:buFont typeface="Arial" panose="020B0604020202020204" pitchFamily="34" charset="0"/>
              <a:buChar char="•"/>
            </a:pPr>
            <a:r>
              <a:rPr lang="nl-NL" dirty="0"/>
              <a:t>In het ‘diepe’  bad, zullen watersporten te beoefenen zijn. Hiervoor zullen aan de rand van het bad aanleg plekken gecreëerd voor kano’s, </a:t>
            </a:r>
            <a:r>
              <a:rPr lang="nl-NL" dirty="0" err="1"/>
              <a:t>supboarden</a:t>
            </a:r>
            <a:r>
              <a:rPr lang="nl-NL" dirty="0"/>
              <a:t> of kleine bootjes. In het midden zullen een paar plantons worden neergelegd. </a:t>
            </a:r>
          </a:p>
          <a:p>
            <a:pPr marL="285750" indent="-285750">
              <a:buFont typeface="Arial" panose="020B0604020202020204" pitchFamily="34" charset="0"/>
              <a:buChar char="•"/>
            </a:pPr>
            <a:r>
              <a:rPr lang="nl-NL" dirty="0"/>
              <a:t>Voor de waaghalzen zal er ook een </a:t>
            </a:r>
            <a:r>
              <a:rPr lang="nl-NL" dirty="0" err="1"/>
              <a:t>wipe</a:t>
            </a:r>
            <a:r>
              <a:rPr lang="nl-NL" dirty="0"/>
              <a:t>-out baan/stormbaan worden gerealiseerd. </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Een mooi stukje water/groen in een dorp dat uit zijn voegen barst </a:t>
            </a:r>
          </a:p>
        </p:txBody>
      </p:sp>
      <p:pic>
        <p:nvPicPr>
          <p:cNvPr id="7" name="Afbeelding 6">
            <a:extLst>
              <a:ext uri="{FF2B5EF4-FFF2-40B4-BE49-F238E27FC236}">
                <a16:creationId xmlns:a16="http://schemas.microsoft.com/office/drawing/2014/main" id="{2B520892-EBD4-BD41-8779-A7B85D99F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2286" y="5055125"/>
            <a:ext cx="2606964" cy="1691256"/>
          </a:xfrm>
          <a:prstGeom prst="rect">
            <a:avLst/>
          </a:prstGeom>
        </p:spPr>
      </p:pic>
      <p:pic>
        <p:nvPicPr>
          <p:cNvPr id="10" name="Afbeelding 9">
            <a:extLst>
              <a:ext uri="{FF2B5EF4-FFF2-40B4-BE49-F238E27FC236}">
                <a16:creationId xmlns:a16="http://schemas.microsoft.com/office/drawing/2014/main" id="{0D698189-B07D-134F-AF41-F2E5563A9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1940" y="5055315"/>
            <a:ext cx="2870361" cy="1722216"/>
          </a:xfrm>
          <a:prstGeom prst="rect">
            <a:avLst/>
          </a:prstGeom>
        </p:spPr>
      </p:pic>
      <p:pic>
        <p:nvPicPr>
          <p:cNvPr id="12" name="Afbeelding 11">
            <a:extLst>
              <a:ext uri="{FF2B5EF4-FFF2-40B4-BE49-F238E27FC236}">
                <a16:creationId xmlns:a16="http://schemas.microsoft.com/office/drawing/2014/main" id="{34B5C9EF-73F2-E342-B1A9-783FC1A43F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5770" y="5211603"/>
            <a:ext cx="2740675" cy="1534778"/>
          </a:xfrm>
          <a:prstGeom prst="rect">
            <a:avLst/>
          </a:prstGeom>
        </p:spPr>
      </p:pic>
      <p:pic>
        <p:nvPicPr>
          <p:cNvPr id="15" name="Afbeelding 14">
            <a:extLst>
              <a:ext uri="{FF2B5EF4-FFF2-40B4-BE49-F238E27FC236}">
                <a16:creationId xmlns:a16="http://schemas.microsoft.com/office/drawing/2014/main" id="{0A7228B7-297E-6743-844C-BD4FA20B14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9700" y="3546697"/>
            <a:ext cx="2973046" cy="1664906"/>
          </a:xfrm>
          <a:prstGeom prst="rect">
            <a:avLst/>
          </a:prstGeom>
        </p:spPr>
      </p:pic>
      <p:pic>
        <p:nvPicPr>
          <p:cNvPr id="18" name="Afbeelding 17">
            <a:extLst>
              <a:ext uri="{FF2B5EF4-FFF2-40B4-BE49-F238E27FC236}">
                <a16:creationId xmlns:a16="http://schemas.microsoft.com/office/drawing/2014/main" id="{AEB5D3DC-06AC-124E-8EA5-0D922DF11C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7656" y="5409104"/>
            <a:ext cx="1769320" cy="1337277"/>
          </a:xfrm>
          <a:prstGeom prst="rect">
            <a:avLst/>
          </a:prstGeom>
        </p:spPr>
      </p:pic>
      <p:pic>
        <p:nvPicPr>
          <p:cNvPr id="20" name="Afbeelding 19">
            <a:extLst>
              <a:ext uri="{FF2B5EF4-FFF2-40B4-BE49-F238E27FC236}">
                <a16:creationId xmlns:a16="http://schemas.microsoft.com/office/drawing/2014/main" id="{A29F61E8-734B-5043-9993-C5FB3860DC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36676" y="4071088"/>
            <a:ext cx="2190300" cy="1452264"/>
          </a:xfrm>
          <a:prstGeom prst="rect">
            <a:avLst/>
          </a:prstGeom>
        </p:spPr>
      </p:pic>
    </p:spTree>
    <p:extLst>
      <p:ext uri="{BB962C8B-B14F-4D97-AF65-F5344CB8AC3E}">
        <p14:creationId xmlns:p14="http://schemas.microsoft.com/office/powerpoint/2010/main" val="1744669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F748B6-F503-4405-AD75-9DD35ABAD7C1}"/>
              </a:ext>
            </a:extLst>
          </p:cNvPr>
          <p:cNvSpPr>
            <a:spLocks noGrp="1"/>
          </p:cNvSpPr>
          <p:nvPr>
            <p:ph type="title"/>
          </p:nvPr>
        </p:nvSpPr>
        <p:spPr>
          <a:xfrm>
            <a:off x="1069848" y="529336"/>
            <a:ext cx="10058400" cy="1609344"/>
          </a:xfrm>
        </p:spPr>
        <p:txBody>
          <a:bodyPr/>
          <a:lstStyle/>
          <a:p>
            <a:r>
              <a:rPr lang="nl-NL" dirty="0"/>
              <a:t>Groeien door klein te blijven</a:t>
            </a:r>
          </a:p>
        </p:txBody>
      </p:sp>
      <p:sp>
        <p:nvSpPr>
          <p:cNvPr id="3" name="Tijdelijke aanduiding voor inhoud 2">
            <a:extLst>
              <a:ext uri="{FF2B5EF4-FFF2-40B4-BE49-F238E27FC236}">
                <a16:creationId xmlns:a16="http://schemas.microsoft.com/office/drawing/2014/main" id="{1BD3626B-913B-0E76-7C87-417BFFDCC628}"/>
              </a:ext>
            </a:extLst>
          </p:cNvPr>
          <p:cNvSpPr>
            <a:spLocks noGrp="1"/>
          </p:cNvSpPr>
          <p:nvPr>
            <p:ph idx="1"/>
          </p:nvPr>
        </p:nvSpPr>
        <p:spPr/>
        <p:txBody>
          <a:bodyPr>
            <a:normAutofit fontScale="92500" lnSpcReduction="10000"/>
          </a:bodyPr>
          <a:lstStyle/>
          <a:p>
            <a:pPr marL="0" indent="0">
              <a:buNone/>
            </a:pPr>
            <a:r>
              <a:rPr lang="nl-NL" dirty="0"/>
              <a:t>De ruimte om te recreëren aan het water wordt schaars in Tilburg en omstreken. We zien een duidelijke toename van het aantal badgasten en de verkoop van abonnementen. De inwoners van Berkel-Enschot maar ook de omliggende steden en dorpen </a:t>
            </a:r>
            <a:r>
              <a:rPr lang="nl-NL"/>
              <a:t>zoals Oisterwijk</a:t>
            </a:r>
            <a:r>
              <a:rPr lang="nl-NL" dirty="0"/>
              <a:t>, Tilburg en Udenhout hebben duidelijk behoefte aan een plek waar zij ongedwongen kunnen ontspannen en recreëren. </a:t>
            </a:r>
          </a:p>
          <a:p>
            <a:pPr marL="0" indent="0">
              <a:buNone/>
            </a:pPr>
            <a:r>
              <a:rPr lang="nl-NL" dirty="0"/>
              <a:t>Het gehele potentieel van deze locatie wordt tot vandaag niet volledig benut. De ingrediënten om gezamenlijk van deze mooie plek een nog mooiere plek te maken zijn zeker aanwezig. De wilskracht en ideeën om verbeteringen op alle vlakken aan brengen zijn terug te zien in deze presentatie. Wij streven naar het maken van een plek waarbij de natuurlijke plas samensmelt met recreëren, bewegen en horeca. Een plek waar iedereen kan genieten van de vrije tijd en kan ontsnappen aan de dagelijkse drukte. Het behouden van de ongedwongen en ontspannen sfeer zullen dit versterken. </a:t>
            </a:r>
          </a:p>
          <a:p>
            <a:pPr marL="0" indent="0">
              <a:buNone/>
            </a:pPr>
            <a:r>
              <a:rPr lang="nl-NL" dirty="0"/>
              <a:t>Door alle factoren optimaal met elkaar te combineren zal Strandbad de </a:t>
            </a:r>
            <a:r>
              <a:rPr lang="nl-NL" dirty="0" err="1"/>
              <a:t>Rauwbraken</a:t>
            </a:r>
            <a:r>
              <a:rPr lang="nl-NL" dirty="0"/>
              <a:t> en </a:t>
            </a:r>
            <a:r>
              <a:rPr lang="nl-NL" dirty="0" err="1"/>
              <a:t>Arbie’s</a:t>
            </a:r>
            <a:r>
              <a:rPr lang="nl-NL" dirty="0"/>
              <a:t> Beachhouse een nog meer onderscheidende plek worden voor Tilburg en omgeving. </a:t>
            </a:r>
          </a:p>
          <a:p>
            <a:endParaRPr lang="nl-NL" dirty="0"/>
          </a:p>
          <a:p>
            <a:endParaRPr lang="nl-NL" dirty="0"/>
          </a:p>
        </p:txBody>
      </p:sp>
    </p:spTree>
    <p:extLst>
      <p:ext uri="{BB962C8B-B14F-4D97-AF65-F5344CB8AC3E}">
        <p14:creationId xmlns:p14="http://schemas.microsoft.com/office/powerpoint/2010/main" val="305514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BA4FDA-4866-3B4E-9F1B-6DC29D05A815}"/>
              </a:ext>
            </a:extLst>
          </p:cNvPr>
          <p:cNvSpPr>
            <a:spLocks noGrp="1"/>
          </p:cNvSpPr>
          <p:nvPr>
            <p:ph type="title"/>
          </p:nvPr>
        </p:nvSpPr>
        <p:spPr/>
        <p:txBody>
          <a:bodyPr/>
          <a:lstStyle/>
          <a:p>
            <a:r>
              <a:rPr lang="nl-NL" dirty="0"/>
              <a:t>De Huidige situatie</a:t>
            </a:r>
          </a:p>
        </p:txBody>
      </p:sp>
      <p:pic>
        <p:nvPicPr>
          <p:cNvPr id="5" name="Tijdelijke aanduiding voor inhoud 4">
            <a:extLst>
              <a:ext uri="{FF2B5EF4-FFF2-40B4-BE49-F238E27FC236}">
                <a16:creationId xmlns:a16="http://schemas.microsoft.com/office/drawing/2014/main" id="{99288E11-ED75-4C47-9060-0953B3162EA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30069"/>
          <a:stretch/>
        </p:blipFill>
        <p:spPr>
          <a:xfrm>
            <a:off x="47917" y="1865266"/>
            <a:ext cx="6169401" cy="2093531"/>
          </a:xfrm>
        </p:spPr>
      </p:pic>
      <p:pic>
        <p:nvPicPr>
          <p:cNvPr id="9" name="Afbeelding 8">
            <a:extLst>
              <a:ext uri="{FF2B5EF4-FFF2-40B4-BE49-F238E27FC236}">
                <a16:creationId xmlns:a16="http://schemas.microsoft.com/office/drawing/2014/main" id="{2CD40BA5-E12E-284E-A712-3202436509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6028" y="1810470"/>
            <a:ext cx="4522220" cy="5106792"/>
          </a:xfrm>
          <a:prstGeom prst="rect">
            <a:avLst/>
          </a:prstGeom>
        </p:spPr>
      </p:pic>
      <p:pic>
        <p:nvPicPr>
          <p:cNvPr id="11" name="Afbeelding 10">
            <a:extLst>
              <a:ext uri="{FF2B5EF4-FFF2-40B4-BE49-F238E27FC236}">
                <a16:creationId xmlns:a16="http://schemas.microsoft.com/office/drawing/2014/main" id="{CE6E532C-DEBC-6A41-82E9-238985CA72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8946" y="4243349"/>
            <a:ext cx="3510455" cy="2606071"/>
          </a:xfrm>
          <a:prstGeom prst="rect">
            <a:avLst/>
          </a:prstGeom>
        </p:spPr>
      </p:pic>
      <p:pic>
        <p:nvPicPr>
          <p:cNvPr id="13" name="Afbeelding 12">
            <a:extLst>
              <a:ext uri="{FF2B5EF4-FFF2-40B4-BE49-F238E27FC236}">
                <a16:creationId xmlns:a16="http://schemas.microsoft.com/office/drawing/2014/main" id="{4B59367B-6CB8-2D41-A7F9-15C0A47C4B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17" y="3958797"/>
            <a:ext cx="2174402" cy="2899202"/>
          </a:xfrm>
          <a:prstGeom prst="rect">
            <a:avLst/>
          </a:prstGeom>
        </p:spPr>
      </p:pic>
      <p:sp>
        <p:nvSpPr>
          <p:cNvPr id="16" name="Rectangle 2">
            <a:extLst>
              <a:ext uri="{FF2B5EF4-FFF2-40B4-BE49-F238E27FC236}">
                <a16:creationId xmlns:a16="http://schemas.microsoft.com/office/drawing/2014/main" id="{051C4D6C-F970-484B-9524-A6F85EBA1ABA}"/>
              </a:ext>
            </a:extLst>
          </p:cNvPr>
          <p:cNvSpPr>
            <a:spLocks noChangeArrowheads="1"/>
          </p:cNvSpPr>
          <p:nvPr/>
        </p:nvSpPr>
        <p:spPr bwMode="auto">
          <a:xfrm>
            <a:off x="6663558" y="2280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spTree>
    <p:extLst>
      <p:ext uri="{BB962C8B-B14F-4D97-AF65-F5344CB8AC3E}">
        <p14:creationId xmlns:p14="http://schemas.microsoft.com/office/powerpoint/2010/main" val="4221219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BA4FDA-4866-3B4E-9F1B-6DC29D05A815}"/>
              </a:ext>
            </a:extLst>
          </p:cNvPr>
          <p:cNvSpPr>
            <a:spLocks noGrp="1"/>
          </p:cNvSpPr>
          <p:nvPr>
            <p:ph type="title"/>
          </p:nvPr>
        </p:nvSpPr>
        <p:spPr/>
        <p:txBody>
          <a:bodyPr/>
          <a:lstStyle/>
          <a:p>
            <a:r>
              <a:rPr lang="nl-NL" dirty="0"/>
              <a:t>Het volledige terrein</a:t>
            </a:r>
          </a:p>
        </p:txBody>
      </p:sp>
      <p:sp>
        <p:nvSpPr>
          <p:cNvPr id="16" name="Rectangle 2">
            <a:extLst>
              <a:ext uri="{FF2B5EF4-FFF2-40B4-BE49-F238E27FC236}">
                <a16:creationId xmlns:a16="http://schemas.microsoft.com/office/drawing/2014/main" id="{051C4D6C-F970-484B-9524-A6F85EBA1ABA}"/>
              </a:ext>
            </a:extLst>
          </p:cNvPr>
          <p:cNvSpPr>
            <a:spLocks noChangeArrowheads="1"/>
          </p:cNvSpPr>
          <p:nvPr/>
        </p:nvSpPr>
        <p:spPr bwMode="auto">
          <a:xfrm>
            <a:off x="6663558" y="2280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sp>
        <p:nvSpPr>
          <p:cNvPr id="6" name="Tekstvak 5">
            <a:extLst>
              <a:ext uri="{FF2B5EF4-FFF2-40B4-BE49-F238E27FC236}">
                <a16:creationId xmlns:a16="http://schemas.microsoft.com/office/drawing/2014/main" id="{9D61622F-9D29-2B4F-B04A-E8B4271ED331}"/>
              </a:ext>
            </a:extLst>
          </p:cNvPr>
          <p:cNvSpPr txBox="1"/>
          <p:nvPr/>
        </p:nvSpPr>
        <p:spPr>
          <a:xfrm>
            <a:off x="749071" y="1829958"/>
            <a:ext cx="5128813" cy="3970318"/>
          </a:xfrm>
          <a:prstGeom prst="rect">
            <a:avLst/>
          </a:prstGeom>
          <a:noFill/>
          <a:ln>
            <a:noFill/>
          </a:ln>
        </p:spPr>
        <p:txBody>
          <a:bodyPr wrap="square" rtlCol="0">
            <a:spAutoFit/>
          </a:bodyPr>
          <a:lstStyle/>
          <a:p>
            <a:r>
              <a:rPr lang="nl-NL" dirty="0"/>
              <a:t>Deel A) </a:t>
            </a:r>
            <a:r>
              <a:rPr lang="nl-NL" dirty="0" err="1"/>
              <a:t>Arbie’s</a:t>
            </a:r>
            <a:r>
              <a:rPr lang="nl-NL" dirty="0"/>
              <a:t> Beachhouse (horeca)</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r>
              <a:rPr lang="nl-NL" dirty="0"/>
              <a:t>In dit gedeelte willen we de huidige faciliteiten gaan </a:t>
            </a:r>
            <a:r>
              <a:rPr lang="nl-NL" u="sng" dirty="0"/>
              <a:t>verbeteren</a:t>
            </a:r>
            <a:endParaRPr lang="nl-NL" dirty="0"/>
          </a:p>
          <a:p>
            <a:endParaRPr lang="nl-NL" dirty="0"/>
          </a:p>
          <a:p>
            <a:endParaRPr lang="nl-NL" dirty="0"/>
          </a:p>
        </p:txBody>
      </p:sp>
      <p:sp>
        <p:nvSpPr>
          <p:cNvPr id="12" name="Tekstvak 11">
            <a:extLst>
              <a:ext uri="{FF2B5EF4-FFF2-40B4-BE49-F238E27FC236}">
                <a16:creationId xmlns:a16="http://schemas.microsoft.com/office/drawing/2014/main" id="{56C2D1B3-FB4C-1049-89D4-D8363E9819DC}"/>
              </a:ext>
            </a:extLst>
          </p:cNvPr>
          <p:cNvSpPr txBox="1"/>
          <p:nvPr/>
        </p:nvSpPr>
        <p:spPr>
          <a:xfrm>
            <a:off x="5616912" y="1759247"/>
            <a:ext cx="5181247" cy="3416320"/>
          </a:xfrm>
          <a:prstGeom prst="rect">
            <a:avLst/>
          </a:prstGeom>
          <a:noFill/>
        </p:spPr>
        <p:txBody>
          <a:bodyPr wrap="square" rtlCol="0">
            <a:spAutoFit/>
          </a:bodyPr>
          <a:lstStyle/>
          <a:p>
            <a:pPr algn="ctr"/>
            <a:r>
              <a:rPr lang="nl-NL" dirty="0"/>
              <a:t>Deel B) Strandbad de </a:t>
            </a:r>
            <a:r>
              <a:rPr lang="nl-NL" dirty="0" err="1"/>
              <a:t>Rauwbraken</a:t>
            </a:r>
            <a:r>
              <a:rPr lang="nl-NL" dirty="0"/>
              <a:t> (recreatie)</a:t>
            </a:r>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r>
              <a:rPr lang="nl-NL" dirty="0"/>
              <a:t>In dit gedeelte van de, willen we meer recreatieve plekken gaan </a:t>
            </a:r>
            <a:r>
              <a:rPr lang="nl-NL" u="sng" dirty="0"/>
              <a:t>creëren</a:t>
            </a:r>
            <a:endParaRPr lang="nl-NL" dirty="0"/>
          </a:p>
        </p:txBody>
      </p:sp>
      <p:pic>
        <p:nvPicPr>
          <p:cNvPr id="8" name="Afbeelding 7">
            <a:extLst>
              <a:ext uri="{FF2B5EF4-FFF2-40B4-BE49-F238E27FC236}">
                <a16:creationId xmlns:a16="http://schemas.microsoft.com/office/drawing/2014/main" id="{B7676622-4A95-7E41-819A-94256626D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1815" y="2384587"/>
            <a:ext cx="1570759" cy="2094345"/>
          </a:xfrm>
          <a:prstGeom prst="rect">
            <a:avLst/>
          </a:prstGeom>
        </p:spPr>
      </p:pic>
      <p:sp>
        <p:nvSpPr>
          <p:cNvPr id="10" name="Rechthoek 9">
            <a:extLst>
              <a:ext uri="{FF2B5EF4-FFF2-40B4-BE49-F238E27FC236}">
                <a16:creationId xmlns:a16="http://schemas.microsoft.com/office/drawing/2014/main" id="{9B5A3A68-50CF-E94C-8039-C306CBC91D07}"/>
              </a:ext>
            </a:extLst>
          </p:cNvPr>
          <p:cNvSpPr/>
          <p:nvPr/>
        </p:nvSpPr>
        <p:spPr>
          <a:xfrm>
            <a:off x="6400800" y="1724644"/>
            <a:ext cx="5184232" cy="4457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DACF0EB8-8E6F-864C-B6FF-D5E55C1868FE}"/>
              </a:ext>
            </a:extLst>
          </p:cNvPr>
          <p:cNvSpPr/>
          <p:nvPr/>
        </p:nvSpPr>
        <p:spPr>
          <a:xfrm>
            <a:off x="557645" y="1731570"/>
            <a:ext cx="5184232" cy="4457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4" name="Rectangle 2">
            <a:extLst>
              <a:ext uri="{FF2B5EF4-FFF2-40B4-BE49-F238E27FC236}">
                <a16:creationId xmlns:a16="http://schemas.microsoft.com/office/drawing/2014/main" id="{E1F4AD57-0E47-4C47-B136-08FA1B92CD99}"/>
              </a:ext>
            </a:extLst>
          </p:cNvPr>
          <p:cNvSpPr>
            <a:spLocks noChangeArrowheads="1"/>
          </p:cNvSpPr>
          <p:nvPr/>
        </p:nvSpPr>
        <p:spPr bwMode="auto">
          <a:xfrm>
            <a:off x="1510681" y="2100902"/>
            <a:ext cx="7227383" cy="4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pic>
        <p:nvPicPr>
          <p:cNvPr id="1025" name="Afbeelding 1" descr="Zomer BBQ - Brabants Goed">
            <a:extLst>
              <a:ext uri="{FF2B5EF4-FFF2-40B4-BE49-F238E27FC236}">
                <a16:creationId xmlns:a16="http://schemas.microsoft.com/office/drawing/2014/main" id="{7DEDF659-33D9-974B-A403-7EE5E8007FA2}"/>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780978" y="2293741"/>
            <a:ext cx="3145298" cy="2094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204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43F68-839B-C446-A9E1-1E86ED84E306}"/>
              </a:ext>
            </a:extLst>
          </p:cNvPr>
          <p:cNvSpPr>
            <a:spLocks noGrp="1"/>
          </p:cNvSpPr>
          <p:nvPr>
            <p:ph type="title"/>
          </p:nvPr>
        </p:nvSpPr>
        <p:spPr/>
        <p:txBody>
          <a:bodyPr/>
          <a:lstStyle/>
          <a:p>
            <a:r>
              <a:rPr lang="nl-NL" dirty="0"/>
              <a:t>Verschillende zones</a:t>
            </a:r>
          </a:p>
        </p:txBody>
      </p:sp>
      <p:pic>
        <p:nvPicPr>
          <p:cNvPr id="5" name="Tijdelijke aanduiding voor inhoud 4">
            <a:extLst>
              <a:ext uri="{FF2B5EF4-FFF2-40B4-BE49-F238E27FC236}">
                <a16:creationId xmlns:a16="http://schemas.microsoft.com/office/drawing/2014/main" id="{8039E440-A999-D146-9A82-8333F930E0C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471" r="30177"/>
          <a:stretch/>
        </p:blipFill>
        <p:spPr>
          <a:xfrm>
            <a:off x="721768" y="1663560"/>
            <a:ext cx="11122152" cy="4365068"/>
          </a:xfrm>
        </p:spPr>
      </p:pic>
      <p:sp>
        <p:nvSpPr>
          <p:cNvPr id="6" name="Boog 5">
            <a:extLst>
              <a:ext uri="{FF2B5EF4-FFF2-40B4-BE49-F238E27FC236}">
                <a16:creationId xmlns:a16="http://schemas.microsoft.com/office/drawing/2014/main" id="{15BE8893-42AF-F042-A4A4-3700F8A9DAAB}"/>
              </a:ext>
            </a:extLst>
          </p:cNvPr>
          <p:cNvSpPr/>
          <p:nvPr/>
        </p:nvSpPr>
        <p:spPr>
          <a:xfrm>
            <a:off x="2815966" y="4267200"/>
            <a:ext cx="4130566" cy="725214"/>
          </a:xfrm>
          <a:prstGeom prst="arc">
            <a:avLst>
              <a:gd name="adj1" fmla="val 11406584"/>
              <a:gd name="adj2" fmla="val 21457644"/>
            </a:avLst>
          </a:pr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10" name="Rechte verbindingslijn 9">
            <a:extLst>
              <a:ext uri="{FF2B5EF4-FFF2-40B4-BE49-F238E27FC236}">
                <a16:creationId xmlns:a16="http://schemas.microsoft.com/office/drawing/2014/main" id="{CF9C48C3-506B-F34A-9233-B3901CCCD39E}"/>
              </a:ext>
            </a:extLst>
          </p:cNvPr>
          <p:cNvCxnSpPr>
            <a:stCxn id="6" idx="2"/>
          </p:cNvCxnSpPr>
          <p:nvPr/>
        </p:nvCxnSpPr>
        <p:spPr>
          <a:xfrm flipV="1">
            <a:off x="6891319" y="3605048"/>
            <a:ext cx="140102" cy="94147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F8EDB846-85D2-6441-85FF-3D77A4AECADD}"/>
              </a:ext>
            </a:extLst>
          </p:cNvPr>
          <p:cNvCxnSpPr>
            <a:cxnSpLocks/>
          </p:cNvCxnSpPr>
          <p:nvPr/>
        </p:nvCxnSpPr>
        <p:spPr>
          <a:xfrm>
            <a:off x="7031421" y="3605048"/>
            <a:ext cx="240800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360F9DAA-62ED-274F-9D3C-107CACF03EE2}"/>
              </a:ext>
            </a:extLst>
          </p:cNvPr>
          <p:cNvCxnSpPr/>
          <p:nvPr/>
        </p:nvCxnSpPr>
        <p:spPr>
          <a:xfrm>
            <a:off x="9439422" y="3605048"/>
            <a:ext cx="2349304" cy="82627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186DB8E2-F83C-8F43-B304-09A9E7D6DECF}"/>
              </a:ext>
            </a:extLst>
          </p:cNvPr>
          <p:cNvCxnSpPr>
            <a:cxnSpLocks/>
          </p:cNvCxnSpPr>
          <p:nvPr/>
        </p:nvCxnSpPr>
        <p:spPr>
          <a:xfrm flipH="1">
            <a:off x="11051510" y="4431323"/>
            <a:ext cx="737216" cy="164788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F2D3D2D6-FF30-0D4C-A083-CD54D359D441}"/>
              </a:ext>
            </a:extLst>
          </p:cNvPr>
          <p:cNvCxnSpPr>
            <a:stCxn id="6" idx="0"/>
          </p:cNvCxnSpPr>
          <p:nvPr/>
        </p:nvCxnSpPr>
        <p:spPr>
          <a:xfrm flipH="1" flipV="1">
            <a:off x="2815966" y="4267200"/>
            <a:ext cx="616216" cy="10423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DC8C2934-75EF-9F46-B249-D64581ACBAAD}"/>
              </a:ext>
            </a:extLst>
          </p:cNvPr>
          <p:cNvCxnSpPr/>
          <p:nvPr/>
        </p:nvCxnSpPr>
        <p:spPr>
          <a:xfrm>
            <a:off x="2794492" y="4267200"/>
            <a:ext cx="0" cy="1812007"/>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5" name="Rechte verbindingslijn 24">
            <a:extLst>
              <a:ext uri="{FF2B5EF4-FFF2-40B4-BE49-F238E27FC236}">
                <a16:creationId xmlns:a16="http://schemas.microsoft.com/office/drawing/2014/main" id="{80A4ACD4-AE45-5747-B360-6902274353AF}"/>
              </a:ext>
            </a:extLst>
          </p:cNvPr>
          <p:cNvCxnSpPr/>
          <p:nvPr/>
        </p:nvCxnSpPr>
        <p:spPr>
          <a:xfrm flipV="1">
            <a:off x="2815966" y="4371435"/>
            <a:ext cx="461806" cy="38344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Rechte verbindingslijn 25">
            <a:extLst>
              <a:ext uri="{FF2B5EF4-FFF2-40B4-BE49-F238E27FC236}">
                <a16:creationId xmlns:a16="http://schemas.microsoft.com/office/drawing/2014/main" id="{2265B148-3027-CC46-B29A-C7EDDFCD5173}"/>
              </a:ext>
            </a:extLst>
          </p:cNvPr>
          <p:cNvCxnSpPr>
            <a:cxnSpLocks/>
          </p:cNvCxnSpPr>
          <p:nvPr/>
        </p:nvCxnSpPr>
        <p:spPr>
          <a:xfrm flipV="1">
            <a:off x="2815966" y="4371435"/>
            <a:ext cx="729092" cy="662153"/>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9" name="Rechte verbindingslijn 28">
            <a:extLst>
              <a:ext uri="{FF2B5EF4-FFF2-40B4-BE49-F238E27FC236}">
                <a16:creationId xmlns:a16="http://schemas.microsoft.com/office/drawing/2014/main" id="{0E01EE5D-1226-E445-959C-9E67ADCA7AC8}"/>
              </a:ext>
            </a:extLst>
          </p:cNvPr>
          <p:cNvCxnSpPr>
            <a:cxnSpLocks/>
          </p:cNvCxnSpPr>
          <p:nvPr/>
        </p:nvCxnSpPr>
        <p:spPr>
          <a:xfrm flipV="1">
            <a:off x="2815966" y="4371435"/>
            <a:ext cx="1010446" cy="931469"/>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1E255F71-2DE7-D649-B87E-C973DC5A88B1}"/>
              </a:ext>
            </a:extLst>
          </p:cNvPr>
          <p:cNvCxnSpPr>
            <a:cxnSpLocks/>
          </p:cNvCxnSpPr>
          <p:nvPr/>
        </p:nvCxnSpPr>
        <p:spPr>
          <a:xfrm flipV="1">
            <a:off x="2849754" y="4293853"/>
            <a:ext cx="1356486" cy="130709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 name="Rechte verbindingslijn 31">
            <a:extLst>
              <a:ext uri="{FF2B5EF4-FFF2-40B4-BE49-F238E27FC236}">
                <a16:creationId xmlns:a16="http://schemas.microsoft.com/office/drawing/2014/main" id="{E2BD536E-B91E-834C-9F66-678D6F414995}"/>
              </a:ext>
            </a:extLst>
          </p:cNvPr>
          <p:cNvCxnSpPr>
            <a:cxnSpLocks/>
          </p:cNvCxnSpPr>
          <p:nvPr/>
        </p:nvCxnSpPr>
        <p:spPr>
          <a:xfrm flipV="1">
            <a:off x="2786341" y="4291875"/>
            <a:ext cx="1696977" cy="168689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843D3CA2-3E6D-8D4B-86E8-FA21201D136A}"/>
              </a:ext>
            </a:extLst>
          </p:cNvPr>
          <p:cNvCxnSpPr>
            <a:cxnSpLocks/>
          </p:cNvCxnSpPr>
          <p:nvPr/>
        </p:nvCxnSpPr>
        <p:spPr>
          <a:xfrm flipV="1">
            <a:off x="3122905" y="4267200"/>
            <a:ext cx="1706735" cy="181200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616F2796-6D71-E24F-A4A2-46FA79932367}"/>
              </a:ext>
            </a:extLst>
          </p:cNvPr>
          <p:cNvCxnSpPr>
            <a:cxnSpLocks/>
          </p:cNvCxnSpPr>
          <p:nvPr/>
        </p:nvCxnSpPr>
        <p:spPr>
          <a:xfrm flipV="1">
            <a:off x="3545058" y="4285865"/>
            <a:ext cx="1706735" cy="181200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B253A4F0-A7C0-704C-8759-CBA070E0181C}"/>
              </a:ext>
            </a:extLst>
          </p:cNvPr>
          <p:cNvCxnSpPr>
            <a:cxnSpLocks/>
          </p:cNvCxnSpPr>
          <p:nvPr/>
        </p:nvCxnSpPr>
        <p:spPr>
          <a:xfrm flipV="1">
            <a:off x="4023381" y="4304531"/>
            <a:ext cx="1676968" cy="178400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DBE33203-481C-4C46-A2B4-DA00588A9E93}"/>
              </a:ext>
            </a:extLst>
          </p:cNvPr>
          <p:cNvCxnSpPr>
            <a:cxnSpLocks/>
          </p:cNvCxnSpPr>
          <p:nvPr/>
        </p:nvCxnSpPr>
        <p:spPr>
          <a:xfrm flipV="1">
            <a:off x="4447827" y="4304531"/>
            <a:ext cx="1675017" cy="1774676"/>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733D8FBA-D6C2-C64F-9963-135E13CF3600}"/>
              </a:ext>
            </a:extLst>
          </p:cNvPr>
          <p:cNvCxnSpPr>
            <a:cxnSpLocks/>
          </p:cNvCxnSpPr>
          <p:nvPr/>
        </p:nvCxnSpPr>
        <p:spPr>
          <a:xfrm flipV="1">
            <a:off x="4856940" y="4390676"/>
            <a:ext cx="1602156" cy="1697863"/>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C09C265F-A2BF-4746-AAA3-A86B2502BF41}"/>
              </a:ext>
            </a:extLst>
          </p:cNvPr>
          <p:cNvCxnSpPr>
            <a:cxnSpLocks/>
          </p:cNvCxnSpPr>
          <p:nvPr/>
        </p:nvCxnSpPr>
        <p:spPr>
          <a:xfrm flipV="1">
            <a:off x="5259391" y="4476821"/>
            <a:ext cx="1520133" cy="161171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3A7E22B8-19F7-424C-85BD-22D7CA1A69B5}"/>
              </a:ext>
            </a:extLst>
          </p:cNvPr>
          <p:cNvCxnSpPr>
            <a:cxnSpLocks/>
          </p:cNvCxnSpPr>
          <p:nvPr/>
        </p:nvCxnSpPr>
        <p:spPr>
          <a:xfrm flipV="1">
            <a:off x="5727649" y="3623715"/>
            <a:ext cx="2248065" cy="2455492"/>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8952F4DD-837D-6B4C-985F-95CDA191599F}"/>
              </a:ext>
            </a:extLst>
          </p:cNvPr>
          <p:cNvCxnSpPr>
            <a:cxnSpLocks/>
          </p:cNvCxnSpPr>
          <p:nvPr/>
        </p:nvCxnSpPr>
        <p:spPr>
          <a:xfrm flipV="1">
            <a:off x="6142760" y="3606392"/>
            <a:ext cx="2281510" cy="248214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2" name="Rechte verbindingslijn 61">
            <a:extLst>
              <a:ext uri="{FF2B5EF4-FFF2-40B4-BE49-F238E27FC236}">
                <a16:creationId xmlns:a16="http://schemas.microsoft.com/office/drawing/2014/main" id="{E41F8699-EA01-D44C-8C30-4C21EC1704D0}"/>
              </a:ext>
            </a:extLst>
          </p:cNvPr>
          <p:cNvCxnSpPr>
            <a:cxnSpLocks/>
          </p:cNvCxnSpPr>
          <p:nvPr/>
        </p:nvCxnSpPr>
        <p:spPr>
          <a:xfrm flipV="1">
            <a:off x="6594177" y="3607104"/>
            <a:ext cx="2281510" cy="248214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3" name="Rechte verbindingslijn 62">
            <a:extLst>
              <a:ext uri="{FF2B5EF4-FFF2-40B4-BE49-F238E27FC236}">
                <a16:creationId xmlns:a16="http://schemas.microsoft.com/office/drawing/2014/main" id="{48B5D953-FF56-E248-B820-31EAEED49942}"/>
              </a:ext>
            </a:extLst>
          </p:cNvPr>
          <p:cNvCxnSpPr>
            <a:cxnSpLocks/>
          </p:cNvCxnSpPr>
          <p:nvPr/>
        </p:nvCxnSpPr>
        <p:spPr>
          <a:xfrm flipV="1">
            <a:off x="7028659" y="3589070"/>
            <a:ext cx="2281510" cy="248214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AAC4FDC1-F3E1-0445-A749-0824EE3D8CD4}"/>
              </a:ext>
            </a:extLst>
          </p:cNvPr>
          <p:cNvCxnSpPr>
            <a:cxnSpLocks/>
          </p:cNvCxnSpPr>
          <p:nvPr/>
        </p:nvCxnSpPr>
        <p:spPr>
          <a:xfrm flipV="1">
            <a:off x="7471994" y="3706325"/>
            <a:ext cx="2189626" cy="238858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F62D608F-B68F-A24E-897A-C239C4283B60}"/>
              </a:ext>
            </a:extLst>
          </p:cNvPr>
          <p:cNvCxnSpPr>
            <a:cxnSpLocks/>
          </p:cNvCxnSpPr>
          <p:nvPr/>
        </p:nvCxnSpPr>
        <p:spPr>
          <a:xfrm flipV="1">
            <a:off x="7876091" y="3788935"/>
            <a:ext cx="2138970" cy="230597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6" name="Rechte verbindingslijn 65">
            <a:extLst>
              <a:ext uri="{FF2B5EF4-FFF2-40B4-BE49-F238E27FC236}">
                <a16:creationId xmlns:a16="http://schemas.microsoft.com/office/drawing/2014/main" id="{65892745-C7A5-7041-9F72-843380F16E0D}"/>
              </a:ext>
            </a:extLst>
          </p:cNvPr>
          <p:cNvCxnSpPr>
            <a:cxnSpLocks/>
          </p:cNvCxnSpPr>
          <p:nvPr/>
        </p:nvCxnSpPr>
        <p:spPr>
          <a:xfrm flipV="1">
            <a:off x="8305862" y="3932130"/>
            <a:ext cx="1976609" cy="213908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9296BF20-F385-B943-B4E0-2E45E8209100}"/>
              </a:ext>
            </a:extLst>
          </p:cNvPr>
          <p:cNvCxnSpPr>
            <a:cxnSpLocks/>
          </p:cNvCxnSpPr>
          <p:nvPr/>
        </p:nvCxnSpPr>
        <p:spPr>
          <a:xfrm flipV="1">
            <a:off x="8793916" y="4055605"/>
            <a:ext cx="1880637" cy="2021986"/>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52299A98-DC1E-3A41-8DF5-4323856E537F}"/>
              </a:ext>
            </a:extLst>
          </p:cNvPr>
          <p:cNvCxnSpPr>
            <a:cxnSpLocks/>
          </p:cNvCxnSpPr>
          <p:nvPr/>
        </p:nvCxnSpPr>
        <p:spPr>
          <a:xfrm flipV="1">
            <a:off x="9302087" y="4184567"/>
            <a:ext cx="1807279" cy="191330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69" name="Rechte verbindingslijn 68">
            <a:extLst>
              <a:ext uri="{FF2B5EF4-FFF2-40B4-BE49-F238E27FC236}">
                <a16:creationId xmlns:a16="http://schemas.microsoft.com/office/drawing/2014/main" id="{A6FF65BA-F379-EC41-B83C-5F195D32A517}"/>
              </a:ext>
            </a:extLst>
          </p:cNvPr>
          <p:cNvCxnSpPr>
            <a:cxnSpLocks/>
          </p:cNvCxnSpPr>
          <p:nvPr/>
        </p:nvCxnSpPr>
        <p:spPr>
          <a:xfrm flipV="1">
            <a:off x="9810019" y="4336422"/>
            <a:ext cx="1629495" cy="1741169"/>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0" name="Rechte verbindingslijn 69">
            <a:extLst>
              <a:ext uri="{FF2B5EF4-FFF2-40B4-BE49-F238E27FC236}">
                <a16:creationId xmlns:a16="http://schemas.microsoft.com/office/drawing/2014/main" id="{914F8DA5-FDD9-8449-94DA-7B55319703F4}"/>
              </a:ext>
            </a:extLst>
          </p:cNvPr>
          <p:cNvCxnSpPr>
            <a:cxnSpLocks/>
          </p:cNvCxnSpPr>
          <p:nvPr/>
        </p:nvCxnSpPr>
        <p:spPr>
          <a:xfrm flipV="1">
            <a:off x="10271181" y="4437698"/>
            <a:ext cx="1468897" cy="1650841"/>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11A71CAF-A58D-9842-ABB8-5F5E58F3BAE8}"/>
              </a:ext>
            </a:extLst>
          </p:cNvPr>
          <p:cNvCxnSpPr>
            <a:cxnSpLocks/>
          </p:cNvCxnSpPr>
          <p:nvPr/>
        </p:nvCxnSpPr>
        <p:spPr>
          <a:xfrm flipV="1">
            <a:off x="10674518" y="5022020"/>
            <a:ext cx="884884" cy="1055571"/>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85" name="Rechthoek 84">
            <a:extLst>
              <a:ext uri="{FF2B5EF4-FFF2-40B4-BE49-F238E27FC236}">
                <a16:creationId xmlns:a16="http://schemas.microsoft.com/office/drawing/2014/main" id="{7A38D4C4-3CF8-B548-A16C-CBBC2D5CE396}"/>
              </a:ext>
            </a:extLst>
          </p:cNvPr>
          <p:cNvSpPr/>
          <p:nvPr/>
        </p:nvSpPr>
        <p:spPr>
          <a:xfrm rot="618290">
            <a:off x="2173197" y="3144969"/>
            <a:ext cx="531145" cy="2910410"/>
          </a:xfrm>
          <a:prstGeom prst="rect">
            <a:avLst/>
          </a:prstGeom>
          <a:solidFill>
            <a:srgbClr val="FFFF00">
              <a:alpha val="0"/>
            </a:srgbClr>
          </a:solid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6" name="Blokboog 85">
            <a:extLst>
              <a:ext uri="{FF2B5EF4-FFF2-40B4-BE49-F238E27FC236}">
                <a16:creationId xmlns:a16="http://schemas.microsoft.com/office/drawing/2014/main" id="{0D03B1A9-3A47-3A41-BAE1-051A0475AADE}"/>
              </a:ext>
            </a:extLst>
          </p:cNvPr>
          <p:cNvSpPr/>
          <p:nvPr/>
        </p:nvSpPr>
        <p:spPr>
          <a:xfrm>
            <a:off x="3015634" y="2945250"/>
            <a:ext cx="3937367" cy="1561320"/>
          </a:xfrm>
          <a:prstGeom prst="blockArc">
            <a:avLst>
              <a:gd name="adj1" fmla="val 10226926"/>
              <a:gd name="adj2" fmla="val 290158"/>
              <a:gd name="adj3" fmla="val 19213"/>
            </a:avLst>
          </a:prstGeom>
          <a:solidFill>
            <a:schemeClr val="accent1">
              <a:alpha val="0"/>
            </a:schemeClr>
          </a:solid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87" name="Rechthoek 86">
            <a:extLst>
              <a:ext uri="{FF2B5EF4-FFF2-40B4-BE49-F238E27FC236}">
                <a16:creationId xmlns:a16="http://schemas.microsoft.com/office/drawing/2014/main" id="{4028D34C-2538-5041-82E9-79F97FA3DC9F}"/>
              </a:ext>
            </a:extLst>
          </p:cNvPr>
          <p:cNvSpPr/>
          <p:nvPr/>
        </p:nvSpPr>
        <p:spPr>
          <a:xfrm rot="21077027">
            <a:off x="3434778" y="3885481"/>
            <a:ext cx="3298259" cy="215729"/>
          </a:xfrm>
          <a:prstGeom prst="rect">
            <a:avLst/>
          </a:prstGeom>
          <a:solidFill>
            <a:schemeClr val="accent1">
              <a:alpha val="0"/>
            </a:schemeClr>
          </a:solidFill>
          <a:ln w="50800">
            <a:solidFill>
              <a:srgbClr val="FFB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8" name="Ovaal 87">
            <a:extLst>
              <a:ext uri="{FF2B5EF4-FFF2-40B4-BE49-F238E27FC236}">
                <a16:creationId xmlns:a16="http://schemas.microsoft.com/office/drawing/2014/main" id="{4D529F69-E47E-7546-871B-CFB2FA249386}"/>
              </a:ext>
            </a:extLst>
          </p:cNvPr>
          <p:cNvSpPr/>
          <p:nvPr/>
        </p:nvSpPr>
        <p:spPr>
          <a:xfrm rot="21225593">
            <a:off x="3708932" y="3388506"/>
            <a:ext cx="2166418" cy="497085"/>
          </a:xfrm>
          <a:prstGeom prst="ellipse">
            <a:avLst/>
          </a:prstGeom>
          <a:solidFill>
            <a:srgbClr val="0070C0">
              <a:alpha val="0"/>
            </a:srgbClr>
          </a:solid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0" name="Rechte verbindingslijn 89">
            <a:extLst>
              <a:ext uri="{FF2B5EF4-FFF2-40B4-BE49-F238E27FC236}">
                <a16:creationId xmlns:a16="http://schemas.microsoft.com/office/drawing/2014/main" id="{321238E1-1C67-BF4D-A16B-B80B25ABE330}"/>
              </a:ext>
            </a:extLst>
          </p:cNvPr>
          <p:cNvCxnSpPr>
            <a:cxnSpLocks/>
          </p:cNvCxnSpPr>
          <p:nvPr/>
        </p:nvCxnSpPr>
        <p:spPr>
          <a:xfrm flipV="1">
            <a:off x="2377440" y="3306639"/>
            <a:ext cx="582933" cy="182149"/>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1" name="Rechte verbindingslijn 90">
            <a:extLst>
              <a:ext uri="{FF2B5EF4-FFF2-40B4-BE49-F238E27FC236}">
                <a16:creationId xmlns:a16="http://schemas.microsoft.com/office/drawing/2014/main" id="{04F3F9B8-8C1A-F74C-8AA3-32996042E186}"/>
              </a:ext>
            </a:extLst>
          </p:cNvPr>
          <p:cNvCxnSpPr>
            <a:cxnSpLocks/>
          </p:cNvCxnSpPr>
          <p:nvPr/>
        </p:nvCxnSpPr>
        <p:spPr>
          <a:xfrm flipV="1">
            <a:off x="2278326" y="3527746"/>
            <a:ext cx="635244" cy="211803"/>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4" name="Rechte verbindingslijn 93">
            <a:extLst>
              <a:ext uri="{FF2B5EF4-FFF2-40B4-BE49-F238E27FC236}">
                <a16:creationId xmlns:a16="http://schemas.microsoft.com/office/drawing/2014/main" id="{E884E56F-71ED-F341-9885-AD03521BE569}"/>
              </a:ext>
            </a:extLst>
          </p:cNvPr>
          <p:cNvCxnSpPr>
            <a:cxnSpLocks/>
          </p:cNvCxnSpPr>
          <p:nvPr/>
        </p:nvCxnSpPr>
        <p:spPr>
          <a:xfrm flipV="1">
            <a:off x="2294209" y="3769478"/>
            <a:ext cx="590109" cy="194032"/>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E93A0BB8-EBF5-FF47-A9A0-3EE5DB2D8375}"/>
              </a:ext>
            </a:extLst>
          </p:cNvPr>
          <p:cNvCxnSpPr>
            <a:cxnSpLocks/>
          </p:cNvCxnSpPr>
          <p:nvPr/>
        </p:nvCxnSpPr>
        <p:spPr>
          <a:xfrm flipV="1">
            <a:off x="2256046" y="4071943"/>
            <a:ext cx="544441" cy="164547"/>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5" name="Rechte verbindingslijn 104">
            <a:extLst>
              <a:ext uri="{FF2B5EF4-FFF2-40B4-BE49-F238E27FC236}">
                <a16:creationId xmlns:a16="http://schemas.microsoft.com/office/drawing/2014/main" id="{2D8E6DB3-0E24-5C48-8FBD-AFE5D0FB585B}"/>
              </a:ext>
            </a:extLst>
          </p:cNvPr>
          <p:cNvCxnSpPr>
            <a:cxnSpLocks/>
          </p:cNvCxnSpPr>
          <p:nvPr/>
        </p:nvCxnSpPr>
        <p:spPr>
          <a:xfrm flipV="1">
            <a:off x="2178146" y="4317170"/>
            <a:ext cx="582933" cy="182149"/>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6" name="Rechte verbindingslijn 105">
            <a:extLst>
              <a:ext uri="{FF2B5EF4-FFF2-40B4-BE49-F238E27FC236}">
                <a16:creationId xmlns:a16="http://schemas.microsoft.com/office/drawing/2014/main" id="{9D3DCDC0-9982-1B4B-824C-AACDFF0CC4FA}"/>
              </a:ext>
            </a:extLst>
          </p:cNvPr>
          <p:cNvCxnSpPr>
            <a:cxnSpLocks/>
          </p:cNvCxnSpPr>
          <p:nvPr/>
        </p:nvCxnSpPr>
        <p:spPr>
          <a:xfrm flipV="1">
            <a:off x="2209807" y="4585816"/>
            <a:ext cx="463062" cy="141113"/>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7" name="Rechte verbindingslijn 106">
            <a:extLst>
              <a:ext uri="{FF2B5EF4-FFF2-40B4-BE49-F238E27FC236}">
                <a16:creationId xmlns:a16="http://schemas.microsoft.com/office/drawing/2014/main" id="{2ABBA55C-405F-5C4D-B6DF-B7C4CD5E8761}"/>
              </a:ext>
            </a:extLst>
          </p:cNvPr>
          <p:cNvCxnSpPr>
            <a:cxnSpLocks/>
          </p:cNvCxnSpPr>
          <p:nvPr/>
        </p:nvCxnSpPr>
        <p:spPr>
          <a:xfrm flipV="1">
            <a:off x="2122406" y="4796207"/>
            <a:ext cx="564816" cy="183486"/>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71DB70AD-200C-0541-BBDD-8BC40FE09157}"/>
              </a:ext>
            </a:extLst>
          </p:cNvPr>
          <p:cNvCxnSpPr>
            <a:cxnSpLocks/>
          </p:cNvCxnSpPr>
          <p:nvPr/>
        </p:nvCxnSpPr>
        <p:spPr>
          <a:xfrm flipV="1">
            <a:off x="2034904" y="5082474"/>
            <a:ext cx="566289" cy="180644"/>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9" name="Rechte verbindingslijn 108">
            <a:extLst>
              <a:ext uri="{FF2B5EF4-FFF2-40B4-BE49-F238E27FC236}">
                <a16:creationId xmlns:a16="http://schemas.microsoft.com/office/drawing/2014/main" id="{A25E6523-531F-0240-A9F7-530F4F973F90}"/>
              </a:ext>
            </a:extLst>
          </p:cNvPr>
          <p:cNvCxnSpPr>
            <a:cxnSpLocks/>
          </p:cNvCxnSpPr>
          <p:nvPr/>
        </p:nvCxnSpPr>
        <p:spPr>
          <a:xfrm flipV="1">
            <a:off x="1996085" y="5345868"/>
            <a:ext cx="592386" cy="180409"/>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0" name="Rechte verbindingslijn 109">
            <a:extLst>
              <a:ext uri="{FF2B5EF4-FFF2-40B4-BE49-F238E27FC236}">
                <a16:creationId xmlns:a16="http://schemas.microsoft.com/office/drawing/2014/main" id="{39EC0C95-10E5-874D-B2E1-FC9CD91BB203}"/>
              </a:ext>
            </a:extLst>
          </p:cNvPr>
          <p:cNvCxnSpPr>
            <a:cxnSpLocks/>
          </p:cNvCxnSpPr>
          <p:nvPr/>
        </p:nvCxnSpPr>
        <p:spPr>
          <a:xfrm flipV="1">
            <a:off x="1952824" y="5580030"/>
            <a:ext cx="538097" cy="170811"/>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1" name="Rechte verbindingslijn 110">
            <a:extLst>
              <a:ext uri="{FF2B5EF4-FFF2-40B4-BE49-F238E27FC236}">
                <a16:creationId xmlns:a16="http://schemas.microsoft.com/office/drawing/2014/main" id="{1998C41E-9718-634C-A8D6-B133A35E6785}"/>
              </a:ext>
            </a:extLst>
          </p:cNvPr>
          <p:cNvCxnSpPr>
            <a:cxnSpLocks/>
          </p:cNvCxnSpPr>
          <p:nvPr/>
        </p:nvCxnSpPr>
        <p:spPr>
          <a:xfrm flipV="1">
            <a:off x="1895374" y="5802219"/>
            <a:ext cx="549906" cy="174232"/>
          </a:xfrm>
          <a:prstGeom prst="line">
            <a:avLst/>
          </a:prstGeom>
          <a:ln w="158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8" name="Rechte verbindingslijn 137">
            <a:extLst>
              <a:ext uri="{FF2B5EF4-FFF2-40B4-BE49-F238E27FC236}">
                <a16:creationId xmlns:a16="http://schemas.microsoft.com/office/drawing/2014/main" id="{F135F41A-12B5-0842-BC1D-CCE7759F1881}"/>
              </a:ext>
            </a:extLst>
          </p:cNvPr>
          <p:cNvCxnSpPr>
            <a:cxnSpLocks/>
          </p:cNvCxnSpPr>
          <p:nvPr/>
        </p:nvCxnSpPr>
        <p:spPr>
          <a:xfrm flipV="1">
            <a:off x="3122905" y="3829487"/>
            <a:ext cx="252579" cy="109998"/>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0" name="Rechte verbindingslijn 139">
            <a:extLst>
              <a:ext uri="{FF2B5EF4-FFF2-40B4-BE49-F238E27FC236}">
                <a16:creationId xmlns:a16="http://schemas.microsoft.com/office/drawing/2014/main" id="{D1F9A265-BC5C-B840-B374-E340ECD46AF4}"/>
              </a:ext>
            </a:extLst>
          </p:cNvPr>
          <p:cNvCxnSpPr>
            <a:cxnSpLocks/>
          </p:cNvCxnSpPr>
          <p:nvPr/>
        </p:nvCxnSpPr>
        <p:spPr>
          <a:xfrm flipV="1">
            <a:off x="3042500" y="3700532"/>
            <a:ext cx="246230" cy="80824"/>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1" name="Rechte verbindingslijn 140">
            <a:extLst>
              <a:ext uri="{FF2B5EF4-FFF2-40B4-BE49-F238E27FC236}">
                <a16:creationId xmlns:a16="http://schemas.microsoft.com/office/drawing/2014/main" id="{8726039D-1419-1543-8441-C797A5F63208}"/>
              </a:ext>
            </a:extLst>
          </p:cNvPr>
          <p:cNvCxnSpPr>
            <a:cxnSpLocks/>
          </p:cNvCxnSpPr>
          <p:nvPr/>
        </p:nvCxnSpPr>
        <p:spPr>
          <a:xfrm flipV="1">
            <a:off x="3005668" y="2972545"/>
            <a:ext cx="1477650" cy="67678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6" name="Rechte verbindingslijn 145">
            <a:extLst>
              <a:ext uri="{FF2B5EF4-FFF2-40B4-BE49-F238E27FC236}">
                <a16:creationId xmlns:a16="http://schemas.microsoft.com/office/drawing/2014/main" id="{4FE79D34-BCC1-9441-A609-7D7B8DE08D2D}"/>
              </a:ext>
            </a:extLst>
          </p:cNvPr>
          <p:cNvCxnSpPr>
            <a:cxnSpLocks/>
          </p:cNvCxnSpPr>
          <p:nvPr/>
        </p:nvCxnSpPr>
        <p:spPr>
          <a:xfrm flipV="1">
            <a:off x="3158068" y="3101891"/>
            <a:ext cx="709831" cy="34814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8" name="Rechte verbindingslijn 147">
            <a:extLst>
              <a:ext uri="{FF2B5EF4-FFF2-40B4-BE49-F238E27FC236}">
                <a16:creationId xmlns:a16="http://schemas.microsoft.com/office/drawing/2014/main" id="{D0BF9C82-662A-BE48-BE1C-4EE50BB32AB9}"/>
              </a:ext>
            </a:extLst>
          </p:cNvPr>
          <p:cNvCxnSpPr>
            <a:cxnSpLocks/>
          </p:cNvCxnSpPr>
          <p:nvPr/>
        </p:nvCxnSpPr>
        <p:spPr>
          <a:xfrm flipV="1">
            <a:off x="4270836" y="2915879"/>
            <a:ext cx="709831" cy="34814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9" name="Rechte verbindingslijn 148">
            <a:extLst>
              <a:ext uri="{FF2B5EF4-FFF2-40B4-BE49-F238E27FC236}">
                <a16:creationId xmlns:a16="http://schemas.microsoft.com/office/drawing/2014/main" id="{6A83057A-57DF-AF4E-8375-75DDD5311E69}"/>
              </a:ext>
            </a:extLst>
          </p:cNvPr>
          <p:cNvCxnSpPr>
            <a:cxnSpLocks/>
          </p:cNvCxnSpPr>
          <p:nvPr/>
        </p:nvCxnSpPr>
        <p:spPr>
          <a:xfrm flipV="1">
            <a:off x="4759653" y="2961748"/>
            <a:ext cx="525682" cy="257269"/>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1" name="Rechte verbindingslijn 150">
            <a:extLst>
              <a:ext uri="{FF2B5EF4-FFF2-40B4-BE49-F238E27FC236}">
                <a16:creationId xmlns:a16="http://schemas.microsoft.com/office/drawing/2014/main" id="{A9BEB1CE-A089-DE44-8FE0-B395C15CF1D4}"/>
              </a:ext>
            </a:extLst>
          </p:cNvPr>
          <p:cNvCxnSpPr>
            <a:cxnSpLocks/>
          </p:cNvCxnSpPr>
          <p:nvPr/>
        </p:nvCxnSpPr>
        <p:spPr>
          <a:xfrm flipV="1">
            <a:off x="5123101" y="3012995"/>
            <a:ext cx="526200" cy="234948"/>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2" name="Rechte verbindingslijn 151">
            <a:extLst>
              <a:ext uri="{FF2B5EF4-FFF2-40B4-BE49-F238E27FC236}">
                <a16:creationId xmlns:a16="http://schemas.microsoft.com/office/drawing/2014/main" id="{265A03A3-8518-5F4C-8D5B-D704E94DBA5F}"/>
              </a:ext>
            </a:extLst>
          </p:cNvPr>
          <p:cNvCxnSpPr>
            <a:cxnSpLocks/>
          </p:cNvCxnSpPr>
          <p:nvPr/>
        </p:nvCxnSpPr>
        <p:spPr>
          <a:xfrm flipV="1">
            <a:off x="5606632" y="3055096"/>
            <a:ext cx="363966" cy="192847"/>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152">
            <a:extLst>
              <a:ext uri="{FF2B5EF4-FFF2-40B4-BE49-F238E27FC236}">
                <a16:creationId xmlns:a16="http://schemas.microsoft.com/office/drawing/2014/main" id="{D53CEE03-CE14-3A4B-9F28-E53D995F4463}"/>
              </a:ext>
            </a:extLst>
          </p:cNvPr>
          <p:cNvCxnSpPr>
            <a:cxnSpLocks/>
          </p:cNvCxnSpPr>
          <p:nvPr/>
        </p:nvCxnSpPr>
        <p:spPr>
          <a:xfrm flipV="1">
            <a:off x="5970598" y="3163547"/>
            <a:ext cx="345865" cy="153517"/>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153">
            <a:extLst>
              <a:ext uri="{FF2B5EF4-FFF2-40B4-BE49-F238E27FC236}">
                <a16:creationId xmlns:a16="http://schemas.microsoft.com/office/drawing/2014/main" id="{36677C65-1AC6-174A-A0A4-419C10245AF5}"/>
              </a:ext>
            </a:extLst>
          </p:cNvPr>
          <p:cNvCxnSpPr>
            <a:cxnSpLocks/>
          </p:cNvCxnSpPr>
          <p:nvPr/>
        </p:nvCxnSpPr>
        <p:spPr>
          <a:xfrm flipV="1">
            <a:off x="6282844" y="3278997"/>
            <a:ext cx="311333" cy="137296"/>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5" name="Rechte verbindingslijn 154">
            <a:extLst>
              <a:ext uri="{FF2B5EF4-FFF2-40B4-BE49-F238E27FC236}">
                <a16:creationId xmlns:a16="http://schemas.microsoft.com/office/drawing/2014/main" id="{D9F7CD93-AC2B-A74B-861F-10E12CEE5A6B}"/>
              </a:ext>
            </a:extLst>
          </p:cNvPr>
          <p:cNvCxnSpPr>
            <a:cxnSpLocks/>
          </p:cNvCxnSpPr>
          <p:nvPr/>
        </p:nvCxnSpPr>
        <p:spPr>
          <a:xfrm flipV="1">
            <a:off x="6530963" y="3419674"/>
            <a:ext cx="278375" cy="123420"/>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6" name="Rechte verbindingslijn 155">
            <a:extLst>
              <a:ext uri="{FF2B5EF4-FFF2-40B4-BE49-F238E27FC236}">
                <a16:creationId xmlns:a16="http://schemas.microsoft.com/office/drawing/2014/main" id="{DF50D5B6-2D01-374F-88C5-CCC208F38315}"/>
              </a:ext>
            </a:extLst>
          </p:cNvPr>
          <p:cNvCxnSpPr>
            <a:cxnSpLocks/>
          </p:cNvCxnSpPr>
          <p:nvPr/>
        </p:nvCxnSpPr>
        <p:spPr>
          <a:xfrm flipV="1">
            <a:off x="6673838" y="3601442"/>
            <a:ext cx="271000" cy="138107"/>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4" name="Rechte verbindingslijn 163">
            <a:extLst>
              <a:ext uri="{FF2B5EF4-FFF2-40B4-BE49-F238E27FC236}">
                <a16:creationId xmlns:a16="http://schemas.microsoft.com/office/drawing/2014/main" id="{6CE0D3B9-6D1B-7149-9F9B-618894A24507}"/>
              </a:ext>
            </a:extLst>
          </p:cNvPr>
          <p:cNvCxnSpPr>
            <a:stCxn id="88" idx="2"/>
          </p:cNvCxnSpPr>
          <p:nvPr/>
        </p:nvCxnSpPr>
        <p:spPr>
          <a:xfrm flipV="1">
            <a:off x="3715350" y="3450031"/>
            <a:ext cx="767968" cy="30475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5" name="Rechte verbindingslijn 164">
            <a:extLst>
              <a:ext uri="{FF2B5EF4-FFF2-40B4-BE49-F238E27FC236}">
                <a16:creationId xmlns:a16="http://schemas.microsoft.com/office/drawing/2014/main" id="{F298A029-C520-AC47-9F94-B0081CD69B18}"/>
              </a:ext>
            </a:extLst>
          </p:cNvPr>
          <p:cNvCxnSpPr>
            <a:cxnSpLocks/>
          </p:cNvCxnSpPr>
          <p:nvPr/>
        </p:nvCxnSpPr>
        <p:spPr>
          <a:xfrm flipV="1">
            <a:off x="3926468" y="3408857"/>
            <a:ext cx="1032706" cy="45632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7" name="Rechte verbindingslijn 166">
            <a:extLst>
              <a:ext uri="{FF2B5EF4-FFF2-40B4-BE49-F238E27FC236}">
                <a16:creationId xmlns:a16="http://schemas.microsoft.com/office/drawing/2014/main" id="{0B12EB27-50C6-3F4B-8491-1354DAE8B1D9}"/>
              </a:ext>
            </a:extLst>
          </p:cNvPr>
          <p:cNvCxnSpPr>
            <a:cxnSpLocks/>
          </p:cNvCxnSpPr>
          <p:nvPr/>
        </p:nvCxnSpPr>
        <p:spPr>
          <a:xfrm flipV="1">
            <a:off x="4278347" y="3387297"/>
            <a:ext cx="1097851" cy="519871"/>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9" name="Rechte verbindingslijn 168">
            <a:extLst>
              <a:ext uri="{FF2B5EF4-FFF2-40B4-BE49-F238E27FC236}">
                <a16:creationId xmlns:a16="http://schemas.microsoft.com/office/drawing/2014/main" id="{7E54BD92-B7B7-D14E-ACF4-CE0FEA404B63}"/>
              </a:ext>
            </a:extLst>
          </p:cNvPr>
          <p:cNvCxnSpPr>
            <a:cxnSpLocks/>
          </p:cNvCxnSpPr>
          <p:nvPr/>
        </p:nvCxnSpPr>
        <p:spPr>
          <a:xfrm flipV="1">
            <a:off x="4723937" y="3415904"/>
            <a:ext cx="960466" cy="449362"/>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1" name="Rechte verbindingslijn 170">
            <a:extLst>
              <a:ext uri="{FF2B5EF4-FFF2-40B4-BE49-F238E27FC236}">
                <a16:creationId xmlns:a16="http://schemas.microsoft.com/office/drawing/2014/main" id="{CEF9CECA-AFFC-FC4A-B0B8-B3449C603F2F}"/>
              </a:ext>
            </a:extLst>
          </p:cNvPr>
          <p:cNvCxnSpPr>
            <a:cxnSpLocks/>
            <a:endCxn id="88" idx="6"/>
          </p:cNvCxnSpPr>
          <p:nvPr/>
        </p:nvCxnSpPr>
        <p:spPr>
          <a:xfrm flipV="1">
            <a:off x="5175917" y="3519309"/>
            <a:ext cx="693015" cy="27641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4" name="Rechte verbindingslijn 173">
            <a:extLst>
              <a:ext uri="{FF2B5EF4-FFF2-40B4-BE49-F238E27FC236}">
                <a16:creationId xmlns:a16="http://schemas.microsoft.com/office/drawing/2014/main" id="{CD97EBA6-47EC-3641-9B6C-45F7EA7F23DE}"/>
              </a:ext>
            </a:extLst>
          </p:cNvPr>
          <p:cNvCxnSpPr>
            <a:cxnSpLocks/>
            <a:stCxn id="87" idx="1"/>
          </p:cNvCxnSpPr>
          <p:nvPr/>
        </p:nvCxnSpPr>
        <p:spPr>
          <a:xfrm flipV="1">
            <a:off x="3453824" y="4108702"/>
            <a:ext cx="302879" cy="134554"/>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75" name="Rechte verbindingslijn 174">
            <a:extLst>
              <a:ext uri="{FF2B5EF4-FFF2-40B4-BE49-F238E27FC236}">
                <a16:creationId xmlns:a16="http://schemas.microsoft.com/office/drawing/2014/main" id="{E58B9A45-B9A1-9348-B646-2692843D8371}"/>
              </a:ext>
            </a:extLst>
          </p:cNvPr>
          <p:cNvCxnSpPr>
            <a:cxnSpLocks/>
          </p:cNvCxnSpPr>
          <p:nvPr/>
        </p:nvCxnSpPr>
        <p:spPr>
          <a:xfrm flipV="1">
            <a:off x="3713780" y="4053778"/>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0" name="Rechte verbindingslijn 179">
            <a:extLst>
              <a:ext uri="{FF2B5EF4-FFF2-40B4-BE49-F238E27FC236}">
                <a16:creationId xmlns:a16="http://schemas.microsoft.com/office/drawing/2014/main" id="{02C3F2B4-2389-E64B-BF0B-866DF635F334}"/>
              </a:ext>
            </a:extLst>
          </p:cNvPr>
          <p:cNvCxnSpPr>
            <a:cxnSpLocks/>
          </p:cNvCxnSpPr>
          <p:nvPr/>
        </p:nvCxnSpPr>
        <p:spPr>
          <a:xfrm flipV="1">
            <a:off x="4133412" y="3967214"/>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1" name="Rechte verbindingslijn 180">
            <a:extLst>
              <a:ext uri="{FF2B5EF4-FFF2-40B4-BE49-F238E27FC236}">
                <a16:creationId xmlns:a16="http://schemas.microsoft.com/office/drawing/2014/main" id="{760E4D01-BC4A-3B42-8E32-B72B440F8BCB}"/>
              </a:ext>
            </a:extLst>
          </p:cNvPr>
          <p:cNvCxnSpPr>
            <a:cxnSpLocks/>
          </p:cNvCxnSpPr>
          <p:nvPr/>
        </p:nvCxnSpPr>
        <p:spPr>
          <a:xfrm flipV="1">
            <a:off x="4512387" y="3923397"/>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2" name="Rechte verbindingslijn 181">
            <a:extLst>
              <a:ext uri="{FF2B5EF4-FFF2-40B4-BE49-F238E27FC236}">
                <a16:creationId xmlns:a16="http://schemas.microsoft.com/office/drawing/2014/main" id="{5DACB945-40A1-4B4A-8172-833533DAF8A0}"/>
              </a:ext>
            </a:extLst>
          </p:cNvPr>
          <p:cNvCxnSpPr>
            <a:cxnSpLocks/>
          </p:cNvCxnSpPr>
          <p:nvPr/>
        </p:nvCxnSpPr>
        <p:spPr>
          <a:xfrm flipV="1">
            <a:off x="4922014" y="3854597"/>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3" name="Rechte verbindingslijn 182">
            <a:extLst>
              <a:ext uri="{FF2B5EF4-FFF2-40B4-BE49-F238E27FC236}">
                <a16:creationId xmlns:a16="http://schemas.microsoft.com/office/drawing/2014/main" id="{78A4FBE6-8B2A-EA44-8A45-E2E4D558403F}"/>
              </a:ext>
            </a:extLst>
          </p:cNvPr>
          <p:cNvCxnSpPr>
            <a:cxnSpLocks/>
          </p:cNvCxnSpPr>
          <p:nvPr/>
        </p:nvCxnSpPr>
        <p:spPr>
          <a:xfrm flipV="1">
            <a:off x="5344151" y="3784370"/>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4" name="Rechte verbindingslijn 183">
            <a:extLst>
              <a:ext uri="{FF2B5EF4-FFF2-40B4-BE49-F238E27FC236}">
                <a16:creationId xmlns:a16="http://schemas.microsoft.com/office/drawing/2014/main" id="{87C3CD08-F08E-7645-B5F8-5074148E2785}"/>
              </a:ext>
            </a:extLst>
          </p:cNvPr>
          <p:cNvCxnSpPr>
            <a:cxnSpLocks/>
          </p:cNvCxnSpPr>
          <p:nvPr/>
        </p:nvCxnSpPr>
        <p:spPr>
          <a:xfrm flipV="1">
            <a:off x="5738145" y="3727149"/>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cxnSp>
        <p:nvCxnSpPr>
          <p:cNvPr id="185" name="Rechte verbindingslijn 184">
            <a:extLst>
              <a:ext uri="{FF2B5EF4-FFF2-40B4-BE49-F238E27FC236}">
                <a16:creationId xmlns:a16="http://schemas.microsoft.com/office/drawing/2014/main" id="{9867C67D-E351-054F-A4CC-ECB5EE540BCC}"/>
              </a:ext>
            </a:extLst>
          </p:cNvPr>
          <p:cNvCxnSpPr>
            <a:cxnSpLocks/>
          </p:cNvCxnSpPr>
          <p:nvPr/>
        </p:nvCxnSpPr>
        <p:spPr>
          <a:xfrm flipV="1">
            <a:off x="6173889" y="3657514"/>
            <a:ext cx="435989" cy="237890"/>
          </a:xfrm>
          <a:prstGeom prst="line">
            <a:avLst/>
          </a:prstGeom>
          <a:ln w="15875">
            <a:solidFill>
              <a:srgbClr val="FFB0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8391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31782D-882B-2EBE-B7A8-A359E792E7D3}"/>
              </a:ext>
            </a:extLst>
          </p:cNvPr>
          <p:cNvSpPr>
            <a:spLocks noGrp="1"/>
          </p:cNvSpPr>
          <p:nvPr>
            <p:ph type="title"/>
          </p:nvPr>
        </p:nvSpPr>
        <p:spPr>
          <a:xfrm>
            <a:off x="497840" y="345101"/>
            <a:ext cx="10058400" cy="1609344"/>
          </a:xfrm>
        </p:spPr>
        <p:txBody>
          <a:bodyPr/>
          <a:lstStyle/>
          <a:p>
            <a:r>
              <a:rPr lang="nl-NL" dirty="0"/>
              <a:t>Zone Roze</a:t>
            </a:r>
          </a:p>
        </p:txBody>
      </p:sp>
      <p:pic>
        <p:nvPicPr>
          <p:cNvPr id="4" name="Tijdelijke aanduiding voor inhoud 3">
            <a:extLst>
              <a:ext uri="{FF2B5EF4-FFF2-40B4-BE49-F238E27FC236}">
                <a16:creationId xmlns:a16="http://schemas.microsoft.com/office/drawing/2014/main" id="{02FEC88F-B2AD-593F-3BD2-4E4E71AE9B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47319" y="2164590"/>
            <a:ext cx="3576093" cy="2682070"/>
          </a:xfrm>
          <a:prstGeom prst="rect">
            <a:avLst/>
          </a:prstGeom>
        </p:spPr>
      </p:pic>
      <p:sp>
        <p:nvSpPr>
          <p:cNvPr id="5" name="Tekstvak 4">
            <a:extLst>
              <a:ext uri="{FF2B5EF4-FFF2-40B4-BE49-F238E27FC236}">
                <a16:creationId xmlns:a16="http://schemas.microsoft.com/office/drawing/2014/main" id="{B06EA65D-6F0D-A9B5-AE9C-40026F5ECDB2}"/>
              </a:ext>
            </a:extLst>
          </p:cNvPr>
          <p:cNvSpPr txBox="1"/>
          <p:nvPr/>
        </p:nvSpPr>
        <p:spPr>
          <a:xfrm>
            <a:off x="497840" y="1406202"/>
            <a:ext cx="7294880" cy="5078313"/>
          </a:xfrm>
          <a:prstGeom prst="rect">
            <a:avLst/>
          </a:prstGeom>
          <a:noFill/>
        </p:spPr>
        <p:txBody>
          <a:bodyPr wrap="square" rtlCol="0">
            <a:spAutoFit/>
          </a:bodyPr>
          <a:lstStyle/>
          <a:p>
            <a:r>
              <a:rPr lang="nl-NL" dirty="0"/>
              <a:t>Het concept van </a:t>
            </a:r>
            <a:r>
              <a:rPr lang="nl-NL" dirty="0" err="1"/>
              <a:t>Arbie’s</a:t>
            </a:r>
            <a:r>
              <a:rPr lang="nl-NL" dirty="0"/>
              <a:t> Beachhouse blijft bestaan, zoals het nu is. </a:t>
            </a:r>
          </a:p>
          <a:p>
            <a:endParaRPr lang="nl-NL" dirty="0"/>
          </a:p>
          <a:p>
            <a:pPr marL="285750" indent="-285750">
              <a:buFont typeface="Arial" panose="020B0604020202020204" pitchFamily="34" charset="0"/>
              <a:buChar char="•"/>
            </a:pPr>
            <a:r>
              <a:rPr lang="nl-NL" dirty="0"/>
              <a:t>De korte termijn ideeën spitsen zich toe op: </a:t>
            </a:r>
          </a:p>
          <a:p>
            <a:pPr marL="742950" lvl="1" indent="-285750">
              <a:buFont typeface="Courier New" panose="02070309020205020404" pitchFamily="49" charset="0"/>
              <a:buChar char="o"/>
            </a:pPr>
            <a:r>
              <a:rPr lang="nl-NL" dirty="0"/>
              <a:t>Verbeteren van de keuken </a:t>
            </a:r>
            <a:r>
              <a:rPr lang="nl-NL" dirty="0" err="1"/>
              <a:t>Arbie’s</a:t>
            </a:r>
            <a:r>
              <a:rPr lang="nl-NL" dirty="0"/>
              <a:t> Beachhouse;</a:t>
            </a:r>
          </a:p>
          <a:p>
            <a:pPr marL="742950" lvl="1" indent="-285750">
              <a:buFont typeface="Courier New" panose="02070309020205020404" pitchFamily="49" charset="0"/>
              <a:buChar char="o"/>
            </a:pPr>
            <a:r>
              <a:rPr lang="nl-NL" dirty="0"/>
              <a:t>Beter verblijf klimaat creëren voor gasten door middel van kleine investeringen in o.a. toegankelijkheid en veiligheid.</a:t>
            </a:r>
          </a:p>
          <a:p>
            <a:pPr lvl="1"/>
            <a:endParaRPr lang="nl-NL" dirty="0"/>
          </a:p>
          <a:p>
            <a:pPr marL="285750" indent="-285750">
              <a:buFont typeface="Arial" panose="020B0604020202020204" pitchFamily="34" charset="0"/>
              <a:buChar char="•"/>
            </a:pPr>
            <a:r>
              <a:rPr lang="nl-NL" dirty="0"/>
              <a:t>De lange termijn ideeën die er zijn, spitsen zich toe op:</a:t>
            </a:r>
          </a:p>
          <a:p>
            <a:pPr marL="742950" lvl="1" indent="-285750">
              <a:buFont typeface="Courier New" panose="02070309020205020404" pitchFamily="49" charset="0"/>
              <a:buChar char="o"/>
            </a:pPr>
            <a:r>
              <a:rPr lang="nl-NL" dirty="0"/>
              <a:t>Het renoveren/verbouwen van </a:t>
            </a:r>
            <a:r>
              <a:rPr lang="nl-NL" dirty="0" err="1"/>
              <a:t>Arbie’s</a:t>
            </a:r>
            <a:r>
              <a:rPr lang="nl-NL" dirty="0"/>
              <a:t>, waarbij het gebouw een kwartslag gedraaid wordt/ dichter bij het water wordt geplaatst;</a:t>
            </a:r>
          </a:p>
          <a:p>
            <a:pPr marL="742950" lvl="1" indent="-285750">
              <a:buFont typeface="Courier New" panose="02070309020205020404" pitchFamily="49" charset="0"/>
              <a:buChar char="o"/>
            </a:pPr>
            <a:r>
              <a:rPr lang="nl-NL" dirty="0"/>
              <a:t>Daarnaast het creëren van meer diverse(afsluitbare) ruimtes en terrassen  voor privé aangelegenheden;</a:t>
            </a:r>
          </a:p>
          <a:p>
            <a:pPr marL="1200150" lvl="2" indent="-285750">
              <a:buFont typeface="Wingdings" panose="05000000000000000000" pitchFamily="2" charset="2"/>
              <a:buChar char="§"/>
            </a:pPr>
            <a:r>
              <a:rPr lang="nl-NL" dirty="0"/>
              <a:t>Bijvoorbeeld; Additionele gebouwen plaatsen op de plaatsen van de nu tijdelijke overkapping.</a:t>
            </a:r>
          </a:p>
          <a:p>
            <a:pPr marL="742950" lvl="1" indent="-285750">
              <a:buFont typeface="Courier New" panose="02070309020205020404" pitchFamily="49" charset="0"/>
              <a:buChar char="o"/>
            </a:pPr>
            <a:r>
              <a:rPr lang="nl-NL" dirty="0"/>
              <a:t>Een gebouw met </a:t>
            </a:r>
            <a:r>
              <a:rPr lang="nl-NL" dirty="0" err="1"/>
              <a:t>climate</a:t>
            </a:r>
            <a:r>
              <a:rPr lang="nl-NL" dirty="0"/>
              <a:t> control/airco om  temperatuur binnen goed te kunnen reguleren;</a:t>
            </a:r>
          </a:p>
          <a:p>
            <a:endParaRPr lang="nl-NL" dirty="0"/>
          </a:p>
        </p:txBody>
      </p:sp>
      <mc:AlternateContent xmlns:mc="http://schemas.openxmlformats.org/markup-compatibility/2006" xmlns:p14="http://schemas.microsoft.com/office/powerpoint/2010/main">
        <mc:Choice Requires="p14">
          <p:contentPart p14:bwMode="auto" r:id="rId3">
            <p14:nvContentPartPr>
              <p14:cNvPr id="6" name="Inkt 5">
                <a:extLst>
                  <a:ext uri="{FF2B5EF4-FFF2-40B4-BE49-F238E27FC236}">
                    <a16:creationId xmlns:a16="http://schemas.microsoft.com/office/drawing/2014/main" id="{4ABF979F-AD43-A434-69AA-93F1E08F7A79}"/>
                  </a:ext>
                </a:extLst>
              </p14:cNvPr>
              <p14:cNvContentPartPr/>
              <p14:nvPr/>
            </p14:nvContentPartPr>
            <p14:xfrm>
              <a:off x="8182131" y="3322998"/>
              <a:ext cx="2961000" cy="1555560"/>
            </p14:xfrm>
          </p:contentPart>
        </mc:Choice>
        <mc:Fallback xmlns="">
          <p:pic>
            <p:nvPicPr>
              <p:cNvPr id="6" name="Inkt 5">
                <a:extLst>
                  <a:ext uri="{FF2B5EF4-FFF2-40B4-BE49-F238E27FC236}">
                    <a16:creationId xmlns:a16="http://schemas.microsoft.com/office/drawing/2014/main" id="{4ABF979F-AD43-A434-69AA-93F1E08F7A79}"/>
                  </a:ext>
                </a:extLst>
              </p:cNvPr>
              <p:cNvPicPr/>
              <p:nvPr/>
            </p:nvPicPr>
            <p:blipFill>
              <a:blip r:embed="rId4"/>
              <a:stretch>
                <a:fillRect/>
              </a:stretch>
            </p:blipFill>
            <p:spPr>
              <a:xfrm>
                <a:off x="8155131" y="3295998"/>
                <a:ext cx="3014640" cy="1609200"/>
              </a:xfrm>
              <a:prstGeom prst="rect">
                <a:avLst/>
              </a:prstGeom>
            </p:spPr>
          </p:pic>
        </mc:Fallback>
      </mc:AlternateContent>
    </p:spTree>
    <p:extLst>
      <p:ext uri="{BB962C8B-B14F-4D97-AF65-F5344CB8AC3E}">
        <p14:creationId xmlns:p14="http://schemas.microsoft.com/office/powerpoint/2010/main" val="2856297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7B8B0-8F69-414D-80EA-84937E24D072}"/>
              </a:ext>
            </a:extLst>
          </p:cNvPr>
          <p:cNvSpPr>
            <a:spLocks noGrp="1"/>
          </p:cNvSpPr>
          <p:nvPr>
            <p:ph type="title"/>
          </p:nvPr>
        </p:nvSpPr>
        <p:spPr>
          <a:xfrm>
            <a:off x="534572" y="0"/>
            <a:ext cx="10635879" cy="2110153"/>
          </a:xfrm>
        </p:spPr>
        <p:txBody>
          <a:bodyPr/>
          <a:lstStyle/>
          <a:p>
            <a:r>
              <a:rPr lang="nl-NL" dirty="0"/>
              <a:t>Zone Rood</a:t>
            </a:r>
          </a:p>
        </p:txBody>
      </p:sp>
      <p:pic>
        <p:nvPicPr>
          <p:cNvPr id="5" name="Tijdelijke aanduiding voor inhoud 4">
            <a:extLst>
              <a:ext uri="{FF2B5EF4-FFF2-40B4-BE49-F238E27FC236}">
                <a16:creationId xmlns:a16="http://schemas.microsoft.com/office/drawing/2014/main" id="{6AEC956D-44B7-9F47-9CC7-0300E5C86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6624" y="0"/>
            <a:ext cx="5415376" cy="2110153"/>
          </a:xfrm>
        </p:spPr>
      </p:pic>
      <p:sp>
        <p:nvSpPr>
          <p:cNvPr id="6" name="Tekstvak 5">
            <a:extLst>
              <a:ext uri="{FF2B5EF4-FFF2-40B4-BE49-F238E27FC236}">
                <a16:creationId xmlns:a16="http://schemas.microsoft.com/office/drawing/2014/main" id="{0D056534-6C45-0C4B-AC91-FBA7777FD87F}"/>
              </a:ext>
            </a:extLst>
          </p:cNvPr>
          <p:cNvSpPr txBox="1"/>
          <p:nvPr/>
        </p:nvSpPr>
        <p:spPr>
          <a:xfrm>
            <a:off x="443448" y="1501556"/>
            <a:ext cx="5920533" cy="4524315"/>
          </a:xfrm>
          <a:prstGeom prst="rect">
            <a:avLst/>
          </a:prstGeom>
          <a:noFill/>
        </p:spPr>
        <p:txBody>
          <a:bodyPr wrap="square" rtlCol="0">
            <a:spAutoFit/>
          </a:bodyPr>
          <a:lstStyle/>
          <a:p>
            <a:pPr marL="285750" indent="-285750">
              <a:buFont typeface="Arial" panose="020B0604020202020204" pitchFamily="34" charset="0"/>
              <a:buChar char="•"/>
            </a:pPr>
            <a:r>
              <a:rPr lang="nl-NL" dirty="0"/>
              <a:t>Het concept van het strandbad blijft bestaan zoals het nu is. </a:t>
            </a:r>
          </a:p>
          <a:p>
            <a:pPr marL="285750" indent="-285750">
              <a:buFont typeface="Arial" panose="020B0604020202020204" pitchFamily="34" charset="0"/>
              <a:buChar char="•"/>
            </a:pPr>
            <a:r>
              <a:rPr lang="nl-NL" dirty="0"/>
              <a:t>De korte termijn ideeën die er zijn; </a:t>
            </a:r>
          </a:p>
          <a:p>
            <a:pPr marL="742950" lvl="1" indent="-285750">
              <a:buFont typeface="Courier New" panose="02070309020205020404" pitchFamily="49" charset="0"/>
              <a:buChar char="o"/>
            </a:pPr>
            <a:r>
              <a:rPr lang="nl-NL" dirty="0"/>
              <a:t>Het verplaatsen/plaatsen van enkele speeltoestellen;</a:t>
            </a:r>
          </a:p>
          <a:p>
            <a:pPr marL="742950" lvl="1" indent="-285750">
              <a:buFont typeface="Courier New" panose="02070309020205020404" pitchFamily="49" charset="0"/>
              <a:buChar char="o"/>
            </a:pPr>
            <a:r>
              <a:rPr lang="nl-NL" dirty="0"/>
              <a:t>Verbeteren van toiletten en omkleed units;</a:t>
            </a:r>
          </a:p>
          <a:p>
            <a:pPr marL="742950" lvl="1" indent="-285750">
              <a:buFont typeface="Courier New" panose="02070309020205020404" pitchFamily="49" charset="0"/>
              <a:buChar char="o"/>
            </a:pPr>
            <a:r>
              <a:rPr lang="nl-NL" dirty="0"/>
              <a:t>Verbeteren van terrein met betrekking tot voorziening van het bad. Ligbedjes, parasols, prullenbakken etc.;</a:t>
            </a:r>
          </a:p>
          <a:p>
            <a:pPr marL="742950" lvl="1" indent="-285750">
              <a:buFont typeface="Courier New" panose="02070309020205020404" pitchFamily="49" charset="0"/>
              <a:buChar char="o"/>
            </a:pPr>
            <a:r>
              <a:rPr lang="nl-NL" dirty="0"/>
              <a:t>Afschermen terrein voor de veiligheid en afschermen van niet openbare plekken zoals opslag en vuilcontainers.</a:t>
            </a:r>
          </a:p>
          <a:p>
            <a:pPr marL="285750" indent="-285750">
              <a:buFont typeface="Arial" panose="020B0604020202020204" pitchFamily="34" charset="0"/>
              <a:buChar char="•"/>
            </a:pPr>
            <a:r>
              <a:rPr lang="nl-NL" dirty="0"/>
              <a:t>De lange termijn ideeën die er zijn spitsen zich toe op:</a:t>
            </a:r>
          </a:p>
          <a:p>
            <a:pPr marL="742950" lvl="1" indent="-285750">
              <a:buFont typeface="Courier New" panose="02070309020205020404" pitchFamily="49" charset="0"/>
              <a:buChar char="o"/>
            </a:pPr>
            <a:r>
              <a:rPr lang="nl-NL" dirty="0"/>
              <a:t>Het continueren van het ondiepe bad, maar waar mogelijk het uitbreiden van zijn functie.</a:t>
            </a:r>
          </a:p>
        </p:txBody>
      </p:sp>
      <p:pic>
        <p:nvPicPr>
          <p:cNvPr id="10" name="Afbeelding 9">
            <a:extLst>
              <a:ext uri="{FF2B5EF4-FFF2-40B4-BE49-F238E27FC236}">
                <a16:creationId xmlns:a16="http://schemas.microsoft.com/office/drawing/2014/main" id="{24E463FA-C574-284B-8661-5D1CCA0FA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5826" y="4610161"/>
            <a:ext cx="2509492" cy="1669953"/>
          </a:xfrm>
          <a:prstGeom prst="rect">
            <a:avLst/>
          </a:prstGeom>
        </p:spPr>
      </p:pic>
      <p:pic>
        <p:nvPicPr>
          <p:cNvPr id="12" name="Afbeelding 11">
            <a:extLst>
              <a:ext uri="{FF2B5EF4-FFF2-40B4-BE49-F238E27FC236}">
                <a16:creationId xmlns:a16="http://schemas.microsoft.com/office/drawing/2014/main" id="{D645B1A0-879F-8A4A-8F36-D682C0676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469" y="2543672"/>
            <a:ext cx="1453745" cy="2174458"/>
          </a:xfrm>
          <a:prstGeom prst="rect">
            <a:avLst/>
          </a:prstGeom>
        </p:spPr>
      </p:pic>
      <p:pic>
        <p:nvPicPr>
          <p:cNvPr id="14" name="Afbeelding 13">
            <a:extLst>
              <a:ext uri="{FF2B5EF4-FFF2-40B4-BE49-F238E27FC236}">
                <a16:creationId xmlns:a16="http://schemas.microsoft.com/office/drawing/2014/main" id="{97502264-6114-6C45-AF55-4CACDA481E99}"/>
              </a:ext>
            </a:extLst>
          </p:cNvPr>
          <p:cNvPicPr>
            <a:picLocks noChangeAspect="1"/>
          </p:cNvPicPr>
          <p:nvPr/>
        </p:nvPicPr>
        <p:blipFill rotWithShape="1">
          <a:blip r:embed="rId5">
            <a:extLst>
              <a:ext uri="{28A0092B-C50C-407E-A947-70E740481C1C}">
                <a14:useLocalDpi xmlns:a14="http://schemas.microsoft.com/office/drawing/2010/main" val="0"/>
              </a:ext>
            </a:extLst>
          </a:blip>
          <a:srcRect l="4520" t="9234" b="7572"/>
          <a:stretch/>
        </p:blipFill>
        <p:spPr>
          <a:xfrm>
            <a:off x="9680603" y="2339791"/>
            <a:ext cx="2518765" cy="1625273"/>
          </a:xfrm>
          <a:prstGeom prst="rect">
            <a:avLst/>
          </a:prstGeom>
        </p:spPr>
      </p:pic>
      <p:pic>
        <p:nvPicPr>
          <p:cNvPr id="16" name="Afbeelding 15">
            <a:extLst>
              <a:ext uri="{FF2B5EF4-FFF2-40B4-BE49-F238E27FC236}">
                <a16:creationId xmlns:a16="http://schemas.microsoft.com/office/drawing/2014/main" id="{472CE2E9-0D29-074F-8278-A3A3F2ABD6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80603" y="5245725"/>
            <a:ext cx="2438944" cy="1669492"/>
          </a:xfrm>
          <a:prstGeom prst="rect">
            <a:avLst/>
          </a:prstGeom>
        </p:spPr>
      </p:pic>
      <p:pic>
        <p:nvPicPr>
          <p:cNvPr id="18" name="Afbeelding 17">
            <a:extLst>
              <a:ext uri="{FF2B5EF4-FFF2-40B4-BE49-F238E27FC236}">
                <a16:creationId xmlns:a16="http://schemas.microsoft.com/office/drawing/2014/main" id="{9DDBD4C8-EEFE-ED4F-9AA4-DB0F973A3E79}"/>
              </a:ext>
            </a:extLst>
          </p:cNvPr>
          <p:cNvPicPr>
            <a:picLocks noChangeAspect="1"/>
          </p:cNvPicPr>
          <p:nvPr/>
        </p:nvPicPr>
        <p:blipFill rotWithShape="1">
          <a:blip r:embed="rId7">
            <a:extLst>
              <a:ext uri="{28A0092B-C50C-407E-A947-70E740481C1C}">
                <a14:useLocalDpi xmlns:a14="http://schemas.microsoft.com/office/drawing/2010/main" val="0"/>
              </a:ext>
            </a:extLst>
          </a:blip>
          <a:srcRect l="8769" t="6626" r="13033" b="16280"/>
          <a:stretch/>
        </p:blipFill>
        <p:spPr>
          <a:xfrm>
            <a:off x="9680603" y="3860539"/>
            <a:ext cx="2480577" cy="1499244"/>
          </a:xfrm>
          <a:prstGeom prst="rect">
            <a:avLst/>
          </a:prstGeom>
        </p:spPr>
      </p:pic>
      <p:pic>
        <p:nvPicPr>
          <p:cNvPr id="8" name="Afbeelding 7">
            <a:extLst>
              <a:ext uri="{FF2B5EF4-FFF2-40B4-BE49-F238E27FC236}">
                <a16:creationId xmlns:a16="http://schemas.microsoft.com/office/drawing/2014/main" id="{13631EA8-60BA-3647-8176-1949D18E2C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6268" y="3209716"/>
            <a:ext cx="2110838" cy="1510696"/>
          </a:xfrm>
          <a:prstGeom prst="rect">
            <a:avLst/>
          </a:prstGeom>
        </p:spPr>
      </p:pic>
    </p:spTree>
    <p:extLst>
      <p:ext uri="{BB962C8B-B14F-4D97-AF65-F5344CB8AC3E}">
        <p14:creationId xmlns:p14="http://schemas.microsoft.com/office/powerpoint/2010/main" val="655723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7B8B0-8F69-414D-80EA-84937E24D072}"/>
              </a:ext>
            </a:extLst>
          </p:cNvPr>
          <p:cNvSpPr>
            <a:spLocks noGrp="1"/>
          </p:cNvSpPr>
          <p:nvPr>
            <p:ph type="title"/>
          </p:nvPr>
        </p:nvSpPr>
        <p:spPr>
          <a:xfrm>
            <a:off x="534572" y="0"/>
            <a:ext cx="10635879" cy="2110153"/>
          </a:xfrm>
        </p:spPr>
        <p:txBody>
          <a:bodyPr/>
          <a:lstStyle/>
          <a:p>
            <a:r>
              <a:rPr lang="nl-NL" dirty="0"/>
              <a:t>Zone Geel</a:t>
            </a:r>
          </a:p>
        </p:txBody>
      </p:sp>
      <p:pic>
        <p:nvPicPr>
          <p:cNvPr id="5" name="Tijdelijke aanduiding voor inhoud 4">
            <a:extLst>
              <a:ext uri="{FF2B5EF4-FFF2-40B4-BE49-F238E27FC236}">
                <a16:creationId xmlns:a16="http://schemas.microsoft.com/office/drawing/2014/main" id="{6AEC956D-44B7-9F47-9CC7-0300E5C86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6624" y="0"/>
            <a:ext cx="5415376" cy="2110153"/>
          </a:xfrm>
        </p:spPr>
      </p:pic>
      <p:sp>
        <p:nvSpPr>
          <p:cNvPr id="6" name="Tekstvak 5">
            <a:extLst>
              <a:ext uri="{FF2B5EF4-FFF2-40B4-BE49-F238E27FC236}">
                <a16:creationId xmlns:a16="http://schemas.microsoft.com/office/drawing/2014/main" id="{0D056534-6C45-0C4B-AC91-FBA7777FD87F}"/>
              </a:ext>
            </a:extLst>
          </p:cNvPr>
          <p:cNvSpPr txBox="1"/>
          <p:nvPr/>
        </p:nvSpPr>
        <p:spPr>
          <a:xfrm>
            <a:off x="534572" y="1580847"/>
            <a:ext cx="5440905" cy="4524315"/>
          </a:xfrm>
          <a:prstGeom prst="rect">
            <a:avLst/>
          </a:prstGeom>
          <a:noFill/>
        </p:spPr>
        <p:txBody>
          <a:bodyPr wrap="square" rtlCol="0">
            <a:spAutoFit/>
          </a:bodyPr>
          <a:lstStyle/>
          <a:p>
            <a:pPr marL="285750" indent="-285750">
              <a:buFont typeface="Arial" panose="020B0604020202020204" pitchFamily="34" charset="0"/>
              <a:buChar char="•"/>
            </a:pPr>
            <a:r>
              <a:rPr lang="nl-NL" dirty="0"/>
              <a:t>De gemeente heeft aangegeven de weg langs </a:t>
            </a:r>
            <a:r>
              <a:rPr lang="nl-NL" dirty="0" err="1"/>
              <a:t>Arbie’s</a:t>
            </a:r>
            <a:r>
              <a:rPr lang="nl-NL" dirty="0"/>
              <a:t> aan te passen, om zo een betere verbinding te maken richting de nieuwe wijk ‘Koningsoord’. Dit door middel van de aanleg van een nieuw fietspad. </a:t>
            </a:r>
          </a:p>
          <a:p>
            <a:endParaRPr lang="nl-NL" dirty="0"/>
          </a:p>
          <a:p>
            <a:r>
              <a:rPr lang="nl-NL" dirty="0"/>
              <a:t>Door deze aanleg zal </a:t>
            </a:r>
            <a:r>
              <a:rPr lang="nl-NL" dirty="0" err="1"/>
              <a:t>Arbie’s</a:t>
            </a:r>
            <a:r>
              <a:rPr lang="nl-NL" dirty="0"/>
              <a:t> een betere bereikbaarheid hebben, maar zullen er aanpassingen gedaan moeten worden aan de randen het terrein. Hierbij kan gedacht worden aan een nieuwe/verbeterde omheining, meer groen in de vorm van bomen/struiken/planten, een grotere/verbeterde fietsenstalling, </a:t>
            </a:r>
            <a:r>
              <a:rPr lang="nl-NL" dirty="0" err="1"/>
              <a:t>signing</a:t>
            </a:r>
            <a:r>
              <a:rPr lang="nl-NL" dirty="0"/>
              <a:t> over hoe het terrein te bereiken is en mogelijkheden tot parkeergelegenheid uitbreiden dan wel verbeteren. </a:t>
            </a:r>
          </a:p>
        </p:txBody>
      </p:sp>
      <p:pic>
        <p:nvPicPr>
          <p:cNvPr id="4" name="Afbeelding 3">
            <a:extLst>
              <a:ext uri="{FF2B5EF4-FFF2-40B4-BE49-F238E27FC236}">
                <a16:creationId xmlns:a16="http://schemas.microsoft.com/office/drawing/2014/main" id="{58CDD933-A57F-AD4E-94E8-C002E451E189}"/>
              </a:ext>
            </a:extLst>
          </p:cNvPr>
          <p:cNvPicPr>
            <a:picLocks noChangeAspect="1"/>
          </p:cNvPicPr>
          <p:nvPr/>
        </p:nvPicPr>
        <p:blipFill rotWithShape="1">
          <a:blip r:embed="rId3">
            <a:extLst>
              <a:ext uri="{28A0092B-C50C-407E-A947-70E740481C1C}">
                <a14:useLocalDpi xmlns:a14="http://schemas.microsoft.com/office/drawing/2010/main" val="0"/>
              </a:ext>
            </a:extLst>
          </a:blip>
          <a:srcRect l="-501" t="13474" r="-1"/>
          <a:stretch/>
        </p:blipFill>
        <p:spPr>
          <a:xfrm>
            <a:off x="8966868" y="5398003"/>
            <a:ext cx="3225131" cy="1459997"/>
          </a:xfrm>
          <a:prstGeom prst="rect">
            <a:avLst/>
          </a:prstGeom>
        </p:spPr>
      </p:pic>
      <p:pic>
        <p:nvPicPr>
          <p:cNvPr id="9" name="Afbeelding 8">
            <a:extLst>
              <a:ext uri="{FF2B5EF4-FFF2-40B4-BE49-F238E27FC236}">
                <a16:creationId xmlns:a16="http://schemas.microsoft.com/office/drawing/2014/main" id="{2679E461-E81A-5348-9AEE-55A13689C5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3448" y="3606814"/>
            <a:ext cx="3198552" cy="1791189"/>
          </a:xfrm>
          <a:prstGeom prst="rect">
            <a:avLst/>
          </a:prstGeom>
        </p:spPr>
      </p:pic>
      <p:pic>
        <p:nvPicPr>
          <p:cNvPr id="13" name="Afbeelding 12">
            <a:extLst>
              <a:ext uri="{FF2B5EF4-FFF2-40B4-BE49-F238E27FC236}">
                <a16:creationId xmlns:a16="http://schemas.microsoft.com/office/drawing/2014/main" id="{FDAA32DB-9188-AF42-9E52-9DBC084640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3426" y="5103377"/>
            <a:ext cx="2800022" cy="1880307"/>
          </a:xfrm>
          <a:prstGeom prst="rect">
            <a:avLst/>
          </a:prstGeom>
        </p:spPr>
      </p:pic>
      <p:pic>
        <p:nvPicPr>
          <p:cNvPr id="17" name="Afbeelding 16">
            <a:extLst>
              <a:ext uri="{FF2B5EF4-FFF2-40B4-BE49-F238E27FC236}">
                <a16:creationId xmlns:a16="http://schemas.microsoft.com/office/drawing/2014/main" id="{35CEE39D-505A-DD4F-9062-BD17F5DDAF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71306" y="2105068"/>
            <a:ext cx="2846223" cy="1496563"/>
          </a:xfrm>
          <a:prstGeom prst="rect">
            <a:avLst/>
          </a:prstGeom>
        </p:spPr>
      </p:pic>
      <p:pic>
        <p:nvPicPr>
          <p:cNvPr id="20" name="Afbeelding 19">
            <a:extLst>
              <a:ext uri="{FF2B5EF4-FFF2-40B4-BE49-F238E27FC236}">
                <a16:creationId xmlns:a16="http://schemas.microsoft.com/office/drawing/2014/main" id="{717039A8-5705-BE4C-A0F5-17ED617969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17978" y="3606814"/>
            <a:ext cx="2667540" cy="1496563"/>
          </a:xfrm>
          <a:prstGeom prst="rect">
            <a:avLst/>
          </a:prstGeom>
        </p:spPr>
      </p:pic>
    </p:spTree>
    <p:extLst>
      <p:ext uri="{BB962C8B-B14F-4D97-AF65-F5344CB8AC3E}">
        <p14:creationId xmlns:p14="http://schemas.microsoft.com/office/powerpoint/2010/main" val="3544768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7B8B0-8F69-414D-80EA-84937E24D072}"/>
              </a:ext>
            </a:extLst>
          </p:cNvPr>
          <p:cNvSpPr>
            <a:spLocks noGrp="1"/>
          </p:cNvSpPr>
          <p:nvPr>
            <p:ph type="title"/>
          </p:nvPr>
        </p:nvSpPr>
        <p:spPr>
          <a:xfrm>
            <a:off x="534572" y="0"/>
            <a:ext cx="10635879" cy="2110153"/>
          </a:xfrm>
        </p:spPr>
        <p:txBody>
          <a:bodyPr/>
          <a:lstStyle/>
          <a:p>
            <a:r>
              <a:rPr lang="nl-NL" dirty="0"/>
              <a:t>Zone Groen</a:t>
            </a:r>
          </a:p>
        </p:txBody>
      </p:sp>
      <p:pic>
        <p:nvPicPr>
          <p:cNvPr id="5" name="Tijdelijke aanduiding voor inhoud 4">
            <a:extLst>
              <a:ext uri="{FF2B5EF4-FFF2-40B4-BE49-F238E27FC236}">
                <a16:creationId xmlns:a16="http://schemas.microsoft.com/office/drawing/2014/main" id="{6AEC956D-44B7-9F47-9CC7-0300E5C86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6624" y="0"/>
            <a:ext cx="5415376" cy="2110153"/>
          </a:xfrm>
        </p:spPr>
      </p:pic>
      <p:sp>
        <p:nvSpPr>
          <p:cNvPr id="6" name="Tekstvak 5">
            <a:extLst>
              <a:ext uri="{FF2B5EF4-FFF2-40B4-BE49-F238E27FC236}">
                <a16:creationId xmlns:a16="http://schemas.microsoft.com/office/drawing/2014/main" id="{0D056534-6C45-0C4B-AC91-FBA7777FD87F}"/>
              </a:ext>
            </a:extLst>
          </p:cNvPr>
          <p:cNvSpPr txBox="1"/>
          <p:nvPr/>
        </p:nvSpPr>
        <p:spPr>
          <a:xfrm>
            <a:off x="604028" y="1436830"/>
            <a:ext cx="5931674" cy="2862322"/>
          </a:xfrm>
          <a:prstGeom prst="rect">
            <a:avLst/>
          </a:prstGeom>
          <a:noFill/>
        </p:spPr>
        <p:txBody>
          <a:bodyPr wrap="square" rtlCol="0">
            <a:spAutoFit/>
          </a:bodyPr>
          <a:lstStyle/>
          <a:p>
            <a:pPr marL="285750" indent="-285750">
              <a:buFont typeface="Arial" panose="020B0604020202020204" pitchFamily="34" charset="0"/>
              <a:buChar char="•"/>
            </a:pPr>
            <a:r>
              <a:rPr lang="nl-NL" dirty="0"/>
              <a:t>Om de recreatie voor de inwoners van Berkel- Enschot te vergroten zal er rond het bad een mooie wandel boulevard worden gemaakt met mooie uitzichten over het bad tot gevolg. Inwoners kunnen hier wandelen, joggen en trainen;</a:t>
            </a:r>
          </a:p>
          <a:p>
            <a:pPr marL="285750" indent="-285750">
              <a:buFont typeface="Arial" panose="020B0604020202020204" pitchFamily="34" charset="0"/>
              <a:buChar char="•"/>
            </a:pPr>
            <a:r>
              <a:rPr lang="nl-NL" dirty="0"/>
              <a:t>Er worden enkele plekken naast de wandelboulevard aangewezen om krachttraining te doen en open plekken voor groepen om buitensport te kunnen beoefenen (mom in balans, buiten yoga etc.).</a:t>
            </a:r>
          </a:p>
        </p:txBody>
      </p:sp>
      <p:pic>
        <p:nvPicPr>
          <p:cNvPr id="7" name="Afbeelding 6">
            <a:extLst>
              <a:ext uri="{FF2B5EF4-FFF2-40B4-BE49-F238E27FC236}">
                <a16:creationId xmlns:a16="http://schemas.microsoft.com/office/drawing/2014/main" id="{A176E723-1356-D74F-A061-F1B8ABB04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0924" y="4016317"/>
            <a:ext cx="1893550" cy="2832302"/>
          </a:xfrm>
          <a:prstGeom prst="rect">
            <a:avLst/>
          </a:prstGeom>
        </p:spPr>
      </p:pic>
      <p:pic>
        <p:nvPicPr>
          <p:cNvPr id="10" name="Afbeelding 9">
            <a:extLst>
              <a:ext uri="{FF2B5EF4-FFF2-40B4-BE49-F238E27FC236}">
                <a16:creationId xmlns:a16="http://schemas.microsoft.com/office/drawing/2014/main" id="{4AD6EB28-37F1-D74C-9EDD-6212E7F885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5113" y="5715761"/>
            <a:ext cx="2263009" cy="1255557"/>
          </a:xfrm>
          <a:prstGeom prst="rect">
            <a:avLst/>
          </a:prstGeom>
        </p:spPr>
      </p:pic>
      <p:pic>
        <p:nvPicPr>
          <p:cNvPr id="12" name="Afbeelding 11">
            <a:extLst>
              <a:ext uri="{FF2B5EF4-FFF2-40B4-BE49-F238E27FC236}">
                <a16:creationId xmlns:a16="http://schemas.microsoft.com/office/drawing/2014/main" id="{E54E4980-B516-1E46-8C2E-13C1CB30C8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1344" y="5505740"/>
            <a:ext cx="2030421" cy="1352260"/>
          </a:xfrm>
          <a:prstGeom prst="rect">
            <a:avLst/>
          </a:prstGeom>
        </p:spPr>
      </p:pic>
      <p:pic>
        <p:nvPicPr>
          <p:cNvPr id="15" name="Afbeelding 14">
            <a:extLst>
              <a:ext uri="{FF2B5EF4-FFF2-40B4-BE49-F238E27FC236}">
                <a16:creationId xmlns:a16="http://schemas.microsoft.com/office/drawing/2014/main" id="{0CD37703-48A2-1340-BE69-7F6736D2DB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6711" y="4233565"/>
            <a:ext cx="2221897" cy="1492077"/>
          </a:xfrm>
          <a:prstGeom prst="rect">
            <a:avLst/>
          </a:prstGeom>
        </p:spPr>
      </p:pic>
      <p:pic>
        <p:nvPicPr>
          <p:cNvPr id="21" name="Afbeelding 20">
            <a:extLst>
              <a:ext uri="{FF2B5EF4-FFF2-40B4-BE49-F238E27FC236}">
                <a16:creationId xmlns:a16="http://schemas.microsoft.com/office/drawing/2014/main" id="{03574F81-AE59-004A-9D56-114B6B17C6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67756" y="5639761"/>
            <a:ext cx="2000974" cy="1331557"/>
          </a:xfrm>
          <a:prstGeom prst="rect">
            <a:avLst/>
          </a:prstGeom>
        </p:spPr>
      </p:pic>
      <p:pic>
        <p:nvPicPr>
          <p:cNvPr id="23" name="Afbeelding 22">
            <a:extLst>
              <a:ext uri="{FF2B5EF4-FFF2-40B4-BE49-F238E27FC236}">
                <a16:creationId xmlns:a16="http://schemas.microsoft.com/office/drawing/2014/main" id="{B7C208DE-9DAA-AF42-AF5B-BC8DCABDD199}"/>
              </a:ext>
            </a:extLst>
          </p:cNvPr>
          <p:cNvPicPr>
            <a:picLocks noChangeAspect="1"/>
          </p:cNvPicPr>
          <p:nvPr/>
        </p:nvPicPr>
        <p:blipFill rotWithShape="1">
          <a:blip r:embed="rId8">
            <a:extLst>
              <a:ext uri="{28A0092B-C50C-407E-A947-70E740481C1C}">
                <a14:useLocalDpi xmlns:a14="http://schemas.microsoft.com/office/drawing/2010/main" val="0"/>
              </a:ext>
            </a:extLst>
          </a:blip>
          <a:srcRect t="25365"/>
          <a:stretch/>
        </p:blipFill>
        <p:spPr>
          <a:xfrm>
            <a:off x="10351826" y="5024423"/>
            <a:ext cx="1840174" cy="1833577"/>
          </a:xfrm>
          <a:prstGeom prst="rect">
            <a:avLst/>
          </a:prstGeom>
        </p:spPr>
      </p:pic>
      <p:pic>
        <p:nvPicPr>
          <p:cNvPr id="25" name="Afbeelding 24">
            <a:extLst>
              <a:ext uri="{FF2B5EF4-FFF2-40B4-BE49-F238E27FC236}">
                <a16:creationId xmlns:a16="http://schemas.microsoft.com/office/drawing/2014/main" id="{F1643461-8A00-E347-90F8-60576C3BBC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86908" y="4490405"/>
            <a:ext cx="1886843" cy="1251059"/>
          </a:xfrm>
          <a:prstGeom prst="rect">
            <a:avLst/>
          </a:prstGeom>
        </p:spPr>
      </p:pic>
      <p:pic>
        <p:nvPicPr>
          <p:cNvPr id="29" name="Afbeelding 28">
            <a:extLst>
              <a:ext uri="{FF2B5EF4-FFF2-40B4-BE49-F238E27FC236}">
                <a16:creationId xmlns:a16="http://schemas.microsoft.com/office/drawing/2014/main" id="{1490AA26-ED82-124F-A9B7-DD639E6A599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26596" y="3516923"/>
            <a:ext cx="2793581" cy="1530477"/>
          </a:xfrm>
          <a:prstGeom prst="rect">
            <a:avLst/>
          </a:prstGeom>
        </p:spPr>
      </p:pic>
      <p:pic>
        <p:nvPicPr>
          <p:cNvPr id="31" name="Afbeelding 30">
            <a:extLst>
              <a:ext uri="{FF2B5EF4-FFF2-40B4-BE49-F238E27FC236}">
                <a16:creationId xmlns:a16="http://schemas.microsoft.com/office/drawing/2014/main" id="{5C3540EB-F494-2044-8587-57605B63E2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22102" y="2352600"/>
            <a:ext cx="2072848" cy="1164323"/>
          </a:xfrm>
          <a:prstGeom prst="rect">
            <a:avLst/>
          </a:prstGeom>
        </p:spPr>
      </p:pic>
      <p:pic>
        <p:nvPicPr>
          <p:cNvPr id="27" name="Afbeelding 26">
            <a:extLst>
              <a:ext uri="{FF2B5EF4-FFF2-40B4-BE49-F238E27FC236}">
                <a16:creationId xmlns:a16="http://schemas.microsoft.com/office/drawing/2014/main" id="{42632997-3261-E64D-87FF-CC23A48CD129}"/>
              </a:ext>
            </a:extLst>
          </p:cNvPr>
          <p:cNvPicPr>
            <a:picLocks noChangeAspect="1"/>
          </p:cNvPicPr>
          <p:nvPr/>
        </p:nvPicPr>
        <p:blipFill rotWithShape="1">
          <a:blip r:embed="rId12">
            <a:extLst>
              <a:ext uri="{28A0092B-C50C-407E-A947-70E740481C1C}">
                <a14:useLocalDpi xmlns:a14="http://schemas.microsoft.com/office/drawing/2010/main" val="0"/>
              </a:ext>
            </a:extLst>
          </a:blip>
          <a:srcRect l="5743" t="1279" r="24949" b="-1279"/>
          <a:stretch/>
        </p:blipFill>
        <p:spPr>
          <a:xfrm>
            <a:off x="8592250" y="2349148"/>
            <a:ext cx="1551302" cy="1676550"/>
          </a:xfrm>
          <a:prstGeom prst="rect">
            <a:avLst/>
          </a:prstGeom>
        </p:spPr>
      </p:pic>
    </p:spTree>
    <p:extLst>
      <p:ext uri="{BB962C8B-B14F-4D97-AF65-F5344CB8AC3E}">
        <p14:creationId xmlns:p14="http://schemas.microsoft.com/office/powerpoint/2010/main" val="2034383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37B8B0-8F69-414D-80EA-84937E24D072}"/>
              </a:ext>
            </a:extLst>
          </p:cNvPr>
          <p:cNvSpPr>
            <a:spLocks noGrp="1"/>
          </p:cNvSpPr>
          <p:nvPr>
            <p:ph type="title"/>
          </p:nvPr>
        </p:nvSpPr>
        <p:spPr>
          <a:xfrm>
            <a:off x="534572" y="0"/>
            <a:ext cx="10635879" cy="2110153"/>
          </a:xfrm>
        </p:spPr>
        <p:txBody>
          <a:bodyPr/>
          <a:lstStyle/>
          <a:p>
            <a:r>
              <a:rPr lang="nl-NL" dirty="0"/>
              <a:t>Zone Oranje</a:t>
            </a:r>
          </a:p>
        </p:txBody>
      </p:sp>
      <p:pic>
        <p:nvPicPr>
          <p:cNvPr id="5" name="Tijdelijke aanduiding voor inhoud 4">
            <a:extLst>
              <a:ext uri="{FF2B5EF4-FFF2-40B4-BE49-F238E27FC236}">
                <a16:creationId xmlns:a16="http://schemas.microsoft.com/office/drawing/2014/main" id="{6AEC956D-44B7-9F47-9CC7-0300E5C86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6624" y="0"/>
            <a:ext cx="5415376" cy="2110153"/>
          </a:xfrm>
        </p:spPr>
      </p:pic>
      <p:sp>
        <p:nvSpPr>
          <p:cNvPr id="6" name="Tekstvak 5">
            <a:extLst>
              <a:ext uri="{FF2B5EF4-FFF2-40B4-BE49-F238E27FC236}">
                <a16:creationId xmlns:a16="http://schemas.microsoft.com/office/drawing/2014/main" id="{0D056534-6C45-0C4B-AC91-FBA7777FD87F}"/>
              </a:ext>
            </a:extLst>
          </p:cNvPr>
          <p:cNvSpPr txBox="1"/>
          <p:nvPr/>
        </p:nvSpPr>
        <p:spPr>
          <a:xfrm>
            <a:off x="485258" y="1531033"/>
            <a:ext cx="5976502" cy="2585323"/>
          </a:xfrm>
          <a:prstGeom prst="rect">
            <a:avLst/>
          </a:prstGeom>
          <a:noFill/>
        </p:spPr>
        <p:txBody>
          <a:bodyPr wrap="square" rtlCol="0">
            <a:spAutoFit/>
          </a:bodyPr>
          <a:lstStyle/>
          <a:p>
            <a:pPr marL="285750" indent="-285750">
              <a:buFont typeface="Arial" panose="020B0604020202020204" pitchFamily="34" charset="0"/>
              <a:buChar char="•"/>
            </a:pPr>
            <a:r>
              <a:rPr lang="nl-NL" dirty="0"/>
              <a:t>Om de wandel/jog gelegenheid zo goed mogelijk in te richten, herstellen we de oorspronkelijke brug, die in de jaren ‘90 er gelegen heeft. Op deze manier kunnen mensen ‘een rondje lopen’ en spreiden we de ingangen van de nieuwe boulevard. </a:t>
            </a:r>
          </a:p>
          <a:p>
            <a:pPr marL="285750" indent="-285750">
              <a:buFont typeface="Arial" panose="020B0604020202020204" pitchFamily="34" charset="0"/>
              <a:buChar char="•"/>
            </a:pPr>
            <a:r>
              <a:rPr lang="nl-NL" dirty="0"/>
              <a:t>De materialen worden zoveel mogelijk van natuurlijke eigenschappen voorzien zodat het natuurlijke karakter van de plek en het bad worden behouden. </a:t>
            </a:r>
          </a:p>
        </p:txBody>
      </p:sp>
      <p:pic>
        <p:nvPicPr>
          <p:cNvPr id="9" name="Afbeelding 8">
            <a:extLst>
              <a:ext uri="{FF2B5EF4-FFF2-40B4-BE49-F238E27FC236}">
                <a16:creationId xmlns:a16="http://schemas.microsoft.com/office/drawing/2014/main" id="{7FA5EDB1-C0F9-EB4C-ABB2-A478267C8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574" y="4518754"/>
            <a:ext cx="3221056" cy="2339246"/>
          </a:xfrm>
          <a:prstGeom prst="rect">
            <a:avLst/>
          </a:prstGeom>
        </p:spPr>
      </p:pic>
      <p:pic>
        <p:nvPicPr>
          <p:cNvPr id="13" name="Afbeelding 12">
            <a:extLst>
              <a:ext uri="{FF2B5EF4-FFF2-40B4-BE49-F238E27FC236}">
                <a16:creationId xmlns:a16="http://schemas.microsoft.com/office/drawing/2014/main" id="{7AC72560-65A2-BD4C-9BCE-C303CD49E4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630" y="4911713"/>
            <a:ext cx="4483100" cy="1816100"/>
          </a:xfrm>
          <a:prstGeom prst="rect">
            <a:avLst/>
          </a:prstGeom>
        </p:spPr>
      </p:pic>
      <p:pic>
        <p:nvPicPr>
          <p:cNvPr id="16" name="Afbeelding 15">
            <a:extLst>
              <a:ext uri="{FF2B5EF4-FFF2-40B4-BE49-F238E27FC236}">
                <a16:creationId xmlns:a16="http://schemas.microsoft.com/office/drawing/2014/main" id="{80491BE1-3110-8F47-B5FC-A3F78BD933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7955" y="2663813"/>
            <a:ext cx="3606800" cy="2247900"/>
          </a:xfrm>
          <a:prstGeom prst="rect">
            <a:avLst/>
          </a:prstGeom>
        </p:spPr>
      </p:pic>
      <p:pic>
        <p:nvPicPr>
          <p:cNvPr id="4" name="Afbeelding 3">
            <a:extLst>
              <a:ext uri="{FF2B5EF4-FFF2-40B4-BE49-F238E27FC236}">
                <a16:creationId xmlns:a16="http://schemas.microsoft.com/office/drawing/2014/main" id="{9D666B86-E4AE-4A48-9AAB-A3C865292F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5927" y="4640325"/>
            <a:ext cx="2945647" cy="2206392"/>
          </a:xfrm>
          <a:prstGeom prst="rect">
            <a:avLst/>
          </a:prstGeom>
        </p:spPr>
      </p:pic>
    </p:spTree>
    <p:extLst>
      <p:ext uri="{BB962C8B-B14F-4D97-AF65-F5344CB8AC3E}">
        <p14:creationId xmlns:p14="http://schemas.microsoft.com/office/powerpoint/2010/main" val="31913039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Houttype</Template>
  <TotalTime>286</TotalTime>
  <Words>806</Words>
  <Application>Microsoft Office PowerPoint</Application>
  <PresentationFormat>Breedbeeld</PresentationFormat>
  <Paragraphs>67</Paragraphs>
  <Slides>11</Slides>
  <Notes>0</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11</vt:i4>
      </vt:variant>
    </vt:vector>
  </HeadingPairs>
  <TitlesOfParts>
    <vt:vector size="19" baseType="lpstr">
      <vt:lpstr>Arial</vt:lpstr>
      <vt:lpstr>Calibri</vt:lpstr>
      <vt:lpstr>Courier New</vt:lpstr>
      <vt:lpstr>Rockwell</vt:lpstr>
      <vt:lpstr>Rockwell Condensed</vt:lpstr>
      <vt:lpstr>Rockwell Extra Bold</vt:lpstr>
      <vt:lpstr>Wingdings</vt:lpstr>
      <vt:lpstr>Houttype</vt:lpstr>
      <vt:lpstr>Arbie’s beachhouse &amp; Strandbad de Rauwbraken</vt:lpstr>
      <vt:lpstr>De Huidige situatie</vt:lpstr>
      <vt:lpstr>Het volledige terrein</vt:lpstr>
      <vt:lpstr>Verschillende zones</vt:lpstr>
      <vt:lpstr>Zone Roze</vt:lpstr>
      <vt:lpstr>Zone Rood</vt:lpstr>
      <vt:lpstr>Zone Geel</vt:lpstr>
      <vt:lpstr>Zone Groen</vt:lpstr>
      <vt:lpstr>Zone Oranje</vt:lpstr>
      <vt:lpstr>Zone blauw</vt:lpstr>
      <vt:lpstr>Groeien door klein te blijven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Arbies beachhouse</dc:title>
  <dc:creator>Sjoerd Bakker</dc:creator>
  <cp:lastModifiedBy>Ben Hamers</cp:lastModifiedBy>
  <cp:revision>21</cp:revision>
  <dcterms:created xsi:type="dcterms:W3CDTF">2022-09-15T12:20:25Z</dcterms:created>
  <dcterms:modified xsi:type="dcterms:W3CDTF">2023-07-06T11:05:16Z</dcterms:modified>
</cp:coreProperties>
</file>