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8" r:id="rId2"/>
    <p:sldId id="261" r:id="rId3"/>
    <p:sldId id="257" r:id="rId4"/>
    <p:sldId id="265" r:id="rId5"/>
    <p:sldId id="266" r:id="rId6"/>
    <p:sldId id="267" r:id="rId7"/>
    <p:sldId id="271" r:id="rId8"/>
    <p:sldId id="272" r:id="rId9"/>
    <p:sldId id="263" r:id="rId10"/>
    <p:sldId id="273" r:id="rId11"/>
    <p:sldId id="274" r:id="rId12"/>
    <p:sldId id="275"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61084" autoAdjust="0"/>
  </p:normalViewPr>
  <p:slideViewPr>
    <p:cSldViewPr snapToGrid="0">
      <p:cViewPr varScale="1">
        <p:scale>
          <a:sx n="57" d="100"/>
          <a:sy n="57" d="100"/>
        </p:scale>
        <p:origin x="78" y="5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563EE8-0636-4BF3-A205-D69E2797E214}"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nl-NL"/>
        </a:p>
      </dgm:t>
    </dgm:pt>
    <dgm:pt modelId="{FE0ACB82-15BE-4141-A5BF-46E744AE4E78}">
      <dgm:prSet phldrT="[Tekst]"/>
      <dgm:spPr/>
      <dgm:t>
        <a:bodyPr/>
        <a:lstStyle/>
        <a:p>
          <a:r>
            <a:rPr lang="nl-NL" dirty="0" err="1" smtClean="0"/>
            <a:t>opbrensten</a:t>
          </a:r>
          <a:endParaRPr lang="nl-NL" dirty="0"/>
        </a:p>
      </dgm:t>
    </dgm:pt>
    <dgm:pt modelId="{F9A35E05-6FC7-4342-AA0D-6F70EB972CF7}" type="parTrans" cxnId="{3E7F0891-F053-4F4D-8240-7900837B3EA9}">
      <dgm:prSet/>
      <dgm:spPr/>
      <dgm:t>
        <a:bodyPr/>
        <a:lstStyle/>
        <a:p>
          <a:endParaRPr lang="nl-NL"/>
        </a:p>
      </dgm:t>
    </dgm:pt>
    <dgm:pt modelId="{E9A5205A-DF19-45DB-872C-30A735F6780E}" type="sibTrans" cxnId="{3E7F0891-F053-4F4D-8240-7900837B3EA9}">
      <dgm:prSet/>
      <dgm:spPr/>
      <dgm:t>
        <a:bodyPr/>
        <a:lstStyle/>
        <a:p>
          <a:endParaRPr lang="nl-NL"/>
        </a:p>
      </dgm:t>
    </dgm:pt>
    <dgm:pt modelId="{63FA0D6F-AD4A-40A4-9DA7-50C7552131FE}">
      <dgm:prSet phldrT="[Tekst]" custT="1"/>
      <dgm:spPr/>
      <dgm:t>
        <a:bodyPr/>
        <a:lstStyle/>
        <a:p>
          <a:pPr>
            <a:lnSpc>
              <a:spcPct val="114000"/>
            </a:lnSpc>
            <a:spcAft>
              <a:spcPts val="0"/>
            </a:spcAft>
          </a:pPr>
          <a:r>
            <a:rPr lang="nl-NL" sz="1600" dirty="0" smtClean="0"/>
            <a:t>Q1 € 87.000</a:t>
          </a:r>
        </a:p>
        <a:p>
          <a:pPr>
            <a:lnSpc>
              <a:spcPct val="114000"/>
            </a:lnSpc>
            <a:spcAft>
              <a:spcPts val="0"/>
            </a:spcAft>
          </a:pPr>
          <a:r>
            <a:rPr lang="nl-NL" sz="1600" dirty="0" smtClean="0"/>
            <a:t>Q2 € 49.200</a:t>
          </a:r>
        </a:p>
        <a:p>
          <a:pPr>
            <a:lnSpc>
              <a:spcPct val="114000"/>
            </a:lnSpc>
            <a:spcAft>
              <a:spcPts val="0"/>
            </a:spcAft>
          </a:pPr>
          <a:endParaRPr lang="nl-NL" sz="1600" dirty="0" smtClean="0"/>
        </a:p>
        <a:p>
          <a:pPr>
            <a:lnSpc>
              <a:spcPct val="114000"/>
            </a:lnSpc>
            <a:spcAft>
              <a:spcPts val="0"/>
            </a:spcAft>
          </a:pPr>
          <a:endParaRPr lang="nl-NL" sz="1600" dirty="0" smtClean="0"/>
        </a:p>
        <a:p>
          <a:pPr>
            <a:lnSpc>
              <a:spcPct val="114000"/>
            </a:lnSpc>
            <a:spcAft>
              <a:spcPts val="0"/>
            </a:spcAft>
          </a:pPr>
          <a:endParaRPr lang="nl-NL" sz="1600" dirty="0" smtClean="0"/>
        </a:p>
        <a:p>
          <a:pPr>
            <a:lnSpc>
              <a:spcPct val="114000"/>
            </a:lnSpc>
            <a:spcAft>
              <a:spcPts val="0"/>
            </a:spcAft>
          </a:pPr>
          <a:endParaRPr lang="nl-NL" sz="1600" dirty="0" smtClean="0"/>
        </a:p>
        <a:p>
          <a:pPr>
            <a:lnSpc>
              <a:spcPct val="114000"/>
            </a:lnSpc>
            <a:spcAft>
              <a:spcPts val="0"/>
            </a:spcAft>
          </a:pPr>
          <a:endParaRPr lang="nl-NL" sz="1600" dirty="0" smtClean="0"/>
        </a:p>
        <a:p>
          <a:pPr>
            <a:lnSpc>
              <a:spcPct val="114000"/>
            </a:lnSpc>
            <a:spcAft>
              <a:spcPts val="0"/>
            </a:spcAft>
          </a:pPr>
          <a:r>
            <a:rPr lang="nl-NL" sz="1600" dirty="0" smtClean="0"/>
            <a:t>€ 136.200</a:t>
          </a:r>
          <a:endParaRPr lang="nl-NL" sz="1600" dirty="0"/>
        </a:p>
      </dgm:t>
    </dgm:pt>
    <dgm:pt modelId="{6892B35F-0F16-413A-A7AB-020829E1513F}" type="parTrans" cxnId="{921DB8F5-6292-4562-8ADE-83B42500C6BC}">
      <dgm:prSet/>
      <dgm:spPr/>
      <dgm:t>
        <a:bodyPr/>
        <a:lstStyle/>
        <a:p>
          <a:endParaRPr lang="nl-NL"/>
        </a:p>
      </dgm:t>
    </dgm:pt>
    <dgm:pt modelId="{5232BCC1-539F-4F18-9CD1-D5ABC9D7A5F9}" type="sibTrans" cxnId="{921DB8F5-6292-4562-8ADE-83B42500C6BC}">
      <dgm:prSet/>
      <dgm:spPr/>
      <dgm:t>
        <a:bodyPr/>
        <a:lstStyle/>
        <a:p>
          <a:endParaRPr lang="nl-NL"/>
        </a:p>
      </dgm:t>
    </dgm:pt>
    <dgm:pt modelId="{83FFFAA0-23B6-45F6-8E72-5ACC5955C161}">
      <dgm:prSet phldrT="[Tekst]"/>
      <dgm:spPr/>
      <dgm:t>
        <a:bodyPr/>
        <a:lstStyle/>
        <a:p>
          <a:r>
            <a:rPr lang="nl-NL" dirty="0" smtClean="0"/>
            <a:t>Extra uitgaven</a:t>
          </a:r>
          <a:endParaRPr lang="nl-NL" dirty="0"/>
        </a:p>
      </dgm:t>
    </dgm:pt>
    <dgm:pt modelId="{77905453-C3B1-4996-9EF8-A3B021FF45A6}" type="parTrans" cxnId="{4DCA4CF8-83CF-4B2F-8F19-5599E7E1AFEB}">
      <dgm:prSet/>
      <dgm:spPr/>
      <dgm:t>
        <a:bodyPr/>
        <a:lstStyle/>
        <a:p>
          <a:endParaRPr lang="nl-NL"/>
        </a:p>
      </dgm:t>
    </dgm:pt>
    <dgm:pt modelId="{9A212EC4-8A40-4233-804A-D23AA2EA486F}" type="sibTrans" cxnId="{4DCA4CF8-83CF-4B2F-8F19-5599E7E1AFEB}">
      <dgm:prSet/>
      <dgm:spPr/>
      <dgm:t>
        <a:bodyPr/>
        <a:lstStyle/>
        <a:p>
          <a:endParaRPr lang="nl-NL"/>
        </a:p>
      </dgm:t>
    </dgm:pt>
    <dgm:pt modelId="{44A09228-B31C-4362-B388-F1B151BD37B9}">
      <dgm:prSet phldrT="[Tekst]" custT="1"/>
      <dgm:spPr>
        <a:solidFill>
          <a:schemeClr val="accent6">
            <a:lumMod val="60000"/>
            <a:lumOff val="40000"/>
          </a:schemeClr>
        </a:solidFill>
      </dgm:spPr>
      <dgm:t>
        <a:bodyPr/>
        <a:lstStyle/>
        <a:p>
          <a:pPr>
            <a:lnSpc>
              <a:spcPct val="114000"/>
            </a:lnSpc>
            <a:spcAft>
              <a:spcPts val="0"/>
            </a:spcAft>
          </a:pPr>
          <a:r>
            <a:rPr lang="nl-NL" sz="1600" dirty="0" smtClean="0"/>
            <a:t>Break</a:t>
          </a:r>
        </a:p>
        <a:p>
          <a:pPr>
            <a:lnSpc>
              <a:spcPct val="114000"/>
            </a:lnSpc>
            <a:spcAft>
              <a:spcPts val="0"/>
            </a:spcAft>
          </a:pPr>
          <a:r>
            <a:rPr lang="nl-NL" sz="1600" dirty="0" err="1" smtClean="0"/>
            <a:t>Youz</a:t>
          </a:r>
          <a:endParaRPr lang="nl-NL" sz="1600" dirty="0" smtClean="0"/>
        </a:p>
        <a:p>
          <a:pPr>
            <a:lnSpc>
              <a:spcPct val="114000"/>
            </a:lnSpc>
            <a:spcAft>
              <a:spcPts val="0"/>
            </a:spcAft>
          </a:pPr>
          <a:r>
            <a:rPr lang="nl-NL" sz="1600" dirty="0" smtClean="0"/>
            <a:t>Crisisdienst</a:t>
          </a:r>
        </a:p>
        <a:p>
          <a:pPr>
            <a:lnSpc>
              <a:spcPct val="114000"/>
            </a:lnSpc>
            <a:spcAft>
              <a:spcPts val="0"/>
            </a:spcAft>
          </a:pPr>
          <a:r>
            <a:rPr lang="nl-NL" sz="1600" dirty="0" smtClean="0"/>
            <a:t>Extra capaciteit inkoop</a:t>
          </a:r>
        </a:p>
        <a:p>
          <a:pPr>
            <a:lnSpc>
              <a:spcPct val="114000"/>
            </a:lnSpc>
            <a:spcAft>
              <a:spcPts val="0"/>
            </a:spcAft>
          </a:pPr>
          <a:r>
            <a:rPr lang="nl-NL" sz="1600" dirty="0" err="1" smtClean="0"/>
            <a:t>Jzplus</a:t>
          </a:r>
          <a:endParaRPr lang="nl-NL" sz="1600" dirty="0" smtClean="0"/>
        </a:p>
        <a:p>
          <a:pPr>
            <a:lnSpc>
              <a:spcPct val="114000"/>
            </a:lnSpc>
            <a:spcAft>
              <a:spcPts val="0"/>
            </a:spcAft>
          </a:pPr>
          <a:endParaRPr lang="nl-NL" sz="1600" dirty="0" smtClean="0"/>
        </a:p>
        <a:p>
          <a:pPr>
            <a:lnSpc>
              <a:spcPct val="114000"/>
            </a:lnSpc>
            <a:spcAft>
              <a:spcPts val="0"/>
            </a:spcAft>
          </a:pPr>
          <a:r>
            <a:rPr lang="nl-NL" sz="1600" dirty="0" smtClean="0"/>
            <a:t>€ 200.000</a:t>
          </a:r>
        </a:p>
        <a:p>
          <a:pPr>
            <a:lnSpc>
              <a:spcPct val="90000"/>
            </a:lnSpc>
            <a:spcAft>
              <a:spcPct val="35000"/>
            </a:spcAft>
          </a:pPr>
          <a:endParaRPr lang="nl-NL" sz="1600" dirty="0" smtClean="0"/>
        </a:p>
        <a:p>
          <a:pPr>
            <a:lnSpc>
              <a:spcPct val="90000"/>
            </a:lnSpc>
            <a:spcAft>
              <a:spcPct val="35000"/>
            </a:spcAft>
          </a:pPr>
          <a:endParaRPr lang="nl-NL" sz="1800" dirty="0"/>
        </a:p>
      </dgm:t>
    </dgm:pt>
    <dgm:pt modelId="{CAC59C62-0DF1-4729-AFEB-42BCC4EF8FFE}" type="parTrans" cxnId="{5F015E54-42C6-4B0B-823D-EEB67D8DD457}">
      <dgm:prSet/>
      <dgm:spPr/>
      <dgm:t>
        <a:bodyPr/>
        <a:lstStyle/>
        <a:p>
          <a:endParaRPr lang="nl-NL"/>
        </a:p>
      </dgm:t>
    </dgm:pt>
    <dgm:pt modelId="{DE162093-285A-4DAC-B156-A2909B8948A5}" type="sibTrans" cxnId="{5F015E54-42C6-4B0B-823D-EEB67D8DD457}">
      <dgm:prSet/>
      <dgm:spPr/>
      <dgm:t>
        <a:bodyPr/>
        <a:lstStyle/>
        <a:p>
          <a:endParaRPr lang="nl-NL"/>
        </a:p>
      </dgm:t>
    </dgm:pt>
    <dgm:pt modelId="{EE11B72A-CEF0-4394-842C-F9F1E3508932}" type="pres">
      <dgm:prSet presAssocID="{C9563EE8-0636-4BF3-A205-D69E2797E214}" presName="Name0" presStyleCnt="0">
        <dgm:presLayoutVars>
          <dgm:chMax val="2"/>
          <dgm:dir/>
          <dgm:animOne val="branch"/>
          <dgm:animLvl val="lvl"/>
          <dgm:resizeHandles val="exact"/>
        </dgm:presLayoutVars>
      </dgm:prSet>
      <dgm:spPr/>
      <dgm:t>
        <a:bodyPr/>
        <a:lstStyle/>
        <a:p>
          <a:endParaRPr lang="nl-NL"/>
        </a:p>
      </dgm:t>
    </dgm:pt>
    <dgm:pt modelId="{2B6919D8-420C-4621-A732-6E209C3592F9}" type="pres">
      <dgm:prSet presAssocID="{C9563EE8-0636-4BF3-A205-D69E2797E214}" presName="Background" presStyleLbl="node1" presStyleIdx="0" presStyleCnt="1" custScaleY="186977" custLinFactNeighborY="7082"/>
      <dgm:spPr>
        <a:solidFill>
          <a:srgbClr val="92D050"/>
        </a:solidFill>
      </dgm:spPr>
      <dgm:t>
        <a:bodyPr/>
        <a:lstStyle/>
        <a:p>
          <a:endParaRPr lang="nl-NL"/>
        </a:p>
      </dgm:t>
    </dgm:pt>
    <dgm:pt modelId="{19B4F1FA-7A9F-4060-ADFE-E463DFCA249B}" type="pres">
      <dgm:prSet presAssocID="{C9563EE8-0636-4BF3-A205-D69E2797E214}" presName="Divider" presStyleLbl="callout" presStyleIdx="0" presStyleCnt="1" custScaleX="2000000" custScaleY="237317"/>
      <dgm:spPr/>
    </dgm:pt>
    <dgm:pt modelId="{39FD8870-D005-4E9D-B501-682952344657}" type="pres">
      <dgm:prSet presAssocID="{C9563EE8-0636-4BF3-A205-D69E2797E214}" presName="ChildText1" presStyleLbl="revTx" presStyleIdx="0" presStyleCnt="0" custLinFactNeighborX="-1907" custLinFactNeighborY="-43094">
        <dgm:presLayoutVars>
          <dgm:chMax val="0"/>
          <dgm:chPref val="0"/>
          <dgm:bulletEnabled val="1"/>
        </dgm:presLayoutVars>
      </dgm:prSet>
      <dgm:spPr/>
      <dgm:t>
        <a:bodyPr/>
        <a:lstStyle/>
        <a:p>
          <a:endParaRPr lang="nl-NL"/>
        </a:p>
      </dgm:t>
    </dgm:pt>
    <dgm:pt modelId="{76A690AF-929E-44A6-BDBE-FDC2A0C8767D}" type="pres">
      <dgm:prSet presAssocID="{C9563EE8-0636-4BF3-A205-D69E2797E214}" presName="ChildText2" presStyleLbl="revTx" presStyleIdx="0" presStyleCnt="0" custScaleY="220366" custLinFactNeighborX="-595" custLinFactNeighborY="-47092">
        <dgm:presLayoutVars>
          <dgm:chMax val="0"/>
          <dgm:chPref val="0"/>
          <dgm:bulletEnabled val="1"/>
        </dgm:presLayoutVars>
      </dgm:prSet>
      <dgm:spPr/>
      <dgm:t>
        <a:bodyPr/>
        <a:lstStyle/>
        <a:p>
          <a:endParaRPr lang="nl-NL"/>
        </a:p>
      </dgm:t>
    </dgm:pt>
    <dgm:pt modelId="{106FF8AB-3AD3-495A-B3EF-562CA4E156CC}" type="pres">
      <dgm:prSet presAssocID="{C9563EE8-0636-4BF3-A205-D69E2797E214}" presName="ParentText1" presStyleLbl="revTx" presStyleIdx="0" presStyleCnt="0">
        <dgm:presLayoutVars>
          <dgm:chMax val="1"/>
          <dgm:chPref val="1"/>
        </dgm:presLayoutVars>
      </dgm:prSet>
      <dgm:spPr/>
      <dgm:t>
        <a:bodyPr/>
        <a:lstStyle/>
        <a:p>
          <a:endParaRPr lang="nl-NL"/>
        </a:p>
      </dgm:t>
    </dgm:pt>
    <dgm:pt modelId="{D62BB6BA-266D-406C-84EA-C62C25DD78E6}" type="pres">
      <dgm:prSet presAssocID="{C9563EE8-0636-4BF3-A205-D69E2797E214}" presName="ParentShape1" presStyleLbl="alignImgPlace1" presStyleIdx="0" presStyleCnt="2">
        <dgm:presLayoutVars/>
      </dgm:prSet>
      <dgm:spPr/>
      <dgm:t>
        <a:bodyPr/>
        <a:lstStyle/>
        <a:p>
          <a:endParaRPr lang="nl-NL"/>
        </a:p>
      </dgm:t>
    </dgm:pt>
    <dgm:pt modelId="{44130D23-1D41-45BB-9607-B815DB674663}" type="pres">
      <dgm:prSet presAssocID="{C9563EE8-0636-4BF3-A205-D69E2797E214}" presName="ParentText2" presStyleLbl="revTx" presStyleIdx="0" presStyleCnt="0">
        <dgm:presLayoutVars>
          <dgm:chMax val="1"/>
          <dgm:chPref val="1"/>
        </dgm:presLayoutVars>
      </dgm:prSet>
      <dgm:spPr/>
      <dgm:t>
        <a:bodyPr/>
        <a:lstStyle/>
        <a:p>
          <a:endParaRPr lang="nl-NL"/>
        </a:p>
      </dgm:t>
    </dgm:pt>
    <dgm:pt modelId="{C9F34827-59A4-4FB7-8E16-A78922B62173}" type="pres">
      <dgm:prSet presAssocID="{C9563EE8-0636-4BF3-A205-D69E2797E214}" presName="ParentShape2" presStyleLbl="alignImgPlace1" presStyleIdx="1" presStyleCnt="2">
        <dgm:presLayoutVars/>
      </dgm:prSet>
      <dgm:spPr/>
      <dgm:t>
        <a:bodyPr/>
        <a:lstStyle/>
        <a:p>
          <a:endParaRPr lang="nl-NL"/>
        </a:p>
      </dgm:t>
    </dgm:pt>
  </dgm:ptLst>
  <dgm:cxnLst>
    <dgm:cxn modelId="{5F015E54-42C6-4B0B-823D-EEB67D8DD457}" srcId="{83FFFAA0-23B6-45F6-8E72-5ACC5955C161}" destId="{44A09228-B31C-4362-B388-F1B151BD37B9}" srcOrd="0" destOrd="0" parTransId="{CAC59C62-0DF1-4729-AFEB-42BCC4EF8FFE}" sibTransId="{DE162093-285A-4DAC-B156-A2909B8948A5}"/>
    <dgm:cxn modelId="{90BA1D7B-FDBE-4D4B-B6D4-4E527FA71F0D}" type="presOf" srcId="{FE0ACB82-15BE-4141-A5BF-46E744AE4E78}" destId="{106FF8AB-3AD3-495A-B3EF-562CA4E156CC}" srcOrd="0" destOrd="0" presId="urn:microsoft.com/office/officeart/2009/3/layout/OpposingIdeas"/>
    <dgm:cxn modelId="{3E7F0891-F053-4F4D-8240-7900837B3EA9}" srcId="{C9563EE8-0636-4BF3-A205-D69E2797E214}" destId="{FE0ACB82-15BE-4141-A5BF-46E744AE4E78}" srcOrd="0" destOrd="0" parTransId="{F9A35E05-6FC7-4342-AA0D-6F70EB972CF7}" sibTransId="{E9A5205A-DF19-45DB-872C-30A735F6780E}"/>
    <dgm:cxn modelId="{C0B1A0DC-8D92-4F94-9D98-B6A44BCBE2D2}" type="presOf" srcId="{FE0ACB82-15BE-4141-A5BF-46E744AE4E78}" destId="{D62BB6BA-266D-406C-84EA-C62C25DD78E6}" srcOrd="1" destOrd="0" presId="urn:microsoft.com/office/officeart/2009/3/layout/OpposingIdeas"/>
    <dgm:cxn modelId="{CCC5AE64-12C9-4760-9BBD-BB3BC88C0CF7}" type="presOf" srcId="{83FFFAA0-23B6-45F6-8E72-5ACC5955C161}" destId="{C9F34827-59A4-4FB7-8E16-A78922B62173}" srcOrd="1" destOrd="0" presId="urn:microsoft.com/office/officeart/2009/3/layout/OpposingIdeas"/>
    <dgm:cxn modelId="{6FCE1AE6-47D9-44F8-A62D-824DEDE0D13D}" type="presOf" srcId="{63FA0D6F-AD4A-40A4-9DA7-50C7552131FE}" destId="{39FD8870-D005-4E9D-B501-682952344657}" srcOrd="0" destOrd="0" presId="urn:microsoft.com/office/officeart/2009/3/layout/OpposingIdeas"/>
    <dgm:cxn modelId="{921DB8F5-6292-4562-8ADE-83B42500C6BC}" srcId="{FE0ACB82-15BE-4141-A5BF-46E744AE4E78}" destId="{63FA0D6F-AD4A-40A4-9DA7-50C7552131FE}" srcOrd="0" destOrd="0" parTransId="{6892B35F-0F16-413A-A7AB-020829E1513F}" sibTransId="{5232BCC1-539F-4F18-9CD1-D5ABC9D7A5F9}"/>
    <dgm:cxn modelId="{4DCA4CF8-83CF-4B2F-8F19-5599E7E1AFEB}" srcId="{C9563EE8-0636-4BF3-A205-D69E2797E214}" destId="{83FFFAA0-23B6-45F6-8E72-5ACC5955C161}" srcOrd="1" destOrd="0" parTransId="{77905453-C3B1-4996-9EF8-A3B021FF45A6}" sibTransId="{9A212EC4-8A40-4233-804A-D23AA2EA486F}"/>
    <dgm:cxn modelId="{64897078-23E8-40C8-B826-8342F393DC08}" type="presOf" srcId="{83FFFAA0-23B6-45F6-8E72-5ACC5955C161}" destId="{44130D23-1D41-45BB-9607-B815DB674663}" srcOrd="0" destOrd="0" presId="urn:microsoft.com/office/officeart/2009/3/layout/OpposingIdeas"/>
    <dgm:cxn modelId="{1D590E18-6FF8-4FCD-B6F3-2A34765C768B}" type="presOf" srcId="{C9563EE8-0636-4BF3-A205-D69E2797E214}" destId="{EE11B72A-CEF0-4394-842C-F9F1E3508932}" srcOrd="0" destOrd="0" presId="urn:microsoft.com/office/officeart/2009/3/layout/OpposingIdeas"/>
    <dgm:cxn modelId="{73DD48AE-C1AD-4B0F-A58A-CC95C1110FD6}" type="presOf" srcId="{44A09228-B31C-4362-B388-F1B151BD37B9}" destId="{76A690AF-929E-44A6-BDBE-FDC2A0C8767D}" srcOrd="0" destOrd="0" presId="urn:microsoft.com/office/officeart/2009/3/layout/OpposingIdeas"/>
    <dgm:cxn modelId="{2C886F01-AF0D-498E-86EC-A32D3D0C9C9E}" type="presParOf" srcId="{EE11B72A-CEF0-4394-842C-F9F1E3508932}" destId="{2B6919D8-420C-4621-A732-6E209C3592F9}" srcOrd="0" destOrd="0" presId="urn:microsoft.com/office/officeart/2009/3/layout/OpposingIdeas"/>
    <dgm:cxn modelId="{81B21721-6C77-408D-9C71-F53305F1809B}" type="presParOf" srcId="{EE11B72A-CEF0-4394-842C-F9F1E3508932}" destId="{19B4F1FA-7A9F-4060-ADFE-E463DFCA249B}" srcOrd="1" destOrd="0" presId="urn:microsoft.com/office/officeart/2009/3/layout/OpposingIdeas"/>
    <dgm:cxn modelId="{CC05210C-E455-4514-BD37-EE1E3F9E5826}" type="presParOf" srcId="{EE11B72A-CEF0-4394-842C-F9F1E3508932}" destId="{39FD8870-D005-4E9D-B501-682952344657}" srcOrd="2" destOrd="0" presId="urn:microsoft.com/office/officeart/2009/3/layout/OpposingIdeas"/>
    <dgm:cxn modelId="{1E638C5B-0A37-45E5-9618-F09F4D8FF514}" type="presParOf" srcId="{EE11B72A-CEF0-4394-842C-F9F1E3508932}" destId="{76A690AF-929E-44A6-BDBE-FDC2A0C8767D}" srcOrd="3" destOrd="0" presId="urn:microsoft.com/office/officeart/2009/3/layout/OpposingIdeas"/>
    <dgm:cxn modelId="{18F47A6E-406C-4F1A-92A1-5C4B2957F56D}" type="presParOf" srcId="{EE11B72A-CEF0-4394-842C-F9F1E3508932}" destId="{106FF8AB-3AD3-495A-B3EF-562CA4E156CC}" srcOrd="4" destOrd="0" presId="urn:microsoft.com/office/officeart/2009/3/layout/OpposingIdeas"/>
    <dgm:cxn modelId="{2FF57073-A972-41DC-9CA9-626372F9F77B}" type="presParOf" srcId="{EE11B72A-CEF0-4394-842C-F9F1E3508932}" destId="{D62BB6BA-266D-406C-84EA-C62C25DD78E6}" srcOrd="5" destOrd="0" presId="urn:microsoft.com/office/officeart/2009/3/layout/OpposingIdeas"/>
    <dgm:cxn modelId="{595368D1-3069-4FC3-B0FA-F029510AF7AF}" type="presParOf" srcId="{EE11B72A-CEF0-4394-842C-F9F1E3508932}" destId="{44130D23-1D41-45BB-9607-B815DB674663}" srcOrd="6" destOrd="0" presId="urn:microsoft.com/office/officeart/2009/3/layout/OpposingIdeas"/>
    <dgm:cxn modelId="{8E1B6469-8D4F-4F4B-82F6-BBEA7A43B3E6}" type="presParOf" srcId="{EE11B72A-CEF0-4394-842C-F9F1E3508932}" destId="{C9F34827-59A4-4FB7-8E16-A78922B62173}"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919D8-420C-4621-A732-6E209C3592F9}">
      <dsp:nvSpPr>
        <dsp:cNvPr id="0" name=""/>
        <dsp:cNvSpPr/>
      </dsp:nvSpPr>
      <dsp:spPr>
        <a:xfrm>
          <a:off x="505221" y="1"/>
          <a:ext cx="3031331" cy="3047998"/>
        </a:xfrm>
        <a:prstGeom prst="round2DiagRect">
          <a:avLst>
            <a:gd name="adj1" fmla="val 0"/>
            <a:gd name="adj2" fmla="val 1667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B4F1FA-7A9F-4060-ADFE-E463DFCA249B}">
      <dsp:nvSpPr>
        <dsp:cNvPr id="0" name=""/>
        <dsp:cNvSpPr/>
      </dsp:nvSpPr>
      <dsp:spPr>
        <a:xfrm>
          <a:off x="2017047" y="0"/>
          <a:ext cx="8083" cy="3047999"/>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9FD8870-D005-4E9D-B501-682952344657}">
      <dsp:nvSpPr>
        <dsp:cNvPr id="0" name=""/>
        <dsp:cNvSpPr/>
      </dsp:nvSpPr>
      <dsp:spPr>
        <a:xfrm>
          <a:off x="581216" y="236366"/>
          <a:ext cx="1313576" cy="138315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14000"/>
            </a:lnSpc>
            <a:spcBef>
              <a:spcPct val="0"/>
            </a:spcBef>
            <a:spcAft>
              <a:spcPts val="0"/>
            </a:spcAft>
          </a:pPr>
          <a:r>
            <a:rPr lang="nl-NL" sz="1600" kern="1200" dirty="0" smtClean="0"/>
            <a:t>Q1 € 87.000</a:t>
          </a:r>
        </a:p>
        <a:p>
          <a:pPr lvl="0" algn="l" defTabSz="711200">
            <a:lnSpc>
              <a:spcPct val="114000"/>
            </a:lnSpc>
            <a:spcBef>
              <a:spcPct val="0"/>
            </a:spcBef>
            <a:spcAft>
              <a:spcPts val="0"/>
            </a:spcAft>
          </a:pPr>
          <a:r>
            <a:rPr lang="nl-NL" sz="1600" kern="1200" dirty="0" smtClean="0"/>
            <a:t>Q2 € 49.200</a:t>
          </a:r>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r>
            <a:rPr lang="nl-NL" sz="1600" kern="1200" dirty="0" smtClean="0"/>
            <a:t>€ 136.200</a:t>
          </a:r>
          <a:endParaRPr lang="nl-NL" sz="1600" kern="1200" dirty="0"/>
        </a:p>
      </dsp:txBody>
      <dsp:txXfrm>
        <a:off x="581216" y="236366"/>
        <a:ext cx="1313576" cy="1383154"/>
      </dsp:txXfrm>
    </dsp:sp>
    <dsp:sp modelId="{76A690AF-929E-44A6-BDBE-FDC2A0C8767D}">
      <dsp:nvSpPr>
        <dsp:cNvPr id="0" name=""/>
        <dsp:cNvSpPr/>
      </dsp:nvSpPr>
      <dsp:spPr>
        <a:xfrm>
          <a:off x="2114116" y="-1"/>
          <a:ext cx="1313576" cy="304800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114000"/>
            </a:lnSpc>
            <a:spcBef>
              <a:spcPct val="0"/>
            </a:spcBef>
            <a:spcAft>
              <a:spcPts val="0"/>
            </a:spcAft>
          </a:pPr>
          <a:r>
            <a:rPr lang="nl-NL" sz="1600" kern="1200" dirty="0" smtClean="0"/>
            <a:t>Break</a:t>
          </a:r>
        </a:p>
        <a:p>
          <a:pPr lvl="0" algn="l" defTabSz="711200">
            <a:lnSpc>
              <a:spcPct val="114000"/>
            </a:lnSpc>
            <a:spcBef>
              <a:spcPct val="0"/>
            </a:spcBef>
            <a:spcAft>
              <a:spcPts val="0"/>
            </a:spcAft>
          </a:pPr>
          <a:r>
            <a:rPr lang="nl-NL" sz="1600" kern="1200" dirty="0" err="1" smtClean="0"/>
            <a:t>Youz</a:t>
          </a:r>
          <a:endParaRPr lang="nl-NL" sz="1600" kern="1200" dirty="0" smtClean="0"/>
        </a:p>
        <a:p>
          <a:pPr lvl="0" algn="l" defTabSz="711200">
            <a:lnSpc>
              <a:spcPct val="114000"/>
            </a:lnSpc>
            <a:spcBef>
              <a:spcPct val="0"/>
            </a:spcBef>
            <a:spcAft>
              <a:spcPts val="0"/>
            </a:spcAft>
          </a:pPr>
          <a:r>
            <a:rPr lang="nl-NL" sz="1600" kern="1200" dirty="0" smtClean="0"/>
            <a:t>Crisisdienst</a:t>
          </a:r>
        </a:p>
        <a:p>
          <a:pPr lvl="0" algn="l" defTabSz="711200">
            <a:lnSpc>
              <a:spcPct val="114000"/>
            </a:lnSpc>
            <a:spcBef>
              <a:spcPct val="0"/>
            </a:spcBef>
            <a:spcAft>
              <a:spcPts val="0"/>
            </a:spcAft>
          </a:pPr>
          <a:r>
            <a:rPr lang="nl-NL" sz="1600" kern="1200" dirty="0" smtClean="0"/>
            <a:t>Extra capaciteit inkoop</a:t>
          </a:r>
        </a:p>
        <a:p>
          <a:pPr lvl="0" algn="l" defTabSz="711200">
            <a:lnSpc>
              <a:spcPct val="114000"/>
            </a:lnSpc>
            <a:spcBef>
              <a:spcPct val="0"/>
            </a:spcBef>
            <a:spcAft>
              <a:spcPts val="0"/>
            </a:spcAft>
          </a:pPr>
          <a:r>
            <a:rPr lang="nl-NL" sz="1600" kern="1200" dirty="0" err="1" smtClean="0"/>
            <a:t>Jzplus</a:t>
          </a:r>
          <a:endParaRPr lang="nl-NL" sz="1600" kern="1200" dirty="0" smtClean="0"/>
        </a:p>
        <a:p>
          <a:pPr lvl="0" algn="l" defTabSz="711200">
            <a:lnSpc>
              <a:spcPct val="114000"/>
            </a:lnSpc>
            <a:spcBef>
              <a:spcPct val="0"/>
            </a:spcBef>
            <a:spcAft>
              <a:spcPts val="0"/>
            </a:spcAft>
          </a:pPr>
          <a:endParaRPr lang="nl-NL" sz="1600" kern="1200" dirty="0" smtClean="0"/>
        </a:p>
        <a:p>
          <a:pPr lvl="0" algn="l" defTabSz="711200">
            <a:lnSpc>
              <a:spcPct val="114000"/>
            </a:lnSpc>
            <a:spcBef>
              <a:spcPct val="0"/>
            </a:spcBef>
            <a:spcAft>
              <a:spcPts val="0"/>
            </a:spcAft>
          </a:pPr>
          <a:r>
            <a:rPr lang="nl-NL" sz="1600" kern="1200" dirty="0" smtClean="0"/>
            <a:t>€ 200.000</a:t>
          </a:r>
        </a:p>
        <a:p>
          <a:pPr lvl="0" algn="l" defTabSz="711200">
            <a:lnSpc>
              <a:spcPct val="90000"/>
            </a:lnSpc>
            <a:spcBef>
              <a:spcPct val="0"/>
            </a:spcBef>
            <a:spcAft>
              <a:spcPct val="35000"/>
            </a:spcAft>
          </a:pPr>
          <a:endParaRPr lang="nl-NL" sz="1600" kern="1200" dirty="0" smtClean="0"/>
        </a:p>
        <a:p>
          <a:pPr lvl="0" algn="l" defTabSz="711200">
            <a:lnSpc>
              <a:spcPct val="90000"/>
            </a:lnSpc>
            <a:spcBef>
              <a:spcPct val="0"/>
            </a:spcBef>
            <a:spcAft>
              <a:spcPct val="35000"/>
            </a:spcAft>
          </a:pPr>
          <a:endParaRPr lang="nl-NL" sz="1800" kern="1200" dirty="0"/>
        </a:p>
      </dsp:txBody>
      <dsp:txXfrm>
        <a:off x="2114116" y="-1"/>
        <a:ext cx="1313576" cy="3048002"/>
      </dsp:txXfrm>
    </dsp:sp>
    <dsp:sp modelId="{D62BB6BA-266D-406C-84EA-C62C25DD78E6}">
      <dsp:nvSpPr>
        <dsp:cNvPr id="0" name=""/>
        <dsp:cNvSpPr/>
      </dsp:nvSpPr>
      <dsp:spPr>
        <a:xfrm rot="16200000">
          <a:off x="-636559" y="925600"/>
          <a:ext cx="1778341" cy="505221"/>
        </a:xfrm>
        <a:prstGeom prst="rightArrow">
          <a:avLst>
            <a:gd name="adj1" fmla="val 49830"/>
            <a:gd name="adj2" fmla="val 6066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r" defTabSz="533400">
            <a:lnSpc>
              <a:spcPct val="90000"/>
            </a:lnSpc>
            <a:spcBef>
              <a:spcPct val="0"/>
            </a:spcBef>
            <a:spcAft>
              <a:spcPct val="35000"/>
            </a:spcAft>
          </a:pPr>
          <a:r>
            <a:rPr lang="nl-NL" sz="1200" kern="1200" dirty="0" err="1" smtClean="0"/>
            <a:t>opbrensten</a:t>
          </a:r>
          <a:endParaRPr lang="nl-NL" sz="1200" kern="1200" dirty="0"/>
        </a:p>
      </dsp:txBody>
      <dsp:txXfrm>
        <a:off x="-560202" y="1128692"/>
        <a:ext cx="1625628" cy="251751"/>
      </dsp:txXfrm>
    </dsp:sp>
    <dsp:sp modelId="{C9F34827-59A4-4FB7-8E16-A78922B62173}">
      <dsp:nvSpPr>
        <dsp:cNvPr id="0" name=""/>
        <dsp:cNvSpPr/>
      </dsp:nvSpPr>
      <dsp:spPr>
        <a:xfrm rot="5400000">
          <a:off x="2899993" y="1617177"/>
          <a:ext cx="1778341" cy="505221"/>
        </a:xfrm>
        <a:prstGeom prst="rightArrow">
          <a:avLst>
            <a:gd name="adj1" fmla="val 49830"/>
            <a:gd name="adj2" fmla="val 6066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r" defTabSz="533400">
            <a:lnSpc>
              <a:spcPct val="90000"/>
            </a:lnSpc>
            <a:spcBef>
              <a:spcPct val="0"/>
            </a:spcBef>
            <a:spcAft>
              <a:spcPct val="35000"/>
            </a:spcAft>
          </a:pPr>
          <a:r>
            <a:rPr lang="nl-NL" sz="1200" kern="1200" dirty="0" smtClean="0"/>
            <a:t>Extra uitgaven</a:t>
          </a:r>
          <a:endParaRPr lang="nl-NL" sz="1200" kern="1200" dirty="0"/>
        </a:p>
      </dsp:txBody>
      <dsp:txXfrm>
        <a:off x="2976350" y="1667556"/>
        <a:ext cx="1625628" cy="251751"/>
      </dsp:txXfrm>
    </dsp:sp>
  </dsp:spTree>
</dsp:drawing>
</file>

<file path=ppt/diagrams/layout1.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396F4B-FDD4-4A84-9010-9D09B73CD0D8}" type="datetimeFigureOut">
              <a:rPr lang="nl-NL" smtClean="0"/>
              <a:t>5-9-2023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F283DF-3EE2-4CA8-99A9-27E6EBDACE5A}" type="slidenum">
              <a:rPr lang="nl-NL" smtClean="0"/>
              <a:t>‹nr.›</a:t>
            </a:fld>
            <a:endParaRPr lang="nl-NL"/>
          </a:p>
        </p:txBody>
      </p:sp>
    </p:spTree>
    <p:extLst>
      <p:ext uri="{BB962C8B-B14F-4D97-AF65-F5344CB8AC3E}">
        <p14:creationId xmlns:p14="http://schemas.microsoft.com/office/powerpoint/2010/main" val="4236926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Na verhaal Elles even terug</a:t>
            </a:r>
            <a:r>
              <a:rPr lang="nl-NL" baseline="0" dirty="0" smtClean="0"/>
              <a:t> naar de basis van waarom we überhaupt preventieve inzet willen monitoren (zie slide).</a:t>
            </a:r>
          </a:p>
          <a:p>
            <a:endParaRPr lang="nl-NL" baseline="0" dirty="0" smtClean="0"/>
          </a:p>
          <a:p>
            <a:r>
              <a:rPr lang="nl-NL" baseline="0" dirty="0" smtClean="0"/>
              <a:t>Daarnaast toelichten dat Wadwijzer de ruggengraat van de preventieve inzet is, maar dat er ook buiten Wadwijzer om preventieve inzet plaatsvindt (bijvoorbeeld de inzet van Stichting Vrijwilligerswerk) en gaat plaatvinden (bijvoorbeeld Gala). Die inzet draagt in veel gevallen bij aan dezelfde doelen als waar de inzet van Wadwijzer aan bijdraagt. </a:t>
            </a:r>
          </a:p>
          <a:p>
            <a:endParaRPr lang="nl-NL" baseline="0" dirty="0" smtClean="0"/>
          </a:p>
          <a:p>
            <a:r>
              <a:rPr lang="nl-NL" baseline="0" dirty="0" smtClean="0"/>
              <a:t>Volgende slide: hoe ziet het (opzetten van) de monitor er uit?</a:t>
            </a:r>
          </a:p>
          <a:p>
            <a:endParaRPr lang="nl-NL" dirty="0"/>
          </a:p>
        </p:txBody>
      </p:sp>
      <p:sp>
        <p:nvSpPr>
          <p:cNvPr id="4" name="Tijdelijke aanduiding voor dianummer 3"/>
          <p:cNvSpPr>
            <a:spLocks noGrp="1"/>
          </p:cNvSpPr>
          <p:nvPr>
            <p:ph type="sldNum" sz="quarter" idx="10"/>
          </p:nvPr>
        </p:nvSpPr>
        <p:spPr/>
        <p:txBody>
          <a:bodyPr/>
          <a:lstStyle/>
          <a:p>
            <a:fld id="{90F283DF-3EE2-4CA8-99A9-27E6EBDACE5A}" type="slidenum">
              <a:rPr lang="nl-NL" smtClean="0"/>
              <a:t>5</a:t>
            </a:fld>
            <a:endParaRPr lang="nl-NL"/>
          </a:p>
        </p:txBody>
      </p:sp>
    </p:spTree>
    <p:extLst>
      <p:ext uri="{BB962C8B-B14F-4D97-AF65-F5344CB8AC3E}">
        <p14:creationId xmlns:p14="http://schemas.microsoft.com/office/powerpoint/2010/main" val="2362488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Afbeelding</a:t>
            </a:r>
            <a:r>
              <a:rPr lang="nl-NL" baseline="0" dirty="0" smtClean="0"/>
              <a:t> = schematische vereenvoudigde weergave van hoe monitor wordt opgezet. De vereenvoudiging is gedaan om een leesbaar en </a:t>
            </a:r>
            <a:r>
              <a:rPr lang="nl-NL" baseline="0" dirty="0" err="1" smtClean="0"/>
              <a:t>begrijpbaar</a:t>
            </a:r>
            <a:r>
              <a:rPr lang="nl-NL" baseline="0" dirty="0" smtClean="0"/>
              <a:t> voorbeeld te tonen in de korte tijd die we in de presentatie bij de raad hebben.</a:t>
            </a:r>
          </a:p>
          <a:p>
            <a:r>
              <a:rPr lang="nl-NL" baseline="0" dirty="0" smtClean="0"/>
              <a:t> </a:t>
            </a:r>
          </a:p>
          <a:p>
            <a:r>
              <a:rPr lang="nl-NL" baseline="0" dirty="0" smtClean="0"/>
              <a:t>Vereenvoudigd houdt in:</a:t>
            </a:r>
          </a:p>
          <a:p>
            <a:pPr marL="171450" indent="-171450">
              <a:buFontTx/>
              <a:buChar char="-"/>
            </a:pPr>
            <a:r>
              <a:rPr lang="nl-NL" baseline="0" dirty="0" smtClean="0"/>
              <a:t>niet alle preventieve activiteiten die bijdragen aan dit beleidsdoel staan op de afbelding</a:t>
            </a:r>
          </a:p>
          <a:p>
            <a:pPr marL="171450" indent="-171450">
              <a:buFontTx/>
              <a:buChar char="-"/>
            </a:pPr>
            <a:r>
              <a:rPr lang="nl-NL" baseline="0" dirty="0" smtClean="0"/>
              <a:t>Niet alle indicatoren die we hebben om te bepalen of het beleidsdoel gehaald wordt zijn opgenomen.</a:t>
            </a:r>
          </a:p>
          <a:p>
            <a:pPr marL="171450" indent="-171450">
              <a:buFontTx/>
              <a:buChar char="-"/>
            </a:pPr>
            <a:r>
              <a:rPr lang="nl-NL" baseline="0" dirty="0" smtClean="0"/>
              <a:t>Relaties tussen andere beleidsdoelen en deze acties zijn niet weergegeven.</a:t>
            </a:r>
          </a:p>
          <a:p>
            <a:endParaRPr lang="nl-NL" baseline="0" dirty="0" smtClean="0"/>
          </a:p>
          <a:p>
            <a:r>
              <a:rPr lang="nl-NL" dirty="0" smtClean="0"/>
              <a:t>Uitleg</a:t>
            </a:r>
            <a:r>
              <a:rPr lang="nl-NL" baseline="0" dirty="0" smtClean="0"/>
              <a:t> via welke s</a:t>
            </a:r>
            <a:r>
              <a:rPr lang="nl-NL" dirty="0" smtClean="0"/>
              <a:t>tappen we komen tot</a:t>
            </a:r>
            <a:r>
              <a:rPr lang="nl-NL" baseline="0" dirty="0" smtClean="0"/>
              <a:t>  dit overzicht (en dus hoe we de monitor gaan opzetten) en wat te zien is op deze slide.</a:t>
            </a:r>
          </a:p>
          <a:p>
            <a:r>
              <a:rPr lang="nl-NL" baseline="0" dirty="0" smtClean="0"/>
              <a:t>Daarnaast benoemen dat Wadwijzer al stappen gezet heeft in het benoemen van indicatoren.</a:t>
            </a:r>
          </a:p>
          <a:p>
            <a:endParaRPr lang="nl-NL" baseline="0" dirty="0" smtClean="0"/>
          </a:p>
          <a:p>
            <a:r>
              <a:rPr lang="nl-NL" baseline="0" dirty="0" smtClean="0"/>
              <a:t>Stap 1: Kern van overzicht komt tot stand via 2 wegen: top down en </a:t>
            </a:r>
            <a:r>
              <a:rPr lang="nl-NL" baseline="0" dirty="0" err="1" smtClean="0"/>
              <a:t>bottom</a:t>
            </a:r>
            <a:r>
              <a:rPr lang="nl-NL" baseline="0" dirty="0" smtClean="0"/>
              <a:t> up.</a:t>
            </a:r>
          </a:p>
          <a:p>
            <a:endParaRPr lang="nl-NL" baseline="0" dirty="0" smtClean="0"/>
          </a:p>
          <a:p>
            <a:r>
              <a:rPr lang="nl-NL" baseline="0" dirty="0" smtClean="0"/>
              <a:t>Top down aanpak: neem een beleidsdoel (onder symbool schietschijf) en verzamel alle preventieve activiteiten (rechts van symbool tandwielen) die aan dat beleidsdoel bijdragen.</a:t>
            </a:r>
          </a:p>
          <a:p>
            <a:r>
              <a:rPr lang="nl-NL" baseline="0" dirty="0" smtClean="0"/>
              <a:t>Bottom up aanpak: neem een actie/preventieve activiteit en koppel deze aan de/het beleidsdoel(</a:t>
            </a:r>
            <a:r>
              <a:rPr lang="nl-NL" baseline="0" dirty="0" err="1" smtClean="0"/>
              <a:t>len</a:t>
            </a:r>
            <a:r>
              <a:rPr lang="nl-NL" baseline="0" dirty="0" smtClean="0"/>
              <a:t>) waar ze aan bijdragen.</a:t>
            </a:r>
          </a:p>
          <a:p>
            <a:endParaRPr lang="nl-NL" baseline="0" dirty="0" smtClean="0"/>
          </a:p>
          <a:p>
            <a:r>
              <a:rPr lang="nl-NL" baseline="0" dirty="0" smtClean="0"/>
              <a:t>Stap 2: bepaal voor het beleidsdoel welke indicatoren je gebruikt om te meten in hoeverre het doel behaald wordt (links naast symbool duim omhoog/duim omlaag). We leggen daarnaast voor alle indicatoren vast waar de metingen te vinden zijn en hoe vaak de meting wordt gedaan. Indien geen meting beschikbaar -&gt; zelf meting opzetten (let op: dat kan arbeidsintensief zijn).</a:t>
            </a:r>
          </a:p>
          <a:p>
            <a:endParaRPr lang="nl-NL" baseline="0" dirty="0" smtClean="0"/>
          </a:p>
          <a:p>
            <a:r>
              <a:rPr lang="nl-NL" baseline="0" dirty="0" smtClean="0"/>
              <a:t>Stap 3: bepaal voor elke preventieve actie output indicatoren (links naast symbool van poppetje naast staafdiagrammen). Out put indicatoren meten hoe veel van de preventieve activiteit is uitgevoerd. Output indicatoren kunnen ook de kwaliteit (gebruikerswaardering) meten. </a:t>
            </a:r>
          </a:p>
          <a:p>
            <a:endParaRPr lang="nl-NL" baseline="0" dirty="0" smtClean="0"/>
          </a:p>
          <a:p>
            <a:r>
              <a:rPr lang="nl-NL" baseline="0" dirty="0" smtClean="0"/>
              <a:t>Stap 4: bepaal voor elke preventieve activiteit welke middelen daarmee gemoeid zijn (aangegeven dor € symbolen)</a:t>
            </a:r>
          </a:p>
          <a:p>
            <a:endParaRPr lang="nl-NL" baseline="0" dirty="0" smtClean="0"/>
          </a:p>
          <a:p>
            <a:r>
              <a:rPr lang="nl-NL" baseline="0" dirty="0" smtClean="0"/>
              <a:t>Stap 5: bepaal: welke publieke waarde/maatschappelijk effect wordt toegevoegd door de preventieve acties (links naast poppetje met hartsymbool boven het hoofd).</a:t>
            </a:r>
          </a:p>
          <a:p>
            <a:endParaRPr lang="nl-NL" baseline="0" dirty="0" smtClean="0"/>
          </a:p>
          <a:p>
            <a:r>
              <a:rPr lang="nl-NL" baseline="0" dirty="0" smtClean="0"/>
              <a:t>Stap 6: bepaal welke voorspellende indicatoren (rechts naast het symbool van de verrekijker) je in de gaten wilt houden. </a:t>
            </a:r>
          </a:p>
          <a:p>
            <a:endParaRPr lang="nl-NL" baseline="0" dirty="0" smtClean="0"/>
          </a:p>
          <a:p>
            <a:r>
              <a:rPr lang="nl-NL" baseline="0" dirty="0" smtClean="0"/>
              <a:t>   </a:t>
            </a:r>
          </a:p>
          <a:p>
            <a:endParaRPr lang="nl-NL" sz="1200" b="0" i="0" u="none" strike="noStrike" kern="1200" baseline="0" dirty="0" smtClean="0">
              <a:solidFill>
                <a:schemeClr val="tx1"/>
              </a:solidFill>
              <a:latin typeface="+mn-lt"/>
              <a:ea typeface="+mn-ea"/>
              <a:cs typeface="+mn-cs"/>
            </a:endParaRPr>
          </a:p>
          <a:p>
            <a:endParaRPr lang="nl-NL" sz="1200" b="0" i="0" u="none" strike="noStrike" kern="1200" baseline="0" dirty="0" smtClean="0">
              <a:solidFill>
                <a:schemeClr val="tx1"/>
              </a:solidFill>
              <a:latin typeface="+mn-lt"/>
              <a:ea typeface="+mn-ea"/>
              <a:cs typeface="+mn-cs"/>
            </a:endParaRPr>
          </a:p>
          <a:p>
            <a:endParaRPr lang="nl-NL" sz="1200" b="0" i="0" u="none" strike="noStrike" kern="1200" baseline="0" dirty="0" smtClean="0">
              <a:solidFill>
                <a:schemeClr val="tx1"/>
              </a:solidFill>
              <a:latin typeface="+mn-lt"/>
              <a:ea typeface="+mn-ea"/>
              <a:cs typeface="+mn-cs"/>
            </a:endParaRPr>
          </a:p>
          <a:p>
            <a:endParaRPr lang="nl-NL" sz="1200" b="0" i="0" u="none" strike="noStrike" kern="1200" baseline="0" dirty="0" smtClean="0">
              <a:solidFill>
                <a:schemeClr val="tx1"/>
              </a:solidFill>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90F283DF-3EE2-4CA8-99A9-27E6EBDACE5A}" type="slidenum">
              <a:rPr lang="nl-NL" smtClean="0"/>
              <a:t>6</a:t>
            </a:fld>
            <a:endParaRPr lang="nl-NL"/>
          </a:p>
        </p:txBody>
      </p:sp>
    </p:spTree>
    <p:extLst>
      <p:ext uri="{BB962C8B-B14F-4D97-AF65-F5344CB8AC3E}">
        <p14:creationId xmlns:p14="http://schemas.microsoft.com/office/powerpoint/2010/main" val="182610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Doel</a:t>
            </a:r>
            <a:r>
              <a:rPr lang="nl-NL" baseline="0" dirty="0" smtClean="0"/>
              <a:t> slide: kaders van de monitor aangeven (wat is/kan niet met monitoring) om teleurstelling voor te zijn.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Diversiteit aan inzet en doelen vereist monitoring op hooflijnen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baseline="0" dirty="0" smtClean="0">
                <a:solidFill>
                  <a:schemeClr val="tx1"/>
                </a:solidFill>
                <a:latin typeface="+mn-lt"/>
                <a:ea typeface="+mn-ea"/>
                <a:cs typeface="+mn-cs"/>
              </a:rPr>
              <a:t>Gemeenten hebben grote diversiteit aan taken en beleidsdoelen. Per beleidsdoel, taak, en maatschappelijk effect kun je meerdere metingen doen, maar als je alles meet zie je door de bomen het bos niet meer en wordt je monitor onbruikbaar, omdat deze te veel informatie bevat.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solidFill>
                  <a:srgbClr val="FF0000"/>
                </a:solidFill>
              </a:rPr>
              <a:t>Monitoring is geen middel om de effectiviteit van preventieve inzet te bepalen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solidFill>
                  <a:srgbClr val="FF0000"/>
                </a:solidFill>
              </a:rPr>
              <a:t>Bepaling van de effectiviteit</a:t>
            </a:r>
            <a:r>
              <a:rPr lang="nl-NL" baseline="0" dirty="0" smtClean="0">
                <a:solidFill>
                  <a:srgbClr val="FF0000"/>
                </a:solidFill>
              </a:rPr>
              <a:t> vereist intensief en grootschalig onderzoek, meestal op landelijk niveau (om voldoende cases te hebben om met voldoende statistische zekerheid een uitspraak te kunnen doen en om controlegroepen te vinden).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dirty="0" smtClean="0">
                <a:solidFill>
                  <a:srgbClr val="FF0000"/>
                </a:solidFill>
              </a:rPr>
              <a:t> </a:t>
            </a:r>
            <a:endParaRPr lang="nl-NL" dirty="0" smtClean="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baseline="0" dirty="0" smtClean="0">
                <a:solidFill>
                  <a:schemeClr val="tx1"/>
                </a:solidFill>
                <a:latin typeface="+mn-lt"/>
                <a:ea typeface="+mn-ea"/>
                <a:cs typeface="+mn-cs"/>
              </a:rPr>
              <a:t>De afgelopen jaren is veel effectonderzoek gedaan naar  de effectiviteit van gezondheidsinterventies (roken, gezond eten, alcohol en drugs), ook in Nederland, waardoor inmiddels wel met enige zekerheid iets te zeggen is over de effecten van gezondheidspreventie.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Van interventies op het gebied van jeugdzorg en Wmo is over het algemeen veel minder bekend</a:t>
            </a:r>
            <a:r>
              <a:rPr lang="nl-NL" baseline="0" dirty="0" smtClean="0"/>
              <a:t> hoe effectief deze zijn. T</a:t>
            </a:r>
            <a:r>
              <a:rPr lang="nl-NL" dirty="0" smtClean="0"/>
              <a:t>er illustratie: naar schatting zijn er 1.500 interventies op het terrein van jeugd en opvoeding, waarvan er maar 1 á 5 % beoordeeld door her</a:t>
            </a:r>
            <a:r>
              <a:rPr lang="nl-NL" baseline="0" dirty="0" smtClean="0"/>
              <a:t> NJI</a:t>
            </a:r>
            <a:r>
              <a:rPr lang="nl-NL" dirty="0" smtClean="0"/>
              <a:t>. Van die 1</a:t>
            </a:r>
            <a:r>
              <a:rPr lang="nl-NL" baseline="0" dirty="0" smtClean="0"/>
              <a:t> á 5 % heeft maar weer een klein</a:t>
            </a:r>
            <a:r>
              <a:rPr lang="nl-NL" dirty="0" smtClean="0"/>
              <a:t> deel ook daadwerkelijk</a:t>
            </a:r>
            <a:r>
              <a:rPr lang="nl-NL" baseline="0" dirty="0" smtClean="0"/>
              <a:t> het label ‘bewezen effectief.’</a:t>
            </a:r>
            <a:endParaRPr lang="nl-NL"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solidFill>
                  <a:srgbClr val="FF0000"/>
                </a:solidFill>
              </a:rPr>
              <a:t>Baten van preventie zijn moeilijk financieel door te vertalen</a:t>
            </a:r>
            <a:r>
              <a:rPr lang="nl-NL" dirty="0" smtClean="0">
                <a:solidFill>
                  <a:srgbClr val="FF0000"/>
                </a:solidFill>
              </a:rPr>
              <a:t>: </a:t>
            </a: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baseline="0" dirty="0" smtClean="0">
                <a:solidFill>
                  <a:schemeClr val="tx1"/>
                </a:solidFill>
                <a:latin typeface="+mn-lt"/>
                <a:ea typeface="+mn-ea"/>
                <a:cs typeface="+mn-cs"/>
              </a:rPr>
              <a:t>Doorvertaling van de effecten van preventieve interventies naar financiële baten ontbreekt in vrijwel alle studie naar effectiviteit. Daarnaast geldt dat als die doorvertaling er wel is, dit een brede range is. I</a:t>
            </a:r>
            <a:r>
              <a:rPr lang="nl-NL" dirty="0" smtClean="0"/>
              <a:t>nterventies zijn vaak gericht op het voorkomen of oplossen van problematiek, maar niet direct op het voorkomen van zwaardere hulp op een later moment. Dat kan uiteraard wel een gevolg zijn, maar is zeker geen vanzelfsprekendheid. Naast de groep waarvan de problematiek vanzelf weer overgaat, is er immers ook een groep waarvoor dat niet geldt, maar die desondanks nooit in jeugdhulp terecht zou zijn gekomen.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De breed gedeelde verwachting was dat inzet op preventie en </a:t>
            </a:r>
            <a:r>
              <a:rPr lang="nl-NL" dirty="0" err="1" smtClean="0"/>
              <a:t>vroegsignalering</a:t>
            </a:r>
            <a:r>
              <a:rPr lang="nl-NL" dirty="0" smtClean="0"/>
              <a:t> op termijn zal zorgen voor een kleiner jeugdhulpvolume en daarmee tot een structurele besparing binnen de Jeugdwet. Ook was het uitgangspunt dat deze besparing groter is dan de extra kosten waarmee preventie en </a:t>
            </a:r>
            <a:r>
              <a:rPr lang="nl-NL" dirty="0" err="1" smtClean="0"/>
              <a:t>vroegsignalering</a:t>
            </a:r>
            <a:r>
              <a:rPr lang="nl-NL" dirty="0" smtClean="0"/>
              <a:t> gepaard gaan. Op basis van een analyse van bewezen effectieve interventies blijkt dat dit in de praktijk onhaalbaar is als wordt gekeken naar de kosten en financiële baten binnen de Jeugdwet. Dit komt omdat interventies maar voor een klein deel van de jeugdigen die de interventie ontvangen, leiden tot het voorkómen van een jeugdhulptraject. Hieruit volgt dat de meeste interventies alleen kosteneffectief zijn, als de prijs van de interventie naar verhouding veel lager is dan de kosten van het voorkómen jeugdhulptraject, en er voor een relatief groot gedeelte van de jeugdigen een jeugdhulptraject voorkomen wordt. Vanzelfsprekend zijn er specifieke interventies (voor specifieke doelgroepen) waarvoor dit het geval is, maar deze zijn meer uitzondering dan regel. Over het algemeen hebben preventie en </a:t>
            </a:r>
            <a:r>
              <a:rPr lang="nl-NL" dirty="0" err="1" smtClean="0"/>
              <a:t>vroegsignalering</a:t>
            </a:r>
            <a:r>
              <a:rPr lang="nl-NL" dirty="0" smtClean="0"/>
              <a:t> eerder een </a:t>
            </a:r>
            <a:r>
              <a:rPr lang="nl-NL" dirty="0" err="1" smtClean="0"/>
              <a:t>kostenopdrijvend</a:t>
            </a:r>
            <a:r>
              <a:rPr lang="nl-NL" dirty="0" smtClean="0"/>
              <a:t> effect binnen de Jeugdwet, omdat een latente vraag wordt aangeboord en omdat er relatief veel jeugdigen behandeld moeten worden om er bij één tot een effect te leiden. Dit betekent niet dat preventie en </a:t>
            </a:r>
            <a:r>
              <a:rPr lang="nl-NL" dirty="0" err="1" smtClean="0"/>
              <a:t>vroegsignalering</a:t>
            </a:r>
            <a:r>
              <a:rPr lang="nl-NL" dirty="0" smtClean="0"/>
              <a:t> niet werken of niet waardevol zijn, puur omdat ze binnen de Jeugdwet niet direct tot een kostenbesparing leiden. Ze hebben een positief effect op het welzijn en de ontplooiingsmogelijkheden van jeugdigen. Ook is hiermee niet gezegd dat de interventies financieel niets opleveren. Als er wordt gekeken naar langere termijneffecten van deze interventies in de andere wettelijke kaders, kunnen de interventies vermoedelijk wel tot een besparing leiden. Deze financiële baten vallen echter grotendeels niet bij gemeenten.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r>
              <a:rPr lang="nl-NL" dirty="0" smtClean="0"/>
              <a:t>Daarmee is niet gezegd dat preventie en </a:t>
            </a:r>
            <a:r>
              <a:rPr lang="nl-NL" dirty="0" err="1" smtClean="0"/>
              <a:t>vroegsignalering</a:t>
            </a:r>
            <a:r>
              <a:rPr lang="nl-NL" dirty="0" smtClean="0"/>
              <a:t> niet zinvol zijn. Voor kinderen, jongeren en gezinnen is het immers positief als problemen voorkomen worden. Het is ook mogelijk dat deze investeringen leiden tot kostenbesparingen in andere wettelijke kaders (WLZ,</a:t>
            </a:r>
            <a:r>
              <a:rPr lang="nl-NL" baseline="0" dirty="0" smtClean="0"/>
              <a:t> </a:t>
            </a:r>
            <a:r>
              <a:rPr lang="nl-NL" baseline="0" dirty="0" err="1" smtClean="0"/>
              <a:t>Zvw</a:t>
            </a:r>
            <a:r>
              <a:rPr lang="nl-NL" baseline="0" dirty="0" smtClean="0"/>
              <a:t>)</a:t>
            </a:r>
            <a:r>
              <a:rPr lang="nl-NL" dirty="0" smtClean="0"/>
              <a:t>. </a:t>
            </a: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endParaRPr lang="nl-NL" dirty="0" smtClean="0"/>
          </a:p>
          <a:p>
            <a:endParaRPr lang="nl-NL" dirty="0" smtClean="0"/>
          </a:p>
          <a:p>
            <a:endParaRPr lang="nl-NL" dirty="0" smtClean="0"/>
          </a:p>
        </p:txBody>
      </p:sp>
      <p:sp>
        <p:nvSpPr>
          <p:cNvPr id="4" name="Tijdelijke aanduiding voor dianummer 3"/>
          <p:cNvSpPr>
            <a:spLocks noGrp="1"/>
          </p:cNvSpPr>
          <p:nvPr>
            <p:ph type="sldNum" sz="quarter" idx="10"/>
          </p:nvPr>
        </p:nvSpPr>
        <p:spPr/>
        <p:txBody>
          <a:bodyPr/>
          <a:lstStyle/>
          <a:p>
            <a:fld id="{90F283DF-3EE2-4CA8-99A9-27E6EBDACE5A}" type="slidenum">
              <a:rPr lang="nl-NL" smtClean="0"/>
              <a:t>7</a:t>
            </a:fld>
            <a:endParaRPr lang="nl-NL"/>
          </a:p>
        </p:txBody>
      </p:sp>
    </p:spTree>
    <p:extLst>
      <p:ext uri="{BB962C8B-B14F-4D97-AF65-F5344CB8AC3E}">
        <p14:creationId xmlns:p14="http://schemas.microsoft.com/office/powerpoint/2010/main" val="116148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Benoemen wat monitor</a:t>
            </a:r>
            <a:r>
              <a:rPr lang="nl-NL" baseline="0" dirty="0" smtClean="0"/>
              <a:t> in deze vorm oplevert + </a:t>
            </a:r>
            <a:r>
              <a:rPr lang="nl-NL" baseline="0" dirty="0" err="1" smtClean="0"/>
              <a:t>disclamer</a:t>
            </a:r>
            <a:r>
              <a:rPr lang="nl-NL" baseline="0" dirty="0" smtClean="0"/>
              <a:t>: monitoring is geen </a:t>
            </a:r>
            <a:r>
              <a:rPr lang="nl-NL" baseline="0" dirty="0" err="1" smtClean="0"/>
              <a:t>quick</a:t>
            </a:r>
            <a:r>
              <a:rPr lang="nl-NL" baseline="0" dirty="0" smtClean="0"/>
              <a:t> fix; </a:t>
            </a:r>
          </a:p>
          <a:p>
            <a:endParaRPr lang="nl-N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dirty="0" smtClean="0"/>
              <a:t>- </a:t>
            </a:r>
            <a:r>
              <a:rPr lang="nl-NL" b="1" dirty="0" smtClean="0"/>
              <a:t>Monitoring vereist continue aandacht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voor o.a. data aanlevering, gegevensvalidatie, interpretatie data, opzetten en uitvoeren van nieuwe metingen.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Daarnaast kunnen</a:t>
            </a:r>
            <a:r>
              <a:rPr lang="nl-NL" baseline="0" dirty="0" smtClean="0"/>
              <a:t> er altijd ontwikkelingen plaatsvinden die je niet meet in je monitoring. We moeten daarom a</a:t>
            </a:r>
            <a:r>
              <a:rPr lang="nl-NL" dirty="0" smtClean="0"/>
              <a:t>andacht (blijven) hebben</a:t>
            </a:r>
            <a:r>
              <a:rPr lang="nl-NL" baseline="0" dirty="0" smtClean="0"/>
              <a:t> </a:t>
            </a:r>
            <a:r>
              <a:rPr lang="nl-NL" dirty="0" smtClean="0"/>
              <a:t>voor wat niet gemeten wordt.</a:t>
            </a:r>
          </a:p>
          <a:p>
            <a:endParaRPr lang="nl-N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dirty="0" smtClean="0"/>
              <a:t>- </a:t>
            </a:r>
            <a:r>
              <a:rPr lang="nl-NL" b="1" dirty="0" smtClean="0"/>
              <a:t>Diversiteit aan inzet en doelen vereist monitoring op hooflijnen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baseline="0" dirty="0" smtClean="0">
                <a:solidFill>
                  <a:schemeClr val="tx1"/>
                </a:solidFill>
                <a:latin typeface="+mn-lt"/>
                <a:ea typeface="+mn-ea"/>
                <a:cs typeface="+mn-cs"/>
              </a:rPr>
              <a:t>Gemeenten hebben grote diversiteit aan taken en beleidsdoelen. Per beleidsdoel, taak, en maatschappelijk effect kun je meerdere metingen doen, maar als je alles meet zie je door de bomen het bos niet meer en wordt je monitor onbruikbaar, omdat deze te veel informatie bevat.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kern="1200" baseline="0" dirty="0" smtClean="0">
              <a:solidFill>
                <a:schemeClr val="tx1"/>
              </a:solidFill>
              <a:latin typeface="+mn-lt"/>
              <a:ea typeface="+mn-ea"/>
              <a:cs typeface="+mn-cs"/>
            </a:endParaRPr>
          </a:p>
          <a:p>
            <a:pPr marL="171450" indent="-171450">
              <a:buFontTx/>
              <a:buChar char="-"/>
            </a:pPr>
            <a:r>
              <a:rPr lang="nl-NL" b="1" baseline="0" dirty="0" smtClean="0"/>
              <a:t>Je moet meestal verder graven</a:t>
            </a:r>
          </a:p>
          <a:p>
            <a:pPr marL="0" indent="0">
              <a:buFontTx/>
              <a:buNone/>
            </a:pPr>
            <a:r>
              <a:rPr lang="nl-NL" baseline="0" dirty="0" smtClean="0"/>
              <a:t>als je iets ziet in de monitor moet je vaak nog verder graven in te begrijpen waarom dat precies gebeurd. Voordeel is wel dat je sneller ziet welke ontwikkeling er plaatsvindt en je gerichter kan interveniëren.</a:t>
            </a:r>
          </a:p>
          <a:p>
            <a:endParaRPr lang="nl-NL" baseline="0" dirty="0" smtClean="0"/>
          </a:p>
          <a:p>
            <a:r>
              <a:rPr lang="nl-NL" dirty="0" smtClean="0"/>
              <a:t>Na aangeven dat monitoring geen </a:t>
            </a:r>
            <a:r>
              <a:rPr lang="nl-NL" dirty="0" err="1" smtClean="0"/>
              <a:t>quick</a:t>
            </a:r>
            <a:r>
              <a:rPr lang="nl-NL" dirty="0" smtClean="0"/>
              <a:t> fix is</a:t>
            </a:r>
            <a:r>
              <a:rPr lang="nl-NL" baseline="0" dirty="0" smtClean="0"/>
              <a:t> overgang naar voorbeeld van Elles van verder onderzoek n.a.v. een signaal vanuit de monitoring (slide 9 en 10)</a:t>
            </a:r>
            <a:endParaRPr lang="nl-NL" dirty="0"/>
          </a:p>
        </p:txBody>
      </p:sp>
      <p:sp>
        <p:nvSpPr>
          <p:cNvPr id="4" name="Tijdelijke aanduiding voor dianummer 3"/>
          <p:cNvSpPr>
            <a:spLocks noGrp="1"/>
          </p:cNvSpPr>
          <p:nvPr>
            <p:ph type="sldNum" sz="quarter" idx="10"/>
          </p:nvPr>
        </p:nvSpPr>
        <p:spPr/>
        <p:txBody>
          <a:bodyPr/>
          <a:lstStyle/>
          <a:p>
            <a:fld id="{90F283DF-3EE2-4CA8-99A9-27E6EBDACE5A}" type="slidenum">
              <a:rPr lang="nl-NL" smtClean="0"/>
              <a:t>8</a:t>
            </a:fld>
            <a:endParaRPr lang="nl-NL"/>
          </a:p>
        </p:txBody>
      </p:sp>
    </p:spTree>
    <p:extLst>
      <p:ext uri="{BB962C8B-B14F-4D97-AF65-F5344CB8AC3E}">
        <p14:creationId xmlns:p14="http://schemas.microsoft.com/office/powerpoint/2010/main" val="2465346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0"/>
          </p:nvPr>
        </p:nvSpPr>
        <p:spPr>
          <a:xfrm>
            <a:off x="0" y="1935389"/>
            <a:ext cx="12192000" cy="4055837"/>
          </a:xfrm>
          <a:noFill/>
        </p:spPr>
        <p:txBody>
          <a:bodyPr/>
          <a:lstStyle>
            <a:lvl1pPr marL="1524000" indent="-266700">
              <a:defRPr/>
            </a:lvl1pPr>
          </a:lstStyle>
          <a:p>
            <a:endParaRPr lang="nl-NL" dirty="0"/>
          </a:p>
        </p:txBody>
      </p:sp>
      <p:sp>
        <p:nvSpPr>
          <p:cNvPr id="7" name="Titel 1"/>
          <p:cNvSpPr>
            <a:spLocks noGrp="1"/>
          </p:cNvSpPr>
          <p:nvPr>
            <p:ph type="title"/>
          </p:nvPr>
        </p:nvSpPr>
        <p:spPr>
          <a:xfrm>
            <a:off x="609600" y="792388"/>
            <a:ext cx="10972800" cy="1143000"/>
          </a:xfrm>
        </p:spPr>
        <p:txBody>
          <a:bodyPr/>
          <a:lstStyle/>
          <a:p>
            <a:r>
              <a:rPr lang="nl-NL" dirty="0" smtClean="0"/>
              <a:t>Titelstijl van model bewerken</a:t>
            </a:r>
            <a:endParaRPr lang="nl-NL" dirty="0"/>
          </a:p>
        </p:txBody>
      </p:sp>
    </p:spTree>
    <p:extLst>
      <p:ext uri="{BB962C8B-B14F-4D97-AF65-F5344CB8AC3E}">
        <p14:creationId xmlns:p14="http://schemas.microsoft.com/office/powerpoint/2010/main" val="3807825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extLst>
      <p:ext uri="{BB962C8B-B14F-4D97-AF65-F5344CB8AC3E}">
        <p14:creationId xmlns:p14="http://schemas.microsoft.com/office/powerpoint/2010/main" val="3034508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0" cap="none"/>
            </a:lvl1pPr>
          </a:lstStyle>
          <a:p>
            <a:r>
              <a:rPr lang="nl-NL" smtClean="0"/>
              <a:t>Titelstijl van model bewerken</a:t>
            </a:r>
            <a:endParaRPr lang="nl-NL"/>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tekststijl van het model te bewerken</a:t>
            </a:r>
          </a:p>
        </p:txBody>
      </p:sp>
    </p:spTree>
    <p:extLst>
      <p:ext uri="{BB962C8B-B14F-4D97-AF65-F5344CB8AC3E}">
        <p14:creationId xmlns:p14="http://schemas.microsoft.com/office/powerpoint/2010/main" val="2473212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Titelstijl van model bewerken</a:t>
            </a:r>
            <a:endParaRPr lang="nl-NL" dirty="0"/>
          </a:p>
        </p:txBody>
      </p:sp>
      <p:sp>
        <p:nvSpPr>
          <p:cNvPr id="3" name="Tijdelijke aanduiding voor inhoud 2"/>
          <p:cNvSpPr>
            <a:spLocks noGrp="1"/>
          </p:cNvSpPr>
          <p:nvPr>
            <p:ph sz="half" idx="1"/>
          </p:nvPr>
        </p:nvSpPr>
        <p:spPr>
          <a:xfrm>
            <a:off x="609600" y="2052603"/>
            <a:ext cx="53848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97600" y="2052603"/>
            <a:ext cx="5384800" cy="38723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627358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609600" y="2195129"/>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609600" y="2834891"/>
            <a:ext cx="5386917"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93368" y="2195129"/>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6193368" y="2834891"/>
            <a:ext cx="5389033" cy="304810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635117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Tree>
    <p:extLst>
      <p:ext uri="{BB962C8B-B14F-4D97-AF65-F5344CB8AC3E}">
        <p14:creationId xmlns:p14="http://schemas.microsoft.com/office/powerpoint/2010/main" val="333711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393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ART">
    <p:spTree>
      <p:nvGrpSpPr>
        <p:cNvPr id="1" name=""/>
        <p:cNvGrpSpPr/>
        <p:nvPr/>
      </p:nvGrpSpPr>
      <p:grpSpPr>
        <a:xfrm>
          <a:off x="0" y="0"/>
          <a:ext cx="0" cy="0"/>
          <a:chOff x="0" y="0"/>
          <a:chExt cx="0" cy="0"/>
        </a:xfrm>
      </p:grpSpPr>
      <p:sp>
        <p:nvSpPr>
          <p:cNvPr id="6" name="Rechthoek 5"/>
          <p:cNvSpPr/>
          <p:nvPr userDrawn="1"/>
        </p:nvSpPr>
        <p:spPr>
          <a:xfrm>
            <a:off x="0" y="0"/>
            <a:ext cx="12192000" cy="6858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800"/>
          </a:p>
        </p:txBody>
      </p:sp>
    </p:spTree>
    <p:extLst>
      <p:ext uri="{BB962C8B-B14F-4D97-AF65-F5344CB8AC3E}">
        <p14:creationId xmlns:p14="http://schemas.microsoft.com/office/powerpoint/2010/main" val="2774006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emf"/><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hthoek 12"/>
          <p:cNvSpPr/>
          <p:nvPr userDrawn="1"/>
        </p:nvSpPr>
        <p:spPr>
          <a:xfrm>
            <a:off x="1" y="787400"/>
            <a:ext cx="12191999" cy="1147988"/>
          </a:xfrm>
          <a:prstGeom prst="rect">
            <a:avLst/>
          </a:prstGeom>
          <a:solidFill>
            <a:srgbClr val="00A7E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800" dirty="0"/>
          </a:p>
        </p:txBody>
      </p:sp>
      <p:pic>
        <p:nvPicPr>
          <p:cNvPr id="7" name="Afbeelding 6"/>
          <p:cNvPicPr>
            <a:picLocks noChangeAspect="1"/>
          </p:cNvPicPr>
          <p:nvPr/>
        </p:nvPicPr>
        <p:blipFill>
          <a:blip r:embed="rId10"/>
          <a:stretch>
            <a:fillRect/>
          </a:stretch>
        </p:blipFill>
        <p:spPr>
          <a:xfrm>
            <a:off x="0" y="6070600"/>
            <a:ext cx="12192000" cy="787400"/>
          </a:xfrm>
          <a:prstGeom prst="rect">
            <a:avLst/>
          </a:prstGeom>
        </p:spPr>
      </p:pic>
      <p:pic>
        <p:nvPicPr>
          <p:cNvPr id="9" name="Afbeelding 8"/>
          <p:cNvPicPr>
            <a:picLocks noChangeAspect="1"/>
          </p:cNvPicPr>
          <p:nvPr/>
        </p:nvPicPr>
        <p:blipFill>
          <a:blip r:embed="rId11"/>
          <a:stretch>
            <a:fillRect/>
          </a:stretch>
        </p:blipFill>
        <p:spPr>
          <a:xfrm flipV="1">
            <a:off x="1" y="6070601"/>
            <a:ext cx="12192000" cy="130009"/>
          </a:xfrm>
          <a:prstGeom prst="rect">
            <a:avLst/>
          </a:prstGeom>
        </p:spPr>
      </p:pic>
      <p:pic>
        <p:nvPicPr>
          <p:cNvPr id="8" name="Afbeelding 7"/>
          <p:cNvPicPr>
            <a:picLocks noChangeAspect="1"/>
          </p:cNvPicPr>
          <p:nvPr/>
        </p:nvPicPr>
        <p:blipFill>
          <a:blip r:embed="rId12"/>
          <a:stretch>
            <a:fillRect/>
          </a:stretch>
        </p:blipFill>
        <p:spPr>
          <a:xfrm>
            <a:off x="0" y="0"/>
            <a:ext cx="12192000" cy="787400"/>
          </a:xfrm>
          <a:prstGeom prst="rect">
            <a:avLst/>
          </a:prstGeom>
        </p:spPr>
      </p:pic>
      <p:sp>
        <p:nvSpPr>
          <p:cNvPr id="2" name="Tijdelijke aanduiding voor titel 1"/>
          <p:cNvSpPr>
            <a:spLocks noGrp="1"/>
          </p:cNvSpPr>
          <p:nvPr>
            <p:ph type="title"/>
          </p:nvPr>
        </p:nvSpPr>
        <p:spPr>
          <a:xfrm>
            <a:off x="609600" y="792388"/>
            <a:ext cx="10972800" cy="1143000"/>
          </a:xfrm>
          <a:prstGeom prst="rect">
            <a:avLst/>
          </a:prstGeom>
        </p:spPr>
        <p:txBody>
          <a:bodyPr vert="horz" lIns="91440" tIns="45720" rIns="91440" bIns="45720" rtlCol="0" anchor="ctr">
            <a:no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609600" y="2125693"/>
            <a:ext cx="10972800" cy="3749319"/>
          </a:xfrm>
          <a:prstGeom prst="rect">
            <a:avLst/>
          </a:prstGeom>
        </p:spPr>
        <p:txBody>
          <a:bodyPr vert="horz" lIns="91440" tIns="45720" rIns="91440" bIns="45720" rtlCol="0">
            <a:no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pic>
        <p:nvPicPr>
          <p:cNvPr id="10" name="Afbeelding 9"/>
          <p:cNvPicPr>
            <a:picLocks noChangeAspect="1"/>
          </p:cNvPicPr>
          <p:nvPr userDrawn="1"/>
        </p:nvPicPr>
        <p:blipFill>
          <a:blip r:embed="rId10"/>
          <a:stretch>
            <a:fillRect/>
          </a:stretch>
        </p:blipFill>
        <p:spPr>
          <a:xfrm>
            <a:off x="0" y="6070600"/>
            <a:ext cx="12192000" cy="787400"/>
          </a:xfrm>
          <a:prstGeom prst="rect">
            <a:avLst/>
          </a:prstGeom>
        </p:spPr>
      </p:pic>
      <p:pic>
        <p:nvPicPr>
          <p:cNvPr id="11" name="Afbeelding 10"/>
          <p:cNvPicPr preferRelativeResize="0">
            <a:picLocks/>
          </p:cNvPicPr>
          <p:nvPr userDrawn="1"/>
        </p:nvPicPr>
        <p:blipFill>
          <a:blip r:embed="rId11"/>
          <a:stretch>
            <a:fillRect/>
          </a:stretch>
        </p:blipFill>
        <p:spPr>
          <a:xfrm flipV="1">
            <a:off x="1" y="5986800"/>
            <a:ext cx="12192000" cy="86400"/>
          </a:xfrm>
          <a:prstGeom prst="rect">
            <a:avLst/>
          </a:prstGeom>
        </p:spPr>
      </p:pic>
      <p:pic>
        <p:nvPicPr>
          <p:cNvPr id="12" name="Afbeelding 11"/>
          <p:cNvPicPr>
            <a:picLocks noChangeAspect="1"/>
          </p:cNvPicPr>
          <p:nvPr userDrawn="1"/>
        </p:nvPicPr>
        <p:blipFill>
          <a:blip r:embed="rId12"/>
          <a:stretch>
            <a:fillRect/>
          </a:stretch>
        </p:blipFill>
        <p:spPr>
          <a:xfrm>
            <a:off x="0" y="0"/>
            <a:ext cx="12192000" cy="787400"/>
          </a:xfrm>
          <a:prstGeom prst="rect">
            <a:avLst/>
          </a:prstGeom>
        </p:spPr>
      </p:pic>
    </p:spTree>
    <p:extLst>
      <p:ext uri="{BB962C8B-B14F-4D97-AF65-F5344CB8AC3E}">
        <p14:creationId xmlns:p14="http://schemas.microsoft.com/office/powerpoint/2010/main" val="39679481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ftr="0" dt="0"/>
  <p:txStyles>
    <p:titleStyle>
      <a:lvl1pPr algn="l" defTabSz="457200" rtl="0" eaLnBrk="1" latinLnBrk="0" hangingPunct="1">
        <a:spcBef>
          <a:spcPct val="0"/>
        </a:spcBef>
        <a:buNone/>
        <a:defRPr sz="4400" b="0" i="0" kern="1200">
          <a:solidFill>
            <a:schemeClr val="bg1"/>
          </a:solidFill>
          <a:latin typeface="+mj-lt"/>
          <a:ea typeface="+mj-ea"/>
          <a:cs typeface="Fira Sans"/>
        </a:defRPr>
      </a:lvl1pPr>
    </p:titleStyle>
    <p:bodyStyle>
      <a:lvl1pPr marL="266700" indent="-266700" algn="l" defTabSz="457200" rtl="0" eaLnBrk="1" latinLnBrk="0" hangingPunct="1">
        <a:spcBef>
          <a:spcPct val="20000"/>
        </a:spcBef>
        <a:buClr>
          <a:schemeClr val="accent2"/>
        </a:buClr>
        <a:buFont typeface="Arial"/>
        <a:buChar char="•"/>
        <a:defRPr sz="2400" b="0" i="0" kern="1200">
          <a:solidFill>
            <a:schemeClr val="tx1"/>
          </a:solidFill>
          <a:latin typeface="+mn-lt"/>
          <a:ea typeface="+mn-ea"/>
          <a:cs typeface="Fira Sans"/>
        </a:defRPr>
      </a:lvl1pPr>
      <a:lvl2pPr marL="742950" indent="-285750" algn="l" defTabSz="457200" rtl="0" eaLnBrk="1" latinLnBrk="0" hangingPunct="1">
        <a:spcBef>
          <a:spcPct val="20000"/>
        </a:spcBef>
        <a:buClr>
          <a:srgbClr val="8DC63F"/>
        </a:buClr>
        <a:buFont typeface="Arial"/>
        <a:buChar char="–"/>
        <a:defRPr sz="2400" b="0" i="0" kern="1200">
          <a:solidFill>
            <a:schemeClr val="tx1"/>
          </a:solidFill>
          <a:latin typeface="+mn-lt"/>
          <a:ea typeface="+mn-ea"/>
          <a:cs typeface="Fira Sans"/>
        </a:defRPr>
      </a:lvl2pPr>
      <a:lvl3pPr marL="1143000" indent="-228600" algn="l" defTabSz="457200" rtl="0" eaLnBrk="1" latinLnBrk="0" hangingPunct="1">
        <a:spcBef>
          <a:spcPct val="20000"/>
        </a:spcBef>
        <a:buClr>
          <a:srgbClr val="EF4123"/>
        </a:buClr>
        <a:buFont typeface="Arial"/>
        <a:buChar char="•"/>
        <a:defRPr sz="2400" b="0" i="0" kern="1200">
          <a:solidFill>
            <a:schemeClr val="tx1"/>
          </a:solidFill>
          <a:latin typeface="+mn-lt"/>
          <a:ea typeface="+mn-ea"/>
          <a:cs typeface="Fira Sans"/>
        </a:defRPr>
      </a:lvl3pPr>
      <a:lvl4pPr marL="16002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4pPr>
      <a:lvl5pPr marL="2057400" indent="-228600" algn="l" defTabSz="457200" rtl="0" eaLnBrk="1" latinLnBrk="0" hangingPunct="1">
        <a:spcBef>
          <a:spcPct val="20000"/>
        </a:spcBef>
        <a:buFont typeface="Arial"/>
        <a:buChar char="»"/>
        <a:defRPr sz="2400" b="0" i="0" kern="1200">
          <a:solidFill>
            <a:schemeClr val="tx1"/>
          </a:solidFill>
          <a:latin typeface="+mn-lt"/>
          <a:ea typeface="+mn-ea"/>
          <a:cs typeface="Fira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Sturen op kosten</a:t>
            </a:r>
            <a:endParaRPr lang="nl-NL" dirty="0"/>
          </a:p>
        </p:txBody>
      </p:sp>
      <p:sp>
        <p:nvSpPr>
          <p:cNvPr id="4" name="Tekstvak 3"/>
          <p:cNvSpPr txBox="1"/>
          <p:nvPr/>
        </p:nvSpPr>
        <p:spPr>
          <a:xfrm>
            <a:off x="1590504" y="4761167"/>
            <a:ext cx="9143999" cy="1077218"/>
          </a:xfrm>
          <a:prstGeom prst="rect">
            <a:avLst/>
          </a:prstGeom>
          <a:noFill/>
        </p:spPr>
        <p:txBody>
          <a:bodyPr wrap="square" rtlCol="0">
            <a:spAutoFit/>
          </a:bodyPr>
          <a:lstStyle/>
          <a:p>
            <a:pPr algn="ctr"/>
            <a:r>
              <a:rPr lang="nl-NL" sz="3200" dirty="0" smtClean="0"/>
              <a:t>6 september 2023</a:t>
            </a:r>
            <a:endParaRPr lang="nl-NL" sz="3200" dirty="0"/>
          </a:p>
          <a:p>
            <a:pPr algn="ctr"/>
            <a:r>
              <a:rPr lang="nl-NL" sz="3200" dirty="0"/>
              <a:t>Themabijeenkomst raad</a:t>
            </a:r>
          </a:p>
        </p:txBody>
      </p:sp>
      <p:pic>
        <p:nvPicPr>
          <p:cNvPr id="5" name="Afbeelding 4"/>
          <p:cNvPicPr>
            <a:picLocks noChangeAspect="1"/>
          </p:cNvPicPr>
          <p:nvPr/>
        </p:nvPicPr>
        <p:blipFill>
          <a:blip r:embed="rId2"/>
          <a:stretch>
            <a:fillRect/>
          </a:stretch>
        </p:blipFill>
        <p:spPr>
          <a:xfrm>
            <a:off x="4628665" y="2121412"/>
            <a:ext cx="2789059" cy="2453733"/>
          </a:xfrm>
          <a:prstGeom prst="rect">
            <a:avLst/>
          </a:prstGeom>
        </p:spPr>
      </p:pic>
    </p:spTree>
    <p:extLst>
      <p:ext uri="{BB962C8B-B14F-4D97-AF65-F5344CB8AC3E}">
        <p14:creationId xmlns:p14="http://schemas.microsoft.com/office/powerpoint/2010/main" val="1360447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Samenvattend</a:t>
            </a:r>
            <a:endParaRPr lang="nl-NL" dirty="0"/>
          </a:p>
        </p:txBody>
      </p:sp>
      <p:sp>
        <p:nvSpPr>
          <p:cNvPr id="3" name="Tijdelijke aanduiding voor inhoud 2"/>
          <p:cNvSpPr>
            <a:spLocks noGrp="1"/>
          </p:cNvSpPr>
          <p:nvPr>
            <p:ph idx="1"/>
          </p:nvPr>
        </p:nvSpPr>
        <p:spPr>
          <a:xfrm>
            <a:off x="752103" y="1694320"/>
            <a:ext cx="9667702" cy="3925085"/>
          </a:xfrm>
        </p:spPr>
        <p:txBody>
          <a:bodyPr/>
          <a:lstStyle/>
          <a:p>
            <a:pPr marL="0" indent="0">
              <a:buNone/>
            </a:pPr>
            <a:endParaRPr lang="nl-NL" sz="2800" dirty="0" smtClean="0"/>
          </a:p>
          <a:p>
            <a:pPr marL="0" indent="0">
              <a:buNone/>
            </a:pPr>
            <a:endParaRPr lang="nl-NL" sz="2800" dirty="0" smtClean="0"/>
          </a:p>
          <a:p>
            <a:r>
              <a:rPr lang="nl-NL" sz="2800" dirty="0" smtClean="0"/>
              <a:t>Inzicht in wat onze aanpak </a:t>
            </a:r>
            <a:r>
              <a:rPr lang="nl-NL" sz="2800" dirty="0" smtClean="0"/>
              <a:t>oplevert </a:t>
            </a:r>
            <a:endParaRPr lang="nl-NL" sz="2800" dirty="0" smtClean="0"/>
          </a:p>
          <a:p>
            <a:r>
              <a:rPr lang="nl-NL" sz="2800" dirty="0" smtClean="0"/>
              <a:t>Keuzes waar we de focus op leggen= gericht actie </a:t>
            </a:r>
            <a:endParaRPr lang="nl-NL" sz="2800" dirty="0" smtClean="0"/>
          </a:p>
          <a:p>
            <a:r>
              <a:rPr lang="nl-NL" sz="2800" dirty="0" smtClean="0"/>
              <a:t>Bewustwording alle betrokkenen proces</a:t>
            </a:r>
            <a:endParaRPr lang="nl-NL" sz="2800" dirty="0" smtClean="0"/>
          </a:p>
          <a:p>
            <a:r>
              <a:rPr lang="nl-NL" sz="2800" dirty="0" smtClean="0"/>
              <a:t>Meer invloed op opdracht en resultaten maatwerk</a:t>
            </a:r>
          </a:p>
          <a:p>
            <a:r>
              <a:rPr lang="nl-NL" sz="2800" dirty="0" smtClean="0"/>
              <a:t>Samenwerking met regio versterkt</a:t>
            </a:r>
          </a:p>
          <a:p>
            <a:endParaRPr lang="nl-NL" dirty="0" smtClean="0"/>
          </a:p>
        </p:txBody>
      </p:sp>
    </p:spTree>
    <p:extLst>
      <p:ext uri="{BB962C8B-B14F-4D97-AF65-F5344CB8AC3E}">
        <p14:creationId xmlns:p14="http://schemas.microsoft.com/office/powerpoint/2010/main" val="56162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Sturen op kosten</a:t>
            </a:r>
            <a:endParaRPr lang="nl-NL" dirty="0"/>
          </a:p>
        </p:txBody>
      </p:sp>
      <p:sp>
        <p:nvSpPr>
          <p:cNvPr id="4" name="Tekstvak 3"/>
          <p:cNvSpPr txBox="1"/>
          <p:nvPr/>
        </p:nvSpPr>
        <p:spPr>
          <a:xfrm>
            <a:off x="1590504" y="4761167"/>
            <a:ext cx="9143999" cy="1077218"/>
          </a:xfrm>
          <a:prstGeom prst="rect">
            <a:avLst/>
          </a:prstGeom>
          <a:noFill/>
        </p:spPr>
        <p:txBody>
          <a:bodyPr wrap="square" rtlCol="0">
            <a:spAutoFit/>
          </a:bodyPr>
          <a:lstStyle/>
          <a:p>
            <a:pPr algn="ctr"/>
            <a:r>
              <a:rPr lang="nl-NL" sz="3200" dirty="0" smtClean="0"/>
              <a:t>6 september 2023</a:t>
            </a:r>
            <a:endParaRPr lang="nl-NL" sz="3200" dirty="0"/>
          </a:p>
          <a:p>
            <a:pPr algn="ctr"/>
            <a:r>
              <a:rPr lang="nl-NL" sz="3200" dirty="0"/>
              <a:t>Themabijeenkomst raad</a:t>
            </a:r>
          </a:p>
        </p:txBody>
      </p:sp>
      <p:pic>
        <p:nvPicPr>
          <p:cNvPr id="5" name="Afbeelding 4"/>
          <p:cNvPicPr>
            <a:picLocks noChangeAspect="1"/>
          </p:cNvPicPr>
          <p:nvPr/>
        </p:nvPicPr>
        <p:blipFill>
          <a:blip r:embed="rId2"/>
          <a:stretch>
            <a:fillRect/>
          </a:stretch>
        </p:blipFill>
        <p:spPr>
          <a:xfrm>
            <a:off x="4628665" y="2121412"/>
            <a:ext cx="2789059" cy="2453733"/>
          </a:xfrm>
          <a:prstGeom prst="rect">
            <a:avLst/>
          </a:prstGeom>
        </p:spPr>
      </p:pic>
    </p:spTree>
    <p:extLst>
      <p:ext uri="{BB962C8B-B14F-4D97-AF65-F5344CB8AC3E}">
        <p14:creationId xmlns:p14="http://schemas.microsoft.com/office/powerpoint/2010/main" val="11845755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Nieuwe </a:t>
            </a:r>
            <a:r>
              <a:rPr lang="nl-NL" dirty="0" err="1" smtClean="0"/>
              <a:t>KPI’s</a:t>
            </a:r>
            <a:endParaRPr lang="nl-NL" dirty="0"/>
          </a:p>
        </p:txBody>
      </p:sp>
      <p:sp>
        <p:nvSpPr>
          <p:cNvPr id="3" name="Tijdelijke aanduiding voor inhoud 2"/>
          <p:cNvSpPr>
            <a:spLocks noGrp="1"/>
          </p:cNvSpPr>
          <p:nvPr>
            <p:ph idx="1"/>
          </p:nvPr>
        </p:nvSpPr>
        <p:spPr>
          <a:xfrm>
            <a:off x="1914698" y="1694320"/>
            <a:ext cx="8229600" cy="3925085"/>
          </a:xfrm>
        </p:spPr>
        <p:txBody>
          <a:bodyPr/>
          <a:lstStyle/>
          <a:p>
            <a:pPr marL="0" indent="0">
              <a:buNone/>
            </a:pPr>
            <a:endParaRPr lang="nl-NL" dirty="0" smtClean="0"/>
          </a:p>
          <a:p>
            <a:endParaRPr lang="nl-NL" dirty="0" smtClean="0"/>
          </a:p>
        </p:txBody>
      </p:sp>
      <p:graphicFrame>
        <p:nvGraphicFramePr>
          <p:cNvPr id="7" name="Tabel 6"/>
          <p:cNvGraphicFramePr>
            <a:graphicFrameLocks noGrp="1"/>
          </p:cNvGraphicFramePr>
          <p:nvPr>
            <p:extLst>
              <p:ext uri="{D42A27DB-BD31-4B8C-83A1-F6EECF244321}">
                <p14:modId xmlns:p14="http://schemas.microsoft.com/office/powerpoint/2010/main" val="1358804480"/>
              </p:ext>
            </p:extLst>
          </p:nvPr>
        </p:nvGraphicFramePr>
        <p:xfrm>
          <a:off x="0" y="1872159"/>
          <a:ext cx="11443060" cy="4521200"/>
        </p:xfrm>
        <a:graphic>
          <a:graphicData uri="http://schemas.openxmlformats.org/drawingml/2006/table">
            <a:tbl>
              <a:tblPr firstRow="1" bandRow="1">
                <a:tableStyleId>{5C22544A-7EE6-4342-B048-85BDC9FD1C3A}</a:tableStyleId>
              </a:tblPr>
              <a:tblGrid>
                <a:gridCol w="1644767">
                  <a:extLst>
                    <a:ext uri="{9D8B030D-6E8A-4147-A177-3AD203B41FA5}">
                      <a16:colId xmlns:a16="http://schemas.microsoft.com/office/drawing/2014/main" val="4288605040"/>
                    </a:ext>
                  </a:extLst>
                </a:gridCol>
                <a:gridCol w="1161768">
                  <a:extLst>
                    <a:ext uri="{9D8B030D-6E8A-4147-A177-3AD203B41FA5}">
                      <a16:colId xmlns:a16="http://schemas.microsoft.com/office/drawing/2014/main" val="1402313445"/>
                    </a:ext>
                  </a:extLst>
                </a:gridCol>
                <a:gridCol w="1007819">
                  <a:extLst>
                    <a:ext uri="{9D8B030D-6E8A-4147-A177-3AD203B41FA5}">
                      <a16:colId xmlns:a16="http://schemas.microsoft.com/office/drawing/2014/main" val="1399357282"/>
                    </a:ext>
                  </a:extLst>
                </a:gridCol>
                <a:gridCol w="1271451">
                  <a:extLst>
                    <a:ext uri="{9D8B030D-6E8A-4147-A177-3AD203B41FA5}">
                      <a16:colId xmlns:a16="http://schemas.microsoft.com/office/drawing/2014/main" val="2060739162"/>
                    </a:ext>
                  </a:extLst>
                </a:gridCol>
                <a:gridCol w="1271451">
                  <a:extLst>
                    <a:ext uri="{9D8B030D-6E8A-4147-A177-3AD203B41FA5}">
                      <a16:colId xmlns:a16="http://schemas.microsoft.com/office/drawing/2014/main" val="3344846007"/>
                    </a:ext>
                  </a:extLst>
                </a:gridCol>
                <a:gridCol w="1271451">
                  <a:extLst>
                    <a:ext uri="{9D8B030D-6E8A-4147-A177-3AD203B41FA5}">
                      <a16:colId xmlns:a16="http://schemas.microsoft.com/office/drawing/2014/main" val="1259730278"/>
                    </a:ext>
                  </a:extLst>
                </a:gridCol>
                <a:gridCol w="1271451">
                  <a:extLst>
                    <a:ext uri="{9D8B030D-6E8A-4147-A177-3AD203B41FA5}">
                      <a16:colId xmlns:a16="http://schemas.microsoft.com/office/drawing/2014/main" val="4012494135"/>
                    </a:ext>
                  </a:extLst>
                </a:gridCol>
                <a:gridCol w="1271451">
                  <a:extLst>
                    <a:ext uri="{9D8B030D-6E8A-4147-A177-3AD203B41FA5}">
                      <a16:colId xmlns:a16="http://schemas.microsoft.com/office/drawing/2014/main" val="4257828184"/>
                    </a:ext>
                  </a:extLst>
                </a:gridCol>
                <a:gridCol w="1271451">
                  <a:extLst>
                    <a:ext uri="{9D8B030D-6E8A-4147-A177-3AD203B41FA5}">
                      <a16:colId xmlns:a16="http://schemas.microsoft.com/office/drawing/2014/main" val="1721033831"/>
                    </a:ext>
                  </a:extLst>
                </a:gridCol>
              </a:tblGrid>
              <a:tr h="370840">
                <a:tc>
                  <a:txBody>
                    <a:bodyPr/>
                    <a:lstStyle/>
                    <a:p>
                      <a:endParaRPr lang="nl-NL" dirty="0"/>
                    </a:p>
                  </a:txBody>
                  <a:tcPr>
                    <a:solidFill>
                      <a:schemeClr val="accent3">
                        <a:lumMod val="60000"/>
                        <a:lumOff val="40000"/>
                      </a:schemeClr>
                    </a:solidFill>
                  </a:tcPr>
                </a:tc>
                <a:tc>
                  <a:txBody>
                    <a:bodyPr/>
                    <a:lstStyle/>
                    <a:p>
                      <a:r>
                        <a:rPr lang="nl-NL" dirty="0" smtClean="0">
                          <a:solidFill>
                            <a:schemeClr val="tx1"/>
                          </a:solidFill>
                        </a:rPr>
                        <a:t>2019</a:t>
                      </a:r>
                      <a:endParaRPr lang="nl-NL" dirty="0">
                        <a:solidFill>
                          <a:schemeClr val="tx1"/>
                        </a:solidFill>
                      </a:endParaRPr>
                    </a:p>
                  </a:txBody>
                  <a:tcPr>
                    <a:solidFill>
                      <a:schemeClr val="accent3">
                        <a:lumMod val="60000"/>
                        <a:lumOff val="40000"/>
                      </a:schemeClr>
                    </a:solidFill>
                  </a:tcPr>
                </a:tc>
                <a:tc>
                  <a:txBody>
                    <a:bodyPr/>
                    <a:lstStyle/>
                    <a:p>
                      <a:endParaRPr lang="nl-NL" dirty="0">
                        <a:solidFill>
                          <a:schemeClr val="tx1"/>
                        </a:solidFill>
                      </a:endParaRPr>
                    </a:p>
                  </a:txBody>
                  <a:tcPr>
                    <a:solidFill>
                      <a:schemeClr val="accent3">
                        <a:lumMod val="60000"/>
                        <a:lumOff val="40000"/>
                      </a:schemeClr>
                    </a:solidFill>
                  </a:tcPr>
                </a:tc>
                <a:tc>
                  <a:txBody>
                    <a:bodyPr/>
                    <a:lstStyle/>
                    <a:p>
                      <a:r>
                        <a:rPr lang="nl-NL" dirty="0" smtClean="0">
                          <a:solidFill>
                            <a:schemeClr val="tx1"/>
                          </a:solidFill>
                        </a:rPr>
                        <a:t>2020</a:t>
                      </a:r>
                      <a:endParaRPr lang="nl-NL" dirty="0">
                        <a:solidFill>
                          <a:schemeClr val="tx1"/>
                        </a:solidFill>
                      </a:endParaRPr>
                    </a:p>
                  </a:txBody>
                  <a:tcPr>
                    <a:solidFill>
                      <a:schemeClr val="accent3">
                        <a:lumMod val="60000"/>
                        <a:lumOff val="40000"/>
                      </a:schemeClr>
                    </a:solidFill>
                  </a:tcPr>
                </a:tc>
                <a:tc>
                  <a:txBody>
                    <a:bodyPr/>
                    <a:lstStyle/>
                    <a:p>
                      <a:endParaRPr lang="nl-NL" dirty="0">
                        <a:solidFill>
                          <a:schemeClr val="tx1"/>
                        </a:solidFill>
                      </a:endParaRPr>
                    </a:p>
                  </a:txBody>
                  <a:tcPr>
                    <a:solidFill>
                      <a:schemeClr val="accent3">
                        <a:lumMod val="60000"/>
                        <a:lumOff val="40000"/>
                      </a:schemeClr>
                    </a:solidFill>
                  </a:tcPr>
                </a:tc>
                <a:tc>
                  <a:txBody>
                    <a:bodyPr/>
                    <a:lstStyle/>
                    <a:p>
                      <a:r>
                        <a:rPr lang="nl-NL" dirty="0" smtClean="0">
                          <a:solidFill>
                            <a:schemeClr val="tx1"/>
                          </a:solidFill>
                        </a:rPr>
                        <a:t>2021</a:t>
                      </a:r>
                      <a:endParaRPr lang="nl-NL" dirty="0">
                        <a:solidFill>
                          <a:schemeClr val="tx1"/>
                        </a:solidFill>
                      </a:endParaRPr>
                    </a:p>
                  </a:txBody>
                  <a:tcPr>
                    <a:solidFill>
                      <a:schemeClr val="accent3">
                        <a:lumMod val="60000"/>
                        <a:lumOff val="40000"/>
                      </a:schemeClr>
                    </a:solidFill>
                  </a:tcPr>
                </a:tc>
                <a:tc>
                  <a:txBody>
                    <a:bodyPr/>
                    <a:lstStyle/>
                    <a:p>
                      <a:endParaRPr lang="nl-NL" dirty="0">
                        <a:solidFill>
                          <a:schemeClr val="tx1"/>
                        </a:solidFill>
                      </a:endParaRPr>
                    </a:p>
                  </a:txBody>
                  <a:tcPr>
                    <a:solidFill>
                      <a:schemeClr val="accent3">
                        <a:lumMod val="60000"/>
                        <a:lumOff val="40000"/>
                      </a:schemeClr>
                    </a:solidFill>
                  </a:tcPr>
                </a:tc>
                <a:tc>
                  <a:txBody>
                    <a:bodyPr/>
                    <a:lstStyle/>
                    <a:p>
                      <a:r>
                        <a:rPr lang="nl-NL" dirty="0" smtClean="0">
                          <a:solidFill>
                            <a:schemeClr val="tx1"/>
                          </a:solidFill>
                        </a:rPr>
                        <a:t>2022</a:t>
                      </a:r>
                      <a:endParaRPr lang="nl-NL" dirty="0">
                        <a:solidFill>
                          <a:schemeClr val="tx1"/>
                        </a:solidFill>
                      </a:endParaRPr>
                    </a:p>
                  </a:txBody>
                  <a:tcPr>
                    <a:solidFill>
                      <a:schemeClr val="accent3">
                        <a:lumMod val="60000"/>
                        <a:lumOff val="40000"/>
                      </a:schemeClr>
                    </a:solidFill>
                  </a:tcPr>
                </a:tc>
                <a:tc>
                  <a:txBody>
                    <a:bodyPr/>
                    <a:lstStyle/>
                    <a:p>
                      <a:endParaRPr lang="nl-NL" dirty="0"/>
                    </a:p>
                  </a:txBody>
                  <a:tcPr>
                    <a:solidFill>
                      <a:schemeClr val="accent3">
                        <a:lumMod val="60000"/>
                        <a:lumOff val="40000"/>
                      </a:schemeClr>
                    </a:solidFill>
                  </a:tcPr>
                </a:tc>
                <a:extLst>
                  <a:ext uri="{0D108BD9-81ED-4DB2-BD59-A6C34878D82A}">
                    <a16:rowId xmlns:a16="http://schemas.microsoft.com/office/drawing/2014/main" val="1960327295"/>
                  </a:ext>
                </a:extLst>
              </a:tr>
              <a:tr h="370840">
                <a:tc>
                  <a:txBody>
                    <a:bodyPr/>
                    <a:lstStyle/>
                    <a:p>
                      <a:endParaRPr lang="nl-NL" dirty="0"/>
                    </a:p>
                  </a:txBody>
                  <a:tcPr>
                    <a:solidFill>
                      <a:schemeClr val="accent2">
                        <a:lumMod val="40000"/>
                        <a:lumOff val="60000"/>
                      </a:schemeClr>
                    </a:solidFill>
                  </a:tcPr>
                </a:tc>
                <a:tc>
                  <a:txBody>
                    <a:bodyPr/>
                    <a:lstStyle/>
                    <a:p>
                      <a:r>
                        <a:rPr lang="nl-NL" dirty="0" err="1" smtClean="0"/>
                        <a:t>Wveen</a:t>
                      </a:r>
                      <a:endParaRPr lang="nl-NL" dirty="0"/>
                    </a:p>
                  </a:txBody>
                  <a:tcPr>
                    <a:solidFill>
                      <a:schemeClr val="accent2">
                        <a:lumMod val="40000"/>
                        <a:lumOff val="60000"/>
                      </a:schemeClr>
                    </a:solidFill>
                  </a:tcPr>
                </a:tc>
                <a:tc>
                  <a:txBody>
                    <a:bodyPr/>
                    <a:lstStyle/>
                    <a:p>
                      <a:r>
                        <a:rPr lang="nl-NL" dirty="0" smtClean="0"/>
                        <a:t>M-H</a:t>
                      </a:r>
                      <a:endParaRPr lang="nl-NL" dirty="0"/>
                    </a:p>
                  </a:txBody>
                  <a:tcPr>
                    <a:solidFill>
                      <a:schemeClr val="accent2">
                        <a:lumMod val="40000"/>
                        <a:lumOff val="60000"/>
                      </a:schemeClr>
                    </a:solidFill>
                  </a:tcPr>
                </a:tc>
                <a:tc>
                  <a:txBody>
                    <a:bodyPr/>
                    <a:lstStyle/>
                    <a:p>
                      <a:r>
                        <a:rPr lang="nl-NL" dirty="0" err="1" smtClean="0"/>
                        <a:t>Wveen</a:t>
                      </a:r>
                      <a:endParaRPr lang="nl-NL" dirty="0"/>
                    </a:p>
                  </a:txBody>
                  <a:tcPr>
                    <a:solidFill>
                      <a:schemeClr val="accent2">
                        <a:lumMod val="40000"/>
                        <a:lumOff val="60000"/>
                      </a:schemeClr>
                    </a:solidFill>
                  </a:tcPr>
                </a:tc>
                <a:tc>
                  <a:txBody>
                    <a:bodyPr/>
                    <a:lstStyle/>
                    <a:p>
                      <a:r>
                        <a:rPr lang="nl-NL" dirty="0" smtClean="0"/>
                        <a:t>M-H</a:t>
                      </a:r>
                      <a:endParaRPr lang="nl-NL" dirty="0"/>
                    </a:p>
                  </a:txBody>
                  <a:tcPr>
                    <a:solidFill>
                      <a:schemeClr val="accent2">
                        <a:lumMod val="40000"/>
                        <a:lumOff val="60000"/>
                      </a:schemeClr>
                    </a:solidFill>
                  </a:tcPr>
                </a:tc>
                <a:tc>
                  <a:txBody>
                    <a:bodyPr/>
                    <a:lstStyle/>
                    <a:p>
                      <a:r>
                        <a:rPr lang="nl-NL" dirty="0" err="1" smtClean="0"/>
                        <a:t>Wveen</a:t>
                      </a:r>
                      <a:endParaRPr lang="nl-NL" dirty="0"/>
                    </a:p>
                  </a:txBody>
                  <a:tcPr>
                    <a:solidFill>
                      <a:schemeClr val="accent2">
                        <a:lumMod val="40000"/>
                        <a:lumOff val="60000"/>
                      </a:schemeClr>
                    </a:solidFill>
                  </a:tcPr>
                </a:tc>
                <a:tc>
                  <a:txBody>
                    <a:bodyPr/>
                    <a:lstStyle/>
                    <a:p>
                      <a:r>
                        <a:rPr lang="nl-NL" dirty="0" smtClean="0"/>
                        <a:t>M-H</a:t>
                      </a:r>
                      <a:endParaRPr lang="nl-NL" dirty="0"/>
                    </a:p>
                  </a:txBody>
                  <a:tcPr>
                    <a:solidFill>
                      <a:schemeClr val="accent2">
                        <a:lumMod val="40000"/>
                        <a:lumOff val="60000"/>
                      </a:schemeClr>
                    </a:solidFill>
                  </a:tcPr>
                </a:tc>
                <a:tc>
                  <a:txBody>
                    <a:bodyPr/>
                    <a:lstStyle/>
                    <a:p>
                      <a:r>
                        <a:rPr lang="nl-NL" dirty="0" err="1" smtClean="0"/>
                        <a:t>Wveen</a:t>
                      </a:r>
                      <a:endParaRPr lang="nl-NL" dirty="0"/>
                    </a:p>
                  </a:txBody>
                  <a:tcPr>
                    <a:solidFill>
                      <a:schemeClr val="accent2">
                        <a:lumMod val="40000"/>
                        <a:lumOff val="60000"/>
                      </a:schemeClr>
                    </a:solidFill>
                  </a:tcPr>
                </a:tc>
                <a:tc>
                  <a:txBody>
                    <a:bodyPr/>
                    <a:lstStyle/>
                    <a:p>
                      <a:r>
                        <a:rPr lang="nl-NL" dirty="0" smtClean="0"/>
                        <a:t>M-H</a:t>
                      </a:r>
                      <a:endParaRPr lang="nl-NL" dirty="0"/>
                    </a:p>
                  </a:txBody>
                  <a:tcPr>
                    <a:solidFill>
                      <a:schemeClr val="accent2">
                        <a:lumMod val="40000"/>
                        <a:lumOff val="60000"/>
                      </a:schemeClr>
                    </a:solidFill>
                  </a:tcPr>
                </a:tc>
                <a:extLst>
                  <a:ext uri="{0D108BD9-81ED-4DB2-BD59-A6C34878D82A}">
                    <a16:rowId xmlns:a16="http://schemas.microsoft.com/office/drawing/2014/main" val="1041751377"/>
                  </a:ext>
                </a:extLst>
              </a:tr>
              <a:tr h="370840">
                <a:tc>
                  <a:txBody>
                    <a:bodyPr/>
                    <a:lstStyle/>
                    <a:p>
                      <a:r>
                        <a:rPr lang="nl-NL" sz="1600" dirty="0" smtClean="0"/>
                        <a:t># jongeren in jeugdzorg</a:t>
                      </a:r>
                      <a:endParaRPr lang="nl-NL" sz="1600" dirty="0"/>
                    </a:p>
                  </a:txBody>
                  <a:tcPr>
                    <a:solidFill>
                      <a:schemeClr val="accent2">
                        <a:lumMod val="20000"/>
                        <a:lumOff val="80000"/>
                      </a:schemeClr>
                    </a:solidFill>
                  </a:tcPr>
                </a:tc>
                <a:tc>
                  <a:txBody>
                    <a:bodyPr/>
                    <a:lstStyle/>
                    <a:p>
                      <a:pPr algn="ctr"/>
                      <a:r>
                        <a:rPr lang="nl-NL" dirty="0" smtClean="0"/>
                        <a:t>798</a:t>
                      </a:r>
                      <a:endParaRPr lang="nl-NL" dirty="0"/>
                    </a:p>
                  </a:txBody>
                  <a:tcPr>
                    <a:solidFill>
                      <a:schemeClr val="accent2">
                        <a:lumMod val="20000"/>
                        <a:lumOff val="80000"/>
                      </a:schemeClr>
                    </a:solidFill>
                  </a:tcPr>
                </a:tc>
                <a:tc>
                  <a:txBody>
                    <a:bodyPr/>
                    <a:lstStyle/>
                    <a:p>
                      <a:pPr algn="ctr"/>
                      <a:endParaRPr lang="nl-NL" dirty="0"/>
                    </a:p>
                  </a:txBody>
                  <a:tcPr>
                    <a:solidFill>
                      <a:schemeClr val="accent2">
                        <a:lumMod val="20000"/>
                        <a:lumOff val="80000"/>
                      </a:schemeClr>
                    </a:solidFill>
                  </a:tcPr>
                </a:tc>
                <a:tc>
                  <a:txBody>
                    <a:bodyPr/>
                    <a:lstStyle/>
                    <a:p>
                      <a:pPr algn="ctr"/>
                      <a:r>
                        <a:rPr lang="nl-NL" dirty="0" smtClean="0"/>
                        <a:t>849</a:t>
                      </a:r>
                      <a:endParaRPr lang="nl-NL" dirty="0"/>
                    </a:p>
                  </a:txBody>
                  <a:tcPr>
                    <a:solidFill>
                      <a:schemeClr val="accent2">
                        <a:lumMod val="20000"/>
                        <a:lumOff val="80000"/>
                      </a:schemeClr>
                    </a:solidFill>
                  </a:tcPr>
                </a:tc>
                <a:tc>
                  <a:txBody>
                    <a:bodyPr/>
                    <a:lstStyle/>
                    <a:p>
                      <a:pPr algn="ctr"/>
                      <a:endParaRPr lang="nl-NL" dirty="0"/>
                    </a:p>
                  </a:txBody>
                  <a:tcPr>
                    <a:solidFill>
                      <a:schemeClr val="accent2">
                        <a:lumMod val="20000"/>
                        <a:lumOff val="80000"/>
                      </a:schemeClr>
                    </a:solidFill>
                  </a:tcPr>
                </a:tc>
                <a:tc>
                  <a:txBody>
                    <a:bodyPr/>
                    <a:lstStyle/>
                    <a:p>
                      <a:pPr algn="ctr"/>
                      <a:r>
                        <a:rPr lang="nl-NL" dirty="0" smtClean="0"/>
                        <a:t>917</a:t>
                      </a:r>
                      <a:endParaRPr lang="nl-NL" dirty="0"/>
                    </a:p>
                  </a:txBody>
                  <a:tcPr>
                    <a:solidFill>
                      <a:schemeClr val="accent2">
                        <a:lumMod val="20000"/>
                        <a:lumOff val="80000"/>
                      </a:schemeClr>
                    </a:solidFill>
                  </a:tcPr>
                </a:tc>
                <a:tc>
                  <a:txBody>
                    <a:bodyPr/>
                    <a:lstStyle/>
                    <a:p>
                      <a:pPr algn="ctr"/>
                      <a:endParaRPr lang="nl-NL" dirty="0"/>
                    </a:p>
                  </a:txBody>
                  <a:tcPr>
                    <a:solidFill>
                      <a:schemeClr val="accent2">
                        <a:lumMod val="20000"/>
                        <a:lumOff val="80000"/>
                      </a:schemeClr>
                    </a:solidFill>
                  </a:tcPr>
                </a:tc>
                <a:tc>
                  <a:txBody>
                    <a:bodyPr/>
                    <a:lstStyle/>
                    <a:p>
                      <a:pPr algn="ctr"/>
                      <a:r>
                        <a:rPr lang="nl-NL" dirty="0" smtClean="0"/>
                        <a:t>944</a:t>
                      </a:r>
                      <a:endParaRPr lang="nl-NL" dirty="0"/>
                    </a:p>
                  </a:txBody>
                  <a:tcPr>
                    <a:solidFill>
                      <a:schemeClr val="accent2">
                        <a:lumMod val="20000"/>
                        <a:lumOff val="80000"/>
                      </a:schemeClr>
                    </a:solidFill>
                  </a:tcPr>
                </a:tc>
                <a:tc>
                  <a:txBody>
                    <a:bodyPr/>
                    <a:lstStyle/>
                    <a:p>
                      <a:pPr algn="ctr"/>
                      <a:endParaRPr lang="nl-NL" dirty="0"/>
                    </a:p>
                  </a:txBody>
                  <a:tcPr>
                    <a:solidFill>
                      <a:schemeClr val="accent2">
                        <a:lumMod val="20000"/>
                        <a:lumOff val="80000"/>
                      </a:schemeClr>
                    </a:solidFill>
                  </a:tcPr>
                </a:tc>
                <a:extLst>
                  <a:ext uri="{0D108BD9-81ED-4DB2-BD59-A6C34878D82A}">
                    <a16:rowId xmlns:a16="http://schemas.microsoft.com/office/drawing/2014/main" val="3006369138"/>
                  </a:ext>
                </a:extLst>
              </a:tr>
              <a:tr h="370840">
                <a:tc>
                  <a:txBody>
                    <a:bodyPr/>
                    <a:lstStyle/>
                    <a:p>
                      <a:r>
                        <a:rPr lang="nl-NL" sz="1600" dirty="0" smtClean="0"/>
                        <a:t>% jongeren jeugdzorg </a:t>
                      </a:r>
                      <a:r>
                        <a:rPr lang="nl-NL" sz="1600" dirty="0" err="1" smtClean="0"/>
                        <a:t>tov</a:t>
                      </a:r>
                      <a:r>
                        <a:rPr lang="nl-NL" sz="1600" dirty="0" smtClean="0"/>
                        <a:t> &lt; 18</a:t>
                      </a:r>
                      <a:r>
                        <a:rPr lang="nl-NL" sz="1600" baseline="0" dirty="0" smtClean="0"/>
                        <a:t> jaar</a:t>
                      </a:r>
                      <a:endParaRPr lang="nl-NL" sz="1600" dirty="0"/>
                    </a:p>
                  </a:txBody>
                  <a:tcPr>
                    <a:solidFill>
                      <a:schemeClr val="accent2">
                        <a:lumMod val="40000"/>
                        <a:lumOff val="60000"/>
                      </a:schemeClr>
                    </a:solidFill>
                  </a:tcPr>
                </a:tc>
                <a:tc>
                  <a:txBody>
                    <a:bodyPr/>
                    <a:lstStyle/>
                    <a:p>
                      <a:pPr algn="ctr"/>
                      <a:r>
                        <a:rPr lang="nl-NL" dirty="0" smtClean="0"/>
                        <a:t>10,7%</a:t>
                      </a:r>
                      <a:endParaRPr lang="nl-NL" dirty="0"/>
                    </a:p>
                  </a:txBody>
                  <a:tcPr>
                    <a:solidFill>
                      <a:schemeClr val="accent2">
                        <a:lumMod val="40000"/>
                        <a:lumOff val="60000"/>
                      </a:schemeClr>
                    </a:solidFill>
                  </a:tcPr>
                </a:tc>
                <a:tc>
                  <a:txBody>
                    <a:bodyPr/>
                    <a:lstStyle/>
                    <a:p>
                      <a:pPr algn="ctr"/>
                      <a:r>
                        <a:rPr lang="nl-NL" dirty="0" smtClean="0"/>
                        <a:t>13,5%</a:t>
                      </a:r>
                      <a:endParaRPr lang="nl-NL" dirty="0"/>
                    </a:p>
                  </a:txBody>
                  <a:tcPr>
                    <a:solidFill>
                      <a:schemeClr val="accent2">
                        <a:lumMod val="40000"/>
                        <a:lumOff val="60000"/>
                      </a:schemeClr>
                    </a:solidFill>
                  </a:tcPr>
                </a:tc>
                <a:tc>
                  <a:txBody>
                    <a:bodyPr/>
                    <a:lstStyle/>
                    <a:p>
                      <a:pPr algn="ctr"/>
                      <a:r>
                        <a:rPr lang="nl-NL" dirty="0" smtClean="0"/>
                        <a:t>10,5%</a:t>
                      </a:r>
                      <a:endParaRPr lang="nl-NL" dirty="0"/>
                    </a:p>
                  </a:txBody>
                  <a:tcPr>
                    <a:solidFill>
                      <a:schemeClr val="accent2">
                        <a:lumMod val="40000"/>
                        <a:lumOff val="60000"/>
                      </a:schemeClr>
                    </a:solidFill>
                  </a:tcPr>
                </a:tc>
                <a:tc>
                  <a:txBody>
                    <a:bodyPr/>
                    <a:lstStyle/>
                    <a:p>
                      <a:pPr algn="ctr"/>
                      <a:r>
                        <a:rPr lang="nl-NL" dirty="0" smtClean="0"/>
                        <a:t>13,4%</a:t>
                      </a:r>
                      <a:endParaRPr lang="nl-NL" dirty="0"/>
                    </a:p>
                  </a:txBody>
                  <a:tcPr>
                    <a:solidFill>
                      <a:schemeClr val="accent2">
                        <a:lumMod val="40000"/>
                        <a:lumOff val="60000"/>
                      </a:schemeClr>
                    </a:solidFill>
                  </a:tcPr>
                </a:tc>
                <a:tc>
                  <a:txBody>
                    <a:bodyPr/>
                    <a:lstStyle/>
                    <a:p>
                      <a:pPr algn="ctr"/>
                      <a:r>
                        <a:rPr lang="nl-NL" dirty="0" smtClean="0"/>
                        <a:t>13,1%</a:t>
                      </a:r>
                      <a:endParaRPr lang="nl-NL" dirty="0"/>
                    </a:p>
                  </a:txBody>
                  <a:tcPr>
                    <a:solidFill>
                      <a:schemeClr val="accent2">
                        <a:lumMod val="40000"/>
                        <a:lumOff val="60000"/>
                      </a:schemeClr>
                    </a:solidFill>
                  </a:tcPr>
                </a:tc>
                <a:tc>
                  <a:txBody>
                    <a:bodyPr/>
                    <a:lstStyle/>
                    <a:p>
                      <a:pPr algn="ctr"/>
                      <a:r>
                        <a:rPr lang="nl-NL" dirty="0" smtClean="0"/>
                        <a:t>14,6%</a:t>
                      </a:r>
                      <a:endParaRPr lang="nl-NL" dirty="0"/>
                    </a:p>
                  </a:txBody>
                  <a:tcPr>
                    <a:solidFill>
                      <a:schemeClr val="accent2">
                        <a:lumMod val="40000"/>
                        <a:lumOff val="60000"/>
                      </a:schemeClr>
                    </a:solidFill>
                  </a:tcPr>
                </a:tc>
                <a:tc>
                  <a:txBody>
                    <a:bodyPr/>
                    <a:lstStyle/>
                    <a:p>
                      <a:pPr algn="ctr"/>
                      <a:r>
                        <a:rPr lang="nl-NL" dirty="0" smtClean="0"/>
                        <a:t>12,5%</a:t>
                      </a:r>
                      <a:endParaRPr lang="nl-NL" dirty="0"/>
                    </a:p>
                  </a:txBody>
                  <a:tcPr>
                    <a:solidFill>
                      <a:schemeClr val="accent2">
                        <a:lumMod val="40000"/>
                        <a:lumOff val="60000"/>
                      </a:schemeClr>
                    </a:solidFill>
                  </a:tcPr>
                </a:tc>
                <a:tc>
                  <a:txBody>
                    <a:bodyPr/>
                    <a:lstStyle/>
                    <a:p>
                      <a:pPr algn="ctr"/>
                      <a:r>
                        <a:rPr lang="nl-NL" dirty="0" smtClean="0"/>
                        <a:t>14,0%</a:t>
                      </a:r>
                      <a:endParaRPr lang="nl-NL" dirty="0"/>
                    </a:p>
                  </a:txBody>
                  <a:tcPr>
                    <a:solidFill>
                      <a:schemeClr val="accent2">
                        <a:lumMod val="40000"/>
                        <a:lumOff val="60000"/>
                      </a:schemeClr>
                    </a:solidFill>
                  </a:tcPr>
                </a:tc>
                <a:extLst>
                  <a:ext uri="{0D108BD9-81ED-4DB2-BD59-A6C34878D82A}">
                    <a16:rowId xmlns:a16="http://schemas.microsoft.com/office/drawing/2014/main" val="1760837038"/>
                  </a:ext>
                </a:extLst>
              </a:tr>
              <a:tr h="370840">
                <a:tc>
                  <a:txBody>
                    <a:bodyPr/>
                    <a:lstStyle/>
                    <a:p>
                      <a:r>
                        <a:rPr lang="nl-NL" sz="1600" dirty="0" smtClean="0"/>
                        <a:t>%</a:t>
                      </a:r>
                      <a:r>
                        <a:rPr lang="nl-NL" sz="1600" baseline="0" dirty="0" smtClean="0"/>
                        <a:t> jongeren jeugdzorg </a:t>
                      </a:r>
                      <a:r>
                        <a:rPr lang="nl-NL" sz="1600" baseline="0" dirty="0" err="1" smtClean="0"/>
                        <a:t>tov</a:t>
                      </a:r>
                      <a:r>
                        <a:rPr lang="nl-NL" sz="1600" baseline="0" dirty="0" smtClean="0"/>
                        <a:t> &lt; 22 jaar</a:t>
                      </a:r>
                      <a:endParaRPr lang="nl-NL" sz="1600" dirty="0"/>
                    </a:p>
                  </a:txBody>
                  <a:tcPr>
                    <a:solidFill>
                      <a:schemeClr val="accent2">
                        <a:lumMod val="20000"/>
                        <a:lumOff val="80000"/>
                      </a:schemeClr>
                    </a:solidFill>
                  </a:tcPr>
                </a:tc>
                <a:tc>
                  <a:txBody>
                    <a:bodyPr/>
                    <a:lstStyle/>
                    <a:p>
                      <a:pPr algn="ctr"/>
                      <a:r>
                        <a:rPr lang="nl-NL" dirty="0" smtClean="0"/>
                        <a:t>8,2%</a:t>
                      </a:r>
                      <a:endParaRPr lang="nl-NL" dirty="0"/>
                    </a:p>
                  </a:txBody>
                  <a:tcPr>
                    <a:solidFill>
                      <a:schemeClr val="accent2">
                        <a:lumMod val="20000"/>
                        <a:lumOff val="80000"/>
                      </a:schemeClr>
                    </a:solidFill>
                  </a:tcPr>
                </a:tc>
                <a:tc>
                  <a:txBody>
                    <a:bodyPr/>
                    <a:lstStyle/>
                    <a:p>
                      <a:pPr algn="ctr"/>
                      <a:r>
                        <a:rPr lang="nl-NL" dirty="0" smtClean="0"/>
                        <a:t>11%</a:t>
                      </a:r>
                      <a:endParaRPr lang="nl-NL" dirty="0"/>
                    </a:p>
                  </a:txBody>
                  <a:tcPr>
                    <a:solidFill>
                      <a:schemeClr val="accent2">
                        <a:lumMod val="20000"/>
                        <a:lumOff val="80000"/>
                      </a:schemeClr>
                    </a:solidFill>
                  </a:tcPr>
                </a:tc>
                <a:tc>
                  <a:txBody>
                    <a:bodyPr/>
                    <a:lstStyle/>
                    <a:p>
                      <a:pPr algn="ctr"/>
                      <a:r>
                        <a:rPr lang="nl-NL" dirty="0" smtClean="0"/>
                        <a:t>8,10%</a:t>
                      </a:r>
                      <a:endParaRPr lang="nl-NL" dirty="0"/>
                    </a:p>
                  </a:txBody>
                  <a:tcPr>
                    <a:solidFill>
                      <a:schemeClr val="accent2">
                        <a:lumMod val="20000"/>
                        <a:lumOff val="80000"/>
                      </a:schemeClr>
                    </a:solidFill>
                  </a:tcPr>
                </a:tc>
                <a:tc>
                  <a:txBody>
                    <a:bodyPr/>
                    <a:lstStyle/>
                    <a:p>
                      <a:pPr algn="ctr"/>
                      <a:r>
                        <a:rPr lang="nl-NL" dirty="0" smtClean="0"/>
                        <a:t>11%</a:t>
                      </a:r>
                      <a:endParaRPr lang="nl-NL" dirty="0"/>
                    </a:p>
                  </a:txBody>
                  <a:tcPr>
                    <a:solidFill>
                      <a:schemeClr val="accent2">
                        <a:lumMod val="20000"/>
                        <a:lumOff val="80000"/>
                      </a:schemeClr>
                    </a:solidFill>
                  </a:tcPr>
                </a:tc>
                <a:tc>
                  <a:txBody>
                    <a:bodyPr/>
                    <a:lstStyle/>
                    <a:p>
                      <a:pPr algn="ctr"/>
                      <a:r>
                        <a:rPr lang="nl-NL" dirty="0" smtClean="0"/>
                        <a:t>10,2%</a:t>
                      </a:r>
                      <a:endParaRPr lang="nl-NL" dirty="0"/>
                    </a:p>
                  </a:txBody>
                  <a:tcPr>
                    <a:solidFill>
                      <a:schemeClr val="accent2">
                        <a:lumMod val="20000"/>
                        <a:lumOff val="80000"/>
                      </a:schemeClr>
                    </a:solidFill>
                  </a:tcPr>
                </a:tc>
                <a:tc>
                  <a:txBody>
                    <a:bodyPr/>
                    <a:lstStyle/>
                    <a:p>
                      <a:pPr algn="ctr"/>
                      <a:r>
                        <a:rPr lang="nl-NL" dirty="0" smtClean="0"/>
                        <a:t>11,9%</a:t>
                      </a:r>
                      <a:endParaRPr lang="nl-NL" dirty="0"/>
                    </a:p>
                  </a:txBody>
                  <a:tcPr>
                    <a:solidFill>
                      <a:schemeClr val="accent2">
                        <a:lumMod val="20000"/>
                        <a:lumOff val="80000"/>
                      </a:schemeClr>
                    </a:solidFill>
                  </a:tcPr>
                </a:tc>
                <a:tc>
                  <a:txBody>
                    <a:bodyPr/>
                    <a:lstStyle/>
                    <a:p>
                      <a:pPr algn="ctr"/>
                      <a:r>
                        <a:rPr lang="nl-NL" dirty="0" smtClean="0"/>
                        <a:t>9,8%</a:t>
                      </a:r>
                      <a:endParaRPr lang="nl-NL" dirty="0"/>
                    </a:p>
                  </a:txBody>
                  <a:tcPr>
                    <a:solidFill>
                      <a:schemeClr val="accent2">
                        <a:lumMod val="20000"/>
                        <a:lumOff val="80000"/>
                      </a:schemeClr>
                    </a:solidFill>
                  </a:tcPr>
                </a:tc>
                <a:tc>
                  <a:txBody>
                    <a:bodyPr/>
                    <a:lstStyle/>
                    <a:p>
                      <a:pPr algn="ctr"/>
                      <a:r>
                        <a:rPr lang="nl-NL" dirty="0" smtClean="0"/>
                        <a:t>10,9%</a:t>
                      </a:r>
                      <a:endParaRPr lang="nl-NL" dirty="0"/>
                    </a:p>
                  </a:txBody>
                  <a:tcPr>
                    <a:solidFill>
                      <a:schemeClr val="accent2">
                        <a:lumMod val="20000"/>
                        <a:lumOff val="80000"/>
                      </a:schemeClr>
                    </a:solidFill>
                  </a:tcPr>
                </a:tc>
                <a:extLst>
                  <a:ext uri="{0D108BD9-81ED-4DB2-BD59-A6C34878D82A}">
                    <a16:rowId xmlns:a16="http://schemas.microsoft.com/office/drawing/2014/main" val="2548016940"/>
                  </a:ext>
                </a:extLst>
              </a:tr>
              <a:tr h="370840">
                <a:tc>
                  <a:txBody>
                    <a:bodyPr/>
                    <a:lstStyle/>
                    <a:p>
                      <a:r>
                        <a:rPr lang="nl-NL" dirty="0" smtClean="0"/>
                        <a:t>#</a:t>
                      </a:r>
                      <a:r>
                        <a:rPr lang="nl-NL" baseline="0" dirty="0" smtClean="0"/>
                        <a:t> jongeren gesloten </a:t>
                      </a:r>
                      <a:endParaRPr lang="nl-NL" dirty="0"/>
                    </a:p>
                  </a:txBody>
                  <a:tcPr>
                    <a:solidFill>
                      <a:schemeClr val="accent2">
                        <a:lumMod val="40000"/>
                        <a:lumOff val="60000"/>
                      </a:schemeClr>
                    </a:solidFill>
                  </a:tcPr>
                </a:tc>
                <a:tc>
                  <a:txBody>
                    <a:bodyPr/>
                    <a:lstStyle/>
                    <a:p>
                      <a:pPr algn="ctr"/>
                      <a:r>
                        <a:rPr lang="nl-NL" dirty="0" smtClean="0"/>
                        <a:t>3</a:t>
                      </a:r>
                      <a:endParaRPr lang="nl-NL" dirty="0"/>
                    </a:p>
                  </a:txBody>
                  <a:tcPr>
                    <a:solidFill>
                      <a:schemeClr val="accent2">
                        <a:lumMod val="40000"/>
                        <a:lumOff val="60000"/>
                      </a:schemeClr>
                    </a:solidFill>
                  </a:tcPr>
                </a:tc>
                <a:tc>
                  <a:txBody>
                    <a:bodyPr/>
                    <a:lstStyle/>
                    <a:p>
                      <a:pPr algn="ctr"/>
                      <a:r>
                        <a:rPr lang="nl-NL" dirty="0" smtClean="0"/>
                        <a:t>33</a:t>
                      </a:r>
                      <a:endParaRPr lang="nl-NL" dirty="0"/>
                    </a:p>
                  </a:txBody>
                  <a:tcPr>
                    <a:solidFill>
                      <a:schemeClr val="accent2">
                        <a:lumMod val="40000"/>
                        <a:lumOff val="60000"/>
                      </a:schemeClr>
                    </a:solidFill>
                  </a:tcPr>
                </a:tc>
                <a:tc>
                  <a:txBody>
                    <a:bodyPr/>
                    <a:lstStyle/>
                    <a:p>
                      <a:pPr algn="ctr"/>
                      <a:r>
                        <a:rPr lang="nl-NL" dirty="0" smtClean="0"/>
                        <a:t>4</a:t>
                      </a:r>
                      <a:endParaRPr lang="nl-NL" dirty="0"/>
                    </a:p>
                  </a:txBody>
                  <a:tcPr>
                    <a:solidFill>
                      <a:schemeClr val="accent2">
                        <a:lumMod val="40000"/>
                        <a:lumOff val="60000"/>
                      </a:schemeClr>
                    </a:solidFill>
                  </a:tcPr>
                </a:tc>
                <a:tc>
                  <a:txBody>
                    <a:bodyPr/>
                    <a:lstStyle/>
                    <a:p>
                      <a:pPr algn="ctr"/>
                      <a:r>
                        <a:rPr lang="nl-NL" dirty="0" smtClean="0"/>
                        <a:t>32</a:t>
                      </a:r>
                      <a:endParaRPr lang="nl-NL" dirty="0"/>
                    </a:p>
                  </a:txBody>
                  <a:tcPr>
                    <a:solidFill>
                      <a:schemeClr val="accent2">
                        <a:lumMod val="40000"/>
                        <a:lumOff val="60000"/>
                      </a:schemeClr>
                    </a:solidFill>
                  </a:tcPr>
                </a:tc>
                <a:tc>
                  <a:txBody>
                    <a:bodyPr/>
                    <a:lstStyle/>
                    <a:p>
                      <a:pPr algn="ctr"/>
                      <a:r>
                        <a:rPr lang="nl-NL" dirty="0" smtClean="0"/>
                        <a:t>3</a:t>
                      </a:r>
                      <a:endParaRPr lang="nl-NL" dirty="0"/>
                    </a:p>
                  </a:txBody>
                  <a:tcPr>
                    <a:solidFill>
                      <a:schemeClr val="accent2">
                        <a:lumMod val="40000"/>
                        <a:lumOff val="60000"/>
                      </a:schemeClr>
                    </a:solidFill>
                  </a:tcPr>
                </a:tc>
                <a:tc>
                  <a:txBody>
                    <a:bodyPr/>
                    <a:lstStyle/>
                    <a:p>
                      <a:pPr algn="ctr"/>
                      <a:r>
                        <a:rPr lang="nl-NL" dirty="0" smtClean="0"/>
                        <a:t>19</a:t>
                      </a:r>
                      <a:endParaRPr lang="nl-NL" dirty="0"/>
                    </a:p>
                  </a:txBody>
                  <a:tcPr>
                    <a:solidFill>
                      <a:schemeClr val="accent2">
                        <a:lumMod val="40000"/>
                        <a:lumOff val="60000"/>
                      </a:schemeClr>
                    </a:solidFill>
                  </a:tcPr>
                </a:tc>
                <a:tc>
                  <a:txBody>
                    <a:bodyPr/>
                    <a:lstStyle/>
                    <a:p>
                      <a:pPr algn="ctr"/>
                      <a:r>
                        <a:rPr lang="nl-NL" dirty="0" smtClean="0"/>
                        <a:t>1</a:t>
                      </a:r>
                      <a:endParaRPr lang="nl-NL" dirty="0"/>
                    </a:p>
                  </a:txBody>
                  <a:tcPr>
                    <a:solidFill>
                      <a:schemeClr val="accent2">
                        <a:lumMod val="40000"/>
                        <a:lumOff val="60000"/>
                      </a:schemeClr>
                    </a:solidFill>
                  </a:tcPr>
                </a:tc>
                <a:tc>
                  <a:txBody>
                    <a:bodyPr/>
                    <a:lstStyle/>
                    <a:p>
                      <a:pPr algn="ctr"/>
                      <a:r>
                        <a:rPr lang="nl-NL" dirty="0" smtClean="0"/>
                        <a:t>16</a:t>
                      </a:r>
                      <a:endParaRPr lang="nl-NL" dirty="0"/>
                    </a:p>
                  </a:txBody>
                  <a:tcPr>
                    <a:solidFill>
                      <a:schemeClr val="accent2">
                        <a:lumMod val="40000"/>
                        <a:lumOff val="60000"/>
                      </a:schemeClr>
                    </a:solidFill>
                  </a:tcPr>
                </a:tc>
                <a:extLst>
                  <a:ext uri="{0D108BD9-81ED-4DB2-BD59-A6C34878D82A}">
                    <a16:rowId xmlns:a16="http://schemas.microsoft.com/office/drawing/2014/main" val="414689861"/>
                  </a:ext>
                </a:extLst>
              </a:tr>
              <a:tr h="370840">
                <a:tc>
                  <a:txBody>
                    <a:bodyPr/>
                    <a:lstStyle/>
                    <a:p>
                      <a:r>
                        <a:rPr lang="nl-NL" dirty="0" smtClean="0"/>
                        <a:t>% cliënten </a:t>
                      </a:r>
                      <a:r>
                        <a:rPr lang="nl-NL" dirty="0" err="1" smtClean="0"/>
                        <a:t>Wmo</a:t>
                      </a:r>
                      <a:r>
                        <a:rPr lang="nl-NL" dirty="0" smtClean="0"/>
                        <a:t> </a:t>
                      </a:r>
                      <a:r>
                        <a:rPr lang="nl-NL" dirty="0" err="1" smtClean="0"/>
                        <a:t>tov</a:t>
                      </a:r>
                      <a:r>
                        <a:rPr lang="nl-NL" dirty="0" smtClean="0"/>
                        <a:t> &gt;=18</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5,9%</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7,7%</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5,9%</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7,6%</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5,8%</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7,7%</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5,8%</a:t>
                      </a:r>
                      <a:endParaRPr lang="nl-NL" dirty="0"/>
                    </a:p>
                  </a:txBody>
                  <a:tcPr>
                    <a:solidFill>
                      <a:schemeClr val="accent2">
                        <a:lumMod val="20000"/>
                        <a:lumOff val="80000"/>
                      </a:schemeClr>
                    </a:solidFill>
                  </a:tcPr>
                </a:tc>
                <a:tc>
                  <a:txBody>
                    <a:bodyPr/>
                    <a:lstStyle/>
                    <a:p>
                      <a:pPr algn="ctr"/>
                      <a:endParaRPr lang="nl-NL" dirty="0" smtClean="0"/>
                    </a:p>
                    <a:p>
                      <a:pPr algn="ctr"/>
                      <a:r>
                        <a:rPr lang="nl-NL" dirty="0" smtClean="0"/>
                        <a:t>7,6%</a:t>
                      </a:r>
                      <a:endParaRPr lang="nl-NL" dirty="0"/>
                    </a:p>
                  </a:txBody>
                  <a:tcPr>
                    <a:solidFill>
                      <a:schemeClr val="accent2">
                        <a:lumMod val="20000"/>
                        <a:lumOff val="80000"/>
                      </a:schemeClr>
                    </a:solidFill>
                  </a:tcPr>
                </a:tc>
                <a:extLst>
                  <a:ext uri="{0D108BD9-81ED-4DB2-BD59-A6C34878D82A}">
                    <a16:rowId xmlns:a16="http://schemas.microsoft.com/office/drawing/2014/main" val="3323673096"/>
                  </a:ext>
                </a:extLst>
              </a:tr>
            </a:tbl>
          </a:graphicData>
        </a:graphic>
      </p:graphicFrame>
    </p:spTree>
    <p:extLst>
      <p:ext uri="{BB962C8B-B14F-4D97-AF65-F5344CB8AC3E}">
        <p14:creationId xmlns:p14="http://schemas.microsoft.com/office/powerpoint/2010/main" val="767388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Terugblik</a:t>
            </a:r>
            <a:endParaRPr lang="nl-NL" dirty="0"/>
          </a:p>
        </p:txBody>
      </p:sp>
      <p:sp>
        <p:nvSpPr>
          <p:cNvPr id="3" name="Tijdelijke aanduiding voor inhoud 2"/>
          <p:cNvSpPr>
            <a:spLocks noGrp="1"/>
          </p:cNvSpPr>
          <p:nvPr>
            <p:ph idx="1"/>
          </p:nvPr>
        </p:nvSpPr>
        <p:spPr>
          <a:xfrm>
            <a:off x="1914698" y="1694320"/>
            <a:ext cx="8229600" cy="3925085"/>
          </a:xfrm>
        </p:spPr>
        <p:txBody>
          <a:bodyPr/>
          <a:lstStyle/>
          <a:p>
            <a:pPr marL="0" indent="0">
              <a:buNone/>
            </a:pPr>
            <a:endParaRPr lang="nl-NL" dirty="0" smtClean="0"/>
          </a:p>
          <a:p>
            <a:r>
              <a:rPr lang="nl-NL" dirty="0" smtClean="0"/>
              <a:t>30 november 2022, themabijeenkomst met, o.a.</a:t>
            </a:r>
          </a:p>
          <a:p>
            <a:pPr lvl="1"/>
            <a:r>
              <a:rPr lang="nl-NL" dirty="0"/>
              <a:t>Achtergrond</a:t>
            </a:r>
          </a:p>
          <a:p>
            <a:pPr lvl="1"/>
            <a:r>
              <a:rPr lang="nl-NL" dirty="0"/>
              <a:t>Doelen, ambitie en randvoorwaarden</a:t>
            </a:r>
          </a:p>
          <a:p>
            <a:pPr lvl="1"/>
            <a:r>
              <a:rPr lang="nl-NL" dirty="0"/>
              <a:t>Sociaal Domein in cijfers</a:t>
            </a:r>
          </a:p>
          <a:p>
            <a:pPr lvl="1"/>
            <a:r>
              <a:rPr lang="nl-NL" dirty="0"/>
              <a:t>Beheersmaatregelen </a:t>
            </a:r>
            <a:r>
              <a:rPr lang="nl-NL" dirty="0" smtClean="0"/>
              <a:t>2019</a:t>
            </a:r>
          </a:p>
          <a:p>
            <a:r>
              <a:rPr lang="nl-NL" dirty="0" smtClean="0"/>
              <a:t>Februari 2023:</a:t>
            </a:r>
          </a:p>
          <a:p>
            <a:pPr lvl="1"/>
            <a:r>
              <a:rPr lang="nl-NL" dirty="0" smtClean="0"/>
              <a:t>Notitie met resultaten </a:t>
            </a:r>
          </a:p>
          <a:p>
            <a:pPr lvl="1"/>
            <a:r>
              <a:rPr lang="nl-NL" dirty="0" smtClean="0"/>
              <a:t>Korte schets traject 2023</a:t>
            </a:r>
          </a:p>
          <a:p>
            <a:endParaRPr lang="nl-NL" dirty="0" smtClean="0"/>
          </a:p>
        </p:txBody>
      </p:sp>
    </p:spTree>
    <p:extLst>
      <p:ext uri="{BB962C8B-B14F-4D97-AF65-F5344CB8AC3E}">
        <p14:creationId xmlns:p14="http://schemas.microsoft.com/office/powerpoint/2010/main" val="7127549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Svz</a:t>
            </a:r>
            <a:r>
              <a:rPr lang="nl-NL" dirty="0" smtClean="0"/>
              <a:t> sturen op kosten, </a:t>
            </a:r>
            <a:r>
              <a:rPr lang="nl-NL" dirty="0" err="1" smtClean="0"/>
              <a:t>nav</a:t>
            </a:r>
            <a:r>
              <a:rPr lang="nl-NL" dirty="0" smtClean="0"/>
              <a:t> 2019</a:t>
            </a:r>
            <a:endParaRPr lang="nl-NL" dirty="0"/>
          </a:p>
        </p:txBody>
      </p:sp>
      <p:sp>
        <p:nvSpPr>
          <p:cNvPr id="3" name="Tijdelijke aanduiding voor tekst 2"/>
          <p:cNvSpPr>
            <a:spLocks noGrp="1"/>
          </p:cNvSpPr>
          <p:nvPr>
            <p:ph type="body" idx="1"/>
          </p:nvPr>
        </p:nvSpPr>
        <p:spPr>
          <a:xfrm>
            <a:off x="1981200" y="1652164"/>
            <a:ext cx="4040188" cy="639762"/>
          </a:xfrm>
        </p:spPr>
        <p:txBody>
          <a:bodyPr/>
          <a:lstStyle/>
          <a:p>
            <a:r>
              <a:rPr lang="nl-NL" dirty="0" smtClean="0"/>
              <a:t>Maatregelen 2019</a:t>
            </a:r>
            <a:endParaRPr lang="nl-NL" dirty="0"/>
          </a:p>
        </p:txBody>
      </p:sp>
      <p:graphicFrame>
        <p:nvGraphicFramePr>
          <p:cNvPr id="13" name="Tijdelijke aanduiding voor inhoud 12"/>
          <p:cNvGraphicFramePr>
            <a:graphicFrameLocks noGrp="1"/>
          </p:cNvGraphicFramePr>
          <p:nvPr>
            <p:ph sz="half" idx="2"/>
            <p:extLst>
              <p:ext uri="{D42A27DB-BD31-4B8C-83A1-F6EECF244321}">
                <p14:modId xmlns:p14="http://schemas.microsoft.com/office/powerpoint/2010/main" val="1965315495"/>
              </p:ext>
            </p:extLst>
          </p:nvPr>
        </p:nvGraphicFramePr>
        <p:xfrm>
          <a:off x="1981200" y="2282287"/>
          <a:ext cx="4040188" cy="2787311"/>
        </p:xfrm>
        <a:graphic>
          <a:graphicData uri="http://schemas.openxmlformats.org/drawingml/2006/table">
            <a:tbl>
              <a:tblPr firstRow="1" bandRow="1">
                <a:tableStyleId>{5C22544A-7EE6-4342-B048-85BDC9FD1C3A}</a:tableStyleId>
              </a:tblPr>
              <a:tblGrid>
                <a:gridCol w="4040188">
                  <a:extLst>
                    <a:ext uri="{9D8B030D-6E8A-4147-A177-3AD203B41FA5}">
                      <a16:colId xmlns:a16="http://schemas.microsoft.com/office/drawing/2014/main" val="1375873148"/>
                    </a:ext>
                  </a:extLst>
                </a:gridCol>
              </a:tblGrid>
              <a:tr h="296690">
                <a:tc>
                  <a:txBody>
                    <a:bodyPr/>
                    <a:lstStyle/>
                    <a:p>
                      <a:pPr marL="0" indent="0">
                        <a:buFont typeface="+mj-lt"/>
                        <a:buNone/>
                      </a:pPr>
                      <a:r>
                        <a:rPr lang="nl-NL" sz="1600" b="0" dirty="0" smtClean="0">
                          <a:solidFill>
                            <a:schemeClr val="tx1"/>
                          </a:solidFill>
                        </a:rPr>
                        <a:t>1.Verordening</a:t>
                      </a:r>
                      <a:endParaRPr lang="nl-NL" sz="1600" b="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0689598"/>
                  </a:ext>
                </a:extLst>
              </a:tr>
              <a:tr h="296690">
                <a:tc>
                  <a:txBody>
                    <a:bodyPr/>
                    <a:lstStyle/>
                    <a:p>
                      <a:pPr marL="0" indent="0">
                        <a:buFont typeface="+mj-lt"/>
                        <a:buNone/>
                      </a:pPr>
                      <a:r>
                        <a:rPr lang="nl-NL" sz="1600" b="0" dirty="0" smtClean="0">
                          <a:solidFill>
                            <a:schemeClr val="tx1"/>
                          </a:solidFill>
                        </a:rPr>
                        <a:t>2.Externe verwijzers</a:t>
                      </a:r>
                      <a:endParaRPr lang="nl-NL" sz="1600" b="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666201"/>
                  </a:ext>
                </a:extLst>
              </a:tr>
              <a:tr h="296690">
                <a:tc>
                  <a:txBody>
                    <a:bodyPr/>
                    <a:lstStyle/>
                    <a:p>
                      <a:pPr marL="0" indent="0">
                        <a:buFont typeface="+mj-lt"/>
                        <a:buNone/>
                      </a:pPr>
                      <a:r>
                        <a:rPr lang="nl-NL" sz="1600" b="0" dirty="0" smtClean="0">
                          <a:solidFill>
                            <a:schemeClr val="tx1"/>
                          </a:solidFill>
                        </a:rPr>
                        <a:t>3.Toetsing</a:t>
                      </a:r>
                      <a:r>
                        <a:rPr lang="nl-NL" sz="1600" b="0" baseline="0" dirty="0" smtClean="0">
                          <a:solidFill>
                            <a:schemeClr val="tx1"/>
                          </a:solidFill>
                        </a:rPr>
                        <a:t> Maatwerk</a:t>
                      </a:r>
                      <a:endParaRPr lang="nl-NL" sz="1600" b="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7648854"/>
                  </a:ext>
                </a:extLst>
              </a:tr>
              <a:tr h="296690">
                <a:tc>
                  <a:txBody>
                    <a:bodyPr/>
                    <a:lstStyle/>
                    <a:p>
                      <a:pPr marL="0" indent="0">
                        <a:buFont typeface="+mj-lt"/>
                        <a:buNone/>
                      </a:pPr>
                      <a:r>
                        <a:rPr lang="nl-NL" sz="1600" b="0" strike="sngStrike" dirty="0" smtClean="0">
                          <a:solidFill>
                            <a:schemeClr val="tx1"/>
                          </a:solidFill>
                        </a:rPr>
                        <a:t>4. Uitstroomprofielen</a:t>
                      </a:r>
                      <a:endParaRPr lang="nl-NL" sz="1600" b="0" strike="sngStrike"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6714863"/>
                  </a:ext>
                </a:extLst>
              </a:tr>
              <a:tr h="512465">
                <a:tc>
                  <a:txBody>
                    <a:bodyPr/>
                    <a:lstStyle/>
                    <a:p>
                      <a:pPr marL="0" indent="0">
                        <a:buFont typeface="+mj-lt"/>
                        <a:buNone/>
                      </a:pPr>
                      <a:r>
                        <a:rPr lang="nl-NL" sz="1600" b="0" dirty="0" smtClean="0">
                          <a:solidFill>
                            <a:schemeClr val="tx1"/>
                          </a:solidFill>
                        </a:rPr>
                        <a:t>5. Effecten preventie &amp; vroegsignalering</a:t>
                      </a:r>
                      <a:endParaRPr lang="nl-NL" sz="1600" b="0" dirty="0">
                        <a:solidFill>
                          <a:schemeClr val="tx1"/>
                        </a:solidFill>
                      </a:endParaRPr>
                    </a:p>
                    <a:p>
                      <a:pPr marL="0" indent="0">
                        <a:buFont typeface="+mj-lt"/>
                        <a:buNone/>
                      </a:pPr>
                      <a:r>
                        <a:rPr lang="nl-NL" sz="1600" dirty="0" smtClean="0">
                          <a:solidFill>
                            <a:schemeClr val="tx1"/>
                          </a:solidFill>
                        </a:rPr>
                        <a:t>    Wadwijzer</a:t>
                      </a:r>
                      <a:r>
                        <a:rPr lang="nl-NL" sz="1600" baseline="0" dirty="0" smtClean="0">
                          <a:solidFill>
                            <a:schemeClr val="tx1"/>
                          </a:solidFill>
                        </a:rPr>
                        <a:t> / monitor</a:t>
                      </a:r>
                      <a:endParaRPr lang="nl-NL" sz="160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2803642"/>
                  </a:ext>
                </a:extLst>
              </a:tr>
              <a:tr h="296690">
                <a:tc>
                  <a:txBody>
                    <a:bodyPr/>
                    <a:lstStyle/>
                    <a:p>
                      <a:pPr marL="0" indent="0">
                        <a:buFont typeface="+mj-lt"/>
                        <a:buNone/>
                      </a:pPr>
                      <a:r>
                        <a:rPr lang="nl-NL" sz="1600" b="0" strike="sngStrike" dirty="0" smtClean="0">
                          <a:solidFill>
                            <a:schemeClr val="tx1"/>
                          </a:solidFill>
                        </a:rPr>
                        <a:t>6. Aanbesteding/</a:t>
                      </a:r>
                      <a:r>
                        <a:rPr lang="nl-NL" sz="1600" b="0" strike="sngStrike" baseline="0" dirty="0" smtClean="0">
                          <a:solidFill>
                            <a:schemeClr val="tx1"/>
                          </a:solidFill>
                        </a:rPr>
                        <a:t> </a:t>
                      </a:r>
                      <a:r>
                        <a:rPr lang="nl-NL" sz="1600" b="0" strike="sngStrike" dirty="0" smtClean="0">
                          <a:solidFill>
                            <a:schemeClr val="tx1"/>
                          </a:solidFill>
                        </a:rPr>
                        <a:t>subsidie</a:t>
                      </a:r>
                      <a:endParaRPr lang="nl-NL" sz="1600" b="0" strike="sngStrike"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97782457"/>
                  </a:ext>
                </a:extLst>
              </a:tr>
              <a:tr h="531791">
                <a:tc>
                  <a:txBody>
                    <a:bodyPr/>
                    <a:lstStyle/>
                    <a:p>
                      <a:endParaRPr lang="nl-NL" sz="1600" b="0" strike="noStrike"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4199715"/>
                  </a:ext>
                </a:extLst>
              </a:tr>
            </a:tbl>
          </a:graphicData>
        </a:graphic>
      </p:graphicFrame>
      <p:sp>
        <p:nvSpPr>
          <p:cNvPr id="5" name="Tijdelijke aanduiding voor tekst 4"/>
          <p:cNvSpPr>
            <a:spLocks noGrp="1"/>
          </p:cNvSpPr>
          <p:nvPr>
            <p:ph type="body" sz="quarter" idx="3"/>
          </p:nvPr>
        </p:nvSpPr>
        <p:spPr>
          <a:xfrm>
            <a:off x="6096000" y="1668494"/>
            <a:ext cx="4374284" cy="639762"/>
          </a:xfrm>
        </p:spPr>
        <p:txBody>
          <a:bodyPr/>
          <a:lstStyle/>
          <a:p>
            <a:r>
              <a:rPr lang="nl-NL" dirty="0" smtClean="0"/>
              <a:t>Resultaten 2023</a:t>
            </a:r>
            <a:endParaRPr lang="nl-NL" dirty="0"/>
          </a:p>
        </p:txBody>
      </p:sp>
      <p:sp>
        <p:nvSpPr>
          <p:cNvPr id="14" name="AutoShape 2" descr="Oostzaan - Werk in uitvoering. - Werk in uitvoering."/>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a:endParaRPr lang="nl-NL">
              <a:solidFill>
                <a:prstClr val="black"/>
              </a:solidFill>
              <a:latin typeface="Arial"/>
            </a:endParaRPr>
          </a:p>
        </p:txBody>
      </p:sp>
      <p:graphicFrame>
        <p:nvGraphicFramePr>
          <p:cNvPr id="6" name="Tijdelijke aanduiding voor inhoud 5"/>
          <p:cNvGraphicFramePr>
            <a:graphicFrameLocks noGrp="1"/>
          </p:cNvGraphicFramePr>
          <p:nvPr>
            <p:ph sz="quarter" idx="4"/>
            <p:extLst>
              <p:ext uri="{D42A27DB-BD31-4B8C-83A1-F6EECF244321}">
                <p14:modId xmlns:p14="http://schemas.microsoft.com/office/powerpoint/2010/main" val="405354336"/>
              </p:ext>
            </p:extLst>
          </p:nvPr>
        </p:nvGraphicFramePr>
        <p:xfrm>
          <a:off x="6262255" y="2333034"/>
          <a:ext cx="4041775"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kstvak 6"/>
          <p:cNvSpPr txBox="1"/>
          <p:nvPr/>
        </p:nvSpPr>
        <p:spPr>
          <a:xfrm>
            <a:off x="6571990" y="5636712"/>
            <a:ext cx="3638811" cy="369332"/>
          </a:xfrm>
          <a:prstGeom prst="rect">
            <a:avLst/>
          </a:prstGeom>
          <a:noFill/>
        </p:spPr>
        <p:txBody>
          <a:bodyPr wrap="square" rtlCol="0">
            <a:spAutoFit/>
          </a:bodyPr>
          <a:lstStyle/>
          <a:p>
            <a:pPr defTabSz="457200"/>
            <a:r>
              <a:rPr lang="nl-NL" dirty="0">
                <a:solidFill>
                  <a:prstClr val="black"/>
                </a:solidFill>
                <a:latin typeface="Arial"/>
              </a:rPr>
              <a:t>Nieuw Programma opstellen</a:t>
            </a:r>
          </a:p>
        </p:txBody>
      </p:sp>
    </p:spTree>
    <p:extLst>
      <p:ext uri="{BB962C8B-B14F-4D97-AF65-F5344CB8AC3E}">
        <p14:creationId xmlns:p14="http://schemas.microsoft.com/office/powerpoint/2010/main" val="1932811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2023: Inzet </a:t>
            </a:r>
            <a:r>
              <a:rPr lang="nl-NL" dirty="0" err="1" smtClean="0"/>
              <a:t>tov</a:t>
            </a:r>
            <a:r>
              <a:rPr lang="nl-NL" dirty="0" smtClean="0"/>
              <a:t> </a:t>
            </a:r>
            <a:r>
              <a:rPr lang="nl-NL" dirty="0" smtClean="0"/>
              <a:t>resultaat</a:t>
            </a:r>
            <a:endParaRPr lang="nl-NL" dirty="0"/>
          </a:p>
        </p:txBody>
      </p:sp>
      <p:pic>
        <p:nvPicPr>
          <p:cNvPr id="4" name="Tijdelijke aanduiding voor inhoud 3"/>
          <p:cNvPicPr>
            <a:picLocks noGrp="1" noChangeAspect="1"/>
          </p:cNvPicPr>
          <p:nvPr>
            <p:ph idx="1"/>
          </p:nvPr>
        </p:nvPicPr>
        <p:blipFill>
          <a:blip r:embed="rId2"/>
          <a:stretch>
            <a:fillRect/>
          </a:stretch>
        </p:blipFill>
        <p:spPr>
          <a:xfrm>
            <a:off x="728133" y="1935389"/>
            <a:ext cx="9452541" cy="4075944"/>
          </a:xfrm>
          <a:prstGeom prst="rect">
            <a:avLst/>
          </a:prstGeom>
        </p:spPr>
      </p:pic>
    </p:spTree>
    <p:extLst>
      <p:ext uri="{BB962C8B-B14F-4D97-AF65-F5344CB8AC3E}">
        <p14:creationId xmlns:p14="http://schemas.microsoft.com/office/powerpoint/2010/main" val="2081273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Monitor Preventie</a:t>
            </a:r>
            <a:endParaRPr lang="nl-NL" dirty="0"/>
          </a:p>
        </p:txBody>
      </p:sp>
      <p:sp>
        <p:nvSpPr>
          <p:cNvPr id="3" name="Tijdelijke aanduiding voor inhoud 2"/>
          <p:cNvSpPr>
            <a:spLocks noGrp="1"/>
          </p:cNvSpPr>
          <p:nvPr>
            <p:ph idx="1"/>
          </p:nvPr>
        </p:nvSpPr>
        <p:spPr>
          <a:xfrm>
            <a:off x="609600" y="2026828"/>
            <a:ext cx="10972800" cy="3749319"/>
          </a:xfrm>
        </p:spPr>
        <p:txBody>
          <a:bodyPr/>
          <a:lstStyle/>
          <a:p>
            <a:pPr lvl="1"/>
            <a:endParaRPr lang="nl-NL" dirty="0" smtClean="0"/>
          </a:p>
          <a:p>
            <a:pPr marL="457200" lvl="1" indent="0">
              <a:buNone/>
            </a:pPr>
            <a:r>
              <a:rPr lang="nl-NL" b="1" dirty="0" smtClean="0"/>
              <a:t>Waarom monitoring van preventie?</a:t>
            </a:r>
          </a:p>
          <a:p>
            <a:pPr lvl="1"/>
            <a:r>
              <a:rPr lang="nl-NL" dirty="0" smtClean="0"/>
              <a:t>Inzichtelijk </a:t>
            </a:r>
            <a:r>
              <a:rPr lang="nl-NL" dirty="0"/>
              <a:t>maken aan welk beleidsdoel welke inzet bijdraagt </a:t>
            </a:r>
          </a:p>
          <a:p>
            <a:pPr lvl="1"/>
            <a:r>
              <a:rPr lang="nl-NL" dirty="0"/>
              <a:t>Inzicht </a:t>
            </a:r>
            <a:r>
              <a:rPr lang="nl-NL" dirty="0" smtClean="0"/>
              <a:t>in </a:t>
            </a:r>
            <a:r>
              <a:rPr lang="nl-NL" dirty="0"/>
              <a:t>welke kosten met </a:t>
            </a:r>
            <a:r>
              <a:rPr lang="nl-NL" dirty="0" smtClean="0"/>
              <a:t>preventieve </a:t>
            </a:r>
            <a:r>
              <a:rPr lang="nl-NL" dirty="0"/>
              <a:t>inzet gemoeid zijn</a:t>
            </a:r>
          </a:p>
          <a:p>
            <a:pPr lvl="1"/>
            <a:r>
              <a:rPr lang="nl-NL" dirty="0"/>
              <a:t>Meer (voorkant)sturing op basis overzicht en </a:t>
            </a:r>
            <a:r>
              <a:rPr lang="nl-NL" dirty="0" smtClean="0"/>
              <a:t>feiten (signalering)</a:t>
            </a:r>
            <a:endParaRPr lang="nl-NL" dirty="0"/>
          </a:p>
          <a:p>
            <a:endParaRPr lang="nl-NL" dirty="0" smtClean="0"/>
          </a:p>
          <a:p>
            <a:pPr marL="457200" lvl="1" indent="0">
              <a:buNone/>
            </a:pPr>
            <a:r>
              <a:rPr lang="nl-NL" dirty="0" smtClean="0"/>
              <a:t>        </a:t>
            </a:r>
          </a:p>
          <a:p>
            <a:pPr lvl="1"/>
            <a:endParaRPr lang="nl-NL" dirty="0" smtClean="0"/>
          </a:p>
          <a:p>
            <a:pPr lvl="1"/>
            <a:endParaRPr lang="nl-NL" dirty="0"/>
          </a:p>
        </p:txBody>
      </p:sp>
    </p:spTree>
    <p:extLst>
      <p:ext uri="{BB962C8B-B14F-4D97-AF65-F5344CB8AC3E}">
        <p14:creationId xmlns:p14="http://schemas.microsoft.com/office/powerpoint/2010/main" val="3381720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r>
              <a:rPr lang="nl-NL" dirty="0" smtClean="0"/>
              <a:t>Problemen </a:t>
            </a:r>
            <a:endParaRPr lang="nl-NL" dirty="0"/>
          </a:p>
        </p:txBody>
      </p:sp>
      <p:pic>
        <p:nvPicPr>
          <p:cNvPr id="5" name="Afbeelding 4"/>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59584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Monitor Preventie – wat levert het (niet) op</a:t>
            </a:r>
            <a:endParaRPr lang="nl-NL" dirty="0"/>
          </a:p>
        </p:txBody>
      </p:sp>
      <p:sp>
        <p:nvSpPr>
          <p:cNvPr id="3" name="Tijdelijke aanduiding voor inhoud 2"/>
          <p:cNvSpPr>
            <a:spLocks noGrp="1"/>
          </p:cNvSpPr>
          <p:nvPr>
            <p:ph idx="1"/>
          </p:nvPr>
        </p:nvSpPr>
        <p:spPr>
          <a:xfrm>
            <a:off x="1746087" y="2456920"/>
            <a:ext cx="9386646" cy="3021493"/>
          </a:xfrm>
        </p:spPr>
        <p:txBody>
          <a:bodyPr/>
          <a:lstStyle/>
          <a:p>
            <a:pPr marL="0" indent="0">
              <a:buNone/>
            </a:pPr>
            <a:r>
              <a:rPr lang="nl-NL" dirty="0" smtClean="0"/>
              <a:t>	Mogelijkheid om te sturen op kosten van preventie en 	beleidsdoelen</a:t>
            </a:r>
          </a:p>
          <a:p>
            <a:pPr marL="0" indent="0">
              <a:buNone/>
            </a:pPr>
            <a:r>
              <a:rPr lang="nl-NL" dirty="0" smtClean="0"/>
              <a:t>	Effectiviteit van preventieve inzet kan niet bepaald worden</a:t>
            </a:r>
            <a:endParaRPr lang="nl-NL" dirty="0"/>
          </a:p>
          <a:p>
            <a:pPr marL="0" indent="0">
              <a:buNone/>
            </a:pPr>
            <a:r>
              <a:rPr lang="nl-NL" dirty="0"/>
              <a:t>	</a:t>
            </a:r>
            <a:endParaRPr lang="nl-NL" dirty="0" smtClean="0"/>
          </a:p>
          <a:p>
            <a:pPr marL="0" indent="0">
              <a:buNone/>
            </a:pPr>
            <a:r>
              <a:rPr lang="nl-NL" dirty="0"/>
              <a:t>	</a:t>
            </a:r>
            <a:r>
              <a:rPr lang="nl-NL" dirty="0" smtClean="0"/>
              <a:t>Meer (over)zicht op preventieve inzet en resultaten daarvan</a:t>
            </a:r>
          </a:p>
          <a:p>
            <a:pPr marL="0" indent="0">
              <a:buNone/>
            </a:pPr>
            <a:r>
              <a:rPr lang="nl-NL" dirty="0" smtClean="0"/>
              <a:t>	</a:t>
            </a:r>
            <a:r>
              <a:rPr lang="nl-NL" dirty="0"/>
              <a:t>Baten van preventie zijn moeilijk financieel door te vertalen</a:t>
            </a:r>
          </a:p>
          <a:p>
            <a:pPr marL="0" indent="0">
              <a:buNone/>
            </a:pPr>
            <a:endParaRPr lang="nl-NL" dirty="0" smtClean="0"/>
          </a:p>
          <a:p>
            <a:pPr marL="457200" lvl="1" indent="0">
              <a:buNone/>
            </a:pPr>
            <a:endParaRPr lang="nl-NL" dirty="0" smtClean="0"/>
          </a:p>
          <a:p>
            <a:pPr marL="0" indent="0">
              <a:buNone/>
            </a:pPr>
            <a:endParaRPr lang="nl-NL" dirty="0" smtClean="0"/>
          </a:p>
          <a:p>
            <a:pPr marL="0" indent="0">
              <a:buNone/>
            </a:pPr>
            <a:endParaRPr lang="nl-NL" dirty="0"/>
          </a:p>
          <a:p>
            <a:pPr marL="0" indent="0">
              <a:buNone/>
            </a:pPr>
            <a:endParaRPr lang="nl-NL" dirty="0" smtClean="0"/>
          </a:p>
        </p:txBody>
      </p:sp>
      <p:pic>
        <p:nvPicPr>
          <p:cNvPr id="6" name="Afbeelding 5"/>
          <p:cNvPicPr>
            <a:picLocks noChangeAspect="1"/>
          </p:cNvPicPr>
          <p:nvPr/>
        </p:nvPicPr>
        <p:blipFill>
          <a:blip r:embed="rId3"/>
          <a:stretch>
            <a:fillRect/>
          </a:stretch>
        </p:blipFill>
        <p:spPr>
          <a:xfrm>
            <a:off x="1707028" y="2566504"/>
            <a:ext cx="431161" cy="431161"/>
          </a:xfrm>
          <a:prstGeom prst="rect">
            <a:avLst/>
          </a:prstGeom>
        </p:spPr>
      </p:pic>
      <p:pic>
        <p:nvPicPr>
          <p:cNvPr id="9" name="Afbeelding 8"/>
          <p:cNvPicPr>
            <a:picLocks noChangeAspect="1"/>
          </p:cNvPicPr>
          <p:nvPr/>
        </p:nvPicPr>
        <p:blipFill>
          <a:blip r:embed="rId3"/>
          <a:stretch>
            <a:fillRect/>
          </a:stretch>
        </p:blipFill>
        <p:spPr>
          <a:xfrm>
            <a:off x="1710709" y="4143971"/>
            <a:ext cx="431161" cy="431161"/>
          </a:xfrm>
          <a:prstGeom prst="rect">
            <a:avLst/>
          </a:prstGeom>
        </p:spPr>
      </p:pic>
      <p:pic>
        <p:nvPicPr>
          <p:cNvPr id="8" name="Picture 2" descr="images.kkeu.de/is/image/BEG/Veiligheidsborden_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67894" y="3204417"/>
            <a:ext cx="504448" cy="5044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s.kkeu.de/is/image/BEG/Veiligheidsborden_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2854" y="4630070"/>
            <a:ext cx="504448" cy="504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3404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pPr marL="457200" lvl="1" indent="0">
              <a:buNone/>
            </a:pPr>
            <a:endParaRPr lang="nl-NL" dirty="0" smtClean="0"/>
          </a:p>
          <a:p>
            <a:pPr marL="457200" lvl="1" indent="0">
              <a:buNone/>
            </a:pPr>
            <a:endParaRPr lang="nl-NL" dirty="0"/>
          </a:p>
          <a:p>
            <a:pPr marL="457200" lvl="1" indent="0">
              <a:buNone/>
            </a:pPr>
            <a:endParaRPr lang="nl-NL" dirty="0" smtClean="0"/>
          </a:p>
          <a:p>
            <a:pPr marL="457200" lvl="1" indent="0">
              <a:buNone/>
            </a:pPr>
            <a:endParaRPr lang="nl-NL" dirty="0" smtClean="0"/>
          </a:p>
          <a:p>
            <a:pPr marL="457200" lvl="1" indent="0">
              <a:buNone/>
            </a:pPr>
            <a:endParaRPr lang="nl-NL" dirty="0"/>
          </a:p>
          <a:p>
            <a:pPr marL="457200" lvl="1" indent="0">
              <a:buNone/>
            </a:pPr>
            <a:r>
              <a:rPr lang="nl-NL" dirty="0" smtClean="0"/>
              <a:t>Monitoring is noodzakelijk en waardevol, maar </a:t>
            </a:r>
            <a:r>
              <a:rPr lang="nl-NL" dirty="0"/>
              <a:t>geen ‘</a:t>
            </a:r>
            <a:r>
              <a:rPr lang="nl-NL" dirty="0" err="1"/>
              <a:t>quick</a:t>
            </a:r>
            <a:r>
              <a:rPr lang="nl-NL" dirty="0"/>
              <a:t> fix</a:t>
            </a:r>
            <a:r>
              <a:rPr lang="nl-NL" dirty="0" smtClean="0"/>
              <a:t>.’</a:t>
            </a:r>
            <a:endParaRPr lang="nl-NL" dirty="0"/>
          </a:p>
        </p:txBody>
      </p:sp>
      <p:pic>
        <p:nvPicPr>
          <p:cNvPr id="4" name="Picture 2" descr="images.kkeu.de/is/image/BEG/Veiligheidsborden_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90856" y="3026047"/>
            <a:ext cx="1038667" cy="1038667"/>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p:cNvPicPr>
            <a:picLocks noChangeAspect="1"/>
          </p:cNvPicPr>
          <p:nvPr/>
        </p:nvPicPr>
        <p:blipFill>
          <a:blip r:embed="rId4"/>
          <a:stretch>
            <a:fillRect/>
          </a:stretch>
        </p:blipFill>
        <p:spPr>
          <a:xfrm>
            <a:off x="3676436" y="3090674"/>
            <a:ext cx="945465" cy="945465"/>
          </a:xfrm>
          <a:prstGeom prst="rect">
            <a:avLst/>
          </a:prstGeom>
        </p:spPr>
      </p:pic>
    </p:spTree>
    <p:extLst>
      <p:ext uri="{BB962C8B-B14F-4D97-AF65-F5344CB8AC3E}">
        <p14:creationId xmlns:p14="http://schemas.microsoft.com/office/powerpoint/2010/main" val="1801156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2023</a:t>
            </a:r>
            <a:r>
              <a:rPr lang="nl-NL" dirty="0"/>
              <a:t> </a:t>
            </a:r>
            <a:r>
              <a:rPr lang="nl-NL" dirty="0" smtClean="0"/>
              <a:t>Zoeken in de cijfers</a:t>
            </a:r>
            <a:endParaRPr lang="nl-NL" dirty="0"/>
          </a:p>
        </p:txBody>
      </p:sp>
      <p:sp>
        <p:nvSpPr>
          <p:cNvPr id="3" name="Tijdelijke aanduiding voor inhoud 2"/>
          <p:cNvSpPr>
            <a:spLocks noGrp="1"/>
          </p:cNvSpPr>
          <p:nvPr>
            <p:ph idx="1"/>
          </p:nvPr>
        </p:nvSpPr>
        <p:spPr>
          <a:xfrm>
            <a:off x="1914698" y="1694320"/>
            <a:ext cx="8229600" cy="3925085"/>
          </a:xfrm>
        </p:spPr>
        <p:txBody>
          <a:bodyPr/>
          <a:lstStyle/>
          <a:p>
            <a:pPr marL="0" indent="0">
              <a:buNone/>
            </a:pPr>
            <a:endParaRPr lang="nl-NL" dirty="0" smtClean="0"/>
          </a:p>
          <a:p>
            <a:r>
              <a:rPr lang="nl-NL" dirty="0" smtClean="0"/>
              <a:t>Waar verhoging van de kosten</a:t>
            </a:r>
          </a:p>
          <a:p>
            <a:r>
              <a:rPr lang="nl-NL" dirty="0" smtClean="0"/>
              <a:t>Nalopen op:</a:t>
            </a:r>
          </a:p>
          <a:p>
            <a:pPr lvl="1"/>
            <a:r>
              <a:rPr lang="nl-NL" dirty="0" smtClean="0"/>
              <a:t>Looptijd,</a:t>
            </a:r>
          </a:p>
          <a:p>
            <a:pPr lvl="1"/>
            <a:r>
              <a:rPr lang="nl-NL" dirty="0" smtClean="0"/>
              <a:t>Aantal cliënten</a:t>
            </a:r>
          </a:p>
          <a:p>
            <a:pPr lvl="1"/>
            <a:r>
              <a:rPr lang="nl-NL" dirty="0" smtClean="0"/>
              <a:t>PGB</a:t>
            </a:r>
          </a:p>
          <a:p>
            <a:pPr lvl="1"/>
            <a:r>
              <a:rPr lang="nl-NL" dirty="0" smtClean="0"/>
              <a:t>Uitstroom</a:t>
            </a:r>
          </a:p>
          <a:p>
            <a:pPr lvl="1"/>
            <a:r>
              <a:rPr lang="nl-NL" dirty="0" smtClean="0"/>
              <a:t>Kosten per cliënt</a:t>
            </a:r>
          </a:p>
          <a:p>
            <a:endParaRPr lang="nl-NL" dirty="0" smtClean="0"/>
          </a:p>
        </p:txBody>
      </p:sp>
    </p:spTree>
    <p:extLst>
      <p:ext uri="{BB962C8B-B14F-4D97-AF65-F5344CB8AC3E}">
        <p14:creationId xmlns:p14="http://schemas.microsoft.com/office/powerpoint/2010/main" val="9128646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WVEEN-B">
  <a:themeElements>
    <a:clrScheme name="Waddinxveen">
      <a:dk1>
        <a:sysClr val="windowText" lastClr="000000"/>
      </a:dk1>
      <a:lt1>
        <a:sysClr val="window" lastClr="FFFFFF"/>
      </a:lt1>
      <a:dk2>
        <a:srgbClr val="FED517"/>
      </a:dk2>
      <a:lt2>
        <a:srgbClr val="FFF1AE"/>
      </a:lt2>
      <a:accent1>
        <a:srgbClr val="EF4123"/>
      </a:accent1>
      <a:accent2>
        <a:srgbClr val="00A7E1"/>
      </a:accent2>
      <a:accent3>
        <a:srgbClr val="FFDD00"/>
      </a:accent3>
      <a:accent4>
        <a:srgbClr val="8DC63F"/>
      </a:accent4>
      <a:accent5>
        <a:srgbClr val="7030A0"/>
      </a:accent5>
      <a:accent6>
        <a:srgbClr val="F79646"/>
      </a:accent6>
      <a:hlink>
        <a:srgbClr val="0000FF"/>
      </a:hlink>
      <a:folHlink>
        <a:srgbClr val="7030A0"/>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e2" id="{58356FB7-61B9-429C-B78C-11A985BC1E4C}" vid="{A25F5D1E-9E12-4A7D-A636-3BEFE6D94867}"/>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1104</TotalTime>
  <Words>1734</Words>
  <Application>Microsoft Office PowerPoint</Application>
  <PresentationFormat>Breedbeeld</PresentationFormat>
  <Paragraphs>221</Paragraphs>
  <Slides>12</Slides>
  <Notes>4</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12</vt:i4>
      </vt:variant>
    </vt:vector>
  </HeadingPairs>
  <TitlesOfParts>
    <vt:vector size="16" baseType="lpstr">
      <vt:lpstr>Arial</vt:lpstr>
      <vt:lpstr>Calibri</vt:lpstr>
      <vt:lpstr>Fira Sans</vt:lpstr>
      <vt:lpstr>1_WVEEN-B</vt:lpstr>
      <vt:lpstr>Sturen op kosten</vt:lpstr>
      <vt:lpstr>Terugblik</vt:lpstr>
      <vt:lpstr>Svz sturen op kosten, nav 2019</vt:lpstr>
      <vt:lpstr>2023: Inzet tov resultaat</vt:lpstr>
      <vt:lpstr>Monitor Preventie</vt:lpstr>
      <vt:lpstr>PowerPoint-presentatie</vt:lpstr>
      <vt:lpstr>Monitor Preventie – wat levert het (niet) op</vt:lpstr>
      <vt:lpstr>PowerPoint-presentatie</vt:lpstr>
      <vt:lpstr>2023 Zoeken in de cijfers</vt:lpstr>
      <vt:lpstr>Samenvattend</vt:lpstr>
      <vt:lpstr>Sturen op kosten</vt:lpstr>
      <vt:lpstr>Nieuwe KPI’s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Svz sturen op kosten</dc:title>
  <dc:creator>Elles van Kampen</dc:creator>
  <cp:lastModifiedBy>Elles van Kampen</cp:lastModifiedBy>
  <cp:revision>123</cp:revision>
  <dcterms:created xsi:type="dcterms:W3CDTF">2023-06-30T09:15:15Z</dcterms:created>
  <dcterms:modified xsi:type="dcterms:W3CDTF">2023-09-05T12:27:38Z</dcterms:modified>
</cp:coreProperties>
</file>