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5"/>
  </p:sldMasterIdLst>
  <p:notesMasterIdLst>
    <p:notesMasterId r:id="rId23"/>
  </p:notesMasterIdLst>
  <p:sldIdLst>
    <p:sldId id="305" r:id="rId6"/>
    <p:sldId id="256" r:id="rId7"/>
    <p:sldId id="259" r:id="rId8"/>
    <p:sldId id="298" r:id="rId9"/>
    <p:sldId id="270" r:id="rId10"/>
    <p:sldId id="272" r:id="rId11"/>
    <p:sldId id="303" r:id="rId12"/>
    <p:sldId id="263" r:id="rId13"/>
    <p:sldId id="312" r:id="rId14"/>
    <p:sldId id="287" r:id="rId15"/>
    <p:sldId id="306" r:id="rId16"/>
    <p:sldId id="307" r:id="rId17"/>
    <p:sldId id="308" r:id="rId18"/>
    <p:sldId id="309" r:id="rId19"/>
    <p:sldId id="300" r:id="rId20"/>
    <p:sldId id="310" r:id="rId21"/>
    <p:sldId id="269" r:id="rId22"/>
  </p:sldIdLst>
  <p:sldSz cx="18288000" cy="10287000"/>
  <p:notesSz cx="6858000" cy="9144000"/>
  <p:embeddedFontLst>
    <p:embeddedFont>
      <p:font typeface="Antonio Bold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Open Sauce" panose="020B0604020202020204" charset="0"/>
      <p:regular r:id="rId29"/>
    </p:embeddedFont>
    <p:embeddedFont>
      <p:font typeface="Open Sauce Bold" panose="020B0604020202020204" charset="0"/>
      <p:regular r:id="rId30"/>
    </p:embeddedFont>
    <p:embeddedFont>
      <p:font typeface="Open Sauce Bold Italics" panose="020B0604020202020204" charset="0"/>
      <p:regular r:id="rId31"/>
    </p:embeddedFont>
    <p:embeddedFont>
      <p:font typeface="Open Sauce Italics" panose="020B0604020202020204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C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0452" autoAdjust="0"/>
  </p:normalViewPr>
  <p:slideViewPr>
    <p:cSldViewPr>
      <p:cViewPr varScale="1">
        <p:scale>
          <a:sx n="55" d="100"/>
          <a:sy n="55" d="100"/>
        </p:scale>
        <p:origin x="2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8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28.05.2024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24270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Transitie opgaven	De Basis is niet op orde</a:t>
            </a:r>
          </a:p>
          <a:p>
            <a:pPr>
              <a:lnSpc>
                <a:spcPts val="2940"/>
              </a:lnSpc>
            </a:pP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Energietransitie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Ambtelijk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krijgen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we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vaak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vraag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: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waarom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halen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jullie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productiedoelen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niet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?</a:t>
            </a:r>
          </a:p>
          <a:p>
            <a:pPr>
              <a:lnSpc>
                <a:spcPts val="2940"/>
              </a:lnSpc>
            </a:pP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Stikstof</a:t>
            </a:r>
            <a:endParaRPr lang="en-US" sz="1200" dirty="0">
              <a:solidFill>
                <a:srgbClr val="000000"/>
              </a:solidFill>
              <a:latin typeface="Open Sauce"/>
            </a:endParaRPr>
          </a:p>
          <a:p>
            <a:pPr>
              <a:lnSpc>
                <a:spcPts val="2940"/>
              </a:lnSpc>
            </a:pPr>
            <a:r>
              <a:rPr lang="en-US" sz="1200" dirty="0">
                <a:solidFill>
                  <a:srgbClr val="000000"/>
                </a:solidFill>
                <a:latin typeface="Open Sauce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Open Sauce"/>
              </a:rPr>
              <a:t>Waterkwaliteit</a:t>
            </a:r>
            <a:r>
              <a:rPr lang="en-US" sz="1200" dirty="0">
                <a:solidFill>
                  <a:srgbClr val="000000"/>
                </a:solidFill>
                <a:latin typeface="Open Sauce"/>
              </a:rPr>
              <a:t>)</a:t>
            </a:r>
          </a:p>
          <a:p>
            <a:endParaRPr lang="nl-NL" b="1" dirty="0"/>
          </a:p>
          <a:p>
            <a:endParaRPr lang="nl-NL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5946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Kpi’s</a:t>
            </a:r>
            <a:endParaRPr lang="nl-NL" dirty="0"/>
          </a:p>
          <a:p>
            <a:r>
              <a:rPr lang="nl-NL" dirty="0"/>
              <a:t>Bouwstenen – basis op orde</a:t>
            </a:r>
          </a:p>
          <a:p>
            <a:r>
              <a:rPr lang="nl-NL" dirty="0"/>
              <a:t>16,5 mln. 114 fte</a:t>
            </a:r>
          </a:p>
          <a:p>
            <a:endParaRPr lang="nl-NL" dirty="0"/>
          </a:p>
          <a:p>
            <a:r>
              <a:rPr lang="nl-NL" dirty="0"/>
              <a:t>Vervolgens op de volgende sheet, er kunnen nog andere zaken ingebracht worden,</a:t>
            </a:r>
          </a:p>
          <a:p>
            <a:r>
              <a:rPr lang="nl-NL" dirty="0"/>
              <a:t>Zoals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0085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Kpi’s</a:t>
            </a:r>
            <a:endParaRPr lang="nl-NL" dirty="0"/>
          </a:p>
          <a:p>
            <a:r>
              <a:rPr lang="nl-NL" dirty="0"/>
              <a:t>Bouwstenen – basis op orde</a:t>
            </a:r>
          </a:p>
          <a:p>
            <a:r>
              <a:rPr lang="nl-NL" dirty="0"/>
              <a:t>16,5 mln. 114 fte</a:t>
            </a:r>
          </a:p>
          <a:p>
            <a:endParaRPr lang="nl-NL" dirty="0"/>
          </a:p>
          <a:p>
            <a:r>
              <a:rPr lang="nl-NL" dirty="0"/>
              <a:t>Vervolgens op de volgende sheet, er kunnen nog andere zaken ingebracht worden,</a:t>
            </a:r>
          </a:p>
          <a:p>
            <a:r>
              <a:rPr lang="nl-NL" dirty="0"/>
              <a:t>Zoals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695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ts val="29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chemeClr val="bg1"/>
                </a:solidFill>
                <a:latin typeface="Open Sauce"/>
              </a:rPr>
              <a:t>Commissie</a:t>
            </a:r>
            <a:r>
              <a:rPr lang="en-US" sz="1200" b="1" dirty="0">
                <a:solidFill>
                  <a:schemeClr val="bg1"/>
                </a:solidFill>
                <a:latin typeface="Open Sauce"/>
              </a:rPr>
              <a:t> Mans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(2008)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oprichting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omgevingsdiensten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		</a:t>
            </a:r>
            <a:r>
              <a:rPr lang="en-US" sz="1200" b="1" dirty="0" err="1">
                <a:solidFill>
                  <a:schemeClr val="bg1"/>
                </a:solidFill>
                <a:latin typeface="Open Sauce"/>
              </a:rPr>
              <a:t>Commissie</a:t>
            </a:r>
            <a:r>
              <a:rPr lang="en-US" sz="1200" b="1" dirty="0">
                <a:solidFill>
                  <a:schemeClr val="bg1"/>
                </a:solidFill>
                <a:latin typeface="Open Sauce"/>
              </a:rPr>
              <a:t> van </a:t>
            </a:r>
            <a:r>
              <a:rPr lang="en-US" sz="1200" b="1" dirty="0" err="1">
                <a:solidFill>
                  <a:schemeClr val="bg1"/>
                </a:solidFill>
                <a:latin typeface="Open Sauce"/>
              </a:rPr>
              <a:t>Aartsen</a:t>
            </a:r>
            <a:r>
              <a:rPr lang="en-US" sz="1200" b="1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(2021) </a:t>
            </a:r>
          </a:p>
          <a:p>
            <a:pPr marL="342900" marR="0" lvl="0" indent="-342900" algn="ctr" defTabSz="914400" rtl="0" eaLnBrk="1" fontAlgn="auto" latinLnBrk="0" hangingPunct="1">
              <a:lnSpc>
                <a:spcPts val="29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 err="1">
                <a:solidFill>
                  <a:schemeClr val="bg1"/>
                </a:solidFill>
                <a:latin typeface="Open Sauce"/>
              </a:rPr>
              <a:t>Kennis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bundelen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		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Vanwege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vele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milieu -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incidenten</a:t>
            </a:r>
            <a:endParaRPr lang="en-US" sz="1200" dirty="0">
              <a:solidFill>
                <a:schemeClr val="bg1"/>
              </a:solidFill>
              <a:latin typeface="Open Sauce"/>
            </a:endParaRPr>
          </a:p>
          <a:p>
            <a:pPr marL="342900" indent="-342900" algn="ctr">
              <a:lnSpc>
                <a:spcPts val="2990"/>
              </a:lnSpc>
              <a:buFontTx/>
              <a:buChar char="-"/>
            </a:pPr>
            <a:endParaRPr lang="en-US" sz="1200" dirty="0">
              <a:solidFill>
                <a:schemeClr val="bg1"/>
              </a:solidFill>
              <a:latin typeface="Open Sauce"/>
            </a:endParaRPr>
          </a:p>
          <a:p>
            <a:pPr marL="342900" indent="-342900" algn="ctr">
              <a:lnSpc>
                <a:spcPts val="2990"/>
              </a:lnSpc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Open Sauce"/>
              </a:rPr>
              <a:t>Meer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Onafhankelijk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van het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bestuur</a:t>
            </a:r>
            <a:endParaRPr lang="en-US" sz="1200" dirty="0">
              <a:solidFill>
                <a:schemeClr val="bg1"/>
              </a:solidFill>
              <a:latin typeface="Open Sauce"/>
            </a:endParaRPr>
          </a:p>
          <a:p>
            <a:pPr algn="ctr">
              <a:lnSpc>
                <a:spcPts val="2990"/>
              </a:lnSpc>
            </a:pPr>
            <a:endParaRPr lang="en-US" sz="1200" dirty="0">
              <a:solidFill>
                <a:schemeClr val="bg1"/>
              </a:solidFill>
              <a:latin typeface="Open Sauce"/>
            </a:endParaRPr>
          </a:p>
          <a:p>
            <a:pPr algn="ctr">
              <a:lnSpc>
                <a:spcPts val="2990"/>
              </a:lnSpc>
            </a:pPr>
            <a:r>
              <a:rPr lang="en-US" sz="1200" b="1" dirty="0" err="1">
                <a:solidFill>
                  <a:schemeClr val="bg1"/>
                </a:solidFill>
                <a:latin typeface="Open Sauce"/>
              </a:rPr>
              <a:t>Commissie</a:t>
            </a:r>
            <a:r>
              <a:rPr lang="en-US" sz="1200" b="1" dirty="0">
                <a:solidFill>
                  <a:schemeClr val="bg1"/>
                </a:solidFill>
                <a:latin typeface="Open Sauce"/>
              </a:rPr>
              <a:t> van </a:t>
            </a:r>
            <a:r>
              <a:rPr lang="en-US" sz="1200" b="1" dirty="0" err="1">
                <a:solidFill>
                  <a:schemeClr val="bg1"/>
                </a:solidFill>
                <a:latin typeface="Open Sauce"/>
              </a:rPr>
              <a:t>Aartsen</a:t>
            </a:r>
            <a:r>
              <a:rPr lang="en-US" sz="1200" b="1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(2021) </a:t>
            </a:r>
          </a:p>
          <a:p>
            <a:pPr algn="ctr">
              <a:lnSpc>
                <a:spcPts val="2990"/>
              </a:lnSpc>
            </a:pPr>
            <a:r>
              <a:rPr lang="en-US" sz="1200" dirty="0">
                <a:solidFill>
                  <a:schemeClr val="bg1"/>
                </a:solidFill>
                <a:latin typeface="Open Sauce"/>
              </a:rPr>
              <a:t>“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Gefragmenteerd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;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vrijblijvend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;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gebrek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aan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expertise”</a:t>
            </a:r>
          </a:p>
          <a:p>
            <a:pPr algn="ctr">
              <a:lnSpc>
                <a:spcPts val="2990"/>
              </a:lnSpc>
            </a:pPr>
            <a:endParaRPr lang="en-US" sz="1200" dirty="0">
              <a:solidFill>
                <a:schemeClr val="bg1"/>
              </a:solidFill>
              <a:latin typeface="Open Sauce"/>
            </a:endParaRPr>
          </a:p>
          <a:p>
            <a:pPr algn="ctr">
              <a:lnSpc>
                <a:spcPts val="2990"/>
              </a:lnSpc>
            </a:pPr>
            <a:r>
              <a:rPr lang="en-US" sz="1200" b="1" dirty="0">
                <a:solidFill>
                  <a:schemeClr val="bg1"/>
                </a:solidFill>
                <a:latin typeface="Open Sauce"/>
              </a:rPr>
              <a:t>IBP-VTH 2023 - 2024:</a:t>
            </a:r>
          </a:p>
          <a:p>
            <a:pPr algn="ctr">
              <a:lnSpc>
                <a:spcPts val="2990"/>
              </a:lnSpc>
            </a:pPr>
            <a:r>
              <a:rPr lang="en-US" sz="1200" dirty="0">
                <a:solidFill>
                  <a:schemeClr val="bg1"/>
                </a:solidFill>
                <a:latin typeface="Open Sauce"/>
              </a:rPr>
              <a:t>“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Omgevingsdiensten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moeten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hun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werk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kunnen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Open Sauce"/>
              </a:rPr>
              <a:t>doen</a:t>
            </a:r>
            <a:r>
              <a:rPr lang="en-US" sz="1200" dirty="0">
                <a:solidFill>
                  <a:schemeClr val="bg1"/>
                </a:solidFill>
                <a:latin typeface="Open Sauce"/>
              </a:rPr>
              <a:t>”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6844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1.7.2013</a:t>
            </a:r>
          </a:p>
          <a:p>
            <a:endParaRPr lang="en-US" dirty="0"/>
          </a:p>
          <a:p>
            <a:r>
              <a:rPr lang="en-US" dirty="0" err="1"/>
              <a:t>Cumulatief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/>
              <a:t>zes</a:t>
            </a:r>
            <a:r>
              <a:rPr lang="en-US" dirty="0"/>
              <a:t>, </a:t>
            </a:r>
            <a:r>
              <a:rPr lang="en-US" dirty="0" err="1"/>
              <a:t>minimaal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voldoen</a:t>
            </a:r>
            <a:r>
              <a:rPr lang="en-US" dirty="0"/>
              <a:t> om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robuust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aangemerkt</a:t>
            </a:r>
            <a:r>
              <a:rPr lang="en-US" dirty="0"/>
              <a:t>.</a:t>
            </a:r>
          </a:p>
          <a:p>
            <a:r>
              <a:rPr lang="en-US" dirty="0" err="1"/>
              <a:t>Uitgangspunt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16,5 </a:t>
            </a:r>
            <a:r>
              <a:rPr lang="en-US" dirty="0" err="1"/>
              <a:t>miljoen</a:t>
            </a:r>
            <a:r>
              <a:rPr lang="en-US" dirty="0"/>
              <a:t> is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minimaal</a:t>
            </a:r>
            <a:r>
              <a:rPr lang="en-US" dirty="0"/>
              <a:t> 114 </a:t>
            </a:r>
            <a:r>
              <a:rPr lang="en-US" dirty="0" err="1"/>
              <a:t>fte</a:t>
            </a:r>
            <a:r>
              <a:rPr lang="en-US" dirty="0"/>
              <a:t> direct </a:t>
            </a:r>
            <a:r>
              <a:rPr lang="en-US" dirty="0" err="1"/>
              <a:t>beschikbaar</a:t>
            </a:r>
            <a:r>
              <a:rPr lang="en-US" dirty="0"/>
              <a:t> is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uitvoering</a:t>
            </a:r>
            <a:r>
              <a:rPr lang="en-US" dirty="0"/>
              <a:t> </a:t>
            </a:r>
            <a:r>
              <a:rPr lang="en-US" dirty="0" err="1"/>
              <a:t>regionaal</a:t>
            </a:r>
            <a:r>
              <a:rPr lang="en-US" dirty="0"/>
              <a:t> </a:t>
            </a:r>
            <a:r>
              <a:rPr lang="en-US" dirty="0" err="1"/>
              <a:t>werkprogramma</a:t>
            </a:r>
            <a:r>
              <a:rPr lang="en-US" dirty="0"/>
              <a:t>.</a:t>
            </a:r>
          </a:p>
          <a:p>
            <a:r>
              <a:rPr lang="en-US" dirty="0"/>
              <a:t>Let op: </a:t>
            </a:r>
            <a:r>
              <a:rPr lang="en-US" dirty="0" err="1"/>
              <a:t>Begroting</a:t>
            </a:r>
            <a:r>
              <a:rPr lang="en-US" dirty="0"/>
              <a:t> 2023 incl. </a:t>
            </a:r>
            <a:r>
              <a:rPr lang="en-US" dirty="0" err="1"/>
              <a:t>wijzigingen</a:t>
            </a:r>
            <a:r>
              <a:rPr lang="en-US" dirty="0"/>
              <a:t> is € 13,5 </a:t>
            </a:r>
            <a:r>
              <a:rPr lang="en-US" dirty="0" err="1"/>
              <a:t>miljoen</a:t>
            </a:r>
            <a:r>
              <a:rPr lang="en-US" dirty="0"/>
              <a:t>, </a:t>
            </a:r>
            <a:r>
              <a:rPr lang="en-US" dirty="0" err="1"/>
              <a:t>bestaande</a:t>
            </a:r>
            <a:r>
              <a:rPr lang="en-US" dirty="0"/>
              <a:t> </a:t>
            </a:r>
            <a:r>
              <a:rPr lang="en-US" dirty="0" err="1"/>
              <a:t>uit</a:t>
            </a:r>
            <a:r>
              <a:rPr lang="en-US" dirty="0"/>
              <a:t> </a:t>
            </a:r>
            <a:r>
              <a:rPr lang="en-US" dirty="0" err="1"/>
              <a:t>incidentele</a:t>
            </a:r>
            <a:r>
              <a:rPr lang="en-US" dirty="0"/>
              <a:t> </a:t>
            </a:r>
            <a:r>
              <a:rPr lang="en-US" dirty="0" err="1"/>
              <a:t>middelen</a:t>
            </a:r>
            <a:r>
              <a:rPr lang="en-US" dirty="0"/>
              <a:t> van 0,9 </a:t>
            </a:r>
            <a:r>
              <a:rPr lang="en-US" dirty="0" err="1"/>
              <a:t>miljoen</a:t>
            </a:r>
            <a:r>
              <a:rPr lang="en-US" dirty="0"/>
              <a:t> </a:t>
            </a:r>
          </a:p>
          <a:p>
            <a:r>
              <a:rPr lang="en-US" dirty="0" err="1"/>
              <a:t>Dit</a:t>
            </a:r>
            <a:r>
              <a:rPr lang="en-US" dirty="0"/>
              <a:t> </a:t>
            </a:r>
            <a:r>
              <a:rPr lang="en-US" dirty="0" err="1"/>
              <a:t>betreffen</a:t>
            </a:r>
            <a:r>
              <a:rPr lang="en-US" dirty="0"/>
              <a:t> </a:t>
            </a:r>
            <a:r>
              <a:rPr lang="en-US" dirty="0" err="1"/>
              <a:t>werkzaamheden</a:t>
            </a:r>
            <a:r>
              <a:rPr lang="en-US" dirty="0"/>
              <a:t> </a:t>
            </a:r>
            <a:r>
              <a:rPr lang="en-US" dirty="0" err="1"/>
              <a:t>voor</a:t>
            </a:r>
            <a:r>
              <a:rPr lang="en-US" dirty="0"/>
              <a:t> </a:t>
            </a:r>
            <a:r>
              <a:rPr lang="en-US" dirty="0" err="1"/>
              <a:t>energie</a:t>
            </a:r>
            <a:r>
              <a:rPr lang="en-US" dirty="0"/>
              <a:t> (SPUK) </a:t>
            </a:r>
            <a:r>
              <a:rPr lang="en-US" dirty="0" err="1"/>
              <a:t>en</a:t>
            </a:r>
            <a:r>
              <a:rPr lang="en-US" dirty="0"/>
              <a:t> </a:t>
            </a:r>
            <a:r>
              <a:rPr lang="en-US" dirty="0" err="1"/>
              <a:t>strategisch</a:t>
            </a:r>
            <a:r>
              <a:rPr lang="en-US" dirty="0"/>
              <a:t> </a:t>
            </a:r>
            <a:r>
              <a:rPr lang="en-US" dirty="0" err="1"/>
              <a:t>adviseurs</a:t>
            </a:r>
            <a:r>
              <a:rPr lang="en-US" dirty="0"/>
              <a:t> (reserve).</a:t>
            </a:r>
          </a:p>
          <a:p>
            <a:r>
              <a:rPr lang="en-US" dirty="0"/>
              <a:t>4. De </a:t>
            </a:r>
            <a:r>
              <a:rPr lang="en-US" dirty="0" err="1"/>
              <a:t>dienst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risico’s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veranderingen</a:t>
            </a:r>
            <a:r>
              <a:rPr lang="en-US" dirty="0"/>
              <a:t> in de </a:t>
            </a:r>
            <a:r>
              <a:rPr lang="en-US" dirty="0" err="1"/>
              <a:t>omvang</a:t>
            </a:r>
            <a:r>
              <a:rPr lang="en-US" dirty="0"/>
              <a:t> van het </a:t>
            </a:r>
            <a:r>
              <a:rPr lang="en-US" dirty="0" err="1"/>
              <a:t>overgedragen</a:t>
            </a:r>
            <a:r>
              <a:rPr lang="en-US" dirty="0"/>
              <a:t> </a:t>
            </a:r>
            <a:r>
              <a:rPr lang="en-US" dirty="0" err="1"/>
              <a:t>takenpakket</a:t>
            </a:r>
            <a:r>
              <a:rPr lang="en-US" dirty="0"/>
              <a:t> </a:t>
            </a:r>
            <a:r>
              <a:rPr lang="en-US" dirty="0" err="1"/>
              <a:t>opvangen</a:t>
            </a:r>
            <a:r>
              <a:rPr lang="en-US" dirty="0"/>
              <a:t> door het </a:t>
            </a:r>
            <a:r>
              <a:rPr lang="en-US" dirty="0" err="1"/>
              <a:t>aanhouden</a:t>
            </a:r>
            <a:r>
              <a:rPr lang="en-US" dirty="0"/>
              <a:t> van buffers (</a:t>
            </a:r>
            <a:r>
              <a:rPr lang="en-US" dirty="0" err="1"/>
              <a:t>weerstandsvermogen</a:t>
            </a:r>
            <a:r>
              <a:rPr lang="en-US" dirty="0"/>
              <a:t>)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maakt</a:t>
            </a:r>
            <a:r>
              <a:rPr lang="en-US" dirty="0"/>
              <a:t> </a:t>
            </a:r>
            <a:r>
              <a:rPr lang="en-US" dirty="0" err="1"/>
              <a:t>expliciete</a:t>
            </a:r>
            <a:r>
              <a:rPr lang="en-US" dirty="0"/>
              <a:t> </a:t>
            </a:r>
            <a:r>
              <a:rPr lang="en-US" dirty="0" err="1"/>
              <a:t>afspraken</a:t>
            </a:r>
            <a:r>
              <a:rPr lang="en-US" dirty="0"/>
              <a:t> over </a:t>
            </a:r>
            <a:r>
              <a:rPr lang="en-US" dirty="0" err="1"/>
              <a:t>uitname</a:t>
            </a:r>
            <a:r>
              <a:rPr lang="en-US" dirty="0"/>
              <a:t> van (plus)taken</a:t>
            </a:r>
          </a:p>
          <a:p>
            <a:r>
              <a:rPr lang="en-US" dirty="0"/>
              <a:t>5. Wat is </a:t>
            </a:r>
            <a:r>
              <a:rPr lang="en-US" dirty="0" err="1"/>
              <a:t>informatiegestuurd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, </a:t>
            </a:r>
            <a:r>
              <a:rPr lang="en-US" dirty="0" err="1"/>
              <a:t>toelichten</a:t>
            </a:r>
            <a:r>
              <a:rPr lang="en-US" dirty="0"/>
              <a:t>.</a:t>
            </a:r>
          </a:p>
          <a:p>
            <a:r>
              <a:rPr lang="en-US" dirty="0"/>
              <a:t>6. </a:t>
            </a:r>
            <a:r>
              <a:rPr lang="en-US" dirty="0" err="1"/>
              <a:t>Verwijzen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de brief van IenW die </a:t>
            </a:r>
            <a:r>
              <a:rPr lang="en-US" dirty="0" err="1"/>
              <a:t>aan</a:t>
            </a:r>
            <a:r>
              <a:rPr lang="en-US" dirty="0"/>
              <a:t> de </a:t>
            </a:r>
            <a:r>
              <a:rPr lang="en-US" dirty="0" err="1"/>
              <a:t>stukken</a:t>
            </a:r>
            <a:r>
              <a:rPr lang="en-US" dirty="0"/>
              <a:t> is </a:t>
            </a:r>
            <a:r>
              <a:rPr lang="en-US" dirty="0" err="1"/>
              <a:t>toegevoegd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11831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Kpi’s</a:t>
            </a:r>
            <a:endParaRPr lang="nl-NL" dirty="0"/>
          </a:p>
          <a:p>
            <a:r>
              <a:rPr lang="nl-NL" dirty="0"/>
              <a:t>Bouwstenen – basis op orde</a:t>
            </a:r>
          </a:p>
          <a:p>
            <a:r>
              <a:rPr lang="nl-NL" dirty="0"/>
              <a:t>16,5 mln. 114 fte</a:t>
            </a:r>
          </a:p>
          <a:p>
            <a:endParaRPr lang="nl-NL" dirty="0"/>
          </a:p>
          <a:p>
            <a:r>
              <a:rPr lang="nl-NL" dirty="0"/>
              <a:t>Vervolgens op de volgende sheet, er kunnen nog andere zaken ingebracht worden,</a:t>
            </a:r>
          </a:p>
          <a:p>
            <a:r>
              <a:rPr lang="nl-NL" dirty="0"/>
              <a:t>Zoals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2128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4245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003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10" Type="http://schemas.openxmlformats.org/officeDocument/2006/relationships/image" Target="../media/image17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188304" y="-1513365"/>
            <a:ext cx="13313729" cy="13313729"/>
          </a:xfrm>
          <a:custGeom>
            <a:avLst/>
            <a:gdLst/>
            <a:ahLst/>
            <a:cxnLst/>
            <a:rect l="l" t="t" r="r" b="b"/>
            <a:pathLst>
              <a:path w="13313729" h="13313729">
                <a:moveTo>
                  <a:pt x="0" y="0"/>
                </a:moveTo>
                <a:lnTo>
                  <a:pt x="13313729" y="0"/>
                </a:lnTo>
                <a:lnTo>
                  <a:pt x="13313729" y="13313729"/>
                </a:lnTo>
                <a:lnTo>
                  <a:pt x="0" y="133137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144000" y="-3427265"/>
            <a:ext cx="12442528" cy="13714264"/>
          </a:xfrm>
          <a:custGeom>
            <a:avLst/>
            <a:gdLst/>
            <a:ahLst/>
            <a:cxnLst/>
            <a:rect l="l" t="t" r="r" b="b"/>
            <a:pathLst>
              <a:path w="12442528" h="13714264">
                <a:moveTo>
                  <a:pt x="0" y="0"/>
                </a:moveTo>
                <a:lnTo>
                  <a:pt x="12442528" y="0"/>
                </a:lnTo>
                <a:lnTo>
                  <a:pt x="12442528" y="13714264"/>
                </a:lnTo>
                <a:lnTo>
                  <a:pt x="0" y="137142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207104" y="2944648"/>
            <a:ext cx="5246391" cy="5246369"/>
            <a:chOff x="0" y="0"/>
            <a:chExt cx="6995188" cy="699515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995160" cy="6995160"/>
            </a:xfrm>
            <a:custGeom>
              <a:avLst/>
              <a:gdLst/>
              <a:ahLst/>
              <a:cxnLst/>
              <a:rect l="l" t="t" r="r" b="b"/>
              <a:pathLst>
                <a:path w="6995160" h="6995160">
                  <a:moveTo>
                    <a:pt x="6995160" y="3497580"/>
                  </a:moveTo>
                  <a:cubicBezTo>
                    <a:pt x="6995160" y="5429123"/>
                    <a:pt x="5429250" y="6995160"/>
                    <a:pt x="3497580" y="6995160"/>
                  </a:cubicBezTo>
                  <a:cubicBezTo>
                    <a:pt x="1565910" y="6995160"/>
                    <a:pt x="0" y="5429250"/>
                    <a:pt x="0" y="3497580"/>
                  </a:cubicBezTo>
                  <a:cubicBezTo>
                    <a:pt x="0" y="1565910"/>
                    <a:pt x="1565910" y="0"/>
                    <a:pt x="3497580" y="0"/>
                  </a:cubicBezTo>
                  <a:cubicBezTo>
                    <a:pt x="5429250" y="0"/>
                    <a:pt x="6995160" y="1565910"/>
                    <a:pt x="6995160" y="3497580"/>
                  </a:cubicBezTo>
                  <a:close/>
                </a:path>
              </a:pathLst>
            </a:custGeom>
            <a:blipFill>
              <a:blip r:embed="rId7"/>
              <a:stretch>
                <a:fillRect l="-83333" r="-83333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28700" y="8920183"/>
            <a:ext cx="338117" cy="338117"/>
            <a:chOff x="0" y="0"/>
            <a:chExt cx="450823" cy="45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0" y="0"/>
                  </a:moveTo>
                  <a:lnTo>
                    <a:pt x="450850" y="0"/>
                  </a:lnTo>
                  <a:lnTo>
                    <a:pt x="450850" y="450850"/>
                  </a:lnTo>
                  <a:lnTo>
                    <a:pt x="0" y="4508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r="6" b="6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561071" y="8971925"/>
            <a:ext cx="3265807" cy="253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80"/>
              </a:lnSpc>
            </a:pPr>
            <a:r>
              <a:rPr lang="en-US" sz="1600" dirty="0" err="1">
                <a:solidFill>
                  <a:srgbClr val="000000"/>
                </a:solidFill>
                <a:latin typeface="Open Sauce"/>
              </a:rPr>
              <a:t>Informatie</a:t>
            </a:r>
            <a:r>
              <a:rPr lang="en-US" sz="1600">
                <a:solidFill>
                  <a:srgbClr val="000000"/>
                </a:solidFill>
                <a:latin typeface="Open Sauce"/>
              </a:rPr>
              <a:t> beschikbaar in audio.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8101813"/>
            <a:ext cx="18288000" cy="2204478"/>
          </a:xfrm>
          <a:custGeom>
            <a:avLst/>
            <a:gdLst/>
            <a:ahLst/>
            <a:cxnLst/>
            <a:rect l="l" t="t" r="r" b="b"/>
            <a:pathLst>
              <a:path w="18288000" h="2204478">
                <a:moveTo>
                  <a:pt x="0" y="0"/>
                </a:moveTo>
                <a:lnTo>
                  <a:pt x="18288000" y="0"/>
                </a:lnTo>
                <a:lnTo>
                  <a:pt x="18288000" y="2204478"/>
                </a:lnTo>
                <a:lnTo>
                  <a:pt x="0" y="220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28700" y="1009650"/>
            <a:ext cx="9334500" cy="60739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00"/>
              </a:lnSpc>
            </a:pPr>
            <a:r>
              <a:rPr lang="en-US" sz="9600" spc="-675" dirty="0">
                <a:solidFill>
                  <a:srgbClr val="000000"/>
                </a:solidFill>
                <a:latin typeface="Antonio Bold"/>
              </a:rPr>
              <a:t>MEERJAREN </a:t>
            </a:r>
          </a:p>
          <a:p>
            <a:pPr algn="ctr">
              <a:lnSpc>
                <a:spcPts val="16500"/>
              </a:lnSpc>
            </a:pPr>
            <a:r>
              <a:rPr lang="en-US" sz="9600" spc="-675" dirty="0">
                <a:solidFill>
                  <a:srgbClr val="000000"/>
                </a:solidFill>
                <a:latin typeface="Antonio Bold"/>
              </a:rPr>
              <a:t>PERSPECTIEF</a:t>
            </a:r>
          </a:p>
          <a:p>
            <a:pPr algn="ctr">
              <a:lnSpc>
                <a:spcPts val="16500"/>
              </a:lnSpc>
            </a:pPr>
            <a:r>
              <a:rPr lang="en-US" sz="9600" spc="-675" dirty="0">
                <a:solidFill>
                  <a:srgbClr val="000000"/>
                </a:solidFill>
                <a:latin typeface="Antonio Bold"/>
              </a:rPr>
              <a:t>RUD ZEELAND</a:t>
            </a:r>
          </a:p>
        </p:txBody>
      </p:sp>
    </p:spTree>
    <p:extLst>
      <p:ext uri="{BB962C8B-B14F-4D97-AF65-F5344CB8AC3E}">
        <p14:creationId xmlns:p14="http://schemas.microsoft.com/office/powerpoint/2010/main" val="510098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53200" y="-135370"/>
            <a:ext cx="11734800" cy="10557741"/>
            <a:chOff x="0" y="0"/>
            <a:chExt cx="15646400" cy="14076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646400" cy="14076935"/>
            </a:xfrm>
            <a:custGeom>
              <a:avLst/>
              <a:gdLst/>
              <a:ahLst/>
              <a:cxnLst/>
              <a:rect l="l" t="t" r="r" b="b"/>
              <a:pathLst>
                <a:path w="15646400" h="14076935">
                  <a:moveTo>
                    <a:pt x="0" y="0"/>
                  </a:moveTo>
                  <a:lnTo>
                    <a:pt x="15646400" y="0"/>
                  </a:lnTo>
                  <a:lnTo>
                    <a:pt x="15646400" y="14076935"/>
                  </a:lnTo>
                  <a:lnTo>
                    <a:pt x="0" y="140769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7611" r="-17611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-2209800" y="-1667266"/>
            <a:ext cx="11963400" cy="13313729"/>
          </a:xfrm>
          <a:custGeom>
            <a:avLst/>
            <a:gdLst/>
            <a:ahLst/>
            <a:cxnLst/>
            <a:rect l="l" t="t" r="r" b="b"/>
            <a:pathLst>
              <a:path w="11963400" h="13313729">
                <a:moveTo>
                  <a:pt x="0" y="0"/>
                </a:moveTo>
                <a:lnTo>
                  <a:pt x="11963400" y="0"/>
                </a:lnTo>
                <a:lnTo>
                  <a:pt x="11963400" y="13313729"/>
                </a:lnTo>
                <a:lnTo>
                  <a:pt x="0" y="133137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27688" y="3216441"/>
            <a:ext cx="6138817" cy="3019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6998" spc="-139">
                <a:solidFill>
                  <a:srgbClr val="000000"/>
                </a:solidFill>
                <a:latin typeface="Antonio Bold"/>
              </a:rPr>
              <a:t>Vragen en opmerkingen?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755A9E3-AB9B-4743-B15E-7C4EFBE75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866456"/>
            <a:ext cx="13645167" cy="8554088"/>
          </a:xfrm>
          <a:prstGeom prst="rect">
            <a:avLst/>
          </a:prstGeom>
        </p:spPr>
      </p:pic>
      <p:sp>
        <p:nvSpPr>
          <p:cNvPr id="6" name="Pijl: rechts 5">
            <a:extLst>
              <a:ext uri="{FF2B5EF4-FFF2-40B4-BE49-F238E27FC236}">
                <a16:creationId xmlns:a16="http://schemas.microsoft.com/office/drawing/2014/main" id="{35008755-C542-470B-A4C3-CAC2775C51A9}"/>
              </a:ext>
            </a:extLst>
          </p:cNvPr>
          <p:cNvSpPr/>
          <p:nvPr/>
        </p:nvSpPr>
        <p:spPr>
          <a:xfrm rot="16200000">
            <a:off x="5181600" y="8343900"/>
            <a:ext cx="533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6733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0D3C9CB-BADB-4205-A4ED-AA6EF82B0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54282"/>
            <a:ext cx="15087600" cy="920645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373C673-1B37-4775-91AF-66206F34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6773"/>
            <a:ext cx="15087600" cy="9206458"/>
          </a:xfrm>
          <a:prstGeom prst="rect">
            <a:avLst/>
          </a:prstGeom>
        </p:spPr>
      </p:pic>
      <p:sp>
        <p:nvSpPr>
          <p:cNvPr id="5" name="Pijl: rechts 4">
            <a:extLst>
              <a:ext uri="{FF2B5EF4-FFF2-40B4-BE49-F238E27FC236}">
                <a16:creationId xmlns:a16="http://schemas.microsoft.com/office/drawing/2014/main" id="{286D70B6-9C2F-48D8-B6D9-97AE8CC44085}"/>
              </a:ext>
            </a:extLst>
          </p:cNvPr>
          <p:cNvSpPr/>
          <p:nvPr/>
        </p:nvSpPr>
        <p:spPr>
          <a:xfrm rot="16200000">
            <a:off x="12496800" y="8191500"/>
            <a:ext cx="533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7096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5BA33B9-94DB-4992-AD73-49DB150A7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353" y="876300"/>
            <a:ext cx="18483136" cy="8305800"/>
          </a:xfrm>
          <a:prstGeom prst="rect">
            <a:avLst/>
          </a:prstGeom>
        </p:spPr>
      </p:pic>
      <p:sp>
        <p:nvSpPr>
          <p:cNvPr id="4" name="Pijl: omhoog 3">
            <a:extLst>
              <a:ext uri="{FF2B5EF4-FFF2-40B4-BE49-F238E27FC236}">
                <a16:creationId xmlns:a16="http://schemas.microsoft.com/office/drawing/2014/main" id="{45227B4C-F861-40E4-941D-216A1CF2E76A}"/>
              </a:ext>
            </a:extLst>
          </p:cNvPr>
          <p:cNvSpPr/>
          <p:nvPr/>
        </p:nvSpPr>
        <p:spPr>
          <a:xfrm>
            <a:off x="13335000" y="892149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3140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FD9B267-5FD6-409D-AC77-91506E53AE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792035"/>
              </p:ext>
            </p:extLst>
          </p:nvPr>
        </p:nvGraphicFramePr>
        <p:xfrm>
          <a:off x="228601" y="419100"/>
          <a:ext cx="17744660" cy="960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4478118" imgH="5549900" progId="Excel.Sheet.12">
                  <p:embed/>
                </p:oleObj>
              </mc:Choice>
              <mc:Fallback>
                <p:oleObj name="Worksheet" r:id="rId3" imgW="14478118" imgH="5549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1" y="419100"/>
                        <a:ext cx="17744660" cy="960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2879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87135" y="-9285764"/>
            <a:ext cx="13313729" cy="133137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0" y="8882062"/>
            <a:ext cx="18288000" cy="1404938"/>
          </a:xfrm>
          <a:prstGeom prst="rect">
            <a:avLst/>
          </a:prstGeom>
          <a:solidFill>
            <a:srgbClr val="F1EEEE"/>
          </a:solidFill>
        </p:spPr>
      </p:sp>
      <p:sp>
        <p:nvSpPr>
          <p:cNvPr id="7" name="TextBox 7"/>
          <p:cNvSpPr txBox="1"/>
          <p:nvPr/>
        </p:nvSpPr>
        <p:spPr>
          <a:xfrm>
            <a:off x="5388285" y="852454"/>
            <a:ext cx="7511429" cy="284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09"/>
              </a:lnSpc>
            </a:pP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De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noodzaak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van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een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robuuste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Omgevingsdienst</a:t>
            </a:r>
            <a:endParaRPr lang="en-US" sz="6174" spc="-123" dirty="0">
              <a:solidFill>
                <a:srgbClr val="000000"/>
              </a:solidFill>
              <a:latin typeface="Antonio Bold"/>
            </a:endParaRP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C5F7474F-2E82-48F6-9ED8-B8042BE6991D}"/>
              </a:ext>
            </a:extLst>
          </p:cNvPr>
          <p:cNvGrpSpPr/>
          <p:nvPr/>
        </p:nvGrpSpPr>
        <p:grpSpPr>
          <a:xfrm>
            <a:off x="8513582" y="4231288"/>
            <a:ext cx="1786609" cy="1786602"/>
            <a:chOff x="0" y="0"/>
            <a:chExt cx="6350000" cy="6349975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E6CCFE78-C131-4304-8CBD-7A68F8A35069}"/>
                </a:ext>
              </a:extLst>
            </p:cNvPr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B1CF35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20" name="Group 6">
            <a:extLst>
              <a:ext uri="{FF2B5EF4-FFF2-40B4-BE49-F238E27FC236}">
                <a16:creationId xmlns:a16="http://schemas.microsoft.com/office/drawing/2014/main" id="{BF13D721-FA9E-4392-AFC9-9E1F511466DE}"/>
              </a:ext>
            </a:extLst>
          </p:cNvPr>
          <p:cNvGrpSpPr/>
          <p:nvPr/>
        </p:nvGrpSpPr>
        <p:grpSpPr>
          <a:xfrm>
            <a:off x="8501056" y="6371063"/>
            <a:ext cx="1786609" cy="1786602"/>
            <a:chOff x="0" y="0"/>
            <a:chExt cx="6350000" cy="6349975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2B262D1-41CC-4532-80CB-FF447B0F37E8}"/>
                </a:ext>
              </a:extLst>
            </p:cNvPr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B1CF35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22" name="Freeform 8">
            <a:extLst>
              <a:ext uri="{FF2B5EF4-FFF2-40B4-BE49-F238E27FC236}">
                <a16:creationId xmlns:a16="http://schemas.microsoft.com/office/drawing/2014/main" id="{489261ED-085A-46CA-B805-5696ECC18996}"/>
              </a:ext>
            </a:extLst>
          </p:cNvPr>
          <p:cNvSpPr/>
          <p:nvPr/>
        </p:nvSpPr>
        <p:spPr>
          <a:xfrm>
            <a:off x="8901128" y="4604255"/>
            <a:ext cx="1011516" cy="862547"/>
          </a:xfrm>
          <a:custGeom>
            <a:avLst/>
            <a:gdLst/>
            <a:ahLst/>
            <a:cxnLst/>
            <a:rect l="l" t="t" r="r" b="b"/>
            <a:pathLst>
              <a:path w="1011516" h="862547">
                <a:moveTo>
                  <a:pt x="0" y="0"/>
                </a:moveTo>
                <a:lnTo>
                  <a:pt x="1011516" y="0"/>
                </a:lnTo>
                <a:lnTo>
                  <a:pt x="1011516" y="862547"/>
                </a:lnTo>
                <a:lnTo>
                  <a:pt x="0" y="8625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10">
            <a:extLst>
              <a:ext uri="{FF2B5EF4-FFF2-40B4-BE49-F238E27FC236}">
                <a16:creationId xmlns:a16="http://schemas.microsoft.com/office/drawing/2014/main" id="{1DB21894-1CA4-4730-974B-1B7ADC8FD3E2}"/>
              </a:ext>
            </a:extLst>
          </p:cNvPr>
          <p:cNvGrpSpPr/>
          <p:nvPr/>
        </p:nvGrpSpPr>
        <p:grpSpPr>
          <a:xfrm>
            <a:off x="11671126" y="5830018"/>
            <a:ext cx="5974146" cy="1603250"/>
            <a:chOff x="0" y="-9526"/>
            <a:chExt cx="7965528" cy="2137667"/>
          </a:xfrm>
        </p:grpSpPr>
        <p:sp>
          <p:nvSpPr>
            <p:cNvPr id="24" name="TextBox 11">
              <a:extLst>
                <a:ext uri="{FF2B5EF4-FFF2-40B4-BE49-F238E27FC236}">
                  <a16:creationId xmlns:a16="http://schemas.microsoft.com/office/drawing/2014/main" id="{DD763314-2578-4764-896D-A1B6703A1313}"/>
                </a:ext>
              </a:extLst>
            </p:cNvPr>
            <p:cNvSpPr txBox="1"/>
            <p:nvPr/>
          </p:nvSpPr>
          <p:spPr>
            <a:xfrm>
              <a:off x="0" y="665737"/>
              <a:ext cx="7965528" cy="1462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Als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vergunningverlening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stokt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,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kunnen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bedrijven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niet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verder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met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hun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werkzaamheden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.</a:t>
              </a:r>
            </a:p>
          </p:txBody>
        </p:sp>
        <p:sp>
          <p:nvSpPr>
            <p:cNvPr id="25" name="TextBox 12">
              <a:extLst>
                <a:ext uri="{FF2B5EF4-FFF2-40B4-BE49-F238E27FC236}">
                  <a16:creationId xmlns:a16="http://schemas.microsoft.com/office/drawing/2014/main" id="{E9DD22BE-DD34-406F-9B9A-32C64C15F12F}"/>
                </a:ext>
              </a:extLst>
            </p:cNvPr>
            <p:cNvSpPr txBox="1"/>
            <p:nvPr/>
          </p:nvSpPr>
          <p:spPr>
            <a:xfrm>
              <a:off x="0" y="-9526"/>
              <a:ext cx="7965528" cy="536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Bedrijven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staan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stil</a:t>
              </a:r>
              <a:endParaRPr lang="en-US" sz="2600" dirty="0">
                <a:solidFill>
                  <a:srgbClr val="000000"/>
                </a:solidFill>
                <a:latin typeface="Open Sauce Bold"/>
              </a:endParaRPr>
            </a:p>
          </p:txBody>
        </p:sp>
      </p:grpSp>
      <p:grpSp>
        <p:nvGrpSpPr>
          <p:cNvPr id="26" name="Group 13">
            <a:extLst>
              <a:ext uri="{FF2B5EF4-FFF2-40B4-BE49-F238E27FC236}">
                <a16:creationId xmlns:a16="http://schemas.microsoft.com/office/drawing/2014/main" id="{D90E339F-D0D7-4021-AD5D-2CB3C95F4ACA}"/>
              </a:ext>
            </a:extLst>
          </p:cNvPr>
          <p:cNvGrpSpPr/>
          <p:nvPr/>
        </p:nvGrpSpPr>
        <p:grpSpPr>
          <a:xfrm>
            <a:off x="11723993" y="4361929"/>
            <a:ext cx="5974146" cy="3246243"/>
            <a:chOff x="0" y="-2625648"/>
            <a:chExt cx="7965528" cy="4328323"/>
          </a:xfrm>
        </p:grpSpPr>
        <p:sp>
          <p:nvSpPr>
            <p:cNvPr id="27" name="TextBox 14">
              <a:extLst>
                <a:ext uri="{FF2B5EF4-FFF2-40B4-BE49-F238E27FC236}">
                  <a16:creationId xmlns:a16="http://schemas.microsoft.com/office/drawing/2014/main" id="{9EB30CE6-BC54-4096-BE53-F2E31445B568}"/>
                </a:ext>
              </a:extLst>
            </p:cNvPr>
            <p:cNvSpPr txBox="1"/>
            <p:nvPr/>
          </p:nvSpPr>
          <p:spPr>
            <a:xfrm>
              <a:off x="0" y="1248276"/>
              <a:ext cx="7965528" cy="4543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endParaRPr lang="en-US" sz="2100" dirty="0">
                <a:solidFill>
                  <a:srgbClr val="000000"/>
                </a:solidFill>
                <a:latin typeface="Open Sauce"/>
              </a:endParaRPr>
            </a:p>
          </p:txBody>
        </p:sp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id="{F9653B38-AFFB-437C-9A09-E181175D62B9}"/>
                </a:ext>
              </a:extLst>
            </p:cNvPr>
            <p:cNvSpPr txBox="1"/>
            <p:nvPr/>
          </p:nvSpPr>
          <p:spPr>
            <a:xfrm>
              <a:off x="0" y="-2625648"/>
              <a:ext cx="7965528" cy="11195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Aantasting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van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een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veilige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,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schone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en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gezonde </a:t>
              </a:r>
              <a:r>
                <a:rPr lang="nl-NL" sz="2600" dirty="0">
                  <a:solidFill>
                    <a:srgbClr val="000000"/>
                  </a:solidFill>
                  <a:latin typeface="Open Sauce Bold"/>
                </a:rPr>
                <a:t>leefomgeving</a:t>
              </a:r>
            </a:p>
          </p:txBody>
        </p:sp>
      </p:grpSp>
      <p:sp>
        <p:nvSpPr>
          <p:cNvPr id="29" name="Freeform 16">
            <a:extLst>
              <a:ext uri="{FF2B5EF4-FFF2-40B4-BE49-F238E27FC236}">
                <a16:creationId xmlns:a16="http://schemas.microsoft.com/office/drawing/2014/main" id="{D20F6C87-0338-42A6-B19B-9CAE646A24A7}"/>
              </a:ext>
            </a:extLst>
          </p:cNvPr>
          <p:cNvSpPr/>
          <p:nvPr/>
        </p:nvSpPr>
        <p:spPr>
          <a:xfrm>
            <a:off x="8916552" y="6833091"/>
            <a:ext cx="1011516" cy="862547"/>
          </a:xfrm>
          <a:custGeom>
            <a:avLst/>
            <a:gdLst/>
            <a:ahLst/>
            <a:cxnLst/>
            <a:rect l="l" t="t" r="r" b="b"/>
            <a:pathLst>
              <a:path w="1011516" h="862547">
                <a:moveTo>
                  <a:pt x="0" y="0"/>
                </a:moveTo>
                <a:lnTo>
                  <a:pt x="1011516" y="0"/>
                </a:lnTo>
                <a:lnTo>
                  <a:pt x="1011516" y="862547"/>
                </a:lnTo>
                <a:lnTo>
                  <a:pt x="0" y="8625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527879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733800" y="-2857500"/>
            <a:ext cx="15752129" cy="157521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81000" y="2094696"/>
            <a:ext cx="11190442" cy="7494359"/>
            <a:chOff x="-969678" y="9459"/>
            <a:chExt cx="13919198" cy="9992478"/>
          </a:xfrm>
        </p:grpSpPr>
        <p:sp>
          <p:nvSpPr>
            <p:cNvPr id="5" name="TextBox 5"/>
            <p:cNvSpPr txBox="1"/>
            <p:nvPr/>
          </p:nvSpPr>
          <p:spPr>
            <a:xfrm>
              <a:off x="0" y="9106482"/>
              <a:ext cx="9409139" cy="454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92"/>
                </a:lnSpc>
              </a:pPr>
              <a:endParaRPr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969678" y="9459"/>
              <a:ext cx="13919198" cy="99924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399"/>
                </a:lnSpc>
              </a:pP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Bijdrage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Schouwen-Duiveland</a:t>
              </a: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  <a:p>
              <a:pPr algn="ctr">
                <a:lnSpc>
                  <a:spcPts val="8399"/>
                </a:lnSpc>
              </a:pP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Prijspeil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2023</a:t>
              </a:r>
            </a:p>
            <a:p>
              <a:pPr>
                <a:lnSpc>
                  <a:spcPts val="8399"/>
                </a:lnSpc>
              </a:pP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  <a:p>
              <a:pPr>
                <a:lnSpc>
                  <a:spcPts val="8399"/>
                </a:lnSpc>
              </a:pPr>
              <a:r>
                <a:rPr lang="nl-NL" sz="3600" spc="-139" dirty="0">
                  <a:solidFill>
                    <a:srgbClr val="000000"/>
                  </a:solidFill>
                  <a:latin typeface="Antonio Bold"/>
                </a:rPr>
                <a:t>Bijdragen deelnemers 2025  </a:t>
              </a:r>
              <a:r>
                <a:rPr lang="en-US" sz="3600" spc="-139" dirty="0">
                  <a:solidFill>
                    <a:srgbClr val="000000"/>
                  </a:solidFill>
                  <a:latin typeface="Antonio Bold"/>
                </a:rPr>
                <a:t>                        </a:t>
              </a:r>
              <a:r>
                <a:rPr lang="en-US" sz="5400" spc="-139" dirty="0">
                  <a:solidFill>
                    <a:srgbClr val="000000"/>
                  </a:solidFill>
                  <a:latin typeface="Antonio Bold"/>
                </a:rPr>
                <a:t>1.073.300</a:t>
              </a:r>
            </a:p>
            <a:p>
              <a:pPr>
                <a:lnSpc>
                  <a:spcPts val="8399"/>
                </a:lnSpc>
              </a:pPr>
              <a:r>
                <a:rPr lang="nl-NL" sz="3600" spc="-139" dirty="0">
                  <a:solidFill>
                    <a:srgbClr val="000000"/>
                  </a:solidFill>
                  <a:latin typeface="Antonio Bold"/>
                </a:rPr>
                <a:t>Bijdragen deelnemers 2026                           </a:t>
              </a:r>
              <a:r>
                <a:rPr lang="nl-NL" sz="5400" spc="-139" dirty="0">
                  <a:solidFill>
                    <a:srgbClr val="000000"/>
                  </a:solidFill>
                  <a:latin typeface="Antonio Bold"/>
                </a:rPr>
                <a:t>1.185.600</a:t>
              </a:r>
            </a:p>
            <a:p>
              <a:pPr>
                <a:lnSpc>
                  <a:spcPts val="8399"/>
                </a:lnSpc>
              </a:pPr>
              <a:r>
                <a:rPr lang="nl-NL" sz="3600" spc="-139" dirty="0">
                  <a:solidFill>
                    <a:srgbClr val="000000"/>
                  </a:solidFill>
                  <a:latin typeface="Antonio Bold"/>
                </a:rPr>
                <a:t>Bijdragen deelnemers 2027                           </a:t>
              </a:r>
              <a:r>
                <a:rPr lang="nl-NL" sz="5400" spc="-139" dirty="0">
                  <a:solidFill>
                    <a:srgbClr val="000000"/>
                  </a:solidFill>
                  <a:latin typeface="Antonio Bold"/>
                </a:rPr>
                <a:t>1.193.800</a:t>
              </a:r>
              <a:endParaRPr lang="en-US" sz="5400" spc="-139" dirty="0">
                <a:solidFill>
                  <a:srgbClr val="000000"/>
                </a:solidFill>
                <a:latin typeface="Antonio Bold"/>
              </a:endParaRPr>
            </a:p>
            <a:p>
              <a:pPr>
                <a:lnSpc>
                  <a:spcPts val="8399"/>
                </a:lnSpc>
              </a:pP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2700000">
            <a:off x="10105880" y="5102049"/>
            <a:ext cx="12098771" cy="6654453"/>
            <a:chOff x="0" y="0"/>
            <a:chExt cx="4060919" cy="2233549"/>
          </a:xfrm>
        </p:grpSpPr>
        <p:sp>
          <p:nvSpPr>
            <p:cNvPr id="8" name="Freeform 8"/>
            <p:cNvSpPr/>
            <p:nvPr/>
          </p:nvSpPr>
          <p:spPr>
            <a:xfrm>
              <a:off x="19050" y="19050"/>
              <a:ext cx="4022947" cy="2195449"/>
            </a:xfrm>
            <a:custGeom>
              <a:avLst/>
              <a:gdLst/>
              <a:ahLst/>
              <a:cxnLst/>
              <a:rect l="l" t="t" r="r" b="b"/>
              <a:pathLst>
                <a:path w="4022947" h="2195449">
                  <a:moveTo>
                    <a:pt x="2925031" y="2195449"/>
                  </a:moveTo>
                  <a:lnTo>
                    <a:pt x="1097788" y="2195449"/>
                  </a:lnTo>
                  <a:cubicBezTo>
                    <a:pt x="491490" y="2195449"/>
                    <a:pt x="0" y="1703959"/>
                    <a:pt x="0" y="1097661"/>
                  </a:cubicBezTo>
                  <a:cubicBezTo>
                    <a:pt x="0" y="491490"/>
                    <a:pt x="491490" y="0"/>
                    <a:pt x="1097788" y="0"/>
                  </a:cubicBezTo>
                  <a:lnTo>
                    <a:pt x="2925158" y="0"/>
                  </a:lnTo>
                  <a:cubicBezTo>
                    <a:pt x="3531457" y="0"/>
                    <a:pt x="4022947" y="491490"/>
                    <a:pt x="4022947" y="1097788"/>
                  </a:cubicBezTo>
                  <a:cubicBezTo>
                    <a:pt x="4022820" y="1703959"/>
                    <a:pt x="3531329" y="2195449"/>
                    <a:pt x="2925031" y="2195449"/>
                  </a:cubicBezTo>
                  <a:close/>
                </a:path>
              </a:pathLst>
            </a:custGeom>
            <a:solidFill>
              <a:srgbClr val="36348E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4060920" cy="2233549"/>
            </a:xfrm>
            <a:custGeom>
              <a:avLst/>
              <a:gdLst/>
              <a:ahLst/>
              <a:cxnLst/>
              <a:rect l="l" t="t" r="r" b="b"/>
              <a:pathLst>
                <a:path w="4060920" h="2233549">
                  <a:moveTo>
                    <a:pt x="2944081" y="2233549"/>
                  </a:moveTo>
                  <a:lnTo>
                    <a:pt x="1116838" y="2233549"/>
                  </a:lnTo>
                  <a:cubicBezTo>
                    <a:pt x="501015" y="2233549"/>
                    <a:pt x="0" y="1732534"/>
                    <a:pt x="0" y="1116838"/>
                  </a:cubicBezTo>
                  <a:cubicBezTo>
                    <a:pt x="0" y="501015"/>
                    <a:pt x="501015" y="0"/>
                    <a:pt x="1116838" y="0"/>
                  </a:cubicBezTo>
                  <a:lnTo>
                    <a:pt x="2944208" y="0"/>
                  </a:lnTo>
                  <a:cubicBezTo>
                    <a:pt x="3559904" y="0"/>
                    <a:pt x="4060920" y="501015"/>
                    <a:pt x="4060920" y="1116838"/>
                  </a:cubicBezTo>
                  <a:cubicBezTo>
                    <a:pt x="4060920" y="1732534"/>
                    <a:pt x="3559904" y="2233549"/>
                    <a:pt x="2944081" y="2233549"/>
                  </a:cubicBezTo>
                  <a:close/>
                  <a:moveTo>
                    <a:pt x="1116838" y="38100"/>
                  </a:moveTo>
                  <a:cubicBezTo>
                    <a:pt x="521970" y="38100"/>
                    <a:pt x="38100" y="521970"/>
                    <a:pt x="38100" y="1116838"/>
                  </a:cubicBezTo>
                  <a:cubicBezTo>
                    <a:pt x="38100" y="1711579"/>
                    <a:pt x="521970" y="2195576"/>
                    <a:pt x="1116838" y="2195576"/>
                  </a:cubicBezTo>
                  <a:lnTo>
                    <a:pt x="2944208" y="2195576"/>
                  </a:lnTo>
                  <a:cubicBezTo>
                    <a:pt x="3538950" y="2195576"/>
                    <a:pt x="4022947" y="1711706"/>
                    <a:pt x="4022947" y="1116838"/>
                  </a:cubicBezTo>
                  <a:cubicBezTo>
                    <a:pt x="4022820" y="521970"/>
                    <a:pt x="3538949" y="38100"/>
                    <a:pt x="2944081" y="38100"/>
                  </a:cubicBezTo>
                  <a:lnTo>
                    <a:pt x="1116838" y="381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651440" y="3753055"/>
            <a:ext cx="5246391" cy="524637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</p:sp>
      </p:grpSp>
      <p:sp>
        <p:nvSpPr>
          <p:cNvPr id="13" name="Pijl: rechts 12">
            <a:extLst>
              <a:ext uri="{FF2B5EF4-FFF2-40B4-BE49-F238E27FC236}">
                <a16:creationId xmlns:a16="http://schemas.microsoft.com/office/drawing/2014/main" id="{9C0C330F-E2FF-4267-8FD6-FDCE47150A6A}"/>
              </a:ext>
            </a:extLst>
          </p:cNvPr>
          <p:cNvSpPr/>
          <p:nvPr/>
        </p:nvSpPr>
        <p:spPr>
          <a:xfrm>
            <a:off x="4997813" y="569634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Pijl: rechts 13">
            <a:extLst>
              <a:ext uri="{FF2B5EF4-FFF2-40B4-BE49-F238E27FC236}">
                <a16:creationId xmlns:a16="http://schemas.microsoft.com/office/drawing/2014/main" id="{E577D52F-7A6D-4620-A8B1-1DAD6540DD22}"/>
              </a:ext>
            </a:extLst>
          </p:cNvPr>
          <p:cNvSpPr/>
          <p:nvPr/>
        </p:nvSpPr>
        <p:spPr>
          <a:xfrm>
            <a:off x="5023213" y="672961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Pijl: rechts 14">
            <a:extLst>
              <a:ext uri="{FF2B5EF4-FFF2-40B4-BE49-F238E27FC236}">
                <a16:creationId xmlns:a16="http://schemas.microsoft.com/office/drawing/2014/main" id="{E5556623-B094-48B9-B6BF-187C317D0E23}"/>
              </a:ext>
            </a:extLst>
          </p:cNvPr>
          <p:cNvSpPr/>
          <p:nvPr/>
        </p:nvSpPr>
        <p:spPr>
          <a:xfrm>
            <a:off x="4997813" y="777264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8447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829029" y="-2732565"/>
            <a:ext cx="15752129" cy="157521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108259" y="2094696"/>
            <a:ext cx="7056855" cy="7163604"/>
            <a:chOff x="0" y="9459"/>
            <a:chExt cx="9409139" cy="9551471"/>
          </a:xfrm>
        </p:grpSpPr>
        <p:sp>
          <p:nvSpPr>
            <p:cNvPr id="5" name="TextBox 5"/>
            <p:cNvSpPr txBox="1"/>
            <p:nvPr/>
          </p:nvSpPr>
          <p:spPr>
            <a:xfrm>
              <a:off x="0" y="9106482"/>
              <a:ext cx="9409139" cy="454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92"/>
                </a:lnSpc>
              </a:pPr>
              <a:endParaRPr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459"/>
              <a:ext cx="9409139" cy="42473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399"/>
                </a:lnSpc>
              </a:pP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Wat is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er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nodig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om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robuust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te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worden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? </a:t>
              </a:r>
            </a:p>
            <a:p>
              <a:pPr>
                <a:lnSpc>
                  <a:spcPts val="8399"/>
                </a:lnSpc>
              </a:pP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2700000">
            <a:off x="10105880" y="5102049"/>
            <a:ext cx="12098771" cy="6654453"/>
            <a:chOff x="0" y="0"/>
            <a:chExt cx="4060919" cy="2233549"/>
          </a:xfrm>
        </p:grpSpPr>
        <p:sp>
          <p:nvSpPr>
            <p:cNvPr id="8" name="Freeform 8"/>
            <p:cNvSpPr/>
            <p:nvPr/>
          </p:nvSpPr>
          <p:spPr>
            <a:xfrm>
              <a:off x="19050" y="19050"/>
              <a:ext cx="4022947" cy="2195449"/>
            </a:xfrm>
            <a:custGeom>
              <a:avLst/>
              <a:gdLst/>
              <a:ahLst/>
              <a:cxnLst/>
              <a:rect l="l" t="t" r="r" b="b"/>
              <a:pathLst>
                <a:path w="4022947" h="2195449">
                  <a:moveTo>
                    <a:pt x="2925031" y="2195449"/>
                  </a:moveTo>
                  <a:lnTo>
                    <a:pt x="1097788" y="2195449"/>
                  </a:lnTo>
                  <a:cubicBezTo>
                    <a:pt x="491490" y="2195449"/>
                    <a:pt x="0" y="1703959"/>
                    <a:pt x="0" y="1097661"/>
                  </a:cubicBezTo>
                  <a:cubicBezTo>
                    <a:pt x="0" y="491490"/>
                    <a:pt x="491490" y="0"/>
                    <a:pt x="1097788" y="0"/>
                  </a:cubicBezTo>
                  <a:lnTo>
                    <a:pt x="2925158" y="0"/>
                  </a:lnTo>
                  <a:cubicBezTo>
                    <a:pt x="3531457" y="0"/>
                    <a:pt x="4022947" y="491490"/>
                    <a:pt x="4022947" y="1097788"/>
                  </a:cubicBezTo>
                  <a:cubicBezTo>
                    <a:pt x="4022820" y="1703959"/>
                    <a:pt x="3531329" y="2195449"/>
                    <a:pt x="2925031" y="2195449"/>
                  </a:cubicBezTo>
                  <a:close/>
                </a:path>
              </a:pathLst>
            </a:custGeom>
            <a:solidFill>
              <a:srgbClr val="36348E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4060920" cy="2233549"/>
            </a:xfrm>
            <a:custGeom>
              <a:avLst/>
              <a:gdLst/>
              <a:ahLst/>
              <a:cxnLst/>
              <a:rect l="l" t="t" r="r" b="b"/>
              <a:pathLst>
                <a:path w="4060920" h="2233549">
                  <a:moveTo>
                    <a:pt x="2944081" y="2233549"/>
                  </a:moveTo>
                  <a:lnTo>
                    <a:pt x="1116838" y="2233549"/>
                  </a:lnTo>
                  <a:cubicBezTo>
                    <a:pt x="501015" y="2233549"/>
                    <a:pt x="0" y="1732534"/>
                    <a:pt x="0" y="1116838"/>
                  </a:cubicBezTo>
                  <a:cubicBezTo>
                    <a:pt x="0" y="501015"/>
                    <a:pt x="501015" y="0"/>
                    <a:pt x="1116838" y="0"/>
                  </a:cubicBezTo>
                  <a:lnTo>
                    <a:pt x="2944208" y="0"/>
                  </a:lnTo>
                  <a:cubicBezTo>
                    <a:pt x="3559904" y="0"/>
                    <a:pt x="4060920" y="501015"/>
                    <a:pt x="4060920" y="1116838"/>
                  </a:cubicBezTo>
                  <a:cubicBezTo>
                    <a:pt x="4060920" y="1732534"/>
                    <a:pt x="3559904" y="2233549"/>
                    <a:pt x="2944081" y="2233549"/>
                  </a:cubicBezTo>
                  <a:close/>
                  <a:moveTo>
                    <a:pt x="1116838" y="38100"/>
                  </a:moveTo>
                  <a:cubicBezTo>
                    <a:pt x="521970" y="38100"/>
                    <a:pt x="38100" y="521970"/>
                    <a:pt x="38100" y="1116838"/>
                  </a:cubicBezTo>
                  <a:cubicBezTo>
                    <a:pt x="38100" y="1711579"/>
                    <a:pt x="521970" y="2195576"/>
                    <a:pt x="1116838" y="2195576"/>
                  </a:cubicBezTo>
                  <a:lnTo>
                    <a:pt x="2944208" y="2195576"/>
                  </a:lnTo>
                  <a:cubicBezTo>
                    <a:pt x="3538950" y="2195576"/>
                    <a:pt x="4022947" y="1711706"/>
                    <a:pt x="4022947" y="1116838"/>
                  </a:cubicBezTo>
                  <a:cubicBezTo>
                    <a:pt x="4022820" y="521970"/>
                    <a:pt x="3538949" y="38100"/>
                    <a:pt x="2944081" y="38100"/>
                  </a:cubicBezTo>
                  <a:lnTo>
                    <a:pt x="1116838" y="381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651440" y="3753055"/>
            <a:ext cx="5246391" cy="524637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188304" y="-1513365"/>
            <a:ext cx="13313729" cy="13313729"/>
          </a:xfrm>
          <a:custGeom>
            <a:avLst/>
            <a:gdLst/>
            <a:ahLst/>
            <a:cxnLst/>
            <a:rect l="l" t="t" r="r" b="b"/>
            <a:pathLst>
              <a:path w="13313729" h="13313729">
                <a:moveTo>
                  <a:pt x="0" y="0"/>
                </a:moveTo>
                <a:lnTo>
                  <a:pt x="13313729" y="0"/>
                </a:lnTo>
                <a:lnTo>
                  <a:pt x="13313729" y="13313729"/>
                </a:lnTo>
                <a:lnTo>
                  <a:pt x="0" y="133137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144000" y="-3427265"/>
            <a:ext cx="12442528" cy="13714264"/>
          </a:xfrm>
          <a:custGeom>
            <a:avLst/>
            <a:gdLst/>
            <a:ahLst/>
            <a:cxnLst/>
            <a:rect l="l" t="t" r="r" b="b"/>
            <a:pathLst>
              <a:path w="12442528" h="13714264">
                <a:moveTo>
                  <a:pt x="0" y="0"/>
                </a:moveTo>
                <a:lnTo>
                  <a:pt x="12442528" y="0"/>
                </a:lnTo>
                <a:lnTo>
                  <a:pt x="12442528" y="13714264"/>
                </a:lnTo>
                <a:lnTo>
                  <a:pt x="0" y="137142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207104" y="2944648"/>
            <a:ext cx="5246391" cy="5246369"/>
            <a:chOff x="0" y="0"/>
            <a:chExt cx="6995188" cy="699515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995160" cy="6995160"/>
            </a:xfrm>
            <a:custGeom>
              <a:avLst/>
              <a:gdLst/>
              <a:ahLst/>
              <a:cxnLst/>
              <a:rect l="l" t="t" r="r" b="b"/>
              <a:pathLst>
                <a:path w="6995160" h="6995160">
                  <a:moveTo>
                    <a:pt x="6995160" y="3497580"/>
                  </a:moveTo>
                  <a:cubicBezTo>
                    <a:pt x="6995160" y="5429123"/>
                    <a:pt x="5429250" y="6995160"/>
                    <a:pt x="3497580" y="6995160"/>
                  </a:cubicBezTo>
                  <a:cubicBezTo>
                    <a:pt x="1565910" y="6995160"/>
                    <a:pt x="0" y="5429250"/>
                    <a:pt x="0" y="3497580"/>
                  </a:cubicBezTo>
                  <a:cubicBezTo>
                    <a:pt x="0" y="1565910"/>
                    <a:pt x="1565910" y="0"/>
                    <a:pt x="3497580" y="0"/>
                  </a:cubicBezTo>
                  <a:cubicBezTo>
                    <a:pt x="5429250" y="0"/>
                    <a:pt x="6995160" y="1565910"/>
                    <a:pt x="6995160" y="3497580"/>
                  </a:cubicBezTo>
                  <a:close/>
                </a:path>
              </a:pathLst>
            </a:custGeom>
            <a:blipFill>
              <a:blip r:embed="rId7"/>
              <a:stretch>
                <a:fillRect l="-83333" r="-83333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28700" y="8920183"/>
            <a:ext cx="338117" cy="338117"/>
            <a:chOff x="0" y="0"/>
            <a:chExt cx="450823" cy="45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0" y="0"/>
                  </a:moveTo>
                  <a:lnTo>
                    <a:pt x="450850" y="0"/>
                  </a:lnTo>
                  <a:lnTo>
                    <a:pt x="450850" y="450850"/>
                  </a:lnTo>
                  <a:lnTo>
                    <a:pt x="0" y="4508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r="6" b="6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561071" y="8971925"/>
            <a:ext cx="3265807" cy="253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80"/>
              </a:lnSpc>
            </a:pPr>
            <a:r>
              <a:rPr lang="en-US" sz="1600" dirty="0" err="1">
                <a:solidFill>
                  <a:srgbClr val="000000"/>
                </a:solidFill>
                <a:latin typeface="Open Sauce"/>
              </a:rPr>
              <a:t>Informatie</a:t>
            </a:r>
            <a:r>
              <a:rPr lang="en-US" sz="1600">
                <a:solidFill>
                  <a:srgbClr val="000000"/>
                </a:solidFill>
                <a:latin typeface="Open Sauce"/>
              </a:rPr>
              <a:t> beschikbaar in audio.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8101813"/>
            <a:ext cx="18288000" cy="2204478"/>
          </a:xfrm>
          <a:custGeom>
            <a:avLst/>
            <a:gdLst/>
            <a:ahLst/>
            <a:cxnLst/>
            <a:rect l="l" t="t" r="r" b="b"/>
            <a:pathLst>
              <a:path w="18288000" h="2204478">
                <a:moveTo>
                  <a:pt x="0" y="0"/>
                </a:moveTo>
                <a:lnTo>
                  <a:pt x="18288000" y="0"/>
                </a:lnTo>
                <a:lnTo>
                  <a:pt x="18288000" y="2204478"/>
                </a:lnTo>
                <a:lnTo>
                  <a:pt x="0" y="220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28700" y="1009650"/>
            <a:ext cx="8295772" cy="424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500"/>
              </a:lnSpc>
            </a:pPr>
            <a:r>
              <a:rPr lang="en-US" sz="15000" spc="-675" dirty="0">
                <a:solidFill>
                  <a:srgbClr val="000000"/>
                </a:solidFill>
                <a:latin typeface="Antonio Bold"/>
              </a:rPr>
              <a:t>PLAN VAN AANPAK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5257800"/>
            <a:ext cx="7946064" cy="1000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38"/>
              </a:lnSpc>
            </a:pPr>
            <a:r>
              <a:rPr lang="en-US" sz="3699" dirty="0" err="1">
                <a:solidFill>
                  <a:srgbClr val="000000"/>
                </a:solidFill>
                <a:latin typeface="Open Sauce Bold"/>
              </a:rPr>
              <a:t>Robuuste</a:t>
            </a:r>
            <a:r>
              <a:rPr lang="en-US" sz="3699" dirty="0">
                <a:solidFill>
                  <a:srgbClr val="000000"/>
                </a:solidFill>
                <a:latin typeface="Open Sauce Bold"/>
              </a:rPr>
              <a:t> RUD Zeeland</a:t>
            </a:r>
          </a:p>
          <a:p>
            <a:pPr algn="l">
              <a:lnSpc>
                <a:spcPts val="3358"/>
              </a:lnSpc>
            </a:pPr>
            <a:endParaRPr lang="en-US" sz="3699" dirty="0">
              <a:solidFill>
                <a:srgbClr val="000000"/>
              </a:solidFill>
              <a:latin typeface="Open Sauce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7B05CCB7-8861-4F0E-918A-5977B50BC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"/>
            <a:ext cx="13328300" cy="8882062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3672671" y="-1714500"/>
            <a:ext cx="13313729" cy="133137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12700" y="8882062"/>
            <a:ext cx="18288000" cy="1404938"/>
          </a:xfrm>
          <a:prstGeom prst="rect">
            <a:avLst/>
          </a:prstGeom>
          <a:solidFill>
            <a:srgbClr val="F1EEEE"/>
          </a:solidFill>
        </p:spPr>
      </p:sp>
      <p:sp>
        <p:nvSpPr>
          <p:cNvPr id="7" name="TextBox 7"/>
          <p:cNvSpPr txBox="1"/>
          <p:nvPr/>
        </p:nvSpPr>
        <p:spPr>
          <a:xfrm>
            <a:off x="12700" y="723900"/>
            <a:ext cx="7511429" cy="284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09"/>
              </a:lnSpc>
            </a:pP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De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noodzaak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van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een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robuuste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Zeeuwse</a:t>
            </a:r>
            <a:r>
              <a:rPr lang="en-US" sz="6174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174" spc="-123" dirty="0" err="1">
                <a:solidFill>
                  <a:srgbClr val="000000"/>
                </a:solidFill>
                <a:latin typeface="Antonio Bold"/>
              </a:rPr>
              <a:t>Omgevingsdienst</a:t>
            </a:r>
            <a:endParaRPr lang="en-US" sz="6174" spc="-123" dirty="0">
              <a:solidFill>
                <a:srgbClr val="000000"/>
              </a:solidFill>
              <a:latin typeface="Antonio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600200" y="4734355"/>
            <a:ext cx="13792200" cy="3563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endParaRPr lang="en-US" sz="2300" dirty="0">
              <a:solidFill>
                <a:srgbClr val="000000"/>
              </a:solidFill>
              <a:latin typeface="Open Sauce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0F0F459-41C4-4B7D-9C22-7E6C22B80FB9}"/>
              </a:ext>
            </a:extLst>
          </p:cNvPr>
          <p:cNvSpPr/>
          <p:nvPr/>
        </p:nvSpPr>
        <p:spPr>
          <a:xfrm>
            <a:off x="533400" y="4371148"/>
            <a:ext cx="132588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90"/>
              </a:lnSpc>
            </a:pPr>
            <a:r>
              <a:rPr lang="en-US" sz="2400" b="1" dirty="0" err="1">
                <a:latin typeface="Open Sauce"/>
              </a:rPr>
              <a:t>Commissie</a:t>
            </a:r>
            <a:r>
              <a:rPr lang="en-US" sz="2400" b="1" dirty="0">
                <a:latin typeface="Open Sauce"/>
              </a:rPr>
              <a:t> Mans</a:t>
            </a:r>
            <a:r>
              <a:rPr lang="en-US" sz="2400" dirty="0">
                <a:latin typeface="Open Sauce"/>
              </a:rPr>
              <a:t> (2008) </a:t>
            </a:r>
          </a:p>
          <a:p>
            <a:pPr>
              <a:lnSpc>
                <a:spcPts val="2990"/>
              </a:lnSpc>
            </a:pPr>
            <a:r>
              <a:rPr lang="en-US" sz="2400" dirty="0" err="1">
                <a:latin typeface="Open Sauce"/>
              </a:rPr>
              <a:t>Vuurwerkramp</a:t>
            </a:r>
            <a:r>
              <a:rPr lang="en-US" sz="2400" dirty="0">
                <a:latin typeface="Open Sauce"/>
              </a:rPr>
              <a:t> Enschede</a:t>
            </a:r>
          </a:p>
          <a:p>
            <a:pPr>
              <a:lnSpc>
                <a:spcPts val="2990"/>
              </a:lnSpc>
            </a:pPr>
            <a:endParaRPr lang="en-US" sz="2400" b="1" dirty="0">
              <a:latin typeface="Open Sauce"/>
            </a:endParaRPr>
          </a:p>
          <a:p>
            <a:pPr>
              <a:lnSpc>
                <a:spcPts val="2990"/>
              </a:lnSpc>
            </a:pPr>
            <a:r>
              <a:rPr lang="en-US" sz="2400" b="1" dirty="0" err="1">
                <a:latin typeface="Open Sauce"/>
              </a:rPr>
              <a:t>Commissie</a:t>
            </a:r>
            <a:r>
              <a:rPr lang="en-US" sz="2400" b="1" dirty="0">
                <a:latin typeface="Open Sauce"/>
              </a:rPr>
              <a:t> van </a:t>
            </a:r>
            <a:r>
              <a:rPr lang="en-US" sz="2400" b="1" dirty="0" err="1">
                <a:latin typeface="Open Sauce"/>
              </a:rPr>
              <a:t>Aartsen</a:t>
            </a:r>
            <a:r>
              <a:rPr lang="en-US" sz="2400" b="1" dirty="0">
                <a:latin typeface="Open Sauce"/>
              </a:rPr>
              <a:t> (2021)</a:t>
            </a:r>
          </a:p>
          <a:p>
            <a:pPr>
              <a:lnSpc>
                <a:spcPts val="2990"/>
              </a:lnSpc>
            </a:pPr>
            <a:r>
              <a:rPr lang="en-US" sz="2400" dirty="0" err="1">
                <a:latin typeface="Open Sauce"/>
              </a:rPr>
              <a:t>Vele</a:t>
            </a:r>
            <a:r>
              <a:rPr lang="en-US" sz="2400" dirty="0">
                <a:latin typeface="Open Sauce"/>
              </a:rPr>
              <a:t> milieu </a:t>
            </a:r>
            <a:r>
              <a:rPr lang="en-US" sz="2400" dirty="0" err="1">
                <a:latin typeface="Open Sauce"/>
              </a:rPr>
              <a:t>incidenten</a:t>
            </a:r>
            <a:endParaRPr lang="en-US" sz="2400" dirty="0">
              <a:latin typeface="Open Sauce"/>
            </a:endParaRPr>
          </a:p>
          <a:p>
            <a:pPr>
              <a:lnSpc>
                <a:spcPts val="2990"/>
              </a:lnSpc>
            </a:pPr>
            <a:r>
              <a:rPr lang="en-US" sz="2400" dirty="0" err="1">
                <a:latin typeface="Open Sauce"/>
              </a:rPr>
              <a:t>Kennis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bundelen</a:t>
            </a:r>
            <a:r>
              <a:rPr lang="en-US" sz="2400" dirty="0">
                <a:latin typeface="Open Sauce"/>
              </a:rPr>
              <a:t> &amp; Meer </a:t>
            </a:r>
            <a:r>
              <a:rPr lang="en-US" sz="2400" dirty="0" err="1">
                <a:latin typeface="Open Sauce"/>
              </a:rPr>
              <a:t>onafhankelijk</a:t>
            </a:r>
            <a:r>
              <a:rPr lang="en-US" sz="2400" dirty="0">
                <a:latin typeface="Open Sauce"/>
              </a:rPr>
              <a:t> van </a:t>
            </a:r>
            <a:r>
              <a:rPr lang="en-US" sz="2400" dirty="0" err="1">
                <a:latin typeface="Open Sauce"/>
              </a:rPr>
              <a:t>bestuur</a:t>
            </a:r>
            <a:endParaRPr lang="en-US" sz="2400" dirty="0">
              <a:latin typeface="Open Sauce"/>
            </a:endParaRPr>
          </a:p>
          <a:p>
            <a:pPr>
              <a:lnSpc>
                <a:spcPts val="2990"/>
              </a:lnSpc>
            </a:pPr>
            <a:endParaRPr lang="en-US" sz="2400" dirty="0">
              <a:latin typeface="Open Sauce"/>
            </a:endParaRPr>
          </a:p>
          <a:p>
            <a:pPr>
              <a:lnSpc>
                <a:spcPts val="2990"/>
              </a:lnSpc>
            </a:pPr>
            <a:r>
              <a:rPr lang="en-US" sz="2400" b="1" dirty="0">
                <a:latin typeface="Open Sauce"/>
              </a:rPr>
              <a:t>IBP-VTH (2023-204)</a:t>
            </a:r>
          </a:p>
          <a:p>
            <a:pPr>
              <a:lnSpc>
                <a:spcPts val="2990"/>
              </a:lnSpc>
            </a:pPr>
            <a:r>
              <a:rPr lang="en-US" sz="2400" dirty="0">
                <a:latin typeface="Open Sauce"/>
              </a:rPr>
              <a:t>“</a:t>
            </a:r>
            <a:r>
              <a:rPr lang="en-US" sz="2400" dirty="0" err="1">
                <a:latin typeface="Open Sauce"/>
              </a:rPr>
              <a:t>Omgevingsdiensten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moeten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hun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werk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kunnen</a:t>
            </a:r>
            <a:r>
              <a:rPr lang="en-US" sz="2400" dirty="0">
                <a:latin typeface="Open Sauce"/>
              </a:rPr>
              <a:t> </a:t>
            </a:r>
            <a:r>
              <a:rPr lang="en-US" sz="2400" dirty="0" err="1">
                <a:latin typeface="Open Sauce"/>
              </a:rPr>
              <a:t>doen</a:t>
            </a:r>
            <a:r>
              <a:rPr lang="en-US" sz="2400" dirty="0">
                <a:latin typeface="Open Sauce"/>
              </a:rPr>
              <a:t>”</a:t>
            </a:r>
            <a:endParaRPr lang="en-US" sz="2800" dirty="0">
              <a:latin typeface="Open Sauce"/>
            </a:endParaRPr>
          </a:p>
          <a:p>
            <a:pPr algn="ctr">
              <a:lnSpc>
                <a:spcPts val="2990"/>
              </a:lnSpc>
            </a:pPr>
            <a:endParaRPr lang="en-US" dirty="0">
              <a:latin typeface="Open Sauce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4815737E-9D16-4D52-AF92-C876AAA5E48C}"/>
              </a:ext>
            </a:extLst>
          </p:cNvPr>
          <p:cNvSpPr txBox="1"/>
          <p:nvPr/>
        </p:nvSpPr>
        <p:spPr>
          <a:xfrm>
            <a:off x="304800" y="9346384"/>
            <a:ext cx="11806147" cy="7410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Voor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een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schone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veilige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én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gezonde</a:t>
            </a:r>
            <a:r>
              <a:rPr lang="en-US" sz="36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uce"/>
              </a:rPr>
              <a:t>leefomgeving</a:t>
            </a:r>
            <a:endParaRPr lang="en-US" sz="3600" dirty="0">
              <a:solidFill>
                <a:srgbClr val="000000"/>
              </a:solidFill>
              <a:latin typeface="Open Sauce"/>
            </a:endParaRPr>
          </a:p>
          <a:p>
            <a:pPr algn="ctr">
              <a:lnSpc>
                <a:spcPts val="2990"/>
              </a:lnSpc>
            </a:pPr>
            <a:endParaRPr lang="en-US" sz="2300" dirty="0">
              <a:solidFill>
                <a:srgbClr val="000000"/>
              </a:solidFill>
              <a:latin typeface="Open Sau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87135" y="-9285764"/>
            <a:ext cx="13313729" cy="133137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0" y="8882062"/>
            <a:ext cx="18288000" cy="1404938"/>
          </a:xfrm>
          <a:prstGeom prst="rect">
            <a:avLst/>
          </a:prstGeom>
          <a:solidFill>
            <a:srgbClr val="F1EEEE"/>
          </a:solidFill>
        </p:spPr>
      </p:sp>
      <p:sp>
        <p:nvSpPr>
          <p:cNvPr id="7" name="TextBox 7"/>
          <p:cNvSpPr txBox="1"/>
          <p:nvPr/>
        </p:nvSpPr>
        <p:spPr>
          <a:xfrm>
            <a:off x="5388284" y="590869"/>
            <a:ext cx="7511429" cy="276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09"/>
              </a:lnSpc>
            </a:pP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Waar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staat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onze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omgevingsdienst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 RUD Zeeland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voor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? </a:t>
            </a:r>
            <a:br>
              <a:rPr lang="en-US" sz="4400" spc="-123" dirty="0">
                <a:solidFill>
                  <a:srgbClr val="000000"/>
                </a:solidFill>
                <a:latin typeface="Antonio Bold"/>
              </a:rPr>
            </a:b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Nu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en</a:t>
            </a:r>
            <a:r>
              <a:rPr lang="en-US" sz="4400" spc="-123" dirty="0">
                <a:solidFill>
                  <a:srgbClr val="000000"/>
                </a:solidFill>
                <a:latin typeface="Antonio Bold"/>
              </a:rPr>
              <a:t> in de </a:t>
            </a:r>
            <a:r>
              <a:rPr lang="en-US" sz="4400" spc="-123" dirty="0" err="1">
                <a:solidFill>
                  <a:srgbClr val="000000"/>
                </a:solidFill>
                <a:latin typeface="Antonio Bold"/>
              </a:rPr>
              <a:t>toekomst</a:t>
            </a:r>
            <a:endParaRPr lang="en-US" sz="4400" spc="-123" dirty="0">
              <a:solidFill>
                <a:srgbClr val="000000"/>
              </a:solidFill>
              <a:latin typeface="Antonio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600200" y="4734355"/>
            <a:ext cx="15011400" cy="35804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Omgevingsdienst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RUD Zeeland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staat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voor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een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robuuste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organisatie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, die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wendbaar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is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daadkrachtig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kan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bijsturen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in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tijden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van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verandering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onafhankelijk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van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externe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omstandigheden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kan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blijven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uce"/>
              </a:rPr>
              <a:t>functioneren</a:t>
            </a:r>
            <a:r>
              <a:rPr lang="en-US" sz="4000" b="1" dirty="0">
                <a:solidFill>
                  <a:srgbClr val="000000"/>
                </a:solidFill>
                <a:latin typeface="Open Sauce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5732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48701" y="5421854"/>
            <a:ext cx="10471590" cy="5235795"/>
            <a:chOff x="0" y="0"/>
            <a:chExt cx="13962120" cy="69810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962126" cy="6981063"/>
            </a:xfrm>
            <a:custGeom>
              <a:avLst/>
              <a:gdLst/>
              <a:ahLst/>
              <a:cxnLst/>
              <a:rect l="l" t="t" r="r" b="b"/>
              <a:pathLst>
                <a:path w="13962126" h="6981063">
                  <a:moveTo>
                    <a:pt x="0" y="0"/>
                  </a:moveTo>
                  <a:lnTo>
                    <a:pt x="13962126" y="0"/>
                  </a:lnTo>
                  <a:lnTo>
                    <a:pt x="13962126" y="6981063"/>
                  </a:lnTo>
                  <a:lnTo>
                    <a:pt x="0" y="69810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0" b="-90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11083024" y="-4748625"/>
            <a:ext cx="10170480" cy="10170480"/>
          </a:xfrm>
          <a:custGeom>
            <a:avLst/>
            <a:gdLst/>
            <a:ahLst/>
            <a:cxnLst/>
            <a:rect l="l" t="t" r="r" b="b"/>
            <a:pathLst>
              <a:path w="10170480" h="10170480">
                <a:moveTo>
                  <a:pt x="0" y="0"/>
                </a:moveTo>
                <a:lnTo>
                  <a:pt x="10170480" y="0"/>
                </a:lnTo>
                <a:lnTo>
                  <a:pt x="10170480" y="10170480"/>
                </a:lnTo>
                <a:lnTo>
                  <a:pt x="0" y="101704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38100" y="1170060"/>
          <a:ext cx="18249901" cy="10212064"/>
        </p:xfrm>
        <a:graphic>
          <a:graphicData uri="http://schemas.openxmlformats.org/drawingml/2006/table">
            <a:tbl>
              <a:tblPr/>
              <a:tblGrid>
                <a:gridCol w="3474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6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56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63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14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03090"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1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2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3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4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5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60"/>
                        </a:lnSpc>
                        <a:defRPr/>
                      </a:pPr>
                      <a:r>
                        <a:rPr lang="en-US" sz="5400">
                          <a:solidFill>
                            <a:srgbClr val="FFFFFF"/>
                          </a:solidFill>
                          <a:latin typeface="Open Sauce Bold"/>
                        </a:rPr>
                        <a:t>6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4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1685">
                <a:tc>
                  <a:txBody>
                    <a:bodyPr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1.  Budget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Italics"/>
                        </a:rPr>
                        <a:t>minimaal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 </a:t>
                      </a:r>
                      <a:endParaRPr lang="en-US" sz="1100"/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€ 16,5 miljoen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Bold Italics"/>
                        </a:rPr>
                        <a:t>en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2.  80% van de medewerkers in eigen dienst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Bold Italics"/>
                        </a:rPr>
                        <a:t>en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 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3. 114 fte voor de uitvoering.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Is verplicht.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 Bold"/>
                        </a:rPr>
                        <a:t>Vertrekpunt 2023 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"/>
                        </a:rPr>
                        <a:t>87 fte voor de uitvoerende taak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"/>
                        </a:rPr>
                        <a:t>(ex overhead)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19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"/>
                        </a:rPr>
                        <a:t> € 12,6 miljoen 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"/>
                        </a:rPr>
                        <a:t>(incl. overhead)</a:t>
                      </a:r>
                    </a:p>
                    <a:p>
                      <a:pPr algn="l">
                        <a:lnSpc>
                          <a:spcPts val="2659"/>
                        </a:lnSpc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uce"/>
                        </a:rPr>
                        <a:t> 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uce Italics"/>
                        </a:rPr>
                        <a:t>€ 0,9 miljoen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uce"/>
                        </a:rPr>
                        <a:t> (incidenteel)</a:t>
                      </a:r>
                    </a:p>
                    <a:p>
                      <a:pPr algn="l">
                        <a:lnSpc>
                          <a:spcPts val="2659"/>
                        </a:lnSpc>
                      </a:pPr>
                      <a:endParaRPr lang="en-US" sz="1899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Open Sauce"/>
                        </a:rPr>
                        <a:t> € 13,5 miljoen</a:t>
                      </a: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19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19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19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660"/>
                        </a:lnSpc>
                      </a:pPr>
                      <a:endParaRPr lang="en-US" sz="1900">
                        <a:solidFill>
                          <a:srgbClr val="000000"/>
                        </a:solidFill>
                        <a:latin typeface="Open Sauce"/>
                      </a:endParaRPr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Voldoen aan geldende kwaliteitscriteria VTH </a:t>
                      </a:r>
                      <a:endParaRPr lang="en-US" sz="1100"/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Innovatieagenda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en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vrij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 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besteedbaar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 </a:t>
                      </a:r>
                      <a:endParaRPr lang="en-US" sz="1100" dirty="0"/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innovatiebudget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 Italics"/>
                        </a:rPr>
                        <a:t>minimaal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 1% van de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begroting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. 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 dirty="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Is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Open Sauce"/>
                        </a:rPr>
                        <a:t>verplicht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Open Sauce"/>
                        </a:rPr>
                        <a:t>.</a:t>
                      </a:r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1. Weerstands-vermogen,  ratio van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Italics"/>
                        </a:rPr>
                        <a:t>minimaal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 0,8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Bold Italics"/>
                        </a:rPr>
                        <a:t>en</a:t>
                      </a:r>
                      <a:endParaRPr lang="en-US" sz="1100"/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 Italics"/>
                        </a:rPr>
                        <a:t>2.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 afspraken over uitname van (plus)taken. 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Is verplicht.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Informatiegestuurd werken door:</a:t>
                      </a:r>
                      <a:endParaRPr lang="en-US" sz="1100"/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1100"/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1. een opleidings-programma, en budget van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Italics"/>
                        </a:rPr>
                        <a:t>minimaal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 3% van de loonsom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Bold Italics"/>
                        </a:rPr>
                        <a:t>en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 Bold Italics"/>
                      </a:endParaRP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Is verplicht.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  <a:p>
                      <a:pPr algn="l">
                        <a:lnSpc>
                          <a:spcPts val="2940"/>
                        </a:lnSpc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2. een business intelligence strategie en 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 Italics"/>
                        </a:rPr>
                        <a:t>als advies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uce"/>
                        </a:rPr>
                        <a:t> 3 fte.</a:t>
                      </a:r>
                    </a:p>
                    <a:p>
                      <a:pPr algn="l">
                        <a:lnSpc>
                          <a:spcPts val="2940"/>
                        </a:lnSpc>
                      </a:pPr>
                      <a:endParaRPr lang="en-US" sz="2100">
                        <a:solidFill>
                          <a:srgbClr val="000000"/>
                        </a:solidFill>
                        <a:latin typeface="Open Sauce"/>
                      </a:endParaRPr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50" dirty="0">
                          <a:solidFill>
                            <a:srgbClr val="000000"/>
                          </a:solidFill>
                          <a:latin typeface="Open Sauce"/>
                        </a:rPr>
                        <a:t>Coherent </a:t>
                      </a:r>
                      <a:r>
                        <a:rPr lang="en-US" sz="2150" dirty="0" err="1">
                          <a:solidFill>
                            <a:srgbClr val="000000"/>
                          </a:solidFill>
                          <a:latin typeface="Open Sauce"/>
                        </a:rPr>
                        <a:t>aan</a:t>
                      </a:r>
                      <a:r>
                        <a:rPr lang="en-US" sz="2150" dirty="0">
                          <a:solidFill>
                            <a:srgbClr val="000000"/>
                          </a:solidFill>
                          <a:latin typeface="Open Sauce"/>
                        </a:rPr>
                        <a:t> het </a:t>
                      </a:r>
                      <a:r>
                        <a:rPr lang="en-US" sz="2150" dirty="0" err="1">
                          <a:solidFill>
                            <a:srgbClr val="000000"/>
                          </a:solidFill>
                          <a:latin typeface="Open Sauce"/>
                        </a:rPr>
                        <a:t>geografisch</a:t>
                      </a:r>
                      <a:r>
                        <a:rPr lang="en-US" sz="215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150" dirty="0" err="1">
                          <a:solidFill>
                            <a:srgbClr val="000000"/>
                          </a:solidFill>
                          <a:latin typeface="Open Sauce"/>
                        </a:rPr>
                        <a:t>werkgebied</a:t>
                      </a:r>
                      <a:endParaRPr lang="en-US" sz="1100" dirty="0"/>
                    </a:p>
                    <a:p>
                      <a:pPr algn="l">
                        <a:lnSpc>
                          <a:spcPts val="3079"/>
                        </a:lnSpc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6" name="Group 6"/>
          <p:cNvGrpSpPr/>
          <p:nvPr/>
        </p:nvGrpSpPr>
        <p:grpSpPr>
          <a:xfrm>
            <a:off x="8214122" y="1799285"/>
            <a:ext cx="544095" cy="516210"/>
            <a:chOff x="0" y="0"/>
            <a:chExt cx="725460" cy="688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25424" cy="688340"/>
            </a:xfrm>
            <a:custGeom>
              <a:avLst/>
              <a:gdLst/>
              <a:ahLst/>
              <a:cxnLst/>
              <a:rect l="l" t="t" r="r" b="b"/>
              <a:pathLst>
                <a:path w="725424" h="688340">
                  <a:moveTo>
                    <a:pt x="0" y="0"/>
                  </a:moveTo>
                  <a:lnTo>
                    <a:pt x="725424" y="0"/>
                  </a:lnTo>
                  <a:lnTo>
                    <a:pt x="725424" y="688340"/>
                  </a:lnTo>
                  <a:lnTo>
                    <a:pt x="0" y="688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2" r="-77" b="8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1339493" y="1765679"/>
            <a:ext cx="544095" cy="516210"/>
            <a:chOff x="0" y="0"/>
            <a:chExt cx="725460" cy="6882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25424" cy="688340"/>
            </a:xfrm>
            <a:custGeom>
              <a:avLst/>
              <a:gdLst/>
              <a:ahLst/>
              <a:cxnLst/>
              <a:rect l="l" t="t" r="r" b="b"/>
              <a:pathLst>
                <a:path w="725424" h="688340">
                  <a:moveTo>
                    <a:pt x="0" y="0"/>
                  </a:moveTo>
                  <a:lnTo>
                    <a:pt x="725424" y="0"/>
                  </a:lnTo>
                  <a:lnTo>
                    <a:pt x="725424" y="688340"/>
                  </a:lnTo>
                  <a:lnTo>
                    <a:pt x="0" y="688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2" r="-77" b="8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4207688" y="1765679"/>
            <a:ext cx="544095" cy="516210"/>
            <a:chOff x="0" y="0"/>
            <a:chExt cx="725460" cy="6882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25424" cy="688340"/>
            </a:xfrm>
            <a:custGeom>
              <a:avLst/>
              <a:gdLst/>
              <a:ahLst/>
              <a:cxnLst/>
              <a:rect l="l" t="t" r="r" b="b"/>
              <a:pathLst>
                <a:path w="725424" h="688340">
                  <a:moveTo>
                    <a:pt x="0" y="0"/>
                  </a:moveTo>
                  <a:lnTo>
                    <a:pt x="725424" y="0"/>
                  </a:lnTo>
                  <a:lnTo>
                    <a:pt x="725424" y="688340"/>
                  </a:lnTo>
                  <a:lnTo>
                    <a:pt x="0" y="688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2" r="-77" b="8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674045" y="-15473"/>
            <a:ext cx="17214531" cy="1034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 dirty="0">
                <a:solidFill>
                  <a:srgbClr val="000000"/>
                </a:solidFill>
                <a:latin typeface="Antonio Bold"/>
              </a:rPr>
              <a:t>IBP-VTH Wat is </a:t>
            </a:r>
            <a:r>
              <a:rPr lang="en-US" sz="6199" dirty="0" err="1">
                <a:solidFill>
                  <a:srgbClr val="000000"/>
                </a:solidFill>
                <a:latin typeface="Antonio Bold"/>
              </a:rPr>
              <a:t>robuustheid</a:t>
            </a:r>
            <a:r>
              <a:rPr lang="en-US" sz="6199" dirty="0">
                <a:solidFill>
                  <a:srgbClr val="000000"/>
                </a:solidFill>
                <a:latin typeface="Antonio Bold"/>
              </a:rPr>
              <a:t>?</a:t>
            </a:r>
          </a:p>
        </p:txBody>
      </p:sp>
      <p:sp>
        <p:nvSpPr>
          <p:cNvPr id="13" name="Freeform 13"/>
          <p:cNvSpPr/>
          <p:nvPr/>
        </p:nvSpPr>
        <p:spPr>
          <a:xfrm>
            <a:off x="2180965" y="1681039"/>
            <a:ext cx="496275" cy="740709"/>
          </a:xfrm>
          <a:custGeom>
            <a:avLst/>
            <a:gdLst/>
            <a:ahLst/>
            <a:cxnLst/>
            <a:rect l="l" t="t" r="r" b="b"/>
            <a:pathLst>
              <a:path w="496275" h="740709">
                <a:moveTo>
                  <a:pt x="0" y="0"/>
                </a:moveTo>
                <a:lnTo>
                  <a:pt x="496275" y="0"/>
                </a:lnTo>
                <a:lnTo>
                  <a:pt x="496275" y="740709"/>
                </a:lnTo>
                <a:lnTo>
                  <a:pt x="0" y="7407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342950" y="1799285"/>
            <a:ext cx="547072" cy="547072"/>
          </a:xfrm>
          <a:custGeom>
            <a:avLst/>
            <a:gdLst/>
            <a:ahLst/>
            <a:cxnLst/>
            <a:rect l="l" t="t" r="r" b="b"/>
            <a:pathLst>
              <a:path w="547072" h="547072">
                <a:moveTo>
                  <a:pt x="0" y="0"/>
                </a:moveTo>
                <a:lnTo>
                  <a:pt x="547072" y="0"/>
                </a:lnTo>
                <a:lnTo>
                  <a:pt x="547072" y="547072"/>
                </a:lnTo>
                <a:lnTo>
                  <a:pt x="0" y="5470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7075883" y="1799285"/>
            <a:ext cx="547072" cy="547072"/>
          </a:xfrm>
          <a:custGeom>
            <a:avLst/>
            <a:gdLst/>
            <a:ahLst/>
            <a:cxnLst/>
            <a:rect l="l" t="t" r="r" b="b"/>
            <a:pathLst>
              <a:path w="547072" h="547072">
                <a:moveTo>
                  <a:pt x="0" y="0"/>
                </a:moveTo>
                <a:lnTo>
                  <a:pt x="547072" y="0"/>
                </a:lnTo>
                <a:lnTo>
                  <a:pt x="547072" y="547072"/>
                </a:lnTo>
                <a:lnTo>
                  <a:pt x="0" y="5470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816825" cy="10287000"/>
            <a:chOff x="0" y="0"/>
            <a:chExt cx="10422433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422382" cy="13716000"/>
            </a:xfrm>
            <a:custGeom>
              <a:avLst/>
              <a:gdLst/>
              <a:ahLst/>
              <a:cxnLst/>
              <a:rect l="l" t="t" r="r" b="b"/>
              <a:pathLst>
                <a:path w="10422382" h="13716000">
                  <a:moveTo>
                    <a:pt x="0" y="0"/>
                  </a:moveTo>
                  <a:lnTo>
                    <a:pt x="10422382" y="0"/>
                  </a:lnTo>
                  <a:lnTo>
                    <a:pt x="10422382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B1CF35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56928" y="273692"/>
            <a:ext cx="6502969" cy="258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36"/>
              </a:lnSpc>
            </a:pPr>
            <a:r>
              <a:rPr lang="en-US" sz="7023" spc="-140" dirty="0" err="1">
                <a:solidFill>
                  <a:srgbClr val="000000"/>
                </a:solidFill>
                <a:latin typeface="Antonio Bold"/>
              </a:rPr>
              <a:t>omvang</a:t>
            </a:r>
            <a:r>
              <a:rPr lang="en-US" sz="7023" spc="-140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7023" spc="-140" dirty="0" err="1">
                <a:solidFill>
                  <a:srgbClr val="000000"/>
                </a:solidFill>
                <a:latin typeface="Antonio Bold"/>
              </a:rPr>
              <a:t>werkprogramma</a:t>
            </a:r>
            <a:endParaRPr lang="en-US" sz="7023" spc="-140" dirty="0">
              <a:solidFill>
                <a:srgbClr val="000000"/>
              </a:solidFill>
              <a:latin typeface="Antonio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3487263" y="2355146"/>
            <a:ext cx="11777116" cy="13806311"/>
          </a:xfrm>
          <a:custGeom>
            <a:avLst/>
            <a:gdLst/>
            <a:ahLst/>
            <a:cxnLst/>
            <a:rect l="l" t="t" r="r" b="b"/>
            <a:pathLst>
              <a:path w="11777116" h="13806311">
                <a:moveTo>
                  <a:pt x="0" y="0"/>
                </a:moveTo>
                <a:lnTo>
                  <a:pt x="11777116" y="0"/>
                </a:lnTo>
                <a:lnTo>
                  <a:pt x="11777116" y="13806310"/>
                </a:lnTo>
                <a:lnTo>
                  <a:pt x="0" y="138063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4050020"/>
            <a:ext cx="5541666" cy="5541643"/>
            <a:chOff x="0" y="0"/>
            <a:chExt cx="7388888" cy="738885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388860" cy="7388860"/>
            </a:xfrm>
            <a:custGeom>
              <a:avLst/>
              <a:gdLst/>
              <a:ahLst/>
              <a:cxnLst/>
              <a:rect l="l" t="t" r="r" b="b"/>
              <a:pathLst>
                <a:path w="7388860" h="7388860">
                  <a:moveTo>
                    <a:pt x="7388860" y="3694430"/>
                  </a:moveTo>
                  <a:cubicBezTo>
                    <a:pt x="7388860" y="5734685"/>
                    <a:pt x="5734812" y="7388860"/>
                    <a:pt x="3694430" y="7388860"/>
                  </a:cubicBezTo>
                  <a:cubicBezTo>
                    <a:pt x="1654048" y="7388860"/>
                    <a:pt x="0" y="5734812"/>
                    <a:pt x="0" y="3694430"/>
                  </a:cubicBezTo>
                  <a:cubicBezTo>
                    <a:pt x="0" y="1654048"/>
                    <a:pt x="1654048" y="0"/>
                    <a:pt x="3694430" y="0"/>
                  </a:cubicBezTo>
                  <a:cubicBezTo>
                    <a:pt x="5734812" y="0"/>
                    <a:pt x="7388860" y="1654048"/>
                    <a:pt x="7388860" y="3694430"/>
                  </a:cubicBezTo>
                  <a:close/>
                </a:path>
              </a:pathLst>
            </a:custGeom>
            <a:blipFill>
              <a:blip r:embed="rId4"/>
              <a:stretch>
                <a:fillRect l="-25129" r="-25129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9609974" y="597542"/>
            <a:ext cx="6502969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>
                <a:solidFill>
                  <a:srgbClr val="000000"/>
                </a:solidFill>
                <a:latin typeface="Open Sauce Bold"/>
              </a:rPr>
              <a:t>Inbreng nieuwe taken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609974" y="2063898"/>
            <a:ext cx="6962339" cy="422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Uniformeren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regionaal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takenpakket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:</a:t>
            </a:r>
          </a:p>
          <a:p>
            <a:pPr marL="548640" lvl="2" indent="-182880" algn="l">
              <a:lnSpc>
                <a:spcPts val="3358"/>
              </a:lnSpc>
              <a:buFont typeface="Arial"/>
              <a:buChar char="⚬"/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Inbrengen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alle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inrichtingen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4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gemeenten</a:t>
            </a: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marL="548640" lvl="2" indent="-182880" algn="l">
              <a:lnSpc>
                <a:spcPts val="3358"/>
              </a:lnSpc>
              <a:buFont typeface="Arial"/>
              <a:buChar char="⚬"/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Inbrengen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milieu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plustaken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alle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deelnemers</a:t>
            </a: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marL="548640" lvl="2" indent="-182880" algn="l">
              <a:lnSpc>
                <a:spcPts val="3358"/>
              </a:lnSpc>
              <a:buFont typeface="Arial"/>
              <a:buChar char="⚬"/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Plustaken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bodem</a:t>
            </a: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marL="548640" lvl="2" indent="-182880"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marL="548640" lvl="2" indent="-182880"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Grensoverschrijdende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milieurisicio's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verdragen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Helsinki/Espoo)</a:t>
            </a:r>
          </a:p>
          <a:p>
            <a:pPr marL="548640" lvl="2" indent="-182880"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marL="548640" lvl="2" indent="-182880"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Inbrengen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bouwtaken</a:t>
            </a:r>
            <a:endParaRPr lang="en-US" sz="2400" dirty="0">
              <a:solidFill>
                <a:srgbClr val="000000"/>
              </a:solidFill>
              <a:latin typeface="Open Sauce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609974" y="6879738"/>
            <a:ext cx="6502969" cy="1291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Acties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om in 2024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concreet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te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onderzoeken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hoe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kansrijk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deze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opties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 </a:t>
            </a:r>
            <a:r>
              <a:rPr lang="en-US" sz="2399" dirty="0" err="1">
                <a:solidFill>
                  <a:srgbClr val="1D1D1D"/>
                </a:solidFill>
                <a:latin typeface="Open Sauce Bold"/>
              </a:rPr>
              <a:t>zijn</a:t>
            </a:r>
            <a:r>
              <a:rPr lang="en-US" sz="2399" dirty="0">
                <a:solidFill>
                  <a:srgbClr val="1D1D1D"/>
                </a:solidFill>
                <a:latin typeface="Open Sauce Bold"/>
              </a:rPr>
              <a:t>.</a:t>
            </a:r>
          </a:p>
          <a:p>
            <a:pPr algn="l">
              <a:lnSpc>
                <a:spcPts val="3359"/>
              </a:lnSpc>
            </a:pPr>
            <a:endParaRPr lang="en-US" sz="2399" dirty="0">
              <a:solidFill>
                <a:srgbClr val="1D1D1D"/>
              </a:solidFill>
              <a:latin typeface="Open Sauce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763" y="0"/>
            <a:ext cx="7467600" cy="10287000"/>
            <a:chOff x="0" y="0"/>
            <a:chExt cx="99568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956800" cy="13716000"/>
            </a:xfrm>
            <a:custGeom>
              <a:avLst/>
              <a:gdLst/>
              <a:ahLst/>
              <a:cxnLst/>
              <a:rect l="l" t="t" r="r" b="b"/>
              <a:pathLst>
                <a:path w="9956800" h="13716000">
                  <a:moveTo>
                    <a:pt x="0" y="0"/>
                  </a:moveTo>
                  <a:lnTo>
                    <a:pt x="9956800" y="0"/>
                  </a:lnTo>
                  <a:lnTo>
                    <a:pt x="99568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B1CF35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48037" y="671523"/>
            <a:ext cx="6502969" cy="1162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36"/>
              </a:lnSpc>
            </a:pPr>
            <a:r>
              <a:rPr lang="en-US" sz="4800" spc="-140" dirty="0">
                <a:solidFill>
                  <a:srgbClr val="000000"/>
                </a:solidFill>
                <a:latin typeface="Antonio Bold"/>
              </a:rPr>
              <a:t>Wat </a:t>
            </a:r>
            <a:r>
              <a:rPr lang="en-US" sz="4800" spc="-140" dirty="0" err="1">
                <a:solidFill>
                  <a:srgbClr val="000000"/>
                </a:solidFill>
                <a:latin typeface="Antonio Bold"/>
              </a:rPr>
              <a:t>levert</a:t>
            </a:r>
            <a:r>
              <a:rPr lang="en-US" sz="4800" spc="-140" dirty="0">
                <a:solidFill>
                  <a:srgbClr val="000000"/>
                </a:solidFill>
                <a:latin typeface="Antonio Bold"/>
              </a:rPr>
              <a:t> ‘t op?</a:t>
            </a:r>
            <a:endParaRPr lang="en-US" sz="7023" spc="-140" dirty="0">
              <a:solidFill>
                <a:srgbClr val="000000"/>
              </a:solidFill>
              <a:latin typeface="Antonio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3487263" y="2355146"/>
            <a:ext cx="11777116" cy="13806311"/>
          </a:xfrm>
          <a:custGeom>
            <a:avLst/>
            <a:gdLst/>
            <a:ahLst/>
            <a:cxnLst/>
            <a:rect l="l" t="t" r="r" b="b"/>
            <a:pathLst>
              <a:path w="11777116" h="13806311">
                <a:moveTo>
                  <a:pt x="0" y="0"/>
                </a:moveTo>
                <a:lnTo>
                  <a:pt x="11777116" y="0"/>
                </a:lnTo>
                <a:lnTo>
                  <a:pt x="11777116" y="13806310"/>
                </a:lnTo>
                <a:lnTo>
                  <a:pt x="0" y="138063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4050020"/>
            <a:ext cx="5541666" cy="5541643"/>
            <a:chOff x="0" y="0"/>
            <a:chExt cx="7388888" cy="738885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388860" cy="7388860"/>
            </a:xfrm>
            <a:custGeom>
              <a:avLst/>
              <a:gdLst/>
              <a:ahLst/>
              <a:cxnLst/>
              <a:rect l="l" t="t" r="r" b="b"/>
              <a:pathLst>
                <a:path w="7388860" h="7388860">
                  <a:moveTo>
                    <a:pt x="7388860" y="3694430"/>
                  </a:moveTo>
                  <a:cubicBezTo>
                    <a:pt x="7388860" y="5734685"/>
                    <a:pt x="5734812" y="7388860"/>
                    <a:pt x="3694430" y="7388860"/>
                  </a:cubicBezTo>
                  <a:cubicBezTo>
                    <a:pt x="1654048" y="7388860"/>
                    <a:pt x="0" y="5734812"/>
                    <a:pt x="0" y="3694430"/>
                  </a:cubicBezTo>
                  <a:cubicBezTo>
                    <a:pt x="0" y="1654048"/>
                    <a:pt x="1654048" y="0"/>
                    <a:pt x="3694430" y="0"/>
                  </a:cubicBezTo>
                  <a:cubicBezTo>
                    <a:pt x="5734812" y="0"/>
                    <a:pt x="7388860" y="1654048"/>
                    <a:pt x="7388860" y="3694430"/>
                  </a:cubicBezTo>
                  <a:close/>
                </a:path>
              </a:pathLst>
            </a:custGeom>
            <a:blipFill>
              <a:blip r:embed="rId5"/>
              <a:stretch>
                <a:fillRect l="-25023" r="-25024"/>
              </a:stretch>
            </a:blip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BE86270B-17BF-4B55-9F4B-1F00C7F43010}"/>
              </a:ext>
            </a:extLst>
          </p:cNvPr>
          <p:cNvSpPr txBox="1"/>
          <p:nvPr/>
        </p:nvSpPr>
        <p:spPr>
          <a:xfrm>
            <a:off x="9448800" y="799002"/>
            <a:ext cx="6962339" cy="8246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8"/>
              </a:lnSpc>
            </a:pP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Een</a:t>
            </a:r>
            <a:r>
              <a:rPr lang="en-US" sz="36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schonere</a:t>
            </a:r>
            <a:r>
              <a:rPr lang="en-US" sz="3600" b="1" dirty="0">
                <a:solidFill>
                  <a:srgbClr val="000000"/>
                </a:solidFill>
                <a:latin typeface="Open Sauce"/>
              </a:rPr>
              <a:t>, </a:t>
            </a: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gezondere</a:t>
            </a:r>
            <a:r>
              <a:rPr lang="en-US" sz="36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en</a:t>
            </a:r>
            <a:r>
              <a:rPr lang="en-US" sz="36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veiligere</a:t>
            </a:r>
            <a:r>
              <a:rPr lang="en-US" sz="36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uce"/>
              </a:rPr>
              <a:t>leefomgeving</a:t>
            </a:r>
            <a:endParaRPr lang="en-US" sz="3600" b="1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Energiebesparing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</a:p>
          <a:p>
            <a:pPr algn="l">
              <a:lnSpc>
                <a:spcPts val="3358"/>
              </a:lnSpc>
            </a:pPr>
            <a:r>
              <a:rPr lang="en-US" sz="2400" dirty="0">
                <a:solidFill>
                  <a:srgbClr val="000000"/>
                </a:solidFill>
                <a:latin typeface="Open Sauce"/>
              </a:rPr>
              <a:t>CO2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reductie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&amp;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kostenreductie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bedrijven</a:t>
            </a: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Ketentoezicht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</a:p>
          <a:p>
            <a:pPr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Terugdringen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van milieu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risico’s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: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afvalstromen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kaart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brengen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betere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controle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(s) </a:t>
            </a:r>
          </a:p>
          <a:p>
            <a:pPr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Mogelijkheid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 tot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projectmatige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aanpak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,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B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ijvoorbeeld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bij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PFAS /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indirecte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lozingen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</a:p>
          <a:p>
            <a:pPr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Innovatie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,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aandachtsdossiers</a:t>
            </a:r>
            <a:endParaRPr lang="en-US" sz="2400" b="1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Niet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ten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koste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van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primaire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proces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</a:t>
            </a:r>
          </a:p>
          <a:p>
            <a:pPr algn="l">
              <a:lnSpc>
                <a:spcPts val="3358"/>
              </a:lnSpc>
            </a:pPr>
            <a:endParaRPr lang="en-US" sz="2400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Proactief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 in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kunnen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spelen</a:t>
            </a:r>
            <a:r>
              <a:rPr lang="en-US" sz="2400" b="1" dirty="0">
                <a:solidFill>
                  <a:srgbClr val="000000"/>
                </a:solidFill>
                <a:latin typeface="Open Sauce"/>
              </a:rPr>
              <a:t> op </a:t>
            </a:r>
            <a:r>
              <a:rPr lang="en-US" sz="2400" b="1" dirty="0" err="1">
                <a:solidFill>
                  <a:srgbClr val="000000"/>
                </a:solidFill>
                <a:latin typeface="Open Sauce"/>
              </a:rPr>
              <a:t>ontwikkelingen</a:t>
            </a:r>
            <a:endParaRPr lang="en-US" sz="2400" b="1" dirty="0">
              <a:solidFill>
                <a:srgbClr val="000000"/>
              </a:solidFill>
              <a:latin typeface="Open Sauce"/>
            </a:endParaRPr>
          </a:p>
          <a:p>
            <a:pPr algn="l">
              <a:lnSpc>
                <a:spcPts val="3358"/>
              </a:lnSpc>
            </a:pPr>
            <a:r>
              <a:rPr lang="en-US" sz="2400" dirty="0" err="1">
                <a:solidFill>
                  <a:srgbClr val="000000"/>
                </a:solidFill>
                <a:latin typeface="Open Sauce"/>
              </a:rPr>
              <a:t>Voorlichting</a:t>
            </a:r>
            <a:r>
              <a:rPr lang="en-US" sz="2400" dirty="0">
                <a:solidFill>
                  <a:srgbClr val="000000"/>
                </a:solidFill>
                <a:latin typeface="Open Sauce"/>
              </a:rPr>
              <a:t> / </a:t>
            </a:r>
          </a:p>
        </p:txBody>
      </p:sp>
    </p:spTree>
    <p:extLst>
      <p:ext uri="{BB962C8B-B14F-4D97-AF65-F5344CB8AC3E}">
        <p14:creationId xmlns:p14="http://schemas.microsoft.com/office/powerpoint/2010/main" val="679986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71898" y="6145754"/>
            <a:ext cx="10471590" cy="5235795"/>
          </a:xfrm>
          <a:custGeom>
            <a:avLst/>
            <a:gdLst/>
            <a:ahLst/>
            <a:cxnLst/>
            <a:rect l="l" t="t" r="r" b="b"/>
            <a:pathLst>
              <a:path w="10471590" h="5235795">
                <a:moveTo>
                  <a:pt x="0" y="0"/>
                </a:moveTo>
                <a:lnTo>
                  <a:pt x="10471590" y="0"/>
                </a:lnTo>
                <a:lnTo>
                  <a:pt x="10471590" y="5235795"/>
                </a:lnTo>
                <a:lnTo>
                  <a:pt x="0" y="52357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477634"/>
              </p:ext>
            </p:extLst>
          </p:nvPr>
        </p:nvGraphicFramePr>
        <p:xfrm>
          <a:off x="7707334" y="847725"/>
          <a:ext cx="9542440" cy="8591550"/>
        </p:xfrm>
        <a:graphic>
          <a:graphicData uri="http://schemas.openxmlformats.org/drawingml/2006/table">
            <a:tbl>
              <a:tblPr/>
              <a:tblGrid>
                <a:gridCol w="4771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1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9458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 Bold"/>
                        </a:rPr>
                        <a:t>Geen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 Bol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 Bold"/>
                        </a:rPr>
                        <a:t>milieuloket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 Bol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 Bold"/>
                        </a:rPr>
                        <a:t>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 Bol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 Bold"/>
                        </a:rPr>
                        <a:t>aanspreekpunt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 Bol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 Bold"/>
                        </a:rPr>
                        <a:t>meer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 Bold"/>
                        </a:rPr>
                        <a:t> in Zeeland: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Omgevingsdienst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RUD Zeeland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wordt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ondergebracht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bij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een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andere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omgevingsdienst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.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Er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wordt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vanuit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Rotterdam of Brabant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gewerkt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.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667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Open Sauce Bold"/>
                        </a:rPr>
                        <a:t>Meer afstand tussen medewerkers omgevingsdienst en ondernemers: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Open Sauce"/>
                        </a:rPr>
                        <a:t>Medewerkers uit een andere provincie kennen het gebied minder goed en staan er zowel qua afstand als gevoelsmatig verder vandaan.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5422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Open Sauce Bold"/>
                        </a:rPr>
                        <a:t>Verlies van werkgelegenheid: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Opgaan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in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een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andere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omgevingsdienst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betekent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ook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dat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er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veel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banen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verdwijnen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Open Sauce"/>
                        </a:rPr>
                        <a:t>uit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Open Sauce"/>
                        </a:rPr>
                        <a:t>  Zeeland.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1015814" y="1030613"/>
            <a:ext cx="5103800" cy="3162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8399"/>
              </a:lnSpc>
            </a:pPr>
            <a:r>
              <a:rPr lang="en-US" sz="6999" spc="-139" dirty="0">
                <a:solidFill>
                  <a:srgbClr val="000000"/>
                </a:solidFill>
                <a:latin typeface="Antonio Bold"/>
              </a:rPr>
              <a:t>Hoe </a:t>
            </a:r>
            <a:r>
              <a:rPr lang="en-US" sz="6999" spc="-139" dirty="0" err="1">
                <a:solidFill>
                  <a:srgbClr val="000000"/>
                </a:solidFill>
                <a:latin typeface="Antonio Bold"/>
              </a:rPr>
              <a:t>ziet</a:t>
            </a:r>
            <a:r>
              <a:rPr lang="en-US" sz="6999" spc="-139" dirty="0">
                <a:solidFill>
                  <a:srgbClr val="000000"/>
                </a:solidFill>
                <a:latin typeface="Antonio Bold"/>
              </a:rPr>
              <a:t> Zeeland </a:t>
            </a:r>
            <a:r>
              <a:rPr lang="en-US" sz="6999" spc="-139" dirty="0" err="1">
                <a:solidFill>
                  <a:srgbClr val="000000"/>
                </a:solidFill>
                <a:latin typeface="Antonio Bold"/>
              </a:rPr>
              <a:t>eruit</a:t>
            </a:r>
            <a:r>
              <a:rPr lang="en-US" sz="6999" spc="-139" dirty="0">
                <a:solidFill>
                  <a:srgbClr val="000000"/>
                </a:solidFill>
                <a:latin typeface="Antonio Bold"/>
              </a:rPr>
              <a:t> </a:t>
            </a:r>
            <a:r>
              <a:rPr lang="en-US" sz="6999" spc="-139" dirty="0" err="1">
                <a:solidFill>
                  <a:srgbClr val="000000"/>
                </a:solidFill>
                <a:latin typeface="Antonio Bold"/>
              </a:rPr>
              <a:t>zonder</a:t>
            </a:r>
            <a:r>
              <a:rPr lang="en-US" sz="6999" spc="-139" dirty="0">
                <a:solidFill>
                  <a:srgbClr val="000000"/>
                </a:solidFill>
                <a:latin typeface="Antonio Bold"/>
              </a:rPr>
              <a:t> RUD?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C08C6D5D-824A-4FC1-9ABA-7C2D8F974E6F}"/>
              </a:ext>
            </a:extLst>
          </p:cNvPr>
          <p:cNvSpPr/>
          <p:nvPr/>
        </p:nvSpPr>
        <p:spPr>
          <a:xfrm>
            <a:off x="689639" y="6024394"/>
            <a:ext cx="6015961" cy="931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380"/>
              </a:lnSpc>
            </a:pP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Aantasting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 van </a:t>
            </a: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een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veilige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schone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en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Open Sauce Bold"/>
              </a:rPr>
              <a:t>gezonde</a:t>
            </a:r>
            <a:r>
              <a:rPr lang="en-US" sz="2600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nl-NL" sz="2600" dirty="0">
                <a:solidFill>
                  <a:srgbClr val="000000"/>
                </a:solidFill>
                <a:latin typeface="Open Sauce Bold"/>
              </a:rPr>
              <a:t>leefomgeving</a:t>
            </a:r>
          </a:p>
        </p:txBody>
      </p:sp>
      <p:grpSp>
        <p:nvGrpSpPr>
          <p:cNvPr id="6" name="Group 10">
            <a:extLst>
              <a:ext uri="{FF2B5EF4-FFF2-40B4-BE49-F238E27FC236}">
                <a16:creationId xmlns:a16="http://schemas.microsoft.com/office/drawing/2014/main" id="{06E81BFD-877B-4E7A-B782-E1A6AFAFBBF1}"/>
              </a:ext>
            </a:extLst>
          </p:cNvPr>
          <p:cNvGrpSpPr/>
          <p:nvPr/>
        </p:nvGrpSpPr>
        <p:grpSpPr>
          <a:xfrm>
            <a:off x="826547" y="7457042"/>
            <a:ext cx="5974146" cy="1603250"/>
            <a:chOff x="0" y="-9526"/>
            <a:chExt cx="7965528" cy="2137667"/>
          </a:xfrm>
        </p:grpSpPr>
        <p:sp>
          <p:nvSpPr>
            <p:cNvPr id="7" name="TextBox 11">
              <a:extLst>
                <a:ext uri="{FF2B5EF4-FFF2-40B4-BE49-F238E27FC236}">
                  <a16:creationId xmlns:a16="http://schemas.microsoft.com/office/drawing/2014/main" id="{DA7004E7-1C83-430D-A305-3DEE1A1FF230}"/>
                </a:ext>
              </a:extLst>
            </p:cNvPr>
            <p:cNvSpPr txBox="1"/>
            <p:nvPr/>
          </p:nvSpPr>
          <p:spPr>
            <a:xfrm>
              <a:off x="0" y="665737"/>
              <a:ext cx="7965528" cy="1462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Als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vergunningverlening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stokt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,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kunnen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bedrijven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niet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verder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met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hun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 </a:t>
              </a:r>
              <a:r>
                <a:rPr lang="en-US" sz="2100" dirty="0" err="1">
                  <a:solidFill>
                    <a:srgbClr val="000000"/>
                  </a:solidFill>
                  <a:latin typeface="Open Sauce"/>
                </a:rPr>
                <a:t>werkzaamheden</a:t>
              </a:r>
              <a:r>
                <a:rPr lang="en-US" sz="2100" dirty="0">
                  <a:solidFill>
                    <a:srgbClr val="000000"/>
                  </a:solidFill>
                  <a:latin typeface="Open Sauce"/>
                </a:rPr>
                <a:t>.</a:t>
              </a:r>
            </a:p>
          </p:txBody>
        </p:sp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2E0C0121-6A21-4CC0-BAB0-73C936372E6A}"/>
                </a:ext>
              </a:extLst>
            </p:cNvPr>
            <p:cNvSpPr txBox="1"/>
            <p:nvPr/>
          </p:nvSpPr>
          <p:spPr>
            <a:xfrm>
              <a:off x="0" y="-9526"/>
              <a:ext cx="7965528" cy="536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Bedrijven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staan</a:t>
              </a:r>
              <a:r>
                <a:rPr lang="en-US" sz="2600" dirty="0">
                  <a:solidFill>
                    <a:srgbClr val="000000"/>
                  </a:solidFill>
                  <a:latin typeface="Open Sauce Bold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Open Sauce Bold"/>
                </a:rPr>
                <a:t>stil</a:t>
              </a:r>
              <a:endParaRPr lang="en-US" sz="2600" dirty="0">
                <a:solidFill>
                  <a:srgbClr val="000000"/>
                </a:solidFill>
                <a:latin typeface="Open Sauce Bold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851910" y="-2515617"/>
            <a:ext cx="15752129" cy="1575212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B1CF3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533401" y="2094696"/>
            <a:ext cx="10135467" cy="7163604"/>
            <a:chOff x="-766477" y="9459"/>
            <a:chExt cx="13513954" cy="9551471"/>
          </a:xfrm>
        </p:grpSpPr>
        <p:sp>
          <p:nvSpPr>
            <p:cNvPr id="5" name="TextBox 5"/>
            <p:cNvSpPr txBox="1"/>
            <p:nvPr/>
          </p:nvSpPr>
          <p:spPr>
            <a:xfrm>
              <a:off x="0" y="9106482"/>
              <a:ext cx="9409139" cy="454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92"/>
                </a:lnSpc>
              </a:pPr>
              <a:endParaRPr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766477" y="9459"/>
              <a:ext cx="13513954" cy="41028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8399"/>
                </a:lnSpc>
              </a:pP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Bijdrage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</a:t>
              </a:r>
              <a:r>
                <a:rPr lang="en-US" sz="6999" spc="-139" dirty="0" err="1">
                  <a:solidFill>
                    <a:srgbClr val="000000"/>
                  </a:solidFill>
                  <a:latin typeface="Antonio Bold"/>
                </a:rPr>
                <a:t>Prijspeil</a:t>
              </a:r>
              <a:r>
                <a:rPr lang="en-US" sz="6999" spc="-139" dirty="0">
                  <a:solidFill>
                    <a:srgbClr val="000000"/>
                  </a:solidFill>
                  <a:latin typeface="Antonio Bold"/>
                </a:rPr>
                <a:t> 2023</a:t>
              </a:r>
            </a:p>
            <a:p>
              <a:pPr>
                <a:lnSpc>
                  <a:spcPts val="8399"/>
                </a:lnSpc>
              </a:pP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  <a:p>
              <a:pPr>
                <a:lnSpc>
                  <a:spcPts val="8399"/>
                </a:lnSpc>
              </a:pPr>
              <a:r>
                <a:rPr lang="nl-NL" sz="3600" spc="-139" dirty="0">
                  <a:solidFill>
                    <a:srgbClr val="000000"/>
                  </a:solidFill>
                  <a:latin typeface="Antonio Bold"/>
                </a:rPr>
                <a:t>Bijdragen 		2024		  2025                2026                   2027</a:t>
              </a:r>
              <a:endParaRPr lang="en-US" sz="6999" spc="-139" dirty="0">
                <a:solidFill>
                  <a:srgbClr val="000000"/>
                </a:solidFill>
                <a:latin typeface="Antonio Bold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2700000">
            <a:off x="10105880" y="5102049"/>
            <a:ext cx="12098771" cy="6654453"/>
            <a:chOff x="0" y="0"/>
            <a:chExt cx="4060919" cy="2233549"/>
          </a:xfrm>
        </p:grpSpPr>
        <p:sp>
          <p:nvSpPr>
            <p:cNvPr id="8" name="Freeform 8"/>
            <p:cNvSpPr/>
            <p:nvPr/>
          </p:nvSpPr>
          <p:spPr>
            <a:xfrm>
              <a:off x="19050" y="19050"/>
              <a:ext cx="4022947" cy="2195449"/>
            </a:xfrm>
            <a:custGeom>
              <a:avLst/>
              <a:gdLst/>
              <a:ahLst/>
              <a:cxnLst/>
              <a:rect l="l" t="t" r="r" b="b"/>
              <a:pathLst>
                <a:path w="4022947" h="2195449">
                  <a:moveTo>
                    <a:pt x="2925031" y="2195449"/>
                  </a:moveTo>
                  <a:lnTo>
                    <a:pt x="1097788" y="2195449"/>
                  </a:lnTo>
                  <a:cubicBezTo>
                    <a:pt x="491490" y="2195449"/>
                    <a:pt x="0" y="1703959"/>
                    <a:pt x="0" y="1097661"/>
                  </a:cubicBezTo>
                  <a:cubicBezTo>
                    <a:pt x="0" y="491490"/>
                    <a:pt x="491490" y="0"/>
                    <a:pt x="1097788" y="0"/>
                  </a:cubicBezTo>
                  <a:lnTo>
                    <a:pt x="2925158" y="0"/>
                  </a:lnTo>
                  <a:cubicBezTo>
                    <a:pt x="3531457" y="0"/>
                    <a:pt x="4022947" y="491490"/>
                    <a:pt x="4022947" y="1097788"/>
                  </a:cubicBezTo>
                  <a:cubicBezTo>
                    <a:pt x="4022820" y="1703959"/>
                    <a:pt x="3531329" y="2195449"/>
                    <a:pt x="2925031" y="2195449"/>
                  </a:cubicBezTo>
                  <a:close/>
                </a:path>
              </a:pathLst>
            </a:custGeom>
            <a:solidFill>
              <a:srgbClr val="36348E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4060920" cy="2233549"/>
            </a:xfrm>
            <a:custGeom>
              <a:avLst/>
              <a:gdLst/>
              <a:ahLst/>
              <a:cxnLst/>
              <a:rect l="l" t="t" r="r" b="b"/>
              <a:pathLst>
                <a:path w="4060920" h="2233549">
                  <a:moveTo>
                    <a:pt x="2944081" y="2233549"/>
                  </a:moveTo>
                  <a:lnTo>
                    <a:pt x="1116838" y="2233549"/>
                  </a:lnTo>
                  <a:cubicBezTo>
                    <a:pt x="501015" y="2233549"/>
                    <a:pt x="0" y="1732534"/>
                    <a:pt x="0" y="1116838"/>
                  </a:cubicBezTo>
                  <a:cubicBezTo>
                    <a:pt x="0" y="501015"/>
                    <a:pt x="501015" y="0"/>
                    <a:pt x="1116838" y="0"/>
                  </a:cubicBezTo>
                  <a:lnTo>
                    <a:pt x="2944208" y="0"/>
                  </a:lnTo>
                  <a:cubicBezTo>
                    <a:pt x="3559904" y="0"/>
                    <a:pt x="4060920" y="501015"/>
                    <a:pt x="4060920" y="1116838"/>
                  </a:cubicBezTo>
                  <a:cubicBezTo>
                    <a:pt x="4060920" y="1732534"/>
                    <a:pt x="3559904" y="2233549"/>
                    <a:pt x="2944081" y="2233549"/>
                  </a:cubicBezTo>
                  <a:close/>
                  <a:moveTo>
                    <a:pt x="1116838" y="38100"/>
                  </a:moveTo>
                  <a:cubicBezTo>
                    <a:pt x="521970" y="38100"/>
                    <a:pt x="38100" y="521970"/>
                    <a:pt x="38100" y="1116838"/>
                  </a:cubicBezTo>
                  <a:cubicBezTo>
                    <a:pt x="38100" y="1711579"/>
                    <a:pt x="521970" y="2195576"/>
                    <a:pt x="1116838" y="2195576"/>
                  </a:cubicBezTo>
                  <a:lnTo>
                    <a:pt x="2944208" y="2195576"/>
                  </a:lnTo>
                  <a:cubicBezTo>
                    <a:pt x="3538950" y="2195576"/>
                    <a:pt x="4022947" y="1711706"/>
                    <a:pt x="4022947" y="1116838"/>
                  </a:cubicBezTo>
                  <a:cubicBezTo>
                    <a:pt x="4022820" y="521970"/>
                    <a:pt x="3538949" y="38100"/>
                    <a:pt x="2944081" y="38100"/>
                  </a:cubicBezTo>
                  <a:lnTo>
                    <a:pt x="1116838" y="381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651440" y="3753055"/>
            <a:ext cx="5246391" cy="524637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</p:sp>
      </p:grp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91E18F77-E906-4B62-92F1-AADC9E9B3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141064"/>
              </p:ext>
            </p:extLst>
          </p:nvPr>
        </p:nvGraphicFramePr>
        <p:xfrm>
          <a:off x="533401" y="5360448"/>
          <a:ext cx="10135467" cy="1510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034">
                  <a:extLst>
                    <a:ext uri="{9D8B030D-6E8A-4147-A177-3AD203B41FA5}">
                      <a16:colId xmlns:a16="http://schemas.microsoft.com/office/drawing/2014/main" val="2545895403"/>
                    </a:ext>
                  </a:extLst>
                </a:gridCol>
                <a:gridCol w="74468">
                  <a:extLst>
                    <a:ext uri="{9D8B030D-6E8A-4147-A177-3AD203B41FA5}">
                      <a16:colId xmlns:a16="http://schemas.microsoft.com/office/drawing/2014/main" val="3584796959"/>
                    </a:ext>
                  </a:extLst>
                </a:gridCol>
                <a:gridCol w="1657658">
                  <a:extLst>
                    <a:ext uri="{9D8B030D-6E8A-4147-A177-3AD203B41FA5}">
                      <a16:colId xmlns:a16="http://schemas.microsoft.com/office/drawing/2014/main" val="1965276265"/>
                    </a:ext>
                  </a:extLst>
                </a:gridCol>
                <a:gridCol w="70825">
                  <a:extLst>
                    <a:ext uri="{9D8B030D-6E8A-4147-A177-3AD203B41FA5}">
                      <a16:colId xmlns:a16="http://schemas.microsoft.com/office/drawing/2014/main" val="3932484121"/>
                    </a:ext>
                  </a:extLst>
                </a:gridCol>
                <a:gridCol w="1886394">
                  <a:extLst>
                    <a:ext uri="{9D8B030D-6E8A-4147-A177-3AD203B41FA5}">
                      <a16:colId xmlns:a16="http://schemas.microsoft.com/office/drawing/2014/main" val="1530956799"/>
                    </a:ext>
                  </a:extLst>
                </a:gridCol>
                <a:gridCol w="38100">
                  <a:extLst>
                    <a:ext uri="{9D8B030D-6E8A-4147-A177-3AD203B41FA5}">
                      <a16:colId xmlns:a16="http://schemas.microsoft.com/office/drawing/2014/main" val="868302513"/>
                    </a:ext>
                  </a:extLst>
                </a:gridCol>
                <a:gridCol w="1871028">
                  <a:extLst>
                    <a:ext uri="{9D8B030D-6E8A-4147-A177-3AD203B41FA5}">
                      <a16:colId xmlns:a16="http://schemas.microsoft.com/office/drawing/2014/main" val="2313171033"/>
                    </a:ext>
                  </a:extLst>
                </a:gridCol>
                <a:gridCol w="154584">
                  <a:extLst>
                    <a:ext uri="{9D8B030D-6E8A-4147-A177-3AD203B41FA5}">
                      <a16:colId xmlns:a16="http://schemas.microsoft.com/office/drawing/2014/main" val="3382242105"/>
                    </a:ext>
                  </a:extLst>
                </a:gridCol>
                <a:gridCol w="2004065">
                  <a:extLst>
                    <a:ext uri="{9D8B030D-6E8A-4147-A177-3AD203B41FA5}">
                      <a16:colId xmlns:a16="http://schemas.microsoft.com/office/drawing/2014/main" val="3279205791"/>
                    </a:ext>
                  </a:extLst>
                </a:gridCol>
                <a:gridCol w="144311">
                  <a:extLst>
                    <a:ext uri="{9D8B030D-6E8A-4147-A177-3AD203B41FA5}">
                      <a16:colId xmlns:a16="http://schemas.microsoft.com/office/drawing/2014/main" val="593876521"/>
                    </a:ext>
                  </a:extLst>
                </a:gridCol>
              </a:tblGrid>
              <a:tr h="503502"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Middelburg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3200" u="none" strike="noStrike" dirty="0">
                          <a:effectLst/>
                        </a:rPr>
                        <a:t>379.100</a:t>
                      </a:r>
                      <a:endParaRPr lang="nl-NL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443.900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 dirty="0">
                          <a:effectLst/>
                        </a:rPr>
                        <a:t>490.300</a:t>
                      </a:r>
                      <a:endParaRPr lang="nl-NL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493.700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00505322"/>
                  </a:ext>
                </a:extLst>
              </a:tr>
              <a:tr h="503502"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Veere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3200" u="none" strike="noStrike">
                          <a:effectLst/>
                        </a:rPr>
                        <a:t>395.500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463.100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 dirty="0">
                          <a:effectLst/>
                        </a:rPr>
                        <a:t> </a:t>
                      </a:r>
                      <a:endParaRPr lang="nl-NL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511.500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515.100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7444080"/>
                  </a:ext>
                </a:extLst>
              </a:tr>
              <a:tr h="503502"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 dirty="0">
                          <a:effectLst/>
                        </a:rPr>
                        <a:t>Vlissingen</a:t>
                      </a:r>
                      <a:endParaRPr lang="nl-NL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3200" u="none" strike="noStrike">
                          <a:effectLst/>
                        </a:rPr>
                        <a:t>536.300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627.900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693.600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>
                          <a:effectLst/>
                        </a:rPr>
                        <a:t> 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l-NL" sz="3200" u="none" strike="noStrike">
                          <a:effectLst/>
                        </a:rPr>
                        <a:t>698.400</a:t>
                      </a:r>
                      <a:endParaRPr lang="nl-NL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3200" u="none" strike="noStrike" dirty="0">
                          <a:effectLst/>
                        </a:rPr>
                        <a:t> </a:t>
                      </a:r>
                      <a:endParaRPr lang="nl-NL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27928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331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4499C50C5F5E4FA17CB71BD3E1A9E7" ma:contentTypeVersion="2" ma:contentTypeDescription="Een nieuw document maken." ma:contentTypeScope="" ma:versionID="2ba598702aefdb8bf151f173410650de">
  <xsd:schema xmlns:xsd="http://www.w3.org/2001/XMLSchema" xmlns:xs="http://www.w3.org/2001/XMLSchema" xmlns:p="http://schemas.microsoft.com/office/2006/metadata/properties" xmlns:ns2="fb64df99-f168-4be5-ad1e-db04aa77a762" xmlns:ns3="http://schemas.microsoft.com/sharepoint/v4" targetNamespace="http://schemas.microsoft.com/office/2006/metadata/properties" ma:root="true" ma:fieldsID="669790b131562fc0fa61e94dbc37e088" ns2:_="" ns3:_="">
    <xsd:import namespace="fb64df99-f168-4be5-ad1e-db04aa77a762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4df99-f168-4be5-ad1e-db04aa77a76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_dlc_DocId xmlns="fb64df99-f168-4be5-ad1e-db04aa77a762">T5QY4AJCD4H6-19-18800</_dlc_DocId>
    <_dlc_DocIdUrl xmlns="fb64df99-f168-4be5-ad1e-db04aa77a762">
      <Url>http://intranet.rud-zeeland.nl/_layouts/DocIdRedir.aspx?ID=T5QY4AJCD4H6-19-18800</Url>
      <Description>T5QY4AJCD4H6-19-18800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E192A7-BCBD-4C79-9603-F25E1A494E7F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5E16C2C-7BE9-4DF6-B9C3-CFED9C8571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64df99-f168-4be5-ad1e-db04aa77a762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131E01-8D36-4285-B5A6-5C6E506131DF}">
  <ds:schemaRefs>
    <ds:schemaRef ds:uri="fb64df99-f168-4be5-ad1e-db04aa77a762"/>
    <ds:schemaRef ds:uri="http://schemas.microsoft.com/office/2006/metadata/properties"/>
    <ds:schemaRef ds:uri="http://purl.org/dc/dcmitype/"/>
    <ds:schemaRef ds:uri="http://purl.org/dc/terms/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2526B6D2-C64C-4360-B34B-6E6ED7EF84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2050</TotalTime>
  <Words>892</Words>
  <Application>Microsoft Office PowerPoint</Application>
  <PresentationFormat>Aangepast</PresentationFormat>
  <Paragraphs>203</Paragraphs>
  <Slides>17</Slides>
  <Notes>12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6" baseType="lpstr">
      <vt:lpstr>Arial</vt:lpstr>
      <vt:lpstr>Open Sauce</vt:lpstr>
      <vt:lpstr>Open Sauce Bold</vt:lpstr>
      <vt:lpstr>Open Sauce Bold Italics</vt:lpstr>
      <vt:lpstr>Antonio Bold</vt:lpstr>
      <vt:lpstr>Calibri</vt:lpstr>
      <vt:lpstr>Open Sauce Italics</vt:lpstr>
      <vt:lpstr>Office Theme</vt:lpstr>
      <vt:lpstr>Worksheet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Presentatie informatieavond april 2024</dc:title>
  <dc:creator>den Daas B. (Bastiaan)</dc:creator>
  <cp:lastModifiedBy>Floor Vermeulen</cp:lastModifiedBy>
  <cp:revision>59</cp:revision>
  <dcterms:created xsi:type="dcterms:W3CDTF">2006-08-16T00:00:00Z</dcterms:created>
  <dcterms:modified xsi:type="dcterms:W3CDTF">2024-05-28T11:45:47Z</dcterms:modified>
  <dc:identifier>DAF9gzwLpSU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0x010100C74499C50C5F5E4FA17CB71BD3E1A9E7</vt:lpwstr>
  </property>
  <property fmtid="{D5CDD505-2E9C-101B-9397-08002B2CF9AE}" pid="3" name="_dlc_DocIdItemGuid">
    <vt:lpwstr>c550edfb-c19e-4ff1-a747-f96f643a5e27</vt:lpwstr>
  </property>
</Properties>
</file>