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4"/>
  </p:sldMasterIdLst>
  <p:notesMasterIdLst>
    <p:notesMasterId r:id="rId22"/>
  </p:notesMasterIdLst>
  <p:handoutMasterIdLst>
    <p:handoutMasterId r:id="rId23"/>
  </p:handoutMasterIdLst>
  <p:sldIdLst>
    <p:sldId id="266" r:id="rId5"/>
    <p:sldId id="317" r:id="rId6"/>
    <p:sldId id="318" r:id="rId7"/>
    <p:sldId id="294" r:id="rId8"/>
    <p:sldId id="284" r:id="rId9"/>
    <p:sldId id="313" r:id="rId10"/>
    <p:sldId id="301" r:id="rId11"/>
    <p:sldId id="302" r:id="rId12"/>
    <p:sldId id="309" r:id="rId13"/>
    <p:sldId id="303" r:id="rId14"/>
    <p:sldId id="304" r:id="rId15"/>
    <p:sldId id="305" r:id="rId16"/>
    <p:sldId id="307" r:id="rId17"/>
    <p:sldId id="308" r:id="rId18"/>
    <p:sldId id="316" r:id="rId19"/>
    <p:sldId id="312" r:id="rId20"/>
    <p:sldId id="293" r:id="rId21"/>
  </p:sldIdLst>
  <p:sldSz cx="9144000" cy="6858000" type="screen4x3"/>
  <p:notesSz cx="6797675" cy="9928225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6DCEE82C-A986-4DA7-A98C-051B13A1556C}">
          <p14:sldIdLst>
            <p14:sldId id="266"/>
            <p14:sldId id="317"/>
            <p14:sldId id="318"/>
            <p14:sldId id="294"/>
            <p14:sldId id="284"/>
            <p14:sldId id="313"/>
            <p14:sldId id="301"/>
            <p14:sldId id="302"/>
            <p14:sldId id="309"/>
            <p14:sldId id="303"/>
            <p14:sldId id="304"/>
            <p14:sldId id="305"/>
            <p14:sldId id="307"/>
            <p14:sldId id="308"/>
            <p14:sldId id="316"/>
            <p14:sldId id="312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2" pos="68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14" orient="horz" pos="1865" userDrawn="1">
          <p15:clr>
            <a:srgbClr val="A4A3A4"/>
          </p15:clr>
        </p15:guide>
        <p15:guide id="18" orient="horz" pos="890" userDrawn="1">
          <p15:clr>
            <a:srgbClr val="A4A3A4"/>
          </p15:clr>
        </p15:guide>
        <p15:guide id="20" orient="horz" pos="3475" userDrawn="1">
          <p15:clr>
            <a:srgbClr val="A4A3A4"/>
          </p15:clr>
        </p15:guide>
        <p15:guide id="21" pos="272" userDrawn="1">
          <p15:clr>
            <a:srgbClr val="A4A3A4"/>
          </p15:clr>
        </p15:guide>
        <p15:guide id="22" pos="2948" userDrawn="1">
          <p15:clr>
            <a:srgbClr val="A4A3A4"/>
          </p15:clr>
        </p15:guide>
        <p15:guide id="23" pos="5148" userDrawn="1">
          <p15:clr>
            <a:srgbClr val="A4A3A4"/>
          </p15:clr>
        </p15:guide>
        <p15:guide id="24" pos="1383" userDrawn="1">
          <p15:clr>
            <a:srgbClr val="A4A3A4"/>
          </p15:clr>
        </p15:guide>
        <p15:guide id="25" pos="2744" userDrawn="1">
          <p15:clr>
            <a:srgbClr val="A4A3A4"/>
          </p15:clr>
        </p15:guide>
        <p15:guide id="26" pos="2200" userDrawn="1">
          <p15:clr>
            <a:srgbClr val="A4A3A4"/>
          </p15:clr>
        </p15:guide>
        <p15:guide id="27" pos="4014" userDrawn="1">
          <p15:clr>
            <a:srgbClr val="A4A3A4"/>
          </p15:clr>
        </p15:guide>
        <p15:guide id="28" orient="horz" pos="2818" userDrawn="1">
          <p15:clr>
            <a:srgbClr val="A4A3A4"/>
          </p15:clr>
        </p15:guide>
        <p15:guide id="29" pos="4173" userDrawn="1">
          <p15:clr>
            <a:srgbClr val="A4A3A4"/>
          </p15:clr>
        </p15:guide>
        <p15:guide id="30" orient="horz" pos="1638" userDrawn="1">
          <p15:clr>
            <a:srgbClr val="A4A3A4"/>
          </p15:clr>
        </p15:guide>
        <p15:guide id="31" orient="horz" pos="1412" userDrawn="1">
          <p15:clr>
            <a:srgbClr val="A4A3A4"/>
          </p15:clr>
        </p15:guide>
        <p15:guide id="32" orient="horz" pos="152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8604"/>
    <a:srgbClr val="FF00FF"/>
    <a:srgbClr val="008B8C"/>
    <a:srgbClr val="33CC33"/>
    <a:srgbClr val="D816CA"/>
    <a:srgbClr val="66CCFF"/>
    <a:srgbClr val="008DC1"/>
    <a:srgbClr val="C36C62"/>
    <a:srgbClr val="6B541B"/>
    <a:srgbClr val="008C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102872-0B39-4DB8-812A-06C20B4FF9C3}" v="162" dt="2023-10-09T18:20:56.993"/>
    <p1510:client id="{6776E211-C7F1-4288-AD49-BD22F0DBA1CF}" v="10" dt="2023-10-09T18:29:19.031"/>
    <p1510:client id="{B3E31F2D-6760-453B-AFC4-4FFC845FD96A}" v="25" dt="2023-10-09T17:36:25.122"/>
    <p1510:client id="{C02C6F7F-F8E6-4257-8B67-9DFB799BB922}" v="10" dt="2023-10-09T17:29:44.5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38" autoAdjust="0"/>
    <p:restoredTop sz="94711" autoAdjust="0"/>
  </p:normalViewPr>
  <p:slideViewPr>
    <p:cSldViewPr snapToGrid="0" showGuides="1">
      <p:cViewPr varScale="1">
        <p:scale>
          <a:sx n="128" d="100"/>
          <a:sy n="128" d="100"/>
        </p:scale>
        <p:origin x="1602" y="120"/>
      </p:cViewPr>
      <p:guideLst>
        <p:guide pos="68"/>
        <p:guide orient="horz" pos="3974"/>
        <p:guide orient="horz" pos="1865"/>
        <p:guide orient="horz" pos="890"/>
        <p:guide orient="horz" pos="3475"/>
        <p:guide pos="272"/>
        <p:guide pos="2948"/>
        <p:guide pos="5148"/>
        <p:guide pos="1383"/>
        <p:guide pos="2744"/>
        <p:guide pos="2200"/>
        <p:guide pos="4014"/>
        <p:guide orient="horz" pos="2818"/>
        <p:guide pos="4173"/>
        <p:guide orient="horz" pos="1638"/>
        <p:guide orient="horz" pos="1412"/>
        <p:guide orient="horz" pos="152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3260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>
            <a:lvl1pPr defTabSz="914472">
              <a:defRPr sz="1200"/>
            </a:lvl1pPr>
          </a:lstStyle>
          <a:p>
            <a:endParaRPr lang="nl-NL" altLang="nl-NL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1"/>
            <a:ext cx="2945862" cy="49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>
            <a:lvl1pPr algn="r" defTabSz="914472">
              <a:defRPr sz="1200"/>
            </a:lvl1pPr>
          </a:lstStyle>
          <a:p>
            <a:endParaRPr lang="nl-NL" altLang="nl-NL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0937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4" y="4715407"/>
            <a:ext cx="5438748" cy="4467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Click to edit Master text styles</a:t>
            </a:r>
          </a:p>
          <a:p>
            <a:pPr lvl="1"/>
            <a:r>
              <a:rPr lang="nl-NL" altLang="nl-NL"/>
              <a:t>Second level</a:t>
            </a:r>
          </a:p>
          <a:p>
            <a:pPr lvl="2"/>
            <a:r>
              <a:rPr lang="nl-NL" altLang="nl-NL"/>
              <a:t>Third level</a:t>
            </a:r>
          </a:p>
          <a:p>
            <a:pPr lvl="3"/>
            <a:r>
              <a:rPr lang="nl-NL" altLang="nl-NL"/>
              <a:t>Fourth level</a:t>
            </a:r>
          </a:p>
          <a:p>
            <a:pPr lvl="4"/>
            <a:r>
              <a:rPr lang="nl-NL" altLang="nl-NL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273"/>
            <a:ext cx="2945862" cy="49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4" tIns="45717" rIns="91434" bIns="45717" numCol="1" anchor="b" anchorCtr="0" compatLnSpc="1">
            <a:prstTxWarp prst="textNoShape">
              <a:avLst/>
            </a:prstTxWarp>
          </a:bodyPr>
          <a:lstStyle>
            <a:lvl1pPr defTabSz="914472">
              <a:defRPr sz="1200"/>
            </a:lvl1pPr>
          </a:lstStyle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092105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alt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008C8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59113" y="4149725"/>
            <a:ext cx="59055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nl-NL" altLang="nl-NL"/>
          </a:p>
        </p:txBody>
      </p:sp>
      <p:pic>
        <p:nvPicPr>
          <p:cNvPr id="15379" name="Picture 19" descr="041027titel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938" y="6527800"/>
            <a:ext cx="1057275" cy="18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C656FE-B6BB-4562-88DD-1DB7D7F42672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33440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675312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675312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DC53FEA-3D58-46E0-8428-5C4B63B77107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70346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2171136"/>
            <a:ext cx="6858000" cy="1338828"/>
          </a:xfrm>
        </p:spPr>
        <p:txBody>
          <a:bodyPr lIns="0" anchor="b"/>
          <a:lstStyle>
            <a:lvl1pPr algn="ctr">
              <a:defRPr sz="4500">
                <a:latin typeface="Ubuntu Norma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602042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Positionpaper quickscan Astrant Ede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A1997-79E4-C240-B66A-F4799FA613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3577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E577C30-7050-4E38-9027-B60AEEA433F0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01984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EF363BD-FB37-4D30-BFD6-EA412F2EDD70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98445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331913" y="2133600"/>
            <a:ext cx="3600450" cy="3816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084763" y="2133600"/>
            <a:ext cx="3602037" cy="3816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3A421BA-E4AE-444E-8317-40FAD5F03864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45113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410F16F-F972-49E3-B25C-60B714D0A1F0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80821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CB5C17-DBA0-4424-B343-297D560DA7D3}" type="slidenum">
              <a:rPr lang="nl-NL" altLang="nl-NL"/>
              <a:pPr/>
              <a:t>‹nr.›</a:t>
            </a:fld>
            <a:endParaRPr lang="nl-NL" altLang="nl-NL"/>
          </a:p>
        </p:txBody>
      </p:sp>
      <p:cxnSp>
        <p:nvCxnSpPr>
          <p:cNvPr id="6" name="Rechte verbindingslijn 5"/>
          <p:cNvCxnSpPr/>
          <p:nvPr userDrawn="1"/>
        </p:nvCxnSpPr>
        <p:spPr>
          <a:xfrm>
            <a:off x="-36512" y="5589240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8"/>
          <p:cNvCxnSpPr/>
          <p:nvPr userDrawn="1"/>
        </p:nvCxnSpPr>
        <p:spPr>
          <a:xfrm>
            <a:off x="-36512" y="5517232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/>
          <p:cNvCxnSpPr/>
          <p:nvPr userDrawn="1"/>
        </p:nvCxnSpPr>
        <p:spPr>
          <a:xfrm>
            <a:off x="-508" y="5445224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/>
          <p:cNvCxnSpPr/>
          <p:nvPr userDrawn="1"/>
        </p:nvCxnSpPr>
        <p:spPr>
          <a:xfrm>
            <a:off x="-508" y="5373216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/>
          <p:nvPr userDrawn="1"/>
        </p:nvCxnSpPr>
        <p:spPr>
          <a:xfrm>
            <a:off x="-36512" y="5301208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20"/>
          <p:cNvCxnSpPr/>
          <p:nvPr userDrawn="1"/>
        </p:nvCxnSpPr>
        <p:spPr>
          <a:xfrm>
            <a:off x="-36512" y="5229200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21"/>
          <p:cNvCxnSpPr/>
          <p:nvPr userDrawn="1"/>
        </p:nvCxnSpPr>
        <p:spPr>
          <a:xfrm>
            <a:off x="-36004" y="5157192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22"/>
          <p:cNvCxnSpPr/>
          <p:nvPr userDrawn="1"/>
        </p:nvCxnSpPr>
        <p:spPr>
          <a:xfrm>
            <a:off x="-36004" y="5085184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23"/>
          <p:cNvCxnSpPr/>
          <p:nvPr userDrawn="1"/>
        </p:nvCxnSpPr>
        <p:spPr>
          <a:xfrm>
            <a:off x="-35496" y="5013176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24"/>
          <p:cNvCxnSpPr/>
          <p:nvPr userDrawn="1"/>
        </p:nvCxnSpPr>
        <p:spPr>
          <a:xfrm>
            <a:off x="-35496" y="4941168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echte verbindingslijn 25"/>
          <p:cNvCxnSpPr/>
          <p:nvPr userDrawn="1"/>
        </p:nvCxnSpPr>
        <p:spPr>
          <a:xfrm>
            <a:off x="-34988" y="4869160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/>
          <p:cNvCxnSpPr/>
          <p:nvPr userDrawn="1"/>
        </p:nvCxnSpPr>
        <p:spPr>
          <a:xfrm>
            <a:off x="-34988" y="4797152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Rechte verbindingslijn 27"/>
          <p:cNvCxnSpPr/>
          <p:nvPr userDrawn="1"/>
        </p:nvCxnSpPr>
        <p:spPr>
          <a:xfrm>
            <a:off x="-34480" y="4725144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echte verbindingslijn 28"/>
          <p:cNvCxnSpPr/>
          <p:nvPr userDrawn="1"/>
        </p:nvCxnSpPr>
        <p:spPr>
          <a:xfrm>
            <a:off x="-34480" y="4653136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/>
          <p:cNvCxnSpPr/>
          <p:nvPr userDrawn="1"/>
        </p:nvCxnSpPr>
        <p:spPr>
          <a:xfrm>
            <a:off x="-33972" y="4581128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/>
          <p:cNvCxnSpPr/>
          <p:nvPr userDrawn="1"/>
        </p:nvCxnSpPr>
        <p:spPr>
          <a:xfrm>
            <a:off x="-33972" y="4509120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/>
          <p:cNvCxnSpPr/>
          <p:nvPr userDrawn="1"/>
        </p:nvCxnSpPr>
        <p:spPr>
          <a:xfrm>
            <a:off x="-33464" y="4437112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/>
          <p:cNvCxnSpPr/>
          <p:nvPr userDrawn="1"/>
        </p:nvCxnSpPr>
        <p:spPr>
          <a:xfrm>
            <a:off x="-33464" y="4365104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Rechte verbindingslijn 33"/>
          <p:cNvCxnSpPr/>
          <p:nvPr userDrawn="1"/>
        </p:nvCxnSpPr>
        <p:spPr>
          <a:xfrm>
            <a:off x="-32956" y="4293096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/>
          <p:cNvCxnSpPr/>
          <p:nvPr userDrawn="1"/>
        </p:nvCxnSpPr>
        <p:spPr>
          <a:xfrm>
            <a:off x="-32956" y="4221088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Rechte verbindingslijn 35"/>
          <p:cNvCxnSpPr/>
          <p:nvPr userDrawn="1"/>
        </p:nvCxnSpPr>
        <p:spPr>
          <a:xfrm>
            <a:off x="-32448" y="4149080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echte verbindingslijn 36"/>
          <p:cNvCxnSpPr/>
          <p:nvPr userDrawn="1"/>
        </p:nvCxnSpPr>
        <p:spPr>
          <a:xfrm>
            <a:off x="-32448" y="4077072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37"/>
          <p:cNvCxnSpPr/>
          <p:nvPr userDrawn="1"/>
        </p:nvCxnSpPr>
        <p:spPr>
          <a:xfrm>
            <a:off x="-31940" y="4005064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echte verbindingslijn 38"/>
          <p:cNvCxnSpPr/>
          <p:nvPr userDrawn="1"/>
        </p:nvCxnSpPr>
        <p:spPr>
          <a:xfrm>
            <a:off x="-31940" y="3933056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Rechte verbindingslijn 39"/>
          <p:cNvCxnSpPr/>
          <p:nvPr userDrawn="1"/>
        </p:nvCxnSpPr>
        <p:spPr>
          <a:xfrm>
            <a:off x="-31432" y="3861048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echte verbindingslijn 40"/>
          <p:cNvCxnSpPr/>
          <p:nvPr userDrawn="1"/>
        </p:nvCxnSpPr>
        <p:spPr>
          <a:xfrm>
            <a:off x="-31432" y="3789040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/>
          <p:cNvCxnSpPr/>
          <p:nvPr userDrawn="1"/>
        </p:nvCxnSpPr>
        <p:spPr>
          <a:xfrm>
            <a:off x="-30924" y="3717032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echte verbindingslijn 42"/>
          <p:cNvCxnSpPr/>
          <p:nvPr userDrawn="1"/>
        </p:nvCxnSpPr>
        <p:spPr>
          <a:xfrm>
            <a:off x="-30924" y="3645024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echte verbindingslijn 43"/>
          <p:cNvCxnSpPr/>
          <p:nvPr userDrawn="1"/>
        </p:nvCxnSpPr>
        <p:spPr>
          <a:xfrm>
            <a:off x="-30416" y="3573016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echte verbindingslijn 44"/>
          <p:cNvCxnSpPr/>
          <p:nvPr userDrawn="1"/>
        </p:nvCxnSpPr>
        <p:spPr>
          <a:xfrm>
            <a:off x="-30416" y="3501008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45"/>
          <p:cNvCxnSpPr/>
          <p:nvPr userDrawn="1"/>
        </p:nvCxnSpPr>
        <p:spPr>
          <a:xfrm>
            <a:off x="-29908" y="3429000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echte verbindingslijn 46"/>
          <p:cNvCxnSpPr/>
          <p:nvPr userDrawn="1"/>
        </p:nvCxnSpPr>
        <p:spPr>
          <a:xfrm>
            <a:off x="-29908" y="3356992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/>
          <p:cNvCxnSpPr/>
          <p:nvPr userDrawn="1"/>
        </p:nvCxnSpPr>
        <p:spPr>
          <a:xfrm>
            <a:off x="-29400" y="3284984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/>
          <p:cNvCxnSpPr/>
          <p:nvPr userDrawn="1"/>
        </p:nvCxnSpPr>
        <p:spPr>
          <a:xfrm>
            <a:off x="-22796" y="5733256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74"/>
          <p:cNvCxnSpPr/>
          <p:nvPr userDrawn="1"/>
        </p:nvCxnSpPr>
        <p:spPr>
          <a:xfrm>
            <a:off x="-22796" y="5661248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75"/>
          <p:cNvCxnSpPr/>
          <p:nvPr userDrawn="1"/>
        </p:nvCxnSpPr>
        <p:spPr>
          <a:xfrm>
            <a:off x="-22288" y="5877272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Rechte verbindingslijn 76"/>
          <p:cNvCxnSpPr/>
          <p:nvPr userDrawn="1"/>
        </p:nvCxnSpPr>
        <p:spPr>
          <a:xfrm>
            <a:off x="-22288" y="5805264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Rechte verbindingslijn 77"/>
          <p:cNvCxnSpPr/>
          <p:nvPr userDrawn="1"/>
        </p:nvCxnSpPr>
        <p:spPr>
          <a:xfrm>
            <a:off x="-21780" y="6021288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Rechte verbindingslijn 78"/>
          <p:cNvCxnSpPr/>
          <p:nvPr userDrawn="1"/>
        </p:nvCxnSpPr>
        <p:spPr>
          <a:xfrm>
            <a:off x="-21780" y="5949280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Rechte verbindingslijn 79"/>
          <p:cNvCxnSpPr/>
          <p:nvPr userDrawn="1"/>
        </p:nvCxnSpPr>
        <p:spPr>
          <a:xfrm>
            <a:off x="-21272" y="6165304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Rechte verbindingslijn 80"/>
          <p:cNvCxnSpPr/>
          <p:nvPr userDrawn="1"/>
        </p:nvCxnSpPr>
        <p:spPr>
          <a:xfrm>
            <a:off x="-21272" y="6093296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Rechte verbindingslijn 81"/>
          <p:cNvCxnSpPr/>
          <p:nvPr userDrawn="1"/>
        </p:nvCxnSpPr>
        <p:spPr>
          <a:xfrm>
            <a:off x="-20764" y="6309320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Rechte verbindingslijn 82"/>
          <p:cNvCxnSpPr/>
          <p:nvPr userDrawn="1"/>
        </p:nvCxnSpPr>
        <p:spPr>
          <a:xfrm>
            <a:off x="-20764" y="6237312"/>
            <a:ext cx="9180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ep 4">
            <a:extLst>
              <a:ext uri="{FF2B5EF4-FFF2-40B4-BE49-F238E27FC236}">
                <a16:creationId xmlns:a16="http://schemas.microsoft.com/office/drawing/2014/main" id="{D429AD2E-D1B0-4BF9-8D81-3EA3EAB6FA6C}"/>
              </a:ext>
            </a:extLst>
          </p:cNvPr>
          <p:cNvGrpSpPr/>
          <p:nvPr userDrawn="1"/>
        </p:nvGrpSpPr>
        <p:grpSpPr>
          <a:xfrm>
            <a:off x="107504" y="3284984"/>
            <a:ext cx="8928992" cy="3024336"/>
            <a:chOff x="107504" y="1484784"/>
            <a:chExt cx="8928992" cy="4824536"/>
          </a:xfrm>
        </p:grpSpPr>
        <p:cxnSp>
          <p:nvCxnSpPr>
            <p:cNvPr id="85" name="Rechte verbindingslijn 84"/>
            <p:cNvCxnSpPr/>
            <p:nvPr userDrawn="1"/>
          </p:nvCxnSpPr>
          <p:spPr>
            <a:xfrm flipV="1">
              <a:off x="10750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Rechte verbindingslijn 88"/>
            <p:cNvCxnSpPr/>
            <p:nvPr userDrawn="1"/>
          </p:nvCxnSpPr>
          <p:spPr>
            <a:xfrm flipV="1">
              <a:off x="17951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Rechte verbindingslijn 90"/>
            <p:cNvCxnSpPr/>
            <p:nvPr userDrawn="1"/>
          </p:nvCxnSpPr>
          <p:spPr>
            <a:xfrm flipV="1">
              <a:off x="25152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Rechte verbindingslijn 91"/>
            <p:cNvCxnSpPr/>
            <p:nvPr userDrawn="1"/>
          </p:nvCxnSpPr>
          <p:spPr>
            <a:xfrm flipV="1">
              <a:off x="32352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Rechte verbindingslijn 92"/>
            <p:cNvCxnSpPr/>
            <p:nvPr userDrawn="1"/>
          </p:nvCxnSpPr>
          <p:spPr>
            <a:xfrm flipV="1">
              <a:off x="39553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Rechte verbindingslijn 93"/>
            <p:cNvCxnSpPr/>
            <p:nvPr userDrawn="1"/>
          </p:nvCxnSpPr>
          <p:spPr>
            <a:xfrm flipV="1">
              <a:off x="46754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Rechte verbindingslijn 94"/>
            <p:cNvCxnSpPr/>
            <p:nvPr userDrawn="1"/>
          </p:nvCxnSpPr>
          <p:spPr>
            <a:xfrm flipV="1">
              <a:off x="53955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Rechte verbindingslijn 95"/>
            <p:cNvCxnSpPr/>
            <p:nvPr userDrawn="1"/>
          </p:nvCxnSpPr>
          <p:spPr>
            <a:xfrm flipV="1">
              <a:off x="61156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Rechte verbindingslijn 96"/>
            <p:cNvCxnSpPr/>
            <p:nvPr userDrawn="1"/>
          </p:nvCxnSpPr>
          <p:spPr>
            <a:xfrm flipV="1">
              <a:off x="68356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Rechte verbindingslijn 97"/>
            <p:cNvCxnSpPr/>
            <p:nvPr userDrawn="1"/>
          </p:nvCxnSpPr>
          <p:spPr>
            <a:xfrm flipV="1">
              <a:off x="75557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Rechte verbindingslijn 98"/>
            <p:cNvCxnSpPr/>
            <p:nvPr userDrawn="1"/>
          </p:nvCxnSpPr>
          <p:spPr>
            <a:xfrm flipV="1">
              <a:off x="82758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Rechte verbindingslijn 99"/>
            <p:cNvCxnSpPr/>
            <p:nvPr userDrawn="1"/>
          </p:nvCxnSpPr>
          <p:spPr>
            <a:xfrm flipV="1">
              <a:off x="89959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Rechte verbindingslijn 100"/>
            <p:cNvCxnSpPr/>
            <p:nvPr userDrawn="1"/>
          </p:nvCxnSpPr>
          <p:spPr>
            <a:xfrm flipV="1">
              <a:off x="97160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Rechte verbindingslijn 101"/>
            <p:cNvCxnSpPr/>
            <p:nvPr userDrawn="1"/>
          </p:nvCxnSpPr>
          <p:spPr>
            <a:xfrm flipV="1">
              <a:off x="104360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Rechte verbindingslijn 102"/>
            <p:cNvCxnSpPr/>
            <p:nvPr userDrawn="1"/>
          </p:nvCxnSpPr>
          <p:spPr>
            <a:xfrm flipV="1">
              <a:off x="111561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Rechte verbindingslijn 103"/>
            <p:cNvCxnSpPr/>
            <p:nvPr userDrawn="1"/>
          </p:nvCxnSpPr>
          <p:spPr>
            <a:xfrm flipV="1">
              <a:off x="118762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Rechte verbindingslijn 104"/>
            <p:cNvCxnSpPr/>
            <p:nvPr userDrawn="1"/>
          </p:nvCxnSpPr>
          <p:spPr>
            <a:xfrm flipV="1">
              <a:off x="125963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Rechte verbindingslijn 105"/>
            <p:cNvCxnSpPr/>
            <p:nvPr userDrawn="1"/>
          </p:nvCxnSpPr>
          <p:spPr>
            <a:xfrm flipV="1">
              <a:off x="133164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Rechte verbindingslijn 106"/>
            <p:cNvCxnSpPr/>
            <p:nvPr userDrawn="1"/>
          </p:nvCxnSpPr>
          <p:spPr>
            <a:xfrm flipV="1">
              <a:off x="140364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Rechte verbindingslijn 107"/>
            <p:cNvCxnSpPr/>
            <p:nvPr userDrawn="1"/>
          </p:nvCxnSpPr>
          <p:spPr>
            <a:xfrm flipV="1">
              <a:off x="147565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Rechte verbindingslijn 108"/>
            <p:cNvCxnSpPr/>
            <p:nvPr userDrawn="1"/>
          </p:nvCxnSpPr>
          <p:spPr>
            <a:xfrm flipV="1">
              <a:off x="154766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Rechte verbindingslijn 109"/>
            <p:cNvCxnSpPr/>
            <p:nvPr userDrawn="1"/>
          </p:nvCxnSpPr>
          <p:spPr>
            <a:xfrm flipV="1">
              <a:off x="161967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Rechte verbindingslijn 110"/>
            <p:cNvCxnSpPr/>
            <p:nvPr userDrawn="1"/>
          </p:nvCxnSpPr>
          <p:spPr>
            <a:xfrm flipV="1">
              <a:off x="169168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Rechte verbindingslijn 111"/>
            <p:cNvCxnSpPr/>
            <p:nvPr userDrawn="1"/>
          </p:nvCxnSpPr>
          <p:spPr>
            <a:xfrm flipV="1">
              <a:off x="176368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Rechte verbindingslijn 112"/>
            <p:cNvCxnSpPr/>
            <p:nvPr userDrawn="1"/>
          </p:nvCxnSpPr>
          <p:spPr>
            <a:xfrm flipV="1">
              <a:off x="183569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Rechte verbindingslijn 113"/>
            <p:cNvCxnSpPr/>
            <p:nvPr userDrawn="1"/>
          </p:nvCxnSpPr>
          <p:spPr>
            <a:xfrm flipV="1">
              <a:off x="190770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Rechte verbindingslijn 114"/>
            <p:cNvCxnSpPr/>
            <p:nvPr userDrawn="1"/>
          </p:nvCxnSpPr>
          <p:spPr>
            <a:xfrm flipV="1">
              <a:off x="197971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Rechte verbindingslijn 115"/>
            <p:cNvCxnSpPr/>
            <p:nvPr userDrawn="1"/>
          </p:nvCxnSpPr>
          <p:spPr>
            <a:xfrm flipV="1">
              <a:off x="205172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Rechte verbindingslijn 116"/>
            <p:cNvCxnSpPr/>
            <p:nvPr userDrawn="1"/>
          </p:nvCxnSpPr>
          <p:spPr>
            <a:xfrm flipV="1">
              <a:off x="212372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Rechte verbindingslijn 117"/>
            <p:cNvCxnSpPr/>
            <p:nvPr userDrawn="1"/>
          </p:nvCxnSpPr>
          <p:spPr>
            <a:xfrm flipV="1">
              <a:off x="219573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Rechte verbindingslijn 118"/>
            <p:cNvCxnSpPr/>
            <p:nvPr userDrawn="1"/>
          </p:nvCxnSpPr>
          <p:spPr>
            <a:xfrm flipV="1">
              <a:off x="226774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Rechte verbindingslijn 119"/>
            <p:cNvCxnSpPr/>
            <p:nvPr userDrawn="1"/>
          </p:nvCxnSpPr>
          <p:spPr>
            <a:xfrm flipV="1">
              <a:off x="233975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Rechte verbindingslijn 120"/>
            <p:cNvCxnSpPr/>
            <p:nvPr userDrawn="1"/>
          </p:nvCxnSpPr>
          <p:spPr>
            <a:xfrm flipV="1">
              <a:off x="241176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Rechte verbindingslijn 121"/>
            <p:cNvCxnSpPr/>
            <p:nvPr userDrawn="1"/>
          </p:nvCxnSpPr>
          <p:spPr>
            <a:xfrm flipV="1">
              <a:off x="248376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Rechte verbindingslijn 122"/>
            <p:cNvCxnSpPr/>
            <p:nvPr userDrawn="1"/>
          </p:nvCxnSpPr>
          <p:spPr>
            <a:xfrm flipV="1">
              <a:off x="255577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Rechte verbindingslijn 123"/>
            <p:cNvCxnSpPr/>
            <p:nvPr userDrawn="1"/>
          </p:nvCxnSpPr>
          <p:spPr>
            <a:xfrm flipV="1">
              <a:off x="262778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Rechte verbindingslijn 124"/>
            <p:cNvCxnSpPr/>
            <p:nvPr userDrawn="1"/>
          </p:nvCxnSpPr>
          <p:spPr>
            <a:xfrm flipV="1">
              <a:off x="269979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Rechte verbindingslijn 125"/>
            <p:cNvCxnSpPr/>
            <p:nvPr userDrawn="1"/>
          </p:nvCxnSpPr>
          <p:spPr>
            <a:xfrm flipV="1">
              <a:off x="277180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Rechte verbindingslijn 126"/>
            <p:cNvCxnSpPr/>
            <p:nvPr userDrawn="1"/>
          </p:nvCxnSpPr>
          <p:spPr>
            <a:xfrm flipV="1">
              <a:off x="284380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Rechte verbindingslijn 127"/>
            <p:cNvCxnSpPr/>
            <p:nvPr userDrawn="1"/>
          </p:nvCxnSpPr>
          <p:spPr>
            <a:xfrm flipV="1">
              <a:off x="291581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Rechte verbindingslijn 128"/>
            <p:cNvCxnSpPr/>
            <p:nvPr userDrawn="1"/>
          </p:nvCxnSpPr>
          <p:spPr>
            <a:xfrm flipV="1">
              <a:off x="298782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Rechte verbindingslijn 129"/>
            <p:cNvCxnSpPr/>
            <p:nvPr userDrawn="1"/>
          </p:nvCxnSpPr>
          <p:spPr>
            <a:xfrm flipV="1">
              <a:off x="305983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Rechte verbindingslijn 130"/>
            <p:cNvCxnSpPr/>
            <p:nvPr userDrawn="1"/>
          </p:nvCxnSpPr>
          <p:spPr>
            <a:xfrm flipV="1">
              <a:off x="313184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Rechte verbindingslijn 131"/>
            <p:cNvCxnSpPr/>
            <p:nvPr userDrawn="1"/>
          </p:nvCxnSpPr>
          <p:spPr>
            <a:xfrm flipV="1">
              <a:off x="320384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Rechte verbindingslijn 132"/>
            <p:cNvCxnSpPr/>
            <p:nvPr userDrawn="1"/>
          </p:nvCxnSpPr>
          <p:spPr>
            <a:xfrm flipV="1">
              <a:off x="327585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Rechte verbindingslijn 133"/>
            <p:cNvCxnSpPr/>
            <p:nvPr userDrawn="1"/>
          </p:nvCxnSpPr>
          <p:spPr>
            <a:xfrm flipV="1">
              <a:off x="334786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Rechte verbindingslijn 134"/>
            <p:cNvCxnSpPr/>
            <p:nvPr userDrawn="1"/>
          </p:nvCxnSpPr>
          <p:spPr>
            <a:xfrm flipV="1">
              <a:off x="341987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Rechte verbindingslijn 135"/>
            <p:cNvCxnSpPr/>
            <p:nvPr userDrawn="1"/>
          </p:nvCxnSpPr>
          <p:spPr>
            <a:xfrm flipV="1">
              <a:off x="349188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Rechte verbindingslijn 136"/>
            <p:cNvCxnSpPr/>
            <p:nvPr userDrawn="1"/>
          </p:nvCxnSpPr>
          <p:spPr>
            <a:xfrm flipV="1">
              <a:off x="356388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Rechte verbindingslijn 137"/>
            <p:cNvCxnSpPr/>
            <p:nvPr userDrawn="1"/>
          </p:nvCxnSpPr>
          <p:spPr>
            <a:xfrm flipV="1">
              <a:off x="363589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Rechte verbindingslijn 138"/>
            <p:cNvCxnSpPr/>
            <p:nvPr userDrawn="1"/>
          </p:nvCxnSpPr>
          <p:spPr>
            <a:xfrm flipV="1">
              <a:off x="370790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Rechte verbindingslijn 139"/>
            <p:cNvCxnSpPr/>
            <p:nvPr userDrawn="1"/>
          </p:nvCxnSpPr>
          <p:spPr>
            <a:xfrm flipV="1">
              <a:off x="377991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Rechte verbindingslijn 140"/>
            <p:cNvCxnSpPr/>
            <p:nvPr userDrawn="1"/>
          </p:nvCxnSpPr>
          <p:spPr>
            <a:xfrm flipV="1">
              <a:off x="385192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Rechte verbindingslijn 141"/>
            <p:cNvCxnSpPr/>
            <p:nvPr userDrawn="1"/>
          </p:nvCxnSpPr>
          <p:spPr>
            <a:xfrm flipV="1">
              <a:off x="392392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Rechte verbindingslijn 142"/>
            <p:cNvCxnSpPr/>
            <p:nvPr userDrawn="1"/>
          </p:nvCxnSpPr>
          <p:spPr>
            <a:xfrm flipV="1">
              <a:off x="399593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Rechte verbindingslijn 143"/>
            <p:cNvCxnSpPr/>
            <p:nvPr userDrawn="1"/>
          </p:nvCxnSpPr>
          <p:spPr>
            <a:xfrm flipV="1">
              <a:off x="406794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Rechte verbindingslijn 144"/>
            <p:cNvCxnSpPr/>
            <p:nvPr userDrawn="1"/>
          </p:nvCxnSpPr>
          <p:spPr>
            <a:xfrm flipV="1">
              <a:off x="413995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Rechte verbindingslijn 145"/>
            <p:cNvCxnSpPr/>
            <p:nvPr userDrawn="1"/>
          </p:nvCxnSpPr>
          <p:spPr>
            <a:xfrm flipV="1">
              <a:off x="421196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Rechte verbindingslijn 146"/>
            <p:cNvCxnSpPr/>
            <p:nvPr userDrawn="1"/>
          </p:nvCxnSpPr>
          <p:spPr>
            <a:xfrm flipV="1">
              <a:off x="428396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Rechte verbindingslijn 147"/>
            <p:cNvCxnSpPr/>
            <p:nvPr userDrawn="1"/>
          </p:nvCxnSpPr>
          <p:spPr>
            <a:xfrm flipV="1">
              <a:off x="435597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Rechte verbindingslijn 148"/>
            <p:cNvCxnSpPr/>
            <p:nvPr userDrawn="1"/>
          </p:nvCxnSpPr>
          <p:spPr>
            <a:xfrm flipV="1">
              <a:off x="442798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Rechte verbindingslijn 149"/>
            <p:cNvCxnSpPr/>
            <p:nvPr userDrawn="1"/>
          </p:nvCxnSpPr>
          <p:spPr>
            <a:xfrm flipV="1">
              <a:off x="449999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Rechte verbindingslijn 150"/>
            <p:cNvCxnSpPr/>
            <p:nvPr userDrawn="1"/>
          </p:nvCxnSpPr>
          <p:spPr>
            <a:xfrm flipV="1">
              <a:off x="457200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Rechte verbindingslijn 151"/>
            <p:cNvCxnSpPr/>
            <p:nvPr userDrawn="1"/>
          </p:nvCxnSpPr>
          <p:spPr>
            <a:xfrm flipV="1">
              <a:off x="464400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Rechte verbindingslijn 152"/>
            <p:cNvCxnSpPr/>
            <p:nvPr userDrawn="1"/>
          </p:nvCxnSpPr>
          <p:spPr>
            <a:xfrm flipV="1">
              <a:off x="471601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Rechte verbindingslijn 153"/>
            <p:cNvCxnSpPr/>
            <p:nvPr userDrawn="1"/>
          </p:nvCxnSpPr>
          <p:spPr>
            <a:xfrm flipV="1">
              <a:off x="478802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Rechte verbindingslijn 154"/>
            <p:cNvCxnSpPr/>
            <p:nvPr userDrawn="1"/>
          </p:nvCxnSpPr>
          <p:spPr>
            <a:xfrm flipV="1">
              <a:off x="486003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Rechte verbindingslijn 155"/>
            <p:cNvCxnSpPr/>
            <p:nvPr userDrawn="1"/>
          </p:nvCxnSpPr>
          <p:spPr>
            <a:xfrm flipV="1">
              <a:off x="493204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Rechte verbindingslijn 156"/>
            <p:cNvCxnSpPr/>
            <p:nvPr userDrawn="1"/>
          </p:nvCxnSpPr>
          <p:spPr>
            <a:xfrm flipV="1">
              <a:off x="500404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Rechte verbindingslijn 157"/>
            <p:cNvCxnSpPr/>
            <p:nvPr userDrawn="1"/>
          </p:nvCxnSpPr>
          <p:spPr>
            <a:xfrm flipV="1">
              <a:off x="507605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Rechte verbindingslijn 158"/>
            <p:cNvCxnSpPr/>
            <p:nvPr userDrawn="1"/>
          </p:nvCxnSpPr>
          <p:spPr>
            <a:xfrm flipV="1">
              <a:off x="514806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Rechte verbindingslijn 159"/>
            <p:cNvCxnSpPr/>
            <p:nvPr userDrawn="1"/>
          </p:nvCxnSpPr>
          <p:spPr>
            <a:xfrm flipV="1">
              <a:off x="522007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Rechte verbindingslijn 160"/>
            <p:cNvCxnSpPr/>
            <p:nvPr userDrawn="1"/>
          </p:nvCxnSpPr>
          <p:spPr>
            <a:xfrm flipV="1">
              <a:off x="529208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Rechte verbindingslijn 161"/>
            <p:cNvCxnSpPr/>
            <p:nvPr userDrawn="1"/>
          </p:nvCxnSpPr>
          <p:spPr>
            <a:xfrm flipV="1">
              <a:off x="536408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Rechte verbindingslijn 162"/>
            <p:cNvCxnSpPr/>
            <p:nvPr userDrawn="1"/>
          </p:nvCxnSpPr>
          <p:spPr>
            <a:xfrm flipV="1">
              <a:off x="543609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Rechte verbindingslijn 163"/>
            <p:cNvCxnSpPr/>
            <p:nvPr userDrawn="1"/>
          </p:nvCxnSpPr>
          <p:spPr>
            <a:xfrm flipV="1">
              <a:off x="550810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Rechte verbindingslijn 164"/>
            <p:cNvCxnSpPr/>
            <p:nvPr userDrawn="1"/>
          </p:nvCxnSpPr>
          <p:spPr>
            <a:xfrm flipV="1">
              <a:off x="558011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Rechte verbindingslijn 165"/>
            <p:cNvCxnSpPr/>
            <p:nvPr userDrawn="1"/>
          </p:nvCxnSpPr>
          <p:spPr>
            <a:xfrm flipV="1">
              <a:off x="565212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Rechte verbindingslijn 166"/>
            <p:cNvCxnSpPr/>
            <p:nvPr userDrawn="1"/>
          </p:nvCxnSpPr>
          <p:spPr>
            <a:xfrm flipV="1">
              <a:off x="572412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Rechte verbindingslijn 167"/>
            <p:cNvCxnSpPr/>
            <p:nvPr userDrawn="1"/>
          </p:nvCxnSpPr>
          <p:spPr>
            <a:xfrm flipV="1">
              <a:off x="579613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Rechte verbindingslijn 168"/>
            <p:cNvCxnSpPr/>
            <p:nvPr userDrawn="1"/>
          </p:nvCxnSpPr>
          <p:spPr>
            <a:xfrm flipV="1">
              <a:off x="586814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Rechte verbindingslijn 169"/>
            <p:cNvCxnSpPr/>
            <p:nvPr userDrawn="1"/>
          </p:nvCxnSpPr>
          <p:spPr>
            <a:xfrm flipV="1">
              <a:off x="594015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Rechte verbindingslijn 170"/>
            <p:cNvCxnSpPr/>
            <p:nvPr userDrawn="1"/>
          </p:nvCxnSpPr>
          <p:spPr>
            <a:xfrm flipV="1">
              <a:off x="601216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Rechte verbindingslijn 171"/>
            <p:cNvCxnSpPr/>
            <p:nvPr userDrawn="1"/>
          </p:nvCxnSpPr>
          <p:spPr>
            <a:xfrm flipV="1">
              <a:off x="608416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Rechte verbindingslijn 172"/>
            <p:cNvCxnSpPr/>
            <p:nvPr userDrawn="1"/>
          </p:nvCxnSpPr>
          <p:spPr>
            <a:xfrm flipV="1">
              <a:off x="615617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Rechte verbindingslijn 173"/>
            <p:cNvCxnSpPr/>
            <p:nvPr userDrawn="1"/>
          </p:nvCxnSpPr>
          <p:spPr>
            <a:xfrm flipV="1">
              <a:off x="622818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Rechte verbindingslijn 174"/>
            <p:cNvCxnSpPr/>
            <p:nvPr userDrawn="1"/>
          </p:nvCxnSpPr>
          <p:spPr>
            <a:xfrm flipV="1">
              <a:off x="630019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Rechte verbindingslijn 175"/>
            <p:cNvCxnSpPr/>
            <p:nvPr userDrawn="1"/>
          </p:nvCxnSpPr>
          <p:spPr>
            <a:xfrm flipV="1">
              <a:off x="637220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Rechte verbindingslijn 176"/>
            <p:cNvCxnSpPr/>
            <p:nvPr userDrawn="1"/>
          </p:nvCxnSpPr>
          <p:spPr>
            <a:xfrm flipV="1">
              <a:off x="644420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Rechte verbindingslijn 177"/>
            <p:cNvCxnSpPr/>
            <p:nvPr userDrawn="1"/>
          </p:nvCxnSpPr>
          <p:spPr>
            <a:xfrm flipV="1">
              <a:off x="651621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Rechte verbindingslijn 178"/>
            <p:cNvCxnSpPr/>
            <p:nvPr userDrawn="1"/>
          </p:nvCxnSpPr>
          <p:spPr>
            <a:xfrm flipV="1">
              <a:off x="658822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Rechte verbindingslijn 179"/>
            <p:cNvCxnSpPr/>
            <p:nvPr userDrawn="1"/>
          </p:nvCxnSpPr>
          <p:spPr>
            <a:xfrm flipV="1">
              <a:off x="666023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Rechte verbindingslijn 180"/>
            <p:cNvCxnSpPr/>
            <p:nvPr userDrawn="1"/>
          </p:nvCxnSpPr>
          <p:spPr>
            <a:xfrm flipV="1">
              <a:off x="673224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Rechte verbindingslijn 181"/>
            <p:cNvCxnSpPr/>
            <p:nvPr userDrawn="1"/>
          </p:nvCxnSpPr>
          <p:spPr>
            <a:xfrm flipV="1">
              <a:off x="680424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Rechte verbindingslijn 182"/>
            <p:cNvCxnSpPr/>
            <p:nvPr userDrawn="1"/>
          </p:nvCxnSpPr>
          <p:spPr>
            <a:xfrm flipV="1">
              <a:off x="687625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Rechte verbindingslijn 183"/>
            <p:cNvCxnSpPr/>
            <p:nvPr userDrawn="1"/>
          </p:nvCxnSpPr>
          <p:spPr>
            <a:xfrm flipV="1">
              <a:off x="694826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Rechte verbindingslijn 184"/>
            <p:cNvCxnSpPr/>
            <p:nvPr userDrawn="1"/>
          </p:nvCxnSpPr>
          <p:spPr>
            <a:xfrm flipV="1">
              <a:off x="702027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Rechte verbindingslijn 185"/>
            <p:cNvCxnSpPr/>
            <p:nvPr userDrawn="1"/>
          </p:nvCxnSpPr>
          <p:spPr>
            <a:xfrm flipV="1">
              <a:off x="709228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Rechte verbindingslijn 186"/>
            <p:cNvCxnSpPr/>
            <p:nvPr userDrawn="1"/>
          </p:nvCxnSpPr>
          <p:spPr>
            <a:xfrm flipV="1">
              <a:off x="716428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Rechte verbindingslijn 187"/>
            <p:cNvCxnSpPr/>
            <p:nvPr userDrawn="1"/>
          </p:nvCxnSpPr>
          <p:spPr>
            <a:xfrm flipV="1">
              <a:off x="723629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Rechte verbindingslijn 188"/>
            <p:cNvCxnSpPr/>
            <p:nvPr userDrawn="1"/>
          </p:nvCxnSpPr>
          <p:spPr>
            <a:xfrm flipV="1">
              <a:off x="730830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Rechte verbindingslijn 189"/>
            <p:cNvCxnSpPr/>
            <p:nvPr userDrawn="1"/>
          </p:nvCxnSpPr>
          <p:spPr>
            <a:xfrm flipV="1">
              <a:off x="738031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Rechte verbindingslijn 190"/>
            <p:cNvCxnSpPr/>
            <p:nvPr userDrawn="1"/>
          </p:nvCxnSpPr>
          <p:spPr>
            <a:xfrm flipV="1">
              <a:off x="745232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Rechte verbindingslijn 191"/>
            <p:cNvCxnSpPr/>
            <p:nvPr userDrawn="1"/>
          </p:nvCxnSpPr>
          <p:spPr>
            <a:xfrm flipV="1">
              <a:off x="752432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Rechte verbindingslijn 192"/>
            <p:cNvCxnSpPr/>
            <p:nvPr userDrawn="1"/>
          </p:nvCxnSpPr>
          <p:spPr>
            <a:xfrm flipV="1">
              <a:off x="759633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Rechte verbindingslijn 193"/>
            <p:cNvCxnSpPr/>
            <p:nvPr userDrawn="1"/>
          </p:nvCxnSpPr>
          <p:spPr>
            <a:xfrm flipV="1">
              <a:off x="766834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Rechte verbindingslijn 194"/>
            <p:cNvCxnSpPr/>
            <p:nvPr userDrawn="1"/>
          </p:nvCxnSpPr>
          <p:spPr>
            <a:xfrm flipV="1">
              <a:off x="774035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Rechte verbindingslijn 195"/>
            <p:cNvCxnSpPr/>
            <p:nvPr userDrawn="1"/>
          </p:nvCxnSpPr>
          <p:spPr>
            <a:xfrm flipV="1">
              <a:off x="781236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Rechte verbindingslijn 196"/>
            <p:cNvCxnSpPr/>
            <p:nvPr userDrawn="1"/>
          </p:nvCxnSpPr>
          <p:spPr>
            <a:xfrm flipV="1">
              <a:off x="788436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Rechte verbindingslijn 197"/>
            <p:cNvCxnSpPr/>
            <p:nvPr userDrawn="1"/>
          </p:nvCxnSpPr>
          <p:spPr>
            <a:xfrm flipV="1">
              <a:off x="795637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Rechte verbindingslijn 198"/>
            <p:cNvCxnSpPr/>
            <p:nvPr userDrawn="1"/>
          </p:nvCxnSpPr>
          <p:spPr>
            <a:xfrm flipV="1">
              <a:off x="802838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Rechte verbindingslijn 199"/>
            <p:cNvCxnSpPr/>
            <p:nvPr userDrawn="1"/>
          </p:nvCxnSpPr>
          <p:spPr>
            <a:xfrm flipV="1">
              <a:off x="810039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Rechte verbindingslijn 200"/>
            <p:cNvCxnSpPr/>
            <p:nvPr userDrawn="1"/>
          </p:nvCxnSpPr>
          <p:spPr>
            <a:xfrm flipV="1">
              <a:off x="817240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Rechte verbindingslijn 201"/>
            <p:cNvCxnSpPr/>
            <p:nvPr userDrawn="1"/>
          </p:nvCxnSpPr>
          <p:spPr>
            <a:xfrm flipV="1">
              <a:off x="824440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Rechte verbindingslijn 202"/>
            <p:cNvCxnSpPr/>
            <p:nvPr userDrawn="1"/>
          </p:nvCxnSpPr>
          <p:spPr>
            <a:xfrm flipV="1">
              <a:off x="831641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Rechte verbindingslijn 203"/>
            <p:cNvCxnSpPr/>
            <p:nvPr userDrawn="1"/>
          </p:nvCxnSpPr>
          <p:spPr>
            <a:xfrm flipV="1">
              <a:off x="838842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Rechte verbindingslijn 204"/>
            <p:cNvCxnSpPr/>
            <p:nvPr userDrawn="1"/>
          </p:nvCxnSpPr>
          <p:spPr>
            <a:xfrm flipV="1">
              <a:off x="846043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Rechte verbindingslijn 205"/>
            <p:cNvCxnSpPr/>
            <p:nvPr userDrawn="1"/>
          </p:nvCxnSpPr>
          <p:spPr>
            <a:xfrm flipV="1">
              <a:off x="853244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Rechte verbindingslijn 206"/>
            <p:cNvCxnSpPr/>
            <p:nvPr userDrawn="1"/>
          </p:nvCxnSpPr>
          <p:spPr>
            <a:xfrm flipV="1">
              <a:off x="860444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Rechte verbindingslijn 207"/>
            <p:cNvCxnSpPr/>
            <p:nvPr userDrawn="1"/>
          </p:nvCxnSpPr>
          <p:spPr>
            <a:xfrm flipV="1">
              <a:off x="867645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Rechte verbindingslijn 208"/>
            <p:cNvCxnSpPr/>
            <p:nvPr userDrawn="1"/>
          </p:nvCxnSpPr>
          <p:spPr>
            <a:xfrm flipV="1">
              <a:off x="8748464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Rechte verbindingslijn 209"/>
            <p:cNvCxnSpPr/>
            <p:nvPr userDrawn="1"/>
          </p:nvCxnSpPr>
          <p:spPr>
            <a:xfrm flipV="1">
              <a:off x="8820472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Rechte verbindingslijn 210"/>
            <p:cNvCxnSpPr/>
            <p:nvPr userDrawn="1"/>
          </p:nvCxnSpPr>
          <p:spPr>
            <a:xfrm flipV="1">
              <a:off x="8892480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Rechte verbindingslijn 211"/>
            <p:cNvCxnSpPr/>
            <p:nvPr userDrawn="1"/>
          </p:nvCxnSpPr>
          <p:spPr>
            <a:xfrm flipV="1">
              <a:off x="8964488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Rechte verbindingslijn 212"/>
            <p:cNvCxnSpPr/>
            <p:nvPr userDrawn="1"/>
          </p:nvCxnSpPr>
          <p:spPr>
            <a:xfrm flipV="1">
              <a:off x="9036496" y="1484784"/>
              <a:ext cx="0" cy="48245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2033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5AFF868-E528-4AF6-A640-83C326853A87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04357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4204744-E538-4B3F-905D-A4FAA7D2E5CC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24688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1BC35D3-275D-4A81-9820-E641D0309FEB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31610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31913" y="2133600"/>
            <a:ext cx="7354887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24075" y="6381750"/>
            <a:ext cx="5832475" cy="40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r>
              <a:rPr lang="nl-NL" altLang="nl-NL"/>
              <a:t>Positionpaper quickscan Astrant Ede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40650" y="6381750"/>
            <a:ext cx="1223963" cy="40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8B8C"/>
                </a:solidFill>
                <a:latin typeface="+mn-lt"/>
              </a:defRPr>
            </a:lvl1pPr>
          </a:lstStyle>
          <a:p>
            <a:fld id="{D9EDB606-918A-46C0-8B6F-FB5C9CC9492F}" type="slidenum">
              <a:rPr lang="nl-NL" altLang="nl-NL"/>
              <a:pPr/>
              <a:t>‹nr.›</a:t>
            </a:fld>
            <a:endParaRPr lang="nl-NL" altLang="nl-NL"/>
          </a:p>
        </p:txBody>
      </p:sp>
      <p:sp>
        <p:nvSpPr>
          <p:cNvPr id="1434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723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het opmaakprofiel te bewerken</a:t>
            </a:r>
          </a:p>
        </p:txBody>
      </p:sp>
      <p:pic>
        <p:nvPicPr>
          <p:cNvPr id="14352" name="Picture 16" descr="041021logo-cleandiap"/>
          <p:cNvPicPr>
            <a:picLocks noChangeAspect="1" noChangeArrowheads="1"/>
          </p:cNvPicPr>
          <p:nvPr userDrawn="1"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470650"/>
            <a:ext cx="288925" cy="21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9pPr>
    </p:titleStyle>
    <p:bodyStyle>
      <a:lvl1pPr marL="274638" indent="-274638" algn="l" rtl="0" eaLnBrk="1" fontAlgn="base" hangingPunct="1">
        <a:spcBef>
          <a:spcPct val="20000"/>
        </a:spcBef>
        <a:spcAft>
          <a:spcPct val="0"/>
        </a:spcAft>
        <a:buClr>
          <a:srgbClr val="008E8F"/>
        </a:buClr>
        <a:buFont typeface="Wingdings" pitchFamily="2" charset="2"/>
        <a:buChar char="§"/>
        <a:tabLst>
          <a:tab pos="274638" algn="l"/>
        </a:tabLst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15963" indent="-261938" algn="l" rtl="0" eaLnBrk="1" fontAlgn="base" hangingPunct="1">
        <a:spcBef>
          <a:spcPct val="20000"/>
        </a:spcBef>
        <a:spcAft>
          <a:spcPct val="0"/>
        </a:spcAft>
        <a:buClr>
          <a:srgbClr val="008E8F"/>
        </a:buClr>
        <a:buChar char="o"/>
        <a:tabLst>
          <a:tab pos="274638" algn="l"/>
        </a:tabLst>
        <a:defRPr sz="1600">
          <a:solidFill>
            <a:schemeClr val="tx1"/>
          </a:solidFill>
          <a:latin typeface="+mn-lt"/>
        </a:defRPr>
      </a:lvl2pPr>
      <a:lvl3pPr marL="1082675" indent="-187325" algn="l" rtl="0" eaLnBrk="1" fontAlgn="base" hangingPunct="1">
        <a:spcBef>
          <a:spcPct val="20000"/>
        </a:spcBef>
        <a:spcAft>
          <a:spcPct val="0"/>
        </a:spcAft>
        <a:buClr>
          <a:srgbClr val="008E8F"/>
        </a:buClr>
        <a:buFont typeface="Wingdings" pitchFamily="2" charset="2"/>
        <a:buChar char="§"/>
        <a:tabLst>
          <a:tab pos="274638" algn="l"/>
        </a:tabLst>
        <a:defRPr sz="1400">
          <a:solidFill>
            <a:schemeClr val="tx1"/>
          </a:solidFill>
          <a:latin typeface="+mn-lt"/>
        </a:defRPr>
      </a:lvl3pPr>
      <a:lvl4pPr marL="2614613" indent="-228600" algn="l" rtl="0" eaLnBrk="1" fontAlgn="base" hangingPunct="1">
        <a:spcBef>
          <a:spcPct val="20000"/>
        </a:spcBef>
        <a:spcAft>
          <a:spcPct val="0"/>
        </a:spcAft>
        <a:buChar char="–"/>
        <a:tabLst>
          <a:tab pos="274638" algn="l"/>
        </a:tabLst>
        <a:defRPr sz="1200">
          <a:solidFill>
            <a:schemeClr val="tx1"/>
          </a:solidFill>
          <a:latin typeface="Arial" charset="0"/>
        </a:defRPr>
      </a:lvl4pPr>
      <a:lvl5pPr marL="3022600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274638" algn="l"/>
        </a:tabLst>
        <a:defRPr sz="1200">
          <a:solidFill>
            <a:schemeClr val="tx1"/>
          </a:solidFill>
          <a:latin typeface="Arial" charset="0"/>
        </a:defRPr>
      </a:lvl5pPr>
      <a:lvl6pPr marL="3479800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274638" algn="l"/>
        </a:tabLst>
        <a:defRPr sz="1200">
          <a:solidFill>
            <a:schemeClr val="tx1"/>
          </a:solidFill>
          <a:latin typeface="Arial" charset="0"/>
        </a:defRPr>
      </a:lvl6pPr>
      <a:lvl7pPr marL="3937000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274638" algn="l"/>
        </a:tabLst>
        <a:defRPr sz="1200">
          <a:solidFill>
            <a:schemeClr val="tx1"/>
          </a:solidFill>
          <a:latin typeface="Arial" charset="0"/>
        </a:defRPr>
      </a:lvl7pPr>
      <a:lvl8pPr marL="4394200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274638" algn="l"/>
        </a:tabLst>
        <a:defRPr sz="1200">
          <a:solidFill>
            <a:schemeClr val="tx1"/>
          </a:solidFill>
          <a:latin typeface="Arial" charset="0"/>
        </a:defRPr>
      </a:lvl8pPr>
      <a:lvl9pPr marL="4851400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274638" algn="l"/>
        </a:tabLst>
        <a:defRPr sz="1200">
          <a:solidFill>
            <a:schemeClr val="tx1"/>
          </a:solidFill>
          <a:latin typeface="Arial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54" name="Rectangle 26"/>
          <p:cNvSpPr>
            <a:spLocks noGrp="1" noChangeArrowheads="1"/>
          </p:cNvSpPr>
          <p:nvPr>
            <p:ph type="ctrTitle"/>
          </p:nvPr>
        </p:nvSpPr>
        <p:spPr bwMode="auto">
          <a:xfrm>
            <a:off x="-197962" y="4153520"/>
            <a:ext cx="9162576" cy="1470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nl-NL" altLang="nl-NL" sz="2000" dirty="0"/>
              <a:t>Toekomstbestendige voorziening Brummen – Huis van JOU</a:t>
            </a:r>
            <a:br>
              <a:rPr lang="nl-NL" altLang="nl-NL" sz="2000" dirty="0"/>
            </a:br>
            <a:r>
              <a:rPr lang="nl-NL" altLang="nl-NL" sz="1800" b="0" dirty="0"/>
              <a:t>presentatie gemeenteraad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6881550" y="4821931"/>
            <a:ext cx="18969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nl-NL" sz="1400" dirty="0">
                <a:latin typeface="+mj-lt"/>
              </a:rPr>
              <a:t>14 november 2024</a:t>
            </a:r>
          </a:p>
          <a:p>
            <a:pPr algn="r"/>
            <a:endParaRPr lang="nl-NL" sz="1400" dirty="0">
              <a:latin typeface="+mj-lt"/>
            </a:endParaRPr>
          </a:p>
          <a:p>
            <a:pPr algn="r"/>
            <a:endParaRPr lang="nl-NL" sz="1400" dirty="0">
              <a:latin typeface="+mj-lt"/>
            </a:endParaRPr>
          </a:p>
        </p:txBody>
      </p:sp>
      <p:pic>
        <p:nvPicPr>
          <p:cNvPr id="4" name="Tijdelijke aanduiding voor inhoud 5" descr="Afbeelding met gebouw, tekst, boek, meubels&#10;&#10;Automatisch gegenereerde beschrijving">
            <a:extLst>
              <a:ext uri="{FF2B5EF4-FFF2-40B4-BE49-F238E27FC236}">
                <a16:creationId xmlns:a16="http://schemas.microsoft.com/office/drawing/2014/main" id="{D1589525-274C-069F-A6A4-0A0293E9E8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6" t="43454" r="34457"/>
          <a:stretch/>
        </p:blipFill>
        <p:spPr>
          <a:xfrm>
            <a:off x="2358210" y="1582615"/>
            <a:ext cx="6420333" cy="24217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C082F5-66FB-AC5B-8352-929BB4C20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Huisvestingsbehoefte SWB en bibliotheek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EDB4B99-BA53-42EB-02F2-FD0AD4E9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4" y="2133600"/>
            <a:ext cx="6561256" cy="42481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nl-NL" sz="1400" dirty="0"/>
              <a:t>Ontmoetingsruimte met geïntegreerde bibliotheek met o.a.:</a:t>
            </a:r>
          </a:p>
          <a:p>
            <a:pPr lvl="1">
              <a:lnSpc>
                <a:spcPct val="150000"/>
              </a:lnSpc>
            </a:pPr>
            <a:r>
              <a:rPr lang="nl-NL" sz="1400" dirty="0"/>
              <a:t>Bar, biljart</a:t>
            </a:r>
          </a:p>
          <a:p>
            <a:pPr lvl="1">
              <a:lnSpc>
                <a:spcPct val="150000"/>
              </a:lnSpc>
            </a:pPr>
            <a:r>
              <a:rPr lang="nl-NL" sz="1400" dirty="0"/>
              <a:t>Kinderhoek en bieb-lab</a:t>
            </a:r>
          </a:p>
          <a:p>
            <a:pPr>
              <a:lnSpc>
                <a:spcPct val="150000"/>
              </a:lnSpc>
            </a:pPr>
            <a:r>
              <a:rPr lang="nl-NL" sz="1400" dirty="0"/>
              <a:t>Grote zaal, multifunctioneel en schakelbaar met ontmoetingsruimte </a:t>
            </a:r>
          </a:p>
          <a:p>
            <a:pPr>
              <a:lnSpc>
                <a:spcPct val="150000"/>
              </a:lnSpc>
            </a:pPr>
            <a:r>
              <a:rPr lang="nl-NL" sz="1400" dirty="0"/>
              <a:t>Presentatie-/uitvoeringszaal, multifunctioneel, inschuiftribune</a:t>
            </a:r>
          </a:p>
          <a:p>
            <a:pPr>
              <a:lnSpc>
                <a:spcPct val="150000"/>
              </a:lnSpc>
            </a:pPr>
            <a:r>
              <a:rPr lang="nl-NL" sz="1400" dirty="0"/>
              <a:t>Jongerenruimte</a:t>
            </a:r>
          </a:p>
          <a:p>
            <a:pPr>
              <a:lnSpc>
                <a:spcPct val="150000"/>
              </a:lnSpc>
            </a:pPr>
            <a:r>
              <a:rPr lang="nl-NL" sz="1400" dirty="0"/>
              <a:t>Kleinere zalen en spreekkamers</a:t>
            </a:r>
          </a:p>
          <a:p>
            <a:pPr>
              <a:lnSpc>
                <a:spcPct val="150000"/>
              </a:lnSpc>
            </a:pPr>
            <a:r>
              <a:rPr lang="nl-NL" sz="1400" dirty="0"/>
              <a:t>Kantoren</a:t>
            </a:r>
          </a:p>
          <a:p>
            <a:pPr>
              <a:lnSpc>
                <a:spcPct val="150000"/>
              </a:lnSpc>
            </a:pPr>
            <a:r>
              <a:rPr lang="nl-NL" sz="1400" dirty="0"/>
              <a:t>Terras</a:t>
            </a:r>
          </a:p>
          <a:p>
            <a:pPr>
              <a:lnSpc>
                <a:spcPct val="150000"/>
              </a:lnSpc>
            </a:pPr>
            <a:r>
              <a:rPr lang="nl-NL" sz="1400" dirty="0"/>
              <a:t>Plek voor fietsen</a:t>
            </a:r>
          </a:p>
          <a:p>
            <a:pPr>
              <a:lnSpc>
                <a:spcPct val="150000"/>
              </a:lnSpc>
            </a:pPr>
            <a:r>
              <a:rPr lang="nl-NL" sz="1400" dirty="0"/>
              <a:t>Optimale huisvestingsbehoefte in totaal circa 1.700 m2 BVO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2DDB082-A07A-AB7B-3863-C499B53321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84200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A8100-375B-EE15-9EF9-3E2BFACB4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Geïntegreerde functies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1E6498C-E9FC-C92D-DC80-CE8AD84EF3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11</a:t>
            </a:fld>
            <a:endParaRPr lang="nl-NL" alt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A1B082F5-F60F-163C-D7E0-10E7B52F9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4725"/>
            <a:ext cx="4814399" cy="27081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8D2F2B2-67ED-2B07-D1A9-0E945E814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0399" y="2374253"/>
            <a:ext cx="3866401" cy="2748659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133DA977-5A7B-F067-5FF3-F4038948A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1960" y="4483223"/>
            <a:ext cx="3399437" cy="223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764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184D32-90BF-207E-8705-DA60B9830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74638"/>
            <a:ext cx="8234039" cy="1143000"/>
          </a:xfrm>
        </p:spPr>
        <p:txBody>
          <a:bodyPr/>
          <a:lstStyle/>
          <a:p>
            <a:r>
              <a:rPr lang="nl-NL" dirty="0"/>
              <a:t>Nieuwe multifunctionele presentatiezaal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3B8FD31-6823-1E6D-550C-1B5F87888F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12</a:t>
            </a:fld>
            <a:endParaRPr lang="nl-NL" alt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5DE8BC2-3E8A-E2C9-68F6-67A9C5163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453" y="2023125"/>
            <a:ext cx="7013094" cy="395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76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57836B-EB72-C1A7-83D5-DBC505390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Ontwerpbestemmingsplan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D517587-C3F7-09EF-4A98-6BFEFB4575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13</a:t>
            </a:fld>
            <a:endParaRPr lang="nl-NL" alt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08350CE-FF28-FA9D-8B54-0466A20F8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190885"/>
            <a:ext cx="7071360" cy="541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60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66464C-47D5-EA1C-A1BF-05AAD795B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Voorkeursvariant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7942A9-2216-BCF5-4426-01652B8D7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nl-NL" dirty="0"/>
              <a:t>3 varianten voor ruimtelijke inpassing uitgewerkt.</a:t>
            </a:r>
          </a:p>
          <a:p>
            <a:pPr>
              <a:lnSpc>
                <a:spcPct val="150000"/>
              </a:lnSpc>
            </a:pPr>
            <a:r>
              <a:rPr lang="nl-NL" dirty="0"/>
              <a:t>Voorkeur voor handhaven voorbouw in combinatie sloop en nieuwbouw.</a:t>
            </a:r>
          </a:p>
          <a:p>
            <a:pPr>
              <a:lnSpc>
                <a:spcPct val="150000"/>
              </a:lnSpc>
            </a:pPr>
            <a:r>
              <a:rPr lang="nl-NL" dirty="0"/>
              <a:t>Aanpassing ontwerpbestemmingsplan nodig.</a:t>
            </a:r>
          </a:p>
          <a:p>
            <a:pPr>
              <a:lnSpc>
                <a:spcPct val="150000"/>
              </a:lnSpc>
            </a:pPr>
            <a:r>
              <a:rPr lang="nl-NL" dirty="0"/>
              <a:t>Indicatie stichtingskosten en huisvestingskosten: Wordt aan gerekend</a:t>
            </a:r>
          </a:p>
          <a:p>
            <a:pPr marL="0" indent="0">
              <a:buNone/>
            </a:pPr>
            <a:endParaRPr lang="nl-NL" sz="180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87EC7D6-FA72-FEAA-103C-19114AA565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5518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2B6CBD-47F1-6818-5199-A40F70D51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Advies eigendom, beheer en exploitatie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25E8D1-9D18-2EE8-EE43-638CAF0F2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nl-NL" dirty="0"/>
              <a:t>Gemeente is eigenaar van de ondergrond van Plein 5 en wordt eigenaar van het vernieuwde pand.  </a:t>
            </a:r>
          </a:p>
          <a:p>
            <a:pPr>
              <a:lnSpc>
                <a:spcPct val="150000"/>
              </a:lnSpc>
            </a:pPr>
            <a:r>
              <a:rPr lang="nl-NL" dirty="0"/>
              <a:t>SWB wordt hoofdhuurder en verantwoordelijk voor gebruikersbeheer, uitbaten ontmoetingsruimte (bar en keuken) en ruimteverhuur aan derden.</a:t>
            </a:r>
          </a:p>
          <a:p>
            <a:pPr>
              <a:lnSpc>
                <a:spcPct val="150000"/>
              </a:lnSpc>
            </a:pPr>
            <a:r>
              <a:rPr lang="nl-NL" dirty="0"/>
              <a:t>Bibliotheek wordt onderhuurder van SWB.</a:t>
            </a:r>
          </a:p>
          <a:p>
            <a:pPr>
              <a:lnSpc>
                <a:spcPct val="150000"/>
              </a:lnSpc>
            </a:pPr>
            <a:r>
              <a:rPr lang="nl-NL" dirty="0"/>
              <a:t>SWB en Bibliotheek werken zoveel mogelijk samen op gebied van activiteiten, diensten en middelen.</a:t>
            </a:r>
          </a:p>
          <a:p>
            <a:endParaRPr lang="nl-NL" sz="180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325FCA6-C93C-D77A-A2A4-4BA546F7B9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633159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C71B78-CF33-6AA4-2B26-240D0D477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Denkrichting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869C37D-B1C1-CB3C-1643-31A43E6EF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4" y="1652833"/>
            <a:ext cx="7075240" cy="38163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nl-NL" dirty="0"/>
              <a:t>Logische combinatie bibliotheek en SWB voor toekomstbestendig sociaal-maatschappelijk en cultureel kloppend hart</a:t>
            </a:r>
          </a:p>
          <a:p>
            <a:pPr>
              <a:lnSpc>
                <a:spcPct val="150000"/>
              </a:lnSpc>
            </a:pPr>
            <a:r>
              <a:rPr lang="nl-NL" dirty="0"/>
              <a:t>Plek waar mensen elkaar ontmoeten, geïnspireerd raken en worden gestimuleerd om zich te ontwikkelen</a:t>
            </a:r>
          </a:p>
          <a:p>
            <a:pPr>
              <a:lnSpc>
                <a:spcPct val="150000"/>
              </a:lnSpc>
            </a:pPr>
            <a:r>
              <a:rPr lang="nl-NL" dirty="0"/>
              <a:t>Variant 3 beantwoordt aan huisvestingsbehoefte partners. Aanpassing ontwerpbestemmingsplan nodig.</a:t>
            </a:r>
          </a:p>
          <a:p>
            <a:pPr>
              <a:lnSpc>
                <a:spcPct val="150000"/>
              </a:lnSpc>
            </a:pPr>
            <a:r>
              <a:rPr lang="nl-NL" dirty="0"/>
              <a:t>Urgentie! Huidige pand bibliotheek in slechte staat en mogelijk tijdelijke huisvesting nodig.</a:t>
            </a:r>
          </a:p>
          <a:p>
            <a:pPr>
              <a:lnSpc>
                <a:spcPct val="150000"/>
              </a:lnSpc>
            </a:pPr>
            <a:r>
              <a:rPr lang="nl-NL" dirty="0"/>
              <a:t>Gemeente wordt eigenaar, SWB hoofdhuurder en beheerder, BIJ de Bieb onderhuurder.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60DF7CB-DE66-45BE-C404-0B7B27E2F6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63765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F865F5E-CFFE-C24E-5E06-307098BAD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Met dank voor uw aandacht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7BDE38A-F429-0A6A-4B98-089AD9F0C5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A421BA-E4AE-444E-8317-40FAD5F03864}" type="slidenum">
              <a:rPr lang="nl-NL" altLang="nl-NL" smtClean="0"/>
              <a:pPr/>
              <a:t>17</a:t>
            </a:fld>
            <a:endParaRPr lang="nl-NL" altLang="nl-NL"/>
          </a:p>
        </p:txBody>
      </p:sp>
      <p:pic>
        <p:nvPicPr>
          <p:cNvPr id="2" name="Picture 4" descr="Chapeau_HR">
            <a:extLst>
              <a:ext uri="{FF2B5EF4-FFF2-40B4-BE49-F238E27FC236}">
                <a16:creationId xmlns:a16="http://schemas.microsoft.com/office/drawing/2014/main" id="{0CD3812C-3B01-E459-3547-71ED7FB44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6" y="1819156"/>
            <a:ext cx="3692457" cy="42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12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B08BCE-238B-9D93-C492-A0F434F74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Agenda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D854D23-90F0-3786-9D70-4CB439E71D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Inleiding: Wethouder Steven van de Graaf</a:t>
            </a:r>
          </a:p>
          <a:p>
            <a:pPr marL="0" indent="0">
              <a:buNone/>
            </a:pPr>
            <a:r>
              <a:rPr lang="nl-NL" dirty="0"/>
              <a:t> </a:t>
            </a:r>
          </a:p>
          <a:p>
            <a:r>
              <a:rPr lang="nl-NL" dirty="0"/>
              <a:t>Inhoudelijke presentatie: Projectleider Arie Schippers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Vragen Forum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4D657AF-4D2F-88EF-7886-8D908FDE34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47051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35117-340E-1A2D-2EBC-71D9D99B8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Demarcatie project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F0487E6-7FFA-E369-A21D-183F48CB2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Het Huis van JOU betreft Brummen &amp; Eerbeek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Deze presentatie betreft alleen de ontwikkelingen in Brummen 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B712B5F-06F4-5576-C8FB-04334406F4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19866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1D8A5A6-6FE1-F27E-A836-FB7A1FC9D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Stip op de horizon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C2E38C3F-96F9-F969-C4FD-DEBBD08BE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528" y="2150853"/>
            <a:ext cx="7632700" cy="3816350"/>
          </a:xfrm>
        </p:spPr>
        <p:txBody>
          <a:bodyPr/>
          <a:lstStyle/>
          <a:p>
            <a:pPr marL="0" indent="0" algn="ctr">
              <a:buNone/>
            </a:pPr>
            <a:endParaRPr lang="nl-NL" b="1" dirty="0">
              <a:solidFill>
                <a:srgbClr val="E36C0A"/>
              </a:solidFill>
              <a:effectLst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nl-NL" b="1" dirty="0">
              <a:solidFill>
                <a:srgbClr val="E36C0A"/>
              </a:solidFill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nl-NL" b="1" dirty="0">
              <a:solidFill>
                <a:srgbClr val="E36C0A"/>
              </a:solidFill>
              <a:effectLst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nl-NL" sz="1800" dirty="0">
                <a:solidFill>
                  <a:srgbClr val="FC8604"/>
                </a:solidFill>
                <a:effectLst/>
                <a:ea typeface="Times New Roman" panose="02020603050405020304" pitchFamily="18" charset="0"/>
              </a:rPr>
              <a:t>toekomstbestendige</a:t>
            </a:r>
            <a:r>
              <a:rPr lang="nl-NL" sz="1800" dirty="0">
                <a:effectLst/>
                <a:ea typeface="Times New Roman" panose="02020603050405020304" pitchFamily="18" charset="0"/>
              </a:rPr>
              <a:t>, kwalitatieve en betaalbare voorzieningen</a:t>
            </a:r>
            <a:endParaRPr lang="nl-NL" sz="1800" dirty="0"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nl-NL" sz="1800" dirty="0">
                <a:effectLst/>
                <a:ea typeface="Times New Roman" panose="02020603050405020304" pitchFamily="18" charset="0"/>
              </a:rPr>
              <a:t>met een hoge bezettingsgraad</a:t>
            </a:r>
          </a:p>
          <a:p>
            <a:pPr marL="0" indent="0" algn="ctr">
              <a:buNone/>
            </a:pPr>
            <a:r>
              <a:rPr lang="nl-NL" sz="1800" dirty="0">
                <a:effectLst/>
                <a:ea typeface="Times New Roman" panose="02020603050405020304" pitchFamily="18" charset="0"/>
              </a:rPr>
              <a:t>en </a:t>
            </a:r>
            <a:r>
              <a:rPr lang="nl-NL" sz="1800" dirty="0">
                <a:solidFill>
                  <a:srgbClr val="FC8604"/>
                </a:solidFill>
                <a:effectLst/>
                <a:ea typeface="Times New Roman" panose="02020603050405020304" pitchFamily="18" charset="0"/>
              </a:rPr>
              <a:t>actieve inbreng </a:t>
            </a:r>
            <a:r>
              <a:rPr lang="nl-NL" sz="1800" dirty="0">
                <a:effectLst/>
                <a:ea typeface="Times New Roman" panose="02020603050405020304" pitchFamily="18" charset="0"/>
              </a:rPr>
              <a:t>van inwoners </a:t>
            </a:r>
          </a:p>
          <a:p>
            <a:pPr marL="0" indent="0" algn="ctr">
              <a:buNone/>
            </a:pPr>
            <a:r>
              <a:rPr lang="nl-NL" sz="1800" dirty="0">
                <a:effectLst/>
                <a:ea typeface="Times New Roman" panose="02020603050405020304" pitchFamily="18" charset="0"/>
              </a:rPr>
              <a:t>in Brummen met als kernpartners de </a:t>
            </a:r>
            <a:r>
              <a:rPr lang="nl-NL" sz="1800" dirty="0">
                <a:solidFill>
                  <a:srgbClr val="FC8604"/>
                </a:solidFill>
                <a:effectLst/>
                <a:ea typeface="Times New Roman" panose="02020603050405020304" pitchFamily="18" charset="0"/>
              </a:rPr>
              <a:t>Bibliotheek, St. Welzijn Brummen, HOB en andere activiteiten</a:t>
            </a:r>
            <a:endParaRPr lang="nl-NL" sz="1800" dirty="0">
              <a:effectLst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nl-NL" sz="1800" dirty="0"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nl-NL" sz="1800" dirty="0"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nl-NL" sz="1800" dirty="0">
              <a:effectLst/>
              <a:ea typeface="Times New Roman" panose="02020603050405020304" pitchFamily="18" charset="0"/>
            </a:endParaRPr>
          </a:p>
          <a:p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304EC1B-B22D-3CD4-5FB3-E3E5D05D45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A421BA-E4AE-444E-8317-40FAD5F03864}" type="slidenum">
              <a:rPr lang="nl-NL" altLang="nl-NL" smtClean="0"/>
              <a:pPr/>
              <a:t>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68785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820D8EA-92F9-1992-C0A3-93C59C43C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Integrale benadering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C2AC3E0-8FF3-7E09-0E92-5C6568FA76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A421BA-E4AE-444E-8317-40FAD5F03864}" type="slidenum">
              <a:rPr lang="nl-NL" altLang="nl-NL" smtClean="0"/>
              <a:pPr/>
              <a:t>5</a:t>
            </a:fld>
            <a:endParaRPr lang="nl-NL" alt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20B798A3-5A15-7405-A14E-FAC91FB1354E}"/>
              </a:ext>
            </a:extLst>
          </p:cNvPr>
          <p:cNvSpPr txBox="1"/>
          <p:nvPr/>
        </p:nvSpPr>
        <p:spPr>
          <a:xfrm>
            <a:off x="5242568" y="1990854"/>
            <a:ext cx="3807774" cy="3243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638" indent="-274638">
              <a:lnSpc>
                <a:spcPct val="150000"/>
              </a:lnSpc>
              <a:spcBef>
                <a:spcPct val="20000"/>
              </a:spcBef>
              <a:buClr>
                <a:srgbClr val="008E8F"/>
              </a:buClr>
              <a:buFont typeface="Wingdings" pitchFamily="2" charset="2"/>
              <a:buChar char="§"/>
              <a:tabLst>
                <a:tab pos="274638" algn="l"/>
              </a:tabLst>
            </a:pPr>
            <a:r>
              <a:rPr lang="nl-NL" sz="1600" dirty="0">
                <a:latin typeface="+mn-lt"/>
              </a:rPr>
              <a:t>Werkbijeenkomsten met</a:t>
            </a:r>
            <a:br>
              <a:rPr lang="nl-NL" sz="1600" dirty="0">
                <a:latin typeface="+mn-lt"/>
              </a:rPr>
            </a:br>
            <a:r>
              <a:rPr lang="nl-NL" sz="1600" dirty="0">
                <a:latin typeface="+mn-lt"/>
              </a:rPr>
              <a:t>bibliotheek, SWB, gemeente</a:t>
            </a:r>
          </a:p>
          <a:p>
            <a:pPr marL="274638" indent="-274638">
              <a:lnSpc>
                <a:spcPct val="150000"/>
              </a:lnSpc>
              <a:spcBef>
                <a:spcPct val="20000"/>
              </a:spcBef>
              <a:buClr>
                <a:srgbClr val="008E8F"/>
              </a:buClr>
              <a:buFont typeface="Wingdings" pitchFamily="2" charset="2"/>
              <a:buChar char="§"/>
              <a:tabLst>
                <a:tab pos="274638" algn="l"/>
              </a:tabLst>
            </a:pPr>
            <a:r>
              <a:rPr lang="nl-NL" sz="1600" dirty="0">
                <a:latin typeface="+mn-lt"/>
              </a:rPr>
              <a:t>Visieontwikkeling</a:t>
            </a:r>
          </a:p>
          <a:p>
            <a:pPr marL="274638" indent="-274638">
              <a:lnSpc>
                <a:spcPct val="150000"/>
              </a:lnSpc>
              <a:spcBef>
                <a:spcPct val="20000"/>
              </a:spcBef>
              <a:buClr>
                <a:srgbClr val="008E8F"/>
              </a:buClr>
              <a:buFont typeface="Wingdings" pitchFamily="2" charset="2"/>
              <a:buChar char="§"/>
              <a:tabLst>
                <a:tab pos="274638" algn="l"/>
              </a:tabLst>
            </a:pPr>
            <a:r>
              <a:rPr lang="nl-NL" sz="1600" dirty="0">
                <a:latin typeface="+mn-lt"/>
              </a:rPr>
              <a:t>Bepalen ruimtebehoefte</a:t>
            </a:r>
          </a:p>
          <a:p>
            <a:pPr marL="274638" indent="-274638">
              <a:lnSpc>
                <a:spcPct val="150000"/>
              </a:lnSpc>
              <a:spcBef>
                <a:spcPct val="20000"/>
              </a:spcBef>
              <a:buClr>
                <a:srgbClr val="008E8F"/>
              </a:buClr>
              <a:buFont typeface="Wingdings" pitchFamily="2" charset="2"/>
              <a:buChar char="§"/>
              <a:tabLst>
                <a:tab pos="274638" algn="l"/>
              </a:tabLst>
            </a:pPr>
            <a:r>
              <a:rPr lang="nl-NL" sz="1600" dirty="0">
                <a:latin typeface="+mn-lt"/>
              </a:rPr>
              <a:t>Ruimtelijke inpassing op locatie</a:t>
            </a:r>
          </a:p>
          <a:p>
            <a:pPr marL="274638" indent="-274638">
              <a:lnSpc>
                <a:spcPct val="150000"/>
              </a:lnSpc>
              <a:spcBef>
                <a:spcPct val="20000"/>
              </a:spcBef>
              <a:buClr>
                <a:srgbClr val="008E8F"/>
              </a:buClr>
              <a:buFont typeface="Wingdings" pitchFamily="2" charset="2"/>
              <a:buChar char="§"/>
              <a:tabLst>
                <a:tab pos="274638" algn="l"/>
              </a:tabLst>
            </a:pPr>
            <a:r>
              <a:rPr lang="nl-NL" sz="1600" dirty="0">
                <a:latin typeface="+mn-lt"/>
              </a:rPr>
              <a:t>Indicatie investerings- en</a:t>
            </a:r>
            <a:br>
              <a:rPr lang="nl-NL" sz="1600" dirty="0">
                <a:latin typeface="+mn-lt"/>
              </a:rPr>
            </a:br>
            <a:r>
              <a:rPr lang="nl-NL" sz="1600" dirty="0">
                <a:latin typeface="+mn-lt"/>
              </a:rPr>
              <a:t>huisvestingskosten</a:t>
            </a:r>
          </a:p>
          <a:p>
            <a:pPr marL="274638" indent="-274638">
              <a:lnSpc>
                <a:spcPct val="150000"/>
              </a:lnSpc>
              <a:spcBef>
                <a:spcPct val="20000"/>
              </a:spcBef>
              <a:buClr>
                <a:srgbClr val="008E8F"/>
              </a:buClr>
              <a:buFont typeface="Wingdings" pitchFamily="2" charset="2"/>
              <a:buChar char="§"/>
              <a:tabLst>
                <a:tab pos="274638" algn="l"/>
              </a:tabLst>
            </a:pPr>
            <a:r>
              <a:rPr lang="nl-NL" sz="1600" dirty="0">
                <a:latin typeface="+mn-lt"/>
              </a:rPr>
              <a:t>Eigendom, beheer en exploitatie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4BF3F4E-9E11-BCA9-D198-08CC39762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1" y="902846"/>
            <a:ext cx="5371429" cy="5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66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95E61C56-C5D2-669E-41EB-47B85E4B6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Landelijke en lokale ontwikkelingen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4D462CD0-EB38-9FC8-0403-5D5391435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3" y="1191719"/>
            <a:ext cx="7354887" cy="5006714"/>
          </a:xfrm>
        </p:spPr>
        <p:txBody>
          <a:bodyPr/>
          <a:lstStyle/>
          <a:p>
            <a:r>
              <a:rPr lang="nl-NL" sz="1400" dirty="0"/>
              <a:t>Scheiding tussen culturele en sociale activiteiten vervagen.</a:t>
            </a:r>
          </a:p>
          <a:p>
            <a:pPr marL="0" indent="0">
              <a:buNone/>
            </a:pPr>
            <a:endParaRPr lang="nl-NL" sz="1400" dirty="0"/>
          </a:p>
          <a:p>
            <a:r>
              <a:rPr lang="nl-NL" sz="1400" dirty="0"/>
              <a:t>Tendens samengaan culturele, maatschappelijke en soms educatieve voorzieningen </a:t>
            </a:r>
            <a:r>
              <a:rPr lang="nl-NL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 één gebouw of complex. </a:t>
            </a:r>
            <a:endParaRPr lang="nl-NL" sz="1400" dirty="0"/>
          </a:p>
          <a:p>
            <a:pPr marL="0" indent="0">
              <a:buNone/>
            </a:pPr>
            <a:endParaRPr lang="nl-NL" sz="1400" dirty="0"/>
          </a:p>
          <a:p>
            <a:r>
              <a:rPr lang="nl-NL" sz="1400" dirty="0"/>
              <a:t>Gezamenlijke huisvesting = meerwaarde voor alle inwoners</a:t>
            </a:r>
          </a:p>
          <a:p>
            <a:pPr lvl="1"/>
            <a:r>
              <a:rPr lang="nl-NL" sz="1400" dirty="0"/>
              <a:t>Laagdrempelige toegang tot voorzieningen</a:t>
            </a:r>
          </a:p>
          <a:p>
            <a:pPr lvl="1"/>
            <a:r>
              <a:rPr lang="nl-NL" sz="1400" dirty="0"/>
              <a:t>Kruisbestuiving</a:t>
            </a:r>
          </a:p>
          <a:p>
            <a:pPr lvl="1"/>
            <a:r>
              <a:rPr lang="nl-NL" sz="1400" dirty="0"/>
              <a:t>Ontmoeting</a:t>
            </a:r>
          </a:p>
          <a:p>
            <a:pPr lvl="1"/>
            <a:r>
              <a:rPr lang="nl-NL" sz="1400" dirty="0"/>
              <a:t>Programmering</a:t>
            </a:r>
          </a:p>
          <a:p>
            <a:pPr lvl="1"/>
            <a:r>
              <a:rPr lang="nl-NL" sz="1400" dirty="0">
                <a:ea typeface="Calibri" panose="020F0502020204030204" pitchFamily="34" charset="0"/>
                <a:cs typeface="Times New Roman" panose="02020603050405020304" pitchFamily="18" charset="0"/>
              </a:rPr>
              <a:t>Eén</a:t>
            </a:r>
            <a:r>
              <a:rPr lang="nl-NL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1400" dirty="0"/>
              <a:t>plek voor de inwoner: een voordeur</a:t>
            </a:r>
          </a:p>
          <a:p>
            <a:pPr lvl="1"/>
            <a:r>
              <a:rPr lang="nl-NL" sz="1400" dirty="0"/>
              <a:t>Efficiëntere bedrijfsvoering</a:t>
            </a:r>
          </a:p>
          <a:p>
            <a:pPr lvl="1"/>
            <a:r>
              <a:rPr lang="nl-NL" sz="1400" dirty="0"/>
              <a:t>Gezamenlijk meer betekenen dan afzonderlijk (1+1=3)</a:t>
            </a:r>
          </a:p>
          <a:p>
            <a:endParaRPr lang="nl-NL" sz="1400" dirty="0"/>
          </a:p>
          <a:p>
            <a:r>
              <a:rPr lang="nl-NL" sz="1400" dirty="0"/>
              <a:t>Dorpendeal </a:t>
            </a:r>
          </a:p>
          <a:p>
            <a:pPr marL="0" indent="0">
              <a:buNone/>
            </a:pPr>
            <a:endParaRPr lang="nl-NL" sz="1400" dirty="0"/>
          </a:p>
          <a:p>
            <a:r>
              <a:rPr lang="nl-NL" sz="1400" dirty="0"/>
              <a:t>Cultureel-maatschappelijke accommodaties in Brummen opgeheven:</a:t>
            </a:r>
          </a:p>
          <a:p>
            <a:pPr lvl="1"/>
            <a:r>
              <a:rPr lang="nl-NL" sz="1400" dirty="0"/>
              <a:t>Zalencentrum Concordia – grote zaal niet meer beschikbaar</a:t>
            </a:r>
          </a:p>
          <a:p>
            <a:pPr lvl="1"/>
            <a:r>
              <a:rPr lang="nl-NL" sz="1400" dirty="0"/>
              <a:t>Wilhelminaschool – opslag HOB </a:t>
            </a:r>
          </a:p>
          <a:p>
            <a:pPr lvl="1"/>
            <a:endParaRPr lang="nl-NL" sz="1400" dirty="0"/>
          </a:p>
          <a:p>
            <a:pPr lvl="1"/>
            <a:endParaRPr lang="nl-NL" sz="1200" dirty="0"/>
          </a:p>
          <a:p>
            <a:pPr lvl="1"/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DCB7379-8993-3536-4FC0-A9D489FAD8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A421BA-E4AE-444E-8317-40FAD5F03864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59732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95E61C56-C5D2-669E-41EB-47B85E4B6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74638"/>
            <a:ext cx="7903029" cy="1143000"/>
          </a:xfrm>
        </p:spPr>
        <p:txBody>
          <a:bodyPr/>
          <a:lstStyle/>
          <a:p>
            <a:r>
              <a:rPr lang="nl-NL" dirty="0"/>
              <a:t>Bibliotheek en Stichting Welzijn Brummen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4D462CD0-EB38-9FC8-0403-5D5391435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7841" y="1557678"/>
            <a:ext cx="7354887" cy="4684032"/>
          </a:xfrm>
        </p:spPr>
        <p:txBody>
          <a:bodyPr/>
          <a:lstStyle/>
          <a:p>
            <a:r>
              <a:rPr lang="nl-NL" dirty="0"/>
              <a:t>Staan als organisaties midden in de samenleving</a:t>
            </a:r>
          </a:p>
          <a:p>
            <a:r>
              <a:rPr lang="nl-NL" dirty="0"/>
              <a:t>Raakvlakken en opgaven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Bibliotheek</a:t>
            </a:r>
          </a:p>
          <a:p>
            <a:r>
              <a:rPr lang="nl-NL" dirty="0"/>
              <a:t>Ontwikkeling naar maatschappelijk-educatieve bibliotheek</a:t>
            </a:r>
          </a:p>
          <a:p>
            <a:r>
              <a:rPr lang="nl-NL" dirty="0"/>
              <a:t>Derde Plek</a:t>
            </a:r>
          </a:p>
          <a:p>
            <a:r>
              <a:rPr lang="nl-NL" dirty="0"/>
              <a:t>Opgaven uit netwerkagenda: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Geletterde samenleving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Het stimuleren van participatie in de informatiesamenleving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NL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Het aanmoedigen van een leven lang ontwikkelen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Stichting Welzijn Brummen</a:t>
            </a:r>
          </a:p>
          <a:p>
            <a:r>
              <a:rPr lang="nl-NL" dirty="0"/>
              <a:t>Zet zich actief in voor een prettige sociale omgeving in Brummen</a:t>
            </a:r>
            <a:endParaRPr lang="nl-NL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dirty="0"/>
              <a:t>Inwoner staat centraal: iedereen doet mee</a:t>
            </a:r>
          </a:p>
          <a:p>
            <a:r>
              <a:rPr lang="nl-NL" dirty="0"/>
              <a:t>Kracht van samen</a:t>
            </a:r>
          </a:p>
          <a:p>
            <a:r>
              <a:rPr lang="nl-NL" dirty="0"/>
              <a:t>Preventie: participatie, zelforganisatie</a:t>
            </a:r>
          </a:p>
          <a:p>
            <a:endParaRPr lang="nl-NL" sz="1400" dirty="0"/>
          </a:p>
          <a:p>
            <a:pPr marL="0" indent="0">
              <a:buNone/>
            </a:pPr>
            <a:endParaRPr lang="nl-NL" sz="1400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DCB7379-8993-3536-4FC0-A9D489FAD8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A421BA-E4AE-444E-8317-40FAD5F03864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16659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9ED320-4453-3258-6BF5-90162D76F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 van JOU (werktitel)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53D0A9-D451-FE76-F55A-1F5CA2FDA9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4450" y="1428799"/>
            <a:ext cx="7354887" cy="4858882"/>
          </a:xfrm>
        </p:spPr>
        <p:txBody>
          <a:bodyPr/>
          <a:lstStyle/>
          <a:p>
            <a:pPr marL="0" indent="0">
              <a:buNone/>
            </a:pPr>
            <a:r>
              <a:rPr lang="nl-NL" sz="1400" b="1" dirty="0"/>
              <a:t>Missie</a:t>
            </a:r>
          </a:p>
          <a:p>
            <a:pPr marL="0" indent="0">
              <a:buNone/>
            </a:pPr>
            <a:r>
              <a:rPr lang="nl-NL" sz="1400" dirty="0"/>
              <a:t>Het Huis van JOU is het sociaal-maatschappelijk en cultureel kloppend hart van Brummen waar verbinding en de mens centraal staat. Een plek waar mensen elkaar ontmoeten, geïnspireerd raken en worden gestimuleerd om zich te ontwikkelen.</a:t>
            </a:r>
          </a:p>
          <a:p>
            <a:pPr marL="0" indent="0">
              <a:buNone/>
            </a:pPr>
            <a:endParaRPr lang="nl-NL" sz="1400" dirty="0"/>
          </a:p>
          <a:p>
            <a:pPr marL="0" indent="0">
              <a:buNone/>
            </a:pPr>
            <a:r>
              <a:rPr lang="nl-NL" sz="1400" b="1" dirty="0"/>
              <a:t>Kernwaarden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sz="1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Toegankelijkheid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sz="1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Samen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sz="1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Van iedereen/voor iedereen: JOU </a:t>
            </a:r>
          </a:p>
          <a:p>
            <a:pPr marL="0" indent="0">
              <a:buNone/>
            </a:pPr>
            <a:endParaRPr lang="nl-NL" sz="1400" b="1" dirty="0"/>
          </a:p>
          <a:p>
            <a:pPr marL="0" indent="0">
              <a:buNone/>
            </a:pPr>
            <a:r>
              <a:rPr lang="nl-NL" sz="1400" b="1" dirty="0"/>
              <a:t>Doelgroep</a:t>
            </a:r>
          </a:p>
          <a:p>
            <a:pPr marL="0" indent="0">
              <a:buNone/>
            </a:pPr>
            <a:r>
              <a:rPr lang="nl-NL" sz="1400" i="1" dirty="0"/>
              <a:t>Alle</a:t>
            </a:r>
            <a:r>
              <a:rPr lang="nl-NL" sz="1400" dirty="0"/>
              <a:t> inwoners van Brummen met speciale aandacht voor kwetsbare groepen, jeugd, jongeren en senioren.</a:t>
            </a:r>
          </a:p>
          <a:p>
            <a:pPr marL="0" indent="0">
              <a:buNone/>
            </a:pPr>
            <a:endParaRPr lang="nl-NL" sz="1400" dirty="0"/>
          </a:p>
          <a:p>
            <a:pPr marL="0" indent="0">
              <a:buNone/>
            </a:pPr>
            <a:r>
              <a:rPr lang="nl-NL" sz="1400" b="1" dirty="0"/>
              <a:t>Activiteiten</a:t>
            </a:r>
          </a:p>
          <a:p>
            <a:r>
              <a:rPr lang="nl-NL" sz="1400" dirty="0"/>
              <a:t>Vanuit eigen organisaties</a:t>
            </a:r>
          </a:p>
          <a:p>
            <a:r>
              <a:rPr lang="nl-NL" sz="1400" dirty="0"/>
              <a:t>Co-creatie</a:t>
            </a:r>
          </a:p>
          <a:p>
            <a:r>
              <a:rPr lang="nl-NL" sz="1400" dirty="0"/>
              <a:t>Plek voor inwoners om te organiseren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E5EEB40-B159-1FF6-5C8A-6C8B722675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66324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16D2CE-1BD4-5229-2C0D-E6E6AB9AC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Locatie Plein 5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D7A6B68-3C91-F042-E3E1-65B5F03FD8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577C30-7050-4E38-9027-B60AEEA433F0}" type="slidenum">
              <a:rPr lang="nl-NL" altLang="nl-NL" smtClean="0"/>
              <a:pPr/>
              <a:t>9</a:t>
            </a:fld>
            <a:endParaRPr lang="nl-NL" alt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4B49D84-2BFC-8A33-45F7-481741608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702" y="1495276"/>
            <a:ext cx="7207780" cy="460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28298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presentatie">
  <a:themeElements>
    <a:clrScheme name="template presentati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 presentati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presentat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presentati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presentati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presentati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presentati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presentati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presentati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presentati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presentati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presentati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presentati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presentati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89003430187A45943D0E11FD15AB90" ma:contentTypeVersion="11" ma:contentTypeDescription="Een nieuw document maken." ma:contentTypeScope="" ma:versionID="79cb470a6fa373816aa37d27e79295d1">
  <xsd:schema xmlns:xsd="http://www.w3.org/2001/XMLSchema" xmlns:xs="http://www.w3.org/2001/XMLSchema" xmlns:p="http://schemas.microsoft.com/office/2006/metadata/properties" xmlns:ns2="65245aa7-8af9-4aac-a9e3-17765214f01b" xmlns:ns3="644f3caf-9874-450e-a8cc-84b2d30b4dc9" targetNamespace="http://schemas.microsoft.com/office/2006/metadata/properties" ma:root="true" ma:fieldsID="5050048ceaf780a4ddb53d457a461c1f" ns2:_="" ns3:_="">
    <xsd:import namespace="65245aa7-8af9-4aac-a9e3-17765214f01b"/>
    <xsd:import namespace="644f3caf-9874-450e-a8cc-84b2d30b4dc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245aa7-8af9-4aac-a9e3-17765214f01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Afbeeldingtags" ma:readOnly="false" ma:fieldId="{5cf76f15-5ced-4ddc-b409-7134ff3c332f}" ma:taxonomyMulti="true" ma:sspId="30454d5e-ecb3-46ff-8b1b-ea1dc57093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4f3caf-9874-450e-a8cc-84b2d30b4dc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87d0f78-dc69-4d62-a05c-e06262993b38}" ma:internalName="TaxCatchAll" ma:showField="CatchAllData" ma:web="644f3caf-9874-450e-a8cc-84b2d30b4dc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4f3caf-9874-450e-a8cc-84b2d30b4dc9" xsi:nil="true"/>
    <lcf76f155ced4ddcb4097134ff3c332f xmlns="65245aa7-8af9-4aac-a9e3-17765214f01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9915A37-58A1-43AC-B902-E638B0BC2FD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056EC2-FD76-48E3-988F-B22DA25525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5245aa7-8af9-4aac-a9e3-17765214f01b"/>
    <ds:schemaRef ds:uri="644f3caf-9874-450e-a8cc-84b2d30b4d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B758B10-751F-4D0B-8AE6-1A8831AAFC69}">
  <ds:schemaRefs>
    <ds:schemaRef ds:uri="http://schemas.microsoft.com/office/2006/metadata/properties"/>
    <ds:schemaRef ds:uri="http://schemas.microsoft.com/office/infopath/2007/PartnerControls"/>
    <ds:schemaRef ds:uri="644f3caf-9874-450e-a8cc-84b2d30b4dc9"/>
    <ds:schemaRef ds:uri="65245aa7-8af9-4aac-a9e3-17765214f01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5790</TotalTime>
  <Words>588</Words>
  <Application>Microsoft Office PowerPoint</Application>
  <PresentationFormat>Diavoorstelling (4:3)</PresentationFormat>
  <Paragraphs>131</Paragraphs>
  <Slides>17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4" baseType="lpstr">
      <vt:lpstr>Arial</vt:lpstr>
      <vt:lpstr>Calibri</vt:lpstr>
      <vt:lpstr>Times New Roman</vt:lpstr>
      <vt:lpstr>Ubuntu Normaal</vt:lpstr>
      <vt:lpstr>Verdana</vt:lpstr>
      <vt:lpstr>Wingdings</vt:lpstr>
      <vt:lpstr>template presentatie</vt:lpstr>
      <vt:lpstr>Toekomstbestendige voorziening Brummen – Huis van JOU presentatie gemeenteraad</vt:lpstr>
      <vt:lpstr>Agenda</vt:lpstr>
      <vt:lpstr>Demarcatie project</vt:lpstr>
      <vt:lpstr>Stip op de horizon</vt:lpstr>
      <vt:lpstr>Integrale benadering</vt:lpstr>
      <vt:lpstr>Landelijke en lokale ontwikkelingen</vt:lpstr>
      <vt:lpstr>Bibliotheek en Stichting Welzijn Brummen</vt:lpstr>
      <vt:lpstr>Huis van JOU (werktitel)</vt:lpstr>
      <vt:lpstr>Locatie Plein 5</vt:lpstr>
      <vt:lpstr>Huisvestingsbehoefte SWB en bibliotheek</vt:lpstr>
      <vt:lpstr>Geïntegreerde functies</vt:lpstr>
      <vt:lpstr>Nieuwe multifunctionele presentatiezaal</vt:lpstr>
      <vt:lpstr>Ontwerpbestemmingsplan</vt:lpstr>
      <vt:lpstr>Voorkeursvariant</vt:lpstr>
      <vt:lpstr>Advies eigendom, beheer en exploitatie</vt:lpstr>
      <vt:lpstr>Denkrichting </vt:lpstr>
      <vt:lpstr>Met dank voor uw aandacht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van Aanpak herontwikkeling voormalig gemeentehuis Boskoop</dc:title>
  <dc:creator>Microsoft Office-gebruiker</dc:creator>
  <cp:lastModifiedBy>Jobse, Floortje</cp:lastModifiedBy>
  <cp:revision>804</cp:revision>
  <cp:lastPrinted>2021-03-29T08:56:22Z</cp:lastPrinted>
  <dcterms:created xsi:type="dcterms:W3CDTF">2017-10-02T12:38:32Z</dcterms:created>
  <dcterms:modified xsi:type="dcterms:W3CDTF">2024-11-11T13:36:43Z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0x0101005089003430187A45943D0E11FD15AB90</vt:lpwstr>
  </property>
  <property fmtid="{D5CDD505-2E9C-101B-9397-08002B2CF9AE}" pid="3" name="Order">
    <vt:r8>56000</vt:r8>
  </property>
</Properties>
</file>