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1" r:id="rId6"/>
    <p:sldId id="260" r:id="rId7"/>
    <p:sldId id="263" r:id="rId8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33" autoAdjust="0"/>
    <p:restoredTop sz="94660"/>
  </p:normalViewPr>
  <p:slideViewPr>
    <p:cSldViewPr snapToGrid="0">
      <p:cViewPr varScale="1">
        <p:scale>
          <a:sx n="85" d="100"/>
          <a:sy n="85" d="100"/>
        </p:scale>
        <p:origin x="36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64687371-C1BA-4CB9-BF19-34F6F7AA7C9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CA8919AF-BBC9-469D-85AE-FF200593AC5D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nl-NL"/>
              <a:t>Klikken om de ondertitelstijl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288B6764-D952-4645-859F-A81A9D18373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9B6AB2A-0C0F-4CBF-A8A5-8B058C0B604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F602B40-2425-4225-9650-29216194644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17684157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734D91-E4FA-461D-81C1-35BE6D6A72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70B01FA2-46FF-411C-9C57-4345C6AB2E1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79430E54-5E13-417B-A1D6-B42F8E8757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AF21F6F5-C951-4270-A043-C8AF3E2773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2E7812D-95F5-44CC-A6D3-F87382CF87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40625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>
            <a:extLst>
              <a:ext uri="{FF2B5EF4-FFF2-40B4-BE49-F238E27FC236}">
                <a16:creationId xmlns:a16="http://schemas.microsoft.com/office/drawing/2014/main" id="{CDDB72BA-C26C-4162-8207-A1FBD19937C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verticale tekst 2">
            <a:extLst>
              <a:ext uri="{FF2B5EF4-FFF2-40B4-BE49-F238E27FC236}">
                <a16:creationId xmlns:a16="http://schemas.microsoft.com/office/drawing/2014/main" id="{E46F87A2-6009-43FE-8503-88D81E1F6DD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082474EB-80CD-4D0B-A6BC-B8C5040B6C2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CAE5E61B-9387-45A2-BF88-A4631843DB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75B30D83-B072-420D-9939-9DD0B706E95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782762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3EBE3322-5D8A-471D-8DAF-40A10E2253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57703AC7-B5BF-4C1E-BB79-4E3CCB1A06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B1D28332-7B75-490B-9B71-A2BB8F2DFF3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925F9811-EE6B-410C-B49A-C7AEBE5286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5A49A1F5-135C-4121-877B-559325C720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443368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760CA17-6711-4026-8208-C26E8E5093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542B294D-9979-440B-AC2B-3C6B873C6F5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DC8EEBE6-F232-40F8-8E1C-527C2D5612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E7753BB7-E60A-43C7-AF3F-4690FF0372B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62940274-A393-471B-BFC3-644ED9858C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348679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A3FBCD6D-66DF-4AAD-8B74-3A6735498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DB70EC81-7792-4CAE-BC49-8BF769DE3A2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41F1B368-F7BE-4EBE-944E-82C14DF2A54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71F3B6D0-A7EE-4C15-8CC9-25167A610A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63053CB4-9FC2-4D90-9235-92C08C587A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677F9A92-829C-4A99-BBAB-71D489B6012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65230472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5BEC21BE-9F67-4E10-8D44-53AEEE5096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D3AEA922-6FEB-4253-96ED-BAA69A2FB4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4" name="Tijdelijke aanduiding voor inhoud 3">
            <a:extLst>
              <a:ext uri="{FF2B5EF4-FFF2-40B4-BE49-F238E27FC236}">
                <a16:creationId xmlns:a16="http://schemas.microsoft.com/office/drawing/2014/main" id="{246EEB8C-C24A-4FC8-812F-90826F99450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5" name="Tijdelijke aanduiding voor tekst 4">
            <a:extLst>
              <a:ext uri="{FF2B5EF4-FFF2-40B4-BE49-F238E27FC236}">
                <a16:creationId xmlns:a16="http://schemas.microsoft.com/office/drawing/2014/main" id="{883EC518-AAF7-4771-93D2-C40D6A907A0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6" name="Tijdelijke aanduiding voor inhoud 5">
            <a:extLst>
              <a:ext uri="{FF2B5EF4-FFF2-40B4-BE49-F238E27FC236}">
                <a16:creationId xmlns:a16="http://schemas.microsoft.com/office/drawing/2014/main" id="{850F1AE8-1F89-481C-84FE-E9CE1E0AFB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7" name="Tijdelijke aanduiding voor datum 6">
            <a:extLst>
              <a:ext uri="{FF2B5EF4-FFF2-40B4-BE49-F238E27FC236}">
                <a16:creationId xmlns:a16="http://schemas.microsoft.com/office/drawing/2014/main" id="{804E7FF8-80F4-43D5-96D5-51D1BDEBC7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8" name="Tijdelijke aanduiding voor voettekst 7">
            <a:extLst>
              <a:ext uri="{FF2B5EF4-FFF2-40B4-BE49-F238E27FC236}">
                <a16:creationId xmlns:a16="http://schemas.microsoft.com/office/drawing/2014/main" id="{33837BF5-5959-43CC-8C00-D2432D9E9BB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>
            <a:extLst>
              <a:ext uri="{FF2B5EF4-FFF2-40B4-BE49-F238E27FC236}">
                <a16:creationId xmlns:a16="http://schemas.microsoft.com/office/drawing/2014/main" id="{F4F09334-0543-4EA2-8329-8D68A093C8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92275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BF760613-8820-49FD-BA32-DED987DA9D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datum 2">
            <a:extLst>
              <a:ext uri="{FF2B5EF4-FFF2-40B4-BE49-F238E27FC236}">
                <a16:creationId xmlns:a16="http://schemas.microsoft.com/office/drawing/2014/main" id="{B5E02D38-34AF-4424-B3E1-4AF0780E4A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4" name="Tijdelijke aanduiding voor voettekst 3">
            <a:extLst>
              <a:ext uri="{FF2B5EF4-FFF2-40B4-BE49-F238E27FC236}">
                <a16:creationId xmlns:a16="http://schemas.microsoft.com/office/drawing/2014/main" id="{40CD11D5-41A3-4A4D-B350-98F07C934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>
            <a:extLst>
              <a:ext uri="{FF2B5EF4-FFF2-40B4-BE49-F238E27FC236}">
                <a16:creationId xmlns:a16="http://schemas.microsoft.com/office/drawing/2014/main" id="{D35880F8-7FCF-40ED-9600-7C292C96F0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6209215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>
            <a:extLst>
              <a:ext uri="{FF2B5EF4-FFF2-40B4-BE49-F238E27FC236}">
                <a16:creationId xmlns:a16="http://schemas.microsoft.com/office/drawing/2014/main" id="{8834F3D1-2E3A-42BB-9732-DA79044C3C4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3" name="Tijdelijke aanduiding voor voettekst 2">
            <a:extLst>
              <a:ext uri="{FF2B5EF4-FFF2-40B4-BE49-F238E27FC236}">
                <a16:creationId xmlns:a16="http://schemas.microsoft.com/office/drawing/2014/main" id="{DA9AC5FD-D879-4A28-B9B8-A0BF73858F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>
            <a:extLst>
              <a:ext uri="{FF2B5EF4-FFF2-40B4-BE49-F238E27FC236}">
                <a16:creationId xmlns:a16="http://schemas.microsoft.com/office/drawing/2014/main" id="{EFAAFC70-E4F2-45B9-848B-BB09232C76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3465463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451A2E11-ED32-4E1E-BD24-11CC80E4DE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A98C37-91F6-4108-BBC1-B4B1C0643B1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93C12295-2BF4-4F54-9D75-D074528A4BC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E0971E30-85FB-42FF-B3F7-652B2C68A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7F646466-6DA6-4BF5-8C51-E13BA3CF22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01755AA-49AC-419C-8FC9-7E5DA6D250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10236019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E2836A02-B8AA-4C4A-AD5F-21E333FC94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afbeelding 2">
            <a:extLst>
              <a:ext uri="{FF2B5EF4-FFF2-40B4-BE49-F238E27FC236}">
                <a16:creationId xmlns:a16="http://schemas.microsoft.com/office/drawing/2014/main" id="{83DE4AC5-B3A0-48E5-BCF1-7E4CB57D387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ijdelijke aanduiding voor tekst 3">
            <a:extLst>
              <a:ext uri="{FF2B5EF4-FFF2-40B4-BE49-F238E27FC236}">
                <a16:creationId xmlns:a16="http://schemas.microsoft.com/office/drawing/2014/main" id="{CAC29B50-38B6-4254-AB38-021BAC0C2E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nl-NL"/>
              <a:t>Klikken om de tekststijl van het model te bewerken</a:t>
            </a:r>
          </a:p>
        </p:txBody>
      </p:sp>
      <p:sp>
        <p:nvSpPr>
          <p:cNvPr id="5" name="Tijdelijke aanduiding voor datum 4">
            <a:extLst>
              <a:ext uri="{FF2B5EF4-FFF2-40B4-BE49-F238E27FC236}">
                <a16:creationId xmlns:a16="http://schemas.microsoft.com/office/drawing/2014/main" id="{91D9A3B9-0BBA-4994-9523-48F18CF550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6" name="Tijdelijke aanduiding voor voettekst 5">
            <a:extLst>
              <a:ext uri="{FF2B5EF4-FFF2-40B4-BE49-F238E27FC236}">
                <a16:creationId xmlns:a16="http://schemas.microsoft.com/office/drawing/2014/main" id="{F48F323E-F9AB-467B-908E-480C364BCE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>
            <a:extLst>
              <a:ext uri="{FF2B5EF4-FFF2-40B4-BE49-F238E27FC236}">
                <a16:creationId xmlns:a16="http://schemas.microsoft.com/office/drawing/2014/main" id="{556194D0-CFD3-4EF8-8726-DCA003E783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21977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titel 1">
            <a:extLst>
              <a:ext uri="{FF2B5EF4-FFF2-40B4-BE49-F238E27FC236}">
                <a16:creationId xmlns:a16="http://schemas.microsoft.com/office/drawing/2014/main" id="{6C17F229-7988-46B6-8C76-1F8370FB149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nl-NL"/>
              <a:t>Klik om stijl te bewerken</a:t>
            </a:r>
          </a:p>
        </p:txBody>
      </p:sp>
      <p:sp>
        <p:nvSpPr>
          <p:cNvPr id="3" name="Tijdelijke aanduiding voor tekst 2">
            <a:extLst>
              <a:ext uri="{FF2B5EF4-FFF2-40B4-BE49-F238E27FC236}">
                <a16:creationId xmlns:a16="http://schemas.microsoft.com/office/drawing/2014/main" id="{BD7A38C7-EDCD-4A70-8E1A-981C0945F88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nl-NL"/>
              <a:t>Klikken om de tekststijl van het model te bewerken</a:t>
            </a:r>
          </a:p>
          <a:p>
            <a:pPr lvl="1"/>
            <a:r>
              <a:rPr lang="nl-NL"/>
              <a:t>Tweede niveau</a:t>
            </a:r>
          </a:p>
          <a:p>
            <a:pPr lvl="2"/>
            <a:r>
              <a:rPr lang="nl-NL"/>
              <a:t>Derde niveau</a:t>
            </a:r>
          </a:p>
          <a:p>
            <a:pPr lvl="3"/>
            <a:r>
              <a:rPr lang="nl-NL"/>
              <a:t>Vierde niveau</a:t>
            </a:r>
          </a:p>
          <a:p>
            <a:pPr lvl="4"/>
            <a:r>
              <a:rPr lang="nl-NL"/>
              <a:t>Vijfde niveau</a:t>
            </a:r>
          </a:p>
        </p:txBody>
      </p:sp>
      <p:sp>
        <p:nvSpPr>
          <p:cNvPr id="4" name="Tijdelijke aanduiding voor datum 3">
            <a:extLst>
              <a:ext uri="{FF2B5EF4-FFF2-40B4-BE49-F238E27FC236}">
                <a16:creationId xmlns:a16="http://schemas.microsoft.com/office/drawing/2014/main" id="{4E5970B5-23AC-4970-B6BB-A94585CA836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381CC16-A6E3-40CA-BE30-9DEFE471A74D}" type="datetimeFigureOut">
              <a:rPr lang="nl-NL" smtClean="0"/>
              <a:t>7-9-2023</a:t>
            </a:fld>
            <a:endParaRPr lang="nl-NL"/>
          </a:p>
        </p:txBody>
      </p:sp>
      <p:sp>
        <p:nvSpPr>
          <p:cNvPr id="5" name="Tijdelijke aanduiding voor voettekst 4">
            <a:extLst>
              <a:ext uri="{FF2B5EF4-FFF2-40B4-BE49-F238E27FC236}">
                <a16:creationId xmlns:a16="http://schemas.microsoft.com/office/drawing/2014/main" id="{2F39B0FC-EDA7-4723-A260-273506CE712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Tijdelijke aanduiding voor dianummer 5">
            <a:extLst>
              <a:ext uri="{FF2B5EF4-FFF2-40B4-BE49-F238E27FC236}">
                <a16:creationId xmlns:a16="http://schemas.microsoft.com/office/drawing/2014/main" id="{DCAD8556-3FE4-4239-82EB-03AFEACCDFA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C1DA97C-7201-4C9C-ADF5-B1AD9FCE58F1}" type="slidenum">
              <a:rPr lang="nl-NL" smtClean="0"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184548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101CE53D-10E1-4ADE-BB0F-2A053B79692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Gezond en Actief Leven Akkoord</a:t>
            </a:r>
            <a:b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</a:br>
            <a: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(GALA)</a:t>
            </a:r>
            <a:br>
              <a:rPr kumimoji="0" lang="nl-NL" sz="32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</a:br>
            <a:endParaRPr lang="nl-NL" sz="4000" dirty="0"/>
          </a:p>
        </p:txBody>
      </p:sp>
      <p:sp>
        <p:nvSpPr>
          <p:cNvPr id="3" name="Ondertitel 2">
            <a:extLst>
              <a:ext uri="{FF2B5EF4-FFF2-40B4-BE49-F238E27FC236}">
                <a16:creationId xmlns:a16="http://schemas.microsoft.com/office/drawing/2014/main" id="{9D7DA567-7C2B-4C46-A780-3166AB653CA4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nl-NL" dirty="0">
                <a:solidFill>
                  <a:schemeClr val="accent2"/>
                </a:solidFill>
              </a:rPr>
              <a:t>Hoe zat het ook al weer en waar staan we nu?</a:t>
            </a:r>
          </a:p>
        </p:txBody>
      </p:sp>
    </p:spTree>
    <p:extLst>
      <p:ext uri="{BB962C8B-B14F-4D97-AF65-F5344CB8AC3E}">
        <p14:creationId xmlns:p14="http://schemas.microsoft.com/office/powerpoint/2010/main" val="201602701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8F5A7684-E48D-4CBF-9B88-29D5704B6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GALA</a:t>
            </a:r>
            <a:b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</a:b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Doel: Een gezonde generatie in 2040!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8E8697FB-473F-4F5F-8DDE-2CE07E2A40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endParaRPr lang="nl-NL" dirty="0"/>
          </a:p>
          <a:p>
            <a:pPr marL="228600" marR="0" lvl="0" indent="-22860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Terugdringen gezondheidsachterstanden en kansrijke start</a:t>
            </a:r>
          </a:p>
          <a:p>
            <a:pPr marL="228600" marR="0" lvl="0" indent="-22860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Een gezonde fysieke en sociale leefomgeving</a:t>
            </a:r>
          </a:p>
          <a:p>
            <a:pPr marL="228600" marR="0" lvl="0" indent="-22860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Een gezonde leefstijl (preventie-aanpak): alcohol, middelengebruik, overgewicht, gezonde voeding, bewegen</a:t>
            </a:r>
          </a:p>
          <a:p>
            <a:pPr marL="228600" marR="0" lvl="0" indent="-22860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Versterking mentale weerbaarheid en mentale gezondheid</a:t>
            </a:r>
          </a:p>
          <a:p>
            <a:pPr marL="228600" marR="0" lvl="0" indent="-22860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Welzijn, mantelzorg, eenzaamheid en sociale basis</a:t>
            </a:r>
          </a:p>
          <a:p>
            <a:pPr marL="228600" marR="0" lvl="0" indent="-22860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9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Vitaal ouder worden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776481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98BC5B27-066C-4C7C-9E09-EB8C3FBB4C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GALA</a:t>
            </a:r>
            <a:b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</a:br>
            <a:r>
              <a:rPr kumimoji="0" lang="nl-NL" sz="2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Programma's 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B0FCD08A-BFE9-4625-9E3F-B7C7D1C3F99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228600" marR="0" lvl="0" indent="-22860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1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Sport, bewegen en cultuur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 (Uitvoering lokaal Sportakkoord, Brede Regeling Combinatiefuncties )</a:t>
            </a:r>
          </a:p>
          <a:p>
            <a:pPr marL="228600" marR="0" lvl="0" indent="-22860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1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Gezondheid &amp; Sociale Basis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 (Terugdringen gezondheidsachterstanden, Kansrijke Start, Mentale Gezondheid, Aanpakovergewichten obesitas, Valpreventie, Leefomgeving, Opgroeien in een kansrijke omgeving (middelengebruik) &amp; Vroeg signalering  alcoholproblematiek, Versterken sociale basis, Mantelzorg, Eén tegen Eenzaamheid, Welzijn op recept </a:t>
            </a:r>
          </a:p>
          <a:p>
            <a:pPr marL="228600" marR="0" lvl="0" indent="-228600" algn="l" defTabSz="914400" rtl="0" eaLnBrk="1" fontAlgn="auto" latinLnBrk="0" hangingPunct="1">
              <a:lnSpc>
                <a:spcPct val="14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nl-NL" sz="1800" b="1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Ondersteunende onderdelen</a:t>
            </a:r>
            <a:r>
              <a:rPr kumimoji="0" lang="nl-NL" sz="18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Univers Condensed"/>
                <a:ea typeface="+mn-ea"/>
                <a:cs typeface="+mn-cs"/>
              </a:rPr>
              <a:t> (Versterking kennis-en adviesfunctie GGD en Coördinatiekosten regionale aanpak preventie) 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2691702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12BF72C-5E37-403E-96C1-C3391AE4C4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GALA in Brummen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EFDBCDD9-3799-4A9D-977A-22E67BEBCC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Hoe is het plan tot stand gekomen?</a:t>
            </a: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Gesprek met inwoners bij </a:t>
            </a:r>
            <a:r>
              <a:rPr lang="nl-NL" dirty="0" err="1">
                <a:solidFill>
                  <a:schemeClr val="accent2"/>
                </a:solidFill>
              </a:rPr>
              <a:t>Werkfit</a:t>
            </a:r>
            <a:r>
              <a:rPr lang="nl-NL" dirty="0">
                <a:solidFill>
                  <a:schemeClr val="accent2"/>
                </a:solidFill>
              </a:rPr>
              <a:t> in aanwezigheid van de Maatschappelijke Advies Raad (MAR)</a:t>
            </a: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Gesprek met jongeren bij Maakplaats The Villa.</a:t>
            </a: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Gesprek met maatschappelijk partners, de Maatschappelijke Advies Raad en collega ambtenaren</a:t>
            </a: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Gesprek in het college</a:t>
            </a: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Opbrengst is verwerkt</a:t>
            </a: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Plan is gedeeld met een aantal mensen en de feed back is wederom verwerkt</a:t>
            </a:r>
          </a:p>
          <a:p>
            <a:pPr marL="0" indent="0">
              <a:buNone/>
            </a:pPr>
            <a:endParaRPr lang="nl-NL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nl-NL" dirty="0">
              <a:solidFill>
                <a:schemeClr val="accent2"/>
              </a:solidFill>
            </a:endParaRPr>
          </a:p>
          <a:p>
            <a:pPr marL="0" indent="0">
              <a:buNone/>
            </a:pPr>
            <a:endParaRPr lang="nl-NL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86413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D87F184C-E4A1-4871-A4EF-0B9BE62D54E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GALA in Brummen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FB3C2C14-FBED-472A-965F-85012C402B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Ter informatie is het Plan van Aanpak toegestuurd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 30 september moet het ingediend zijn bij de VNG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Op 30 oktober moet het met een positief advies van de VNG naar het ministerie van VWS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28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Eind 2023 weten we of het voldoende is om de SPUK gelden voor 2024, 2025 en 2026 te ontvangen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18640144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8D2277C-93EB-4A11-A41A-FB3C8C5AD1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GALA in Brummen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CD519193-8BBE-4034-AFDE-4B6977221F7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 fontScale="47500" lnSpcReduction="20000"/>
          </a:bodyPr>
          <a:lstStyle/>
          <a:p>
            <a:endParaRPr lang="nl-NL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De rol van de raad:</a:t>
            </a:r>
          </a:p>
          <a:p>
            <a:r>
              <a:rPr lang="nl-NL" dirty="0">
                <a:solidFill>
                  <a:schemeClr val="accent2"/>
                </a:solidFill>
              </a:rPr>
              <a:t>Bestaande reeds vastgestelde beleidskaders zijn kaders voor invulling GALA. </a:t>
            </a: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Positieve en Integrale Gezondheid in Brummen 2017-2021, </a:t>
            </a: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Minimabeleid </a:t>
            </a: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Gewoon Goed Wonen. Woonagenda 2019-2023</a:t>
            </a:r>
          </a:p>
          <a:p>
            <a:pPr marL="0" indent="0">
              <a:buNone/>
            </a:pPr>
            <a:endParaRPr lang="nl-NL" dirty="0">
              <a:solidFill>
                <a:schemeClr val="accent2"/>
              </a:solidFill>
            </a:endParaRPr>
          </a:p>
          <a:p>
            <a:r>
              <a:rPr lang="nl-NL" dirty="0">
                <a:solidFill>
                  <a:schemeClr val="accent2"/>
                </a:solidFill>
              </a:rPr>
              <a:t>Kaders die de raad nog gaat vast stellen: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2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visie op Sport en Bewegen 2023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2900" dirty="0">
                <a:solidFill>
                  <a:srgbClr val="ED7D31"/>
                </a:solidFill>
                <a:latin typeface="Calibri" panose="020F0502020204030204"/>
              </a:rPr>
              <a:t>De omgevingsvisie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2900" dirty="0">
                <a:solidFill>
                  <a:srgbClr val="ED7D31"/>
                </a:solidFill>
                <a:latin typeface="Calibri" panose="020F0502020204030204"/>
              </a:rPr>
              <a:t>De aanpassing van de woon-zorgvisie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2900" dirty="0">
                <a:solidFill>
                  <a:srgbClr val="ED7D31"/>
                </a:solidFill>
                <a:latin typeface="Calibri" panose="020F0502020204030204"/>
              </a:rPr>
              <a:t>De woonvisie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lang="nl-NL" sz="2900" dirty="0">
                <a:solidFill>
                  <a:srgbClr val="ED7D31"/>
                </a:solidFill>
                <a:latin typeface="Calibri" panose="020F0502020204030204"/>
              </a:rPr>
              <a:t>De woonagenda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None/>
              <a:tabLst/>
              <a:defRPr/>
            </a:pPr>
            <a:r>
              <a:rPr kumimoji="0" lang="nl-NL" sz="2900" b="0" i="0" u="none" strike="noStrike" kern="1200" cap="none" spc="0" normalizeH="0" baseline="0" noProof="0" dirty="0">
                <a:ln>
                  <a:noFill/>
                </a:ln>
                <a:solidFill>
                  <a:srgbClr val="ED7D31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visie op de sociale basis die in 2024 zal worden opgesteld</a:t>
            </a:r>
          </a:p>
          <a:p>
            <a:pPr marL="0" indent="0">
              <a:buNone/>
            </a:pPr>
            <a:endParaRPr lang="nl-NL" dirty="0">
              <a:solidFill>
                <a:schemeClr val="accent2"/>
              </a:solidFill>
            </a:endParaRPr>
          </a:p>
          <a:p>
            <a:pPr marL="0" indent="0">
              <a:buNone/>
            </a:pPr>
            <a:r>
              <a:rPr lang="nl-NL" dirty="0">
                <a:solidFill>
                  <a:schemeClr val="accent2"/>
                </a:solidFill>
              </a:rPr>
              <a:t>• Financiële sturing via de P&amp;C-cyclus.</a:t>
            </a:r>
          </a:p>
          <a:p>
            <a:endParaRPr lang="nl-NL" dirty="0">
              <a:solidFill>
                <a:schemeClr val="accent2"/>
              </a:solidFill>
            </a:endParaRPr>
          </a:p>
          <a:p>
            <a:endParaRPr lang="nl-NL" dirty="0">
              <a:solidFill>
                <a:schemeClr val="accent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44155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>
            <a:extLst>
              <a:ext uri="{FF2B5EF4-FFF2-40B4-BE49-F238E27FC236}">
                <a16:creationId xmlns:a16="http://schemas.microsoft.com/office/drawing/2014/main" id="{2D04D4B4-D6C5-4C0F-A8E3-ADEAD5BFAB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z="4000" b="0" i="0" u="none" strike="noStrike" kern="1200" cap="none" spc="0" normalizeH="0" baseline="0" noProof="0" dirty="0">
                <a:ln>
                  <a:noFill/>
                </a:ln>
                <a:solidFill>
                  <a:srgbClr val="ED625F"/>
                </a:solidFill>
                <a:effectLst/>
                <a:uLnTx/>
                <a:uFillTx/>
                <a:latin typeface="Elephant"/>
                <a:ea typeface="+mj-ea"/>
                <a:cs typeface="+mj-cs"/>
              </a:rPr>
              <a:t>GALA in Brummen</a:t>
            </a:r>
            <a:endParaRPr lang="nl-NL" dirty="0"/>
          </a:p>
        </p:txBody>
      </p:sp>
      <p:sp>
        <p:nvSpPr>
          <p:cNvPr id="3" name="Tijdelijke aanduiding voor inhoud 2">
            <a:extLst>
              <a:ext uri="{FF2B5EF4-FFF2-40B4-BE49-F238E27FC236}">
                <a16:creationId xmlns:a16="http://schemas.microsoft.com/office/drawing/2014/main" id="{6675FE4E-E558-4F7F-9F02-EDCE7021B68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nl-NL" dirty="0">
              <a:solidFill>
                <a:schemeClr val="accent2"/>
              </a:solidFill>
            </a:endParaRPr>
          </a:p>
          <a:p>
            <a:endParaRPr lang="nl-NL" dirty="0">
              <a:solidFill>
                <a:schemeClr val="accent2"/>
              </a:solidFill>
            </a:endParaRPr>
          </a:p>
          <a:p>
            <a:r>
              <a:rPr lang="nl-NL" dirty="0">
                <a:solidFill>
                  <a:schemeClr val="accent2"/>
                </a:solidFill>
              </a:rPr>
              <a:t>Heeft de raad vragen?</a:t>
            </a:r>
          </a:p>
          <a:p>
            <a:r>
              <a:rPr lang="nl-NL" dirty="0">
                <a:solidFill>
                  <a:schemeClr val="accent2"/>
                </a:solidFill>
              </a:rPr>
              <a:t>Wat wil de raad nog meegeven?</a:t>
            </a:r>
          </a:p>
          <a:p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183566829"/>
      </p:ext>
    </p:extLst>
  </p:cSld>
  <p:clrMapOvr>
    <a:masterClrMapping/>
  </p:clrMapOvr>
</p:sld>
</file>

<file path=ppt/theme/theme1.xml><?xml version="1.0" encoding="utf-8"?>
<a:theme xmlns:a="http://schemas.openxmlformats.org/drawingml/2006/main" name="Kantoorthema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105</TotalTime>
  <Words>375</Words>
  <Application>Microsoft Office PowerPoint</Application>
  <PresentationFormat>Breedbeeld</PresentationFormat>
  <Paragraphs>50</Paragraphs>
  <Slides>7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Elephant</vt:lpstr>
      <vt:lpstr>Univers Condensed</vt:lpstr>
      <vt:lpstr>Kantoorthema</vt:lpstr>
      <vt:lpstr>Gezond en Actief Leven Akkoord (GALA) </vt:lpstr>
      <vt:lpstr>GALA Doel: Een gezonde generatie in 2040!</vt:lpstr>
      <vt:lpstr>GALA Programma's </vt:lpstr>
      <vt:lpstr>GALA in Brummen</vt:lpstr>
      <vt:lpstr>GALA in Brummen</vt:lpstr>
      <vt:lpstr>GALA in Brummen</vt:lpstr>
      <vt:lpstr>GALA in Brummen</vt:lpstr>
    </vt:vector>
  </TitlesOfParts>
  <Company>Gemeente Brummen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Gezond en Actief Leven Akkoord (GALA)</dc:title>
  <dc:creator>Prent, Marjolein</dc:creator>
  <cp:lastModifiedBy>Noordermeer, Marisan</cp:lastModifiedBy>
  <cp:revision>7</cp:revision>
  <dcterms:created xsi:type="dcterms:W3CDTF">2023-09-05T12:13:44Z</dcterms:created>
  <dcterms:modified xsi:type="dcterms:W3CDTF">2023-09-07T17:12:22Z</dcterms:modified>
</cp:coreProperties>
</file>