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sldIdLst>
    <p:sldId id="260" r:id="rId3"/>
    <p:sldId id="303" r:id="rId4"/>
    <p:sldId id="304" r:id="rId5"/>
    <p:sldId id="295" r:id="rId6"/>
    <p:sldId id="305" r:id="rId7"/>
    <p:sldId id="296" r:id="rId8"/>
    <p:sldId id="288" r:id="rId9"/>
    <p:sldId id="289" r:id="rId10"/>
    <p:sldId id="300" r:id="rId11"/>
    <p:sldId id="287" r:id="rId12"/>
    <p:sldId id="298" r:id="rId13"/>
    <p:sldId id="299" r:id="rId14"/>
    <p:sldId id="283" r:id="rId15"/>
    <p:sldId id="285" r:id="rId16"/>
    <p:sldId id="290" r:id="rId17"/>
    <p:sldId id="291" r:id="rId18"/>
    <p:sldId id="293" r:id="rId19"/>
    <p:sldId id="306" r:id="rId20"/>
  </p:sldIdLst>
  <p:sldSz cx="12192000" cy="6858000"/>
  <p:notesSz cx="7104063" cy="1023461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1D27B39-20A0-A4D3-BABE-1A93DC3FB9A2}" name="Spiertz, Paul" initials="SP" userId="S::spip@ede.nl::69094e86-1603-4c67-88e9-1de69b07127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190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3AF9DE-7345-6DF9-2C52-018BD4026B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00EC059-8037-C342-D02B-674E7C745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1B4B387-F082-CB5B-DA89-18AFEA6EA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4CDA86D-EB04-E3A4-9D15-35A4262DC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0FE483C-2063-3322-697C-63437C96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335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A7454E-2AD0-77E2-B2B5-7D06E7F05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7FFF657-0BC6-30BF-90DF-635C5B6C74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6BD31D0-812B-B73D-3939-1233467CA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E429032-0A6D-FC48-5D8A-A1C2A2640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BA8FB18-A8EC-DD76-25F1-19788659C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277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130DAF0-2430-0F06-E5B9-8575A5EBB2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2227095-7C99-6EED-F466-FC80ECFE08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9D18B23-820B-B0AC-4593-887F683C5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BEE148A-7E12-EBFC-7098-2534593F8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4667AFE-342D-2D12-AA23-3D0570601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437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dia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B82E8D3A-65AC-C646-9ECE-0583FB3075EB}"/>
              </a:ext>
            </a:extLst>
          </p:cNvPr>
          <p:cNvSpPr/>
          <p:nvPr userDrawn="1"/>
        </p:nvSpPr>
        <p:spPr>
          <a:xfrm>
            <a:off x="-6967" y="8816"/>
            <a:ext cx="12198967" cy="1782000"/>
          </a:xfrm>
          <a:prstGeom prst="rect">
            <a:avLst/>
          </a:prstGeom>
          <a:solidFill>
            <a:srgbClr val="009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B8C139E-5B1D-5143-AECA-5D127E45B52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09904" y="1996067"/>
            <a:ext cx="10667067" cy="413710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tekst te bewerken.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E053398D-9E53-1246-9E28-23BE17C53E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904" y="0"/>
            <a:ext cx="10667067" cy="179081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lnSpc>
                <a:spcPts val="3400"/>
              </a:lnSpc>
              <a:defRPr sz="3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78563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76860"/>
            <a:ext cx="11353800" cy="466281"/>
          </a:xfrm>
        </p:spPr>
        <p:txBody>
          <a:bodyPr/>
          <a:lstStyle>
            <a:lvl1pPr>
              <a:defRPr>
                <a:latin typeface="Ubuntu Normaal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00000" y="1800001"/>
            <a:ext cx="10146437" cy="435133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3ED2-79B1-004D-832C-493BB44AE4C6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A1997-79E4-C240-B66A-F4799FA613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867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2794383"/>
            <a:ext cx="9144000" cy="715581"/>
          </a:xfrm>
        </p:spPr>
        <p:txBody>
          <a:bodyPr lIns="0" anchor="b"/>
          <a:lstStyle>
            <a:lvl1pPr algn="ctr">
              <a:defRPr sz="4500">
                <a:latin typeface="Ubuntu Normaal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43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3ED2-79B1-004D-832C-493BB44AE4C6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A1997-79E4-C240-B66A-F4799FA613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38463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400" y="1059953"/>
            <a:ext cx="9753600" cy="715581"/>
          </a:xfrm>
        </p:spPr>
        <p:txBody>
          <a:bodyPr lIns="288000" anchor="b"/>
          <a:lstStyle>
            <a:lvl1pPr>
              <a:defRPr sz="4500">
                <a:latin typeface="Ubuntu Normaal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438400" y="2317073"/>
            <a:ext cx="8909051" cy="377258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3ED2-79B1-004D-832C-493BB44AE4C6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A1997-79E4-C240-B66A-F4799FA613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05611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Ubuntu Normaal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3ED2-79B1-004D-832C-493BB44AE4C6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A1997-79E4-C240-B66A-F4799FA613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7174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794770"/>
            <a:ext cx="10515600" cy="466281"/>
          </a:xfrm>
        </p:spPr>
        <p:txBody>
          <a:bodyPr/>
          <a:lstStyle>
            <a:lvl1pPr>
              <a:defRPr>
                <a:latin typeface="Ubuntu Normaal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3ED2-79B1-004D-832C-493BB44AE4C6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A1997-79E4-C240-B66A-F4799FA613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40400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Ubuntu Normaal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3ED2-79B1-004D-832C-493BB44AE4C6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A1997-79E4-C240-B66A-F4799FA613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22050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3ED2-79B1-004D-832C-493BB44AE4C6}" type="datetimeFigureOut">
              <a:rPr lang="nl-NL" smtClean="0"/>
              <a:t>5-9-2023</a:t>
            </a:fld>
            <a:endParaRPr lang="nl-NL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A1997-79E4-C240-B66A-F4799FA613C8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17343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3BB379-8B90-5A45-0D55-10032D8EF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D0C0610-B0AC-85C1-CB97-DED82C852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5E62ED5-5C3F-8F87-4D82-06D00BE52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DDFF37-91BB-1683-1380-F6539C5FE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401BF25-1F60-6463-488D-D367AEF72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80053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1632669"/>
            <a:ext cx="3932237" cy="424732"/>
          </a:xfrm>
        </p:spPr>
        <p:txBody>
          <a:bodyPr lIns="144000" anchor="b"/>
          <a:lstStyle>
            <a:lvl1pPr>
              <a:defRPr sz="24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1300272"/>
            <a:ext cx="6172200" cy="456078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 lIns="144000"/>
          <a:lstStyle>
            <a:lvl1pPr marL="0" indent="0">
              <a:buNone/>
              <a:defRPr sz="1200"/>
            </a:lvl1pPr>
            <a:lvl2pPr marL="342884" indent="0">
              <a:buNone/>
              <a:defRPr sz="1050"/>
            </a:lvl2pPr>
            <a:lvl3pPr marL="685766" indent="0">
              <a:buNone/>
              <a:defRPr sz="900"/>
            </a:lvl3pPr>
            <a:lvl4pPr marL="1028649" indent="0">
              <a:buNone/>
              <a:defRPr sz="750"/>
            </a:lvl4pPr>
            <a:lvl5pPr marL="1371532" indent="0">
              <a:buNone/>
              <a:defRPr sz="750"/>
            </a:lvl5pPr>
            <a:lvl6pPr marL="1714415" indent="0">
              <a:buNone/>
              <a:defRPr sz="750"/>
            </a:lvl6pPr>
            <a:lvl7pPr marL="2057297" indent="0">
              <a:buNone/>
              <a:defRPr sz="750"/>
            </a:lvl7pPr>
            <a:lvl8pPr marL="2400180" indent="0">
              <a:buNone/>
              <a:defRPr sz="750"/>
            </a:lvl8pPr>
            <a:lvl9pPr marL="2743064" indent="0">
              <a:buNone/>
              <a:defRPr sz="75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3ED2-79B1-004D-832C-493BB44AE4C6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A1997-79E4-C240-B66A-F4799FA613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44415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1632669"/>
            <a:ext cx="3932237" cy="424732"/>
          </a:xfrm>
        </p:spPr>
        <p:txBody>
          <a:bodyPr lIns="72000" anchor="b"/>
          <a:lstStyle>
            <a:lvl1pPr>
              <a:defRPr sz="24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1300272"/>
            <a:ext cx="6172200" cy="4560785"/>
          </a:xfrm>
        </p:spPr>
        <p:txBody>
          <a:bodyPr/>
          <a:lstStyle>
            <a:lvl1pPr marL="0" indent="0">
              <a:buNone/>
              <a:defRPr sz="2400"/>
            </a:lvl1pPr>
            <a:lvl2pPr marL="342884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5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4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84" indent="0">
              <a:buNone/>
              <a:defRPr sz="1050"/>
            </a:lvl2pPr>
            <a:lvl3pPr marL="685766" indent="0">
              <a:buNone/>
              <a:defRPr sz="900"/>
            </a:lvl3pPr>
            <a:lvl4pPr marL="1028649" indent="0">
              <a:buNone/>
              <a:defRPr sz="750"/>
            </a:lvl4pPr>
            <a:lvl5pPr marL="1371532" indent="0">
              <a:buNone/>
              <a:defRPr sz="750"/>
            </a:lvl5pPr>
            <a:lvl6pPr marL="1714415" indent="0">
              <a:buNone/>
              <a:defRPr sz="750"/>
            </a:lvl6pPr>
            <a:lvl7pPr marL="2057297" indent="0">
              <a:buNone/>
              <a:defRPr sz="750"/>
            </a:lvl7pPr>
            <a:lvl8pPr marL="2400180" indent="0">
              <a:buNone/>
              <a:defRPr sz="750"/>
            </a:lvl8pPr>
            <a:lvl9pPr marL="2743064" indent="0">
              <a:buNone/>
              <a:defRPr sz="75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3ED2-79B1-004D-832C-493BB44AE4C6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A1997-79E4-C240-B66A-F4799FA613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7796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5B582C-075A-80D0-5B18-0DB1D1967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5D5E070-75FC-B8DA-834E-8CFA9C9102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0ADBC96-D7C0-708F-3169-D0894AFCF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A8837D8-C29E-5B59-B57B-1F4136CE8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79B6677-40B0-75AD-FDFB-36FC34380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7624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545017-5F7C-1721-3E47-BEB184BDA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5296807-86BF-D362-B91B-03B16F0132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694EED6-DE97-47F0-0883-6BAB658CCD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C44DAC3-505B-CA25-8796-4BF6FAF74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6A746D7-546D-FED9-E9B0-DB64B624C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35861EF-7762-0590-E5EC-CB632703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2848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4D09C1-6B34-79E5-13EA-02B4B9F47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18612A6-3767-644A-F49D-C747DA196D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C321A09-B413-5996-2DFB-F857A02D1D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E8D7521-D407-6A23-1FE5-637D2A9E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8ED6CBB6-9F13-E766-C445-C68D33787D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69B3960D-247E-4802-2820-E6BF3E1DD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79DAEF3-CA61-1BDF-3E3A-AA948669F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1475850-5865-8F7F-5407-CA3023899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0917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1B3550-B6A2-4566-1A79-31F72A18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010B08D-BEDE-0C21-B48C-C9C031A32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FEDF2D4-9656-943B-17D0-EE2C9F92A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2018F24-E263-3E5B-3CE5-A173C848D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6624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6E32B37-49A2-DAF5-057B-0DA92CA28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D498159-3282-E332-8589-DF43ADA6F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B83F5A7-43B5-C0AD-3093-272316A8C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4105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5D7D72-7096-C4E6-BF4C-65C0E7B5D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3B5D45-956B-B652-F272-81D5F94681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BCF23F0-FB07-8077-E484-D0988902E5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65B3369-EB6A-6A37-9C67-AB5653C83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B39DFFD-21FF-4149-005A-01A6E0AAC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BBEE98-4F77-9D07-1B93-72A652499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161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85D687-7260-E84C-CEC0-F1785326E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0CF3C1F-5371-E85A-0CBD-BE33A7C5CD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3BE735E-6E5A-1735-6786-802466B46C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3189931-FAE8-CC81-3294-165D67599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2330F63-1DD0-BB66-1540-23872FE98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6988152-1183-C4C9-6284-7BFE9118A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283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90162E6-AB32-9B94-86DD-0178C206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823E784-A48B-F951-0409-F6DB0B0B5E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2542E3-0166-B5DC-EE35-D357757190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FA273-CB0C-4E61-AB3F-15965DE27CEE}" type="datetimeFigureOut">
              <a:rPr lang="nl-NL" smtClean="0"/>
              <a:t>5-9-2023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2D3348F-65BD-3B4D-D10D-302D000D0D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731B66A-BD91-B72D-558E-9A8369327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E3F1E-F0E8-4BDC-B3FA-3D307F043B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171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0" y="576860"/>
            <a:ext cx="11353800" cy="466281"/>
          </a:xfrm>
          <a:prstGeom prst="rect">
            <a:avLst/>
          </a:prstGeom>
          <a:solidFill>
            <a:srgbClr val="0082CA"/>
          </a:solidFill>
        </p:spPr>
        <p:txBody>
          <a:bodyPr vert="horz" wrap="square" lIns="900000" tIns="45720" rIns="144000" bIns="45720" rtlCol="0" anchor="ctr">
            <a:sp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00000" y="1800001"/>
            <a:ext cx="10153800" cy="4351339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Ubuntu Normaal" charset="0"/>
              </a:defRPr>
            </a:lvl1pPr>
          </a:lstStyle>
          <a:p>
            <a:fld id="{C18B3ED2-79B1-004D-832C-493BB44AE4C6}" type="datetimeFigureOut">
              <a:rPr lang="nl-NL" smtClean="0"/>
              <a:pPr/>
              <a:t>5-9-2023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Ubuntu Normaal" charset="0"/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Ubuntu Normaal" charset="0"/>
              </a:defRPr>
            </a:lvl1pPr>
          </a:lstStyle>
          <a:p>
            <a:fld id="{A01A1997-79E4-C240-B66A-F4799FA613C8}" type="slidenum">
              <a:rPr lang="nl-NL" smtClean="0"/>
              <a:pPr/>
              <a:t>‹nr.›</a:t>
            </a:fld>
            <a:endParaRPr lang="nl-NL" dirty="0"/>
          </a:p>
        </p:txBody>
      </p:sp>
      <p:cxnSp>
        <p:nvCxnSpPr>
          <p:cNvPr id="9" name="Rechte verbindingslijn 8"/>
          <p:cNvCxnSpPr/>
          <p:nvPr userDrawn="1"/>
        </p:nvCxnSpPr>
        <p:spPr>
          <a:xfrm>
            <a:off x="720000" y="0"/>
            <a:ext cx="0" cy="6858000"/>
          </a:xfrm>
          <a:prstGeom prst="line">
            <a:avLst/>
          </a:prstGeom>
          <a:ln>
            <a:solidFill>
              <a:srgbClr val="0082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Afbeelding 9">
            <a:extLst>
              <a:ext uri="{FF2B5EF4-FFF2-40B4-BE49-F238E27FC236}">
                <a16:creationId xmlns:a16="http://schemas.microsoft.com/office/drawing/2014/main" id="{D14DC0BD-A91F-42C1-9908-AB7AC09A67C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1" y="6236495"/>
            <a:ext cx="623259" cy="56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901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</p:sldLayoutIdLst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2700" b="1" i="0" kern="1200">
          <a:solidFill>
            <a:schemeClr val="bg1"/>
          </a:solidFill>
          <a:latin typeface="Ubuntu Normaal"/>
          <a:ea typeface="Ubuntu Normaal"/>
          <a:cs typeface="Ubuntu Normaal"/>
        </a:defRPr>
      </a:lvl1pPr>
    </p:titleStyle>
    <p:bodyStyle>
      <a:lvl1pPr marL="0" indent="0" algn="l" defTabSz="685766" rtl="0" eaLnBrk="1" latinLnBrk="0" hangingPunct="1">
        <a:lnSpc>
          <a:spcPct val="90000"/>
        </a:lnSpc>
        <a:spcBef>
          <a:spcPts val="750"/>
        </a:spcBef>
        <a:buFont typeface="Arial"/>
        <a:buNone/>
        <a:defRPr sz="2100" b="1" i="0" kern="1200">
          <a:solidFill>
            <a:srgbClr val="0082CA"/>
          </a:solidFill>
          <a:latin typeface="Ubuntu Normaal" charset="0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b="0" i="0" kern="1200">
          <a:solidFill>
            <a:schemeClr val="tx1"/>
          </a:solidFill>
          <a:latin typeface="Ubuntu Normaal" charset="0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b="0" i="0" kern="1200">
          <a:solidFill>
            <a:schemeClr val="tx1"/>
          </a:solidFill>
          <a:latin typeface="Ubuntu Normaal" charset="0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b="0" i="0" kern="1200">
          <a:solidFill>
            <a:schemeClr val="tx1"/>
          </a:solidFill>
          <a:latin typeface="Ubuntu Normaal" charset="0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b="0" i="0" kern="1200">
          <a:solidFill>
            <a:schemeClr val="tx1"/>
          </a:solidFill>
          <a:latin typeface="Ubuntu Normaal" charset="0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5F8D0F-BBA7-7713-0FAA-024ABF226F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1136"/>
            <a:ext cx="9144000" cy="1338828"/>
          </a:xfrm>
        </p:spPr>
        <p:txBody>
          <a:bodyPr/>
          <a:lstStyle/>
          <a:p>
            <a:r>
              <a:rPr lang="nl-NL" dirty="0"/>
              <a:t>Informatieve bijeenkomst</a:t>
            </a:r>
            <a:br>
              <a:rPr lang="nl-NL" dirty="0"/>
            </a:br>
            <a:r>
              <a:rPr lang="nl-NL" dirty="0"/>
              <a:t>Huisvesting ACV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281CDE6-FFC6-F2B5-5D0E-F1442240F5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Dinsdag 5 september 2023</a:t>
            </a:r>
          </a:p>
        </p:txBody>
      </p:sp>
      <p:pic>
        <p:nvPicPr>
          <p:cNvPr id="1026" name="Picture 2" descr="Gemeente logo Renswoude">
            <a:extLst>
              <a:ext uri="{FF2B5EF4-FFF2-40B4-BE49-F238E27FC236}">
                <a16:creationId xmlns:a16="http://schemas.microsoft.com/office/drawing/2014/main" id="{4B075DB5-4C53-B3AB-EE7E-C29F5E0E6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730"/>
            <a:ext cx="1809750" cy="65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916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sz="1800" dirty="0"/>
              <a:t>Transitie zichtbaar maken. Voorbeelden uit eigen praktijk (Restore): </a:t>
            </a:r>
          </a:p>
          <a:p>
            <a:endParaRPr lang="nl-NL" sz="1800" dirty="0"/>
          </a:p>
          <a:p>
            <a:r>
              <a:rPr lang="nl-NL" sz="1800" dirty="0"/>
              <a:t>Reparatieafdeling elektrische apparaten</a:t>
            </a:r>
          </a:p>
          <a:p>
            <a:endParaRPr lang="nl-NL" sz="1800" dirty="0"/>
          </a:p>
          <a:p>
            <a:endParaRPr lang="nl-NL" sz="1800" dirty="0"/>
          </a:p>
          <a:p>
            <a:pPr>
              <a:tabLst>
                <a:tab pos="5738813" algn="l"/>
              </a:tabLst>
            </a:pPr>
            <a:endParaRPr lang="nl-NL" sz="1800" dirty="0"/>
          </a:p>
          <a:p>
            <a:pPr>
              <a:tabLst>
                <a:tab pos="5738813" algn="l"/>
              </a:tabLst>
            </a:pPr>
            <a:endParaRPr lang="nl-NL" sz="1800" dirty="0"/>
          </a:p>
          <a:p>
            <a:pPr>
              <a:tabLst>
                <a:tab pos="5738813" algn="l"/>
              </a:tabLst>
            </a:pPr>
            <a:endParaRPr lang="nl-NL" sz="1800" dirty="0"/>
          </a:p>
          <a:p>
            <a:pPr>
              <a:tabLst>
                <a:tab pos="5921375" algn="l"/>
              </a:tabLst>
            </a:pPr>
            <a:r>
              <a:rPr lang="nl-NL" sz="1800" dirty="0"/>
              <a:t>	Scheiden stromen t.b.v.</a:t>
            </a:r>
          </a:p>
          <a:p>
            <a:pPr>
              <a:tabLst>
                <a:tab pos="5921375" algn="l"/>
              </a:tabLst>
            </a:pPr>
            <a:r>
              <a:rPr lang="nl-NL" sz="1800" dirty="0"/>
              <a:t>	materiaalhergebruik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6. Oplossing 								3/5</a:t>
            </a:r>
          </a:p>
        </p:txBody>
      </p:sp>
      <p:pic>
        <p:nvPicPr>
          <p:cNvPr id="4" name="Afbeelding 3" descr="Afbeelding met kunst, verschillende, assortiment, overdekt&#10;&#10;Automatisch gegenereerde beschrijving">
            <a:extLst>
              <a:ext uri="{FF2B5EF4-FFF2-40B4-BE49-F238E27FC236}">
                <a16:creationId xmlns:a16="http://schemas.microsoft.com/office/drawing/2014/main" id="{BA8C17B0-D2B9-0EDA-B9A7-73E616683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371" y="2439117"/>
            <a:ext cx="2579257" cy="1160666"/>
          </a:xfrm>
          <a:prstGeom prst="rect">
            <a:avLst/>
          </a:prstGeom>
        </p:spPr>
      </p:pic>
      <p:pic>
        <p:nvPicPr>
          <p:cNvPr id="5" name="Afbeelding 4" descr="Afbeelding met tekst, plastic, gereedschap, kunst&#10;&#10;Automatisch gegenereerde beschrijving">
            <a:extLst>
              <a:ext uri="{FF2B5EF4-FFF2-40B4-BE49-F238E27FC236}">
                <a16:creationId xmlns:a16="http://schemas.microsoft.com/office/drawing/2014/main" id="{63F319A2-F973-4B6E-2B0B-E170106D4D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028" y="3705811"/>
            <a:ext cx="2579257" cy="1160666"/>
          </a:xfrm>
          <a:prstGeom prst="rect">
            <a:avLst/>
          </a:prstGeom>
        </p:spPr>
      </p:pic>
      <p:pic>
        <p:nvPicPr>
          <p:cNvPr id="6" name="Afbeelding 5" descr="Afbeelding met Transparantie, Plastic zak, Plastic verpakking, plastic&#10;&#10;Automatisch gegenereerde beschrijving">
            <a:extLst>
              <a:ext uri="{FF2B5EF4-FFF2-40B4-BE49-F238E27FC236}">
                <a16:creationId xmlns:a16="http://schemas.microsoft.com/office/drawing/2014/main" id="{AFC40615-EE56-7F8F-5767-651BF4FCA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399" y="4972505"/>
            <a:ext cx="2579258" cy="1160666"/>
          </a:xfrm>
          <a:prstGeom prst="rect">
            <a:avLst/>
          </a:prstGeom>
        </p:spPr>
      </p:pic>
      <p:pic>
        <p:nvPicPr>
          <p:cNvPr id="8" name="Afbeelding 7" descr="Afbeelding met tekst, overdekt, muur, computer&#10;&#10;Automatisch gegenereerde beschrijving">
            <a:extLst>
              <a:ext uri="{FF2B5EF4-FFF2-40B4-BE49-F238E27FC236}">
                <a16:creationId xmlns:a16="http://schemas.microsoft.com/office/drawing/2014/main" id="{0CE15C8A-3F97-5224-F02B-7A0DB0177B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20" y="3122665"/>
            <a:ext cx="5625080" cy="253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866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sz="1800" dirty="0"/>
              <a:t>De regionale functie</a:t>
            </a:r>
          </a:p>
          <a:p>
            <a:r>
              <a:rPr lang="nl-NL" sz="1800" dirty="0"/>
              <a:t> </a:t>
            </a:r>
          </a:p>
          <a:p>
            <a:endParaRPr lang="nl-NL" sz="1800" dirty="0"/>
          </a:p>
          <a:p>
            <a:endParaRPr lang="nl-NL" sz="1800" dirty="0"/>
          </a:p>
          <a:p>
            <a:endParaRPr lang="nl-NL" sz="1800" dirty="0"/>
          </a:p>
          <a:p>
            <a:endParaRPr lang="nl-NL" sz="1800" dirty="0"/>
          </a:p>
          <a:p>
            <a:endParaRPr lang="nl-NL" sz="1800" dirty="0"/>
          </a:p>
          <a:p>
            <a:endParaRPr lang="nl-NL" sz="1800" dirty="0"/>
          </a:p>
          <a:p>
            <a:endParaRPr lang="nl-NL" sz="1800" dirty="0"/>
          </a:p>
          <a:p>
            <a:endParaRPr lang="nl-NL" sz="1800" dirty="0"/>
          </a:p>
          <a:p>
            <a:r>
              <a:rPr lang="nl-NL" sz="1800" dirty="0"/>
              <a:t>Een regionaal circulair NETWERK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6. Oplossing 								4/5</a:t>
            </a:r>
          </a:p>
        </p:txBody>
      </p:sp>
      <p:pic>
        <p:nvPicPr>
          <p:cNvPr id="4" name="Afbeelding 3" descr="Afbeelding met diagram&#10;&#10;Automatisch gegenereerde beschrijving">
            <a:extLst>
              <a:ext uri="{FF2B5EF4-FFF2-40B4-BE49-F238E27FC236}">
                <a16:creationId xmlns:a16="http://schemas.microsoft.com/office/drawing/2014/main" id="{6788EA93-B81A-AB59-54C4-64729B4E20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18" y="1867017"/>
            <a:ext cx="6886612" cy="4523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031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sz="1800" dirty="0"/>
              <a:t>Herinrichting </a:t>
            </a:r>
            <a:r>
              <a:rPr lang="nl-NL" sz="1800" dirty="0" err="1"/>
              <a:t>achterterrein</a:t>
            </a:r>
            <a:r>
              <a:rPr lang="nl-NL" sz="1800" dirty="0"/>
              <a:t> locatie Neonstraat</a:t>
            </a:r>
          </a:p>
          <a:p>
            <a:endParaRPr lang="nl-NL" sz="1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6. Oplossing 								5/5</a:t>
            </a:r>
          </a:p>
        </p:txBody>
      </p:sp>
      <p:pic>
        <p:nvPicPr>
          <p:cNvPr id="5" name="Afbeelding 4" descr="Afbeelding met Stedenbouwkunde, Luchtfotografie, kaart, kruispunt&#10;&#10;Automatisch gegenereerde beschrijving">
            <a:extLst>
              <a:ext uri="{FF2B5EF4-FFF2-40B4-BE49-F238E27FC236}">
                <a16:creationId xmlns:a16="http://schemas.microsoft.com/office/drawing/2014/main" id="{90BDB701-73D1-22FD-391E-121D18B675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6754" y="2363799"/>
            <a:ext cx="6913303" cy="401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76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sz="1800" dirty="0"/>
              <a:t>Gesprekken over huisvestingsvisie en –plan Ede zijn en worden gevoerd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We informeren de gemeenteraden graag over het ontwikkelproces. Tot nu toe hebben we alleen een presentatie in Ede gehouden. Vandaag Renswoude.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Met beleidsambtenaren is inhoudelijk gesproken in het klantenplatform ACV.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Met beleidsambtenaren op financieel gebied bespreken we de kostenraming in detail en bespreken we een model voor kostenverdeling voor het huisvestingsplan Ede.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Huisvestingplan Ede en huisvestingsvisie lijken gelijk te lopen door kans Kievitsmeent II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Eerste beelden zijn gedeeld: Uit de ronde langs aandeelhoudende en </a:t>
            </a:r>
            <a:r>
              <a:rPr lang="nl-NL" sz="1800" dirty="0" err="1"/>
              <a:t>opdrachtgevende</a:t>
            </a:r>
            <a:r>
              <a:rPr lang="nl-NL" sz="1800" dirty="0"/>
              <a:t> wethouders per gemeente volgt dat behoefte is aan een beeld over de rol van ACV in de circulaire economie. </a:t>
            </a:r>
            <a:br>
              <a:rPr lang="nl-NL" sz="1800" dirty="0"/>
            </a:br>
            <a:r>
              <a:rPr lang="nl-NL" sz="1800" dirty="0"/>
              <a:t>De resultaten hiervan verwerken we in de huisvestingsvisie.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De huisvestingsvisie leggen we op 26 oktober voor aan de </a:t>
            </a:r>
            <a:r>
              <a:rPr lang="nl-NL" sz="1800" dirty="0" err="1"/>
              <a:t>AvA</a:t>
            </a:r>
            <a:r>
              <a:rPr lang="nl-NL" sz="1800" dirty="0"/>
              <a:t> ter goedkeuring</a:t>
            </a:r>
            <a:br>
              <a:rPr lang="nl-NL" sz="1800" dirty="0"/>
            </a:br>
            <a:r>
              <a:rPr lang="nl-NL" sz="1800" dirty="0"/>
              <a:t> </a:t>
            </a:r>
            <a:endParaRPr lang="nl-NL" sz="1800" dirty="0">
              <a:highlight>
                <a:srgbClr val="FFFF00"/>
              </a:highligh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7. Proces</a:t>
            </a:r>
          </a:p>
        </p:txBody>
      </p:sp>
    </p:spTree>
    <p:extLst>
      <p:ext uri="{BB962C8B-B14F-4D97-AF65-F5344CB8AC3E}">
        <p14:creationId xmlns:p14="http://schemas.microsoft.com/office/powerpoint/2010/main" val="3364577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Een nieuw </a:t>
            </a:r>
            <a:r>
              <a:rPr lang="nl-NL" sz="1800" dirty="0" err="1"/>
              <a:t>afvalbrengstation</a:t>
            </a:r>
            <a:r>
              <a:rPr lang="nl-NL" sz="1800" dirty="0"/>
              <a:t> is voor de inwoners van Ede EN voor de inwoners van Renswoude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Het </a:t>
            </a:r>
            <a:r>
              <a:rPr lang="nl-NL" sz="1800" dirty="0" err="1"/>
              <a:t>afvalbrengstation</a:t>
            </a:r>
            <a:r>
              <a:rPr lang="nl-NL" sz="1800" dirty="0"/>
              <a:t> en het Regionaal Circulair Ambachtscentrum komt in de nieuwe situatie net iets dichter bij Renswoude te liggen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Verwacht wordt dat de uitbreiding van het ABS met een Regionaal Circulair Ambachtscentrum ook een impuls levert voor het verder verminderen van restafval bij de inzamelroutes.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Renswoude heeft door het beperkte aantal inwoners relatief weinig aandelen in ACV. </a:t>
            </a:r>
            <a:br>
              <a:rPr lang="nl-NL" sz="1800" dirty="0"/>
            </a:br>
            <a:r>
              <a:rPr lang="nl-NL" sz="1800" dirty="0"/>
              <a:t>Meerkosten zijn naar rato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8. Positie van gemeente Renswoude</a:t>
            </a:r>
          </a:p>
        </p:txBody>
      </p:sp>
    </p:spTree>
    <p:extLst>
      <p:ext uri="{BB962C8B-B14F-4D97-AF65-F5344CB8AC3E}">
        <p14:creationId xmlns:p14="http://schemas.microsoft.com/office/powerpoint/2010/main" val="182269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904" y="1996067"/>
            <a:ext cx="10896271" cy="4137104"/>
          </a:xfrm>
        </p:spPr>
        <p:txBody>
          <a:bodyPr/>
          <a:lstStyle/>
          <a:p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Benodigde investering voor de aankoop van de grond en de realisatie van de nieuwbouw bedraagt ca € 17 </a:t>
            </a:r>
            <a:r>
              <a:rPr lang="nl-NL" sz="1800" dirty="0" err="1"/>
              <a:t>mln</a:t>
            </a: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Voor de aanpassing van de locatie Neonstraat is een bedrag van ca € 2 </a:t>
            </a:r>
            <a:r>
              <a:rPr lang="nl-NL" sz="1800" dirty="0" err="1"/>
              <a:t>mln</a:t>
            </a:r>
            <a:r>
              <a:rPr lang="nl-NL" sz="1800" dirty="0"/>
              <a:t> benodigd.</a:t>
            </a:r>
          </a:p>
          <a:p>
            <a:endParaRPr lang="nl-NL" sz="1800" dirty="0"/>
          </a:p>
          <a:p>
            <a:r>
              <a:rPr lang="nl-NL" sz="1800" dirty="0"/>
              <a:t>Deze investeringen en de bijbehorende jaarlijkse lasten (zoals energie, onderhoud etc.) zouden leiden tot een verhoging van de jaarlijkse exploitatielasten van ACV van circa € 960.000. </a:t>
            </a:r>
          </a:p>
          <a:p>
            <a:r>
              <a:rPr lang="nl-NL" sz="1800" dirty="0"/>
              <a:t>In dit bedrag zijn vrijval van huur (Marconistraat) en meeropbrengsten door een betere afvalscheiding meegenomen.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9. Kosten</a:t>
            </a:r>
          </a:p>
        </p:txBody>
      </p:sp>
    </p:spTree>
    <p:extLst>
      <p:ext uri="{BB962C8B-B14F-4D97-AF65-F5344CB8AC3E}">
        <p14:creationId xmlns:p14="http://schemas.microsoft.com/office/powerpoint/2010/main" val="2541328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Autonome groei van het verzorgingsgebied van 15% in 2030 en 25% in 2040 geeft extra behoefte aan gehuurde ruimte.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Huurverhoging van de locatie Marconistraat naar marktconforme huur na 2025.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Ruimtebehoefte voor de groei van materialenkringloop/materialentransitie betekent afstoten van stromen naar commerciële partijen. Interesse zal er alleen zijn in de stromen met waarde. </a:t>
            </a:r>
            <a:br>
              <a:rPr lang="nl-NL" sz="1800" dirty="0"/>
            </a:br>
            <a:r>
              <a:rPr lang="nl-NL" sz="1800" dirty="0"/>
              <a:t>Bijvoorbeeld: afstoten van ijzer, papier/karton en wit- en bruingoed vanaf ABS.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Effect van beter afval scheiden door burgers. Een Regionaal Circulair Netwerk levert een prikkel tot meer bewustwording en gedragsverandering bij burgers ten aanzien van het scheiden van afval. </a:t>
            </a:r>
            <a:br>
              <a:rPr lang="nl-NL" sz="1800" dirty="0"/>
            </a:br>
            <a:r>
              <a:rPr lang="nl-NL" sz="1800" dirty="0"/>
              <a:t>Verwachting is dat dit minimaal een reductie van 5% van de hoeveelheid restafval oplevert.</a:t>
            </a:r>
          </a:p>
          <a:p>
            <a:endParaRPr lang="nl-NL" sz="1800" dirty="0"/>
          </a:p>
          <a:p>
            <a:r>
              <a:rPr lang="nl-NL" sz="1800" dirty="0"/>
              <a:t>=&gt; Niets doen: is niet toekomstbestendig en heeft ook stevige financiële consequenties – dus niet wenselijk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10. Is ‘niets doen’ een optie?</a:t>
            </a:r>
          </a:p>
        </p:txBody>
      </p:sp>
    </p:spTree>
    <p:extLst>
      <p:ext uri="{BB962C8B-B14F-4D97-AF65-F5344CB8AC3E}">
        <p14:creationId xmlns:p14="http://schemas.microsoft.com/office/powerpoint/2010/main" val="5474680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In de Vergadering van Aandeelhouders (</a:t>
            </a:r>
            <a:r>
              <a:rPr lang="nl-NL" sz="1800" dirty="0" err="1"/>
              <a:t>AvA</a:t>
            </a:r>
            <a:r>
              <a:rPr lang="nl-NL" sz="1800" dirty="0"/>
              <a:t>) van ACV van oktober a.s. wordt de aangepaste huisvestingsvisie besproken, met als doel besluitvorming.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In december hopen we een go-</a:t>
            </a:r>
            <a:r>
              <a:rPr lang="nl-NL" sz="1800" dirty="0" err="1"/>
              <a:t>nogo</a:t>
            </a:r>
            <a:r>
              <a:rPr lang="nl-NL" sz="1800" dirty="0"/>
              <a:t> besluit te krijgen in de AVA van ACV voor het huisvestingplan Ede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11. Vervolg</a:t>
            </a:r>
          </a:p>
        </p:txBody>
      </p:sp>
    </p:spTree>
    <p:extLst>
      <p:ext uri="{BB962C8B-B14F-4D97-AF65-F5344CB8AC3E}">
        <p14:creationId xmlns:p14="http://schemas.microsoft.com/office/powerpoint/2010/main" val="6466030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EF262F8-8023-8FE8-CE24-DF8637B94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15" y="1043141"/>
            <a:ext cx="10616521" cy="4553005"/>
          </a:xfrm>
          <a:prstGeom prst="rect">
            <a:avLst/>
          </a:prstGeom>
        </p:spPr>
      </p:pic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b="1" dirty="0">
                <a:latin typeface="Ubuntu Normaal"/>
              </a:rPr>
              <a:t>Vragen, opmerkingen en discussie</a:t>
            </a:r>
          </a:p>
        </p:txBody>
      </p:sp>
    </p:spTree>
    <p:extLst>
      <p:ext uri="{BB962C8B-B14F-4D97-AF65-F5344CB8AC3E}">
        <p14:creationId xmlns:p14="http://schemas.microsoft.com/office/powerpoint/2010/main" val="1159093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1. ACV</a:t>
            </a:r>
          </a:p>
        </p:txBody>
      </p:sp>
      <p:sp>
        <p:nvSpPr>
          <p:cNvPr id="2" name="Ondertitel 1">
            <a:extLst>
              <a:ext uri="{FF2B5EF4-FFF2-40B4-BE49-F238E27FC236}">
                <a16:creationId xmlns:a16="http://schemas.microsoft.com/office/drawing/2014/main" id="{3406A6E0-CC01-D3F6-DB8C-4EF73FEABF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904" y="1996067"/>
            <a:ext cx="11131067" cy="4137104"/>
          </a:xfrm>
        </p:spPr>
        <p:txBody>
          <a:bodyPr/>
          <a:lstStyle/>
          <a:p>
            <a:r>
              <a:rPr lang="nl-NL" sz="1800" b="1" dirty="0"/>
              <a:t>Wat doen we?</a:t>
            </a:r>
          </a:p>
          <a:p>
            <a:r>
              <a:rPr lang="nl-NL" sz="1800" dirty="0"/>
              <a:t>Afvalinzameling, straat- en kolkenreiniging, groenbeheer, gladheidbestrijding, </a:t>
            </a:r>
            <a:r>
              <a:rPr lang="nl-NL" sz="1800" dirty="0" err="1"/>
              <a:t>afvalbrengstations</a:t>
            </a:r>
            <a:r>
              <a:rPr lang="nl-NL" sz="1800" dirty="0"/>
              <a:t>, plaagdierbestrijding</a:t>
            </a:r>
          </a:p>
          <a:p>
            <a:r>
              <a:rPr lang="nl-NL" sz="1800" dirty="0"/>
              <a:t>Kringloopactiviteiten: inname, sorteren, scheiden, repareren, verkopen etc.</a:t>
            </a:r>
          </a:p>
          <a:p>
            <a:r>
              <a:rPr lang="nl-NL" sz="1800" dirty="0"/>
              <a:t>Deelnemingen: BV Afvaloverslag (50%) en Road2Work (25%)</a:t>
            </a:r>
          </a:p>
          <a:p>
            <a:endParaRPr lang="nl-NL" sz="1800" b="1" dirty="0"/>
          </a:p>
          <a:p>
            <a:r>
              <a:rPr lang="nl-NL" sz="1800" b="1" dirty="0"/>
              <a:t>Voor wie? (gemeente / aantal huishoudens)</a:t>
            </a:r>
          </a:p>
          <a:p>
            <a:r>
              <a:rPr lang="nl-NL" sz="1800" dirty="0"/>
              <a:t>Ede – 51.000 </a:t>
            </a:r>
          </a:p>
          <a:p>
            <a:r>
              <a:rPr lang="nl-NL" sz="1800" dirty="0"/>
              <a:t>Renkum – 15.000 </a:t>
            </a:r>
          </a:p>
          <a:p>
            <a:r>
              <a:rPr lang="nl-NL" sz="1800" dirty="0"/>
              <a:t>Renswoude – 2.200 </a:t>
            </a:r>
          </a:p>
          <a:p>
            <a:r>
              <a:rPr lang="nl-NL" sz="1800" dirty="0"/>
              <a:t>Veenendaal – 29.000</a:t>
            </a:r>
          </a:p>
          <a:p>
            <a:r>
              <a:rPr lang="nl-NL" sz="1800" dirty="0"/>
              <a:t>Wageningen – 23.000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9F2E387-2148-41D4-C3A1-8889C2F2F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265" y="3638550"/>
            <a:ext cx="4680706" cy="249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242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904" y="1996067"/>
            <a:ext cx="5613907" cy="4137104"/>
          </a:xfrm>
        </p:spPr>
        <p:txBody>
          <a:bodyPr/>
          <a:lstStyle/>
          <a:p>
            <a:endParaRPr lang="nl-NL" sz="1800" dirty="0"/>
          </a:p>
          <a:p>
            <a:pPr marL="342900" indent="-342900">
              <a:buFont typeface="+mj-lt"/>
              <a:buAutoNum type="arabicPeriod"/>
            </a:pPr>
            <a:r>
              <a:rPr lang="nl-NL" sz="1800" dirty="0"/>
              <a:t>Neonstraat: hoofdlocatie, kantoor, werkplaats, </a:t>
            </a:r>
            <a:r>
              <a:rPr lang="nl-NL" sz="1800" dirty="0" err="1"/>
              <a:t>afvalbrengstation</a:t>
            </a:r>
            <a:r>
              <a:rPr lang="nl-NL" sz="1800" dirty="0"/>
              <a:t> Ede/Renswoude en opstelplaats materieel afvalinzameling en gladheidsbestrijding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800" dirty="0"/>
              <a:t>Radonstraat: afvaloverslag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800" dirty="0"/>
              <a:t>Marconistraat: </a:t>
            </a:r>
            <a:br>
              <a:rPr lang="nl-NL" sz="1800" dirty="0"/>
            </a:br>
            <a:r>
              <a:rPr lang="nl-NL" sz="1800" dirty="0"/>
              <a:t>- </a:t>
            </a:r>
            <a:r>
              <a:rPr lang="nl-NL" sz="1800" dirty="0" err="1"/>
              <a:t>Restore</a:t>
            </a:r>
            <a:r>
              <a:rPr lang="nl-NL" sz="1800" dirty="0"/>
              <a:t> (kantoor, sorteren en repareren) </a:t>
            </a:r>
            <a:br>
              <a:rPr lang="nl-NL" sz="1800" dirty="0"/>
            </a:br>
            <a:r>
              <a:rPr lang="nl-NL" sz="1800" dirty="0"/>
              <a:t>- Beheer Openbare Ruimte ACV (kantoor en materieel) 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800" dirty="0"/>
              <a:t>Zandlaan: Winkel </a:t>
            </a:r>
            <a:r>
              <a:rPr lang="nl-NL" sz="1800" dirty="0" err="1"/>
              <a:t>Restore</a:t>
            </a:r>
            <a:endParaRPr lang="nl-NL" sz="1800" dirty="0"/>
          </a:p>
          <a:p>
            <a:pPr marL="342900" indent="-342900">
              <a:buFont typeface="+mj-lt"/>
              <a:buAutoNum type="arabicPeriod"/>
            </a:pPr>
            <a:r>
              <a:rPr lang="nl-NL" sz="1800" dirty="0"/>
              <a:t>Kade: Road2Work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2. Locaties in Ede</a:t>
            </a:r>
          </a:p>
        </p:txBody>
      </p:sp>
      <p:grpSp>
        <p:nvGrpSpPr>
          <p:cNvPr id="12" name="Groep 11">
            <a:extLst>
              <a:ext uri="{FF2B5EF4-FFF2-40B4-BE49-F238E27FC236}">
                <a16:creationId xmlns:a16="http://schemas.microsoft.com/office/drawing/2014/main" id="{901CA888-1597-F880-23F6-4ADFE39379BB}"/>
              </a:ext>
            </a:extLst>
          </p:cNvPr>
          <p:cNvGrpSpPr/>
          <p:nvPr/>
        </p:nvGrpSpPr>
        <p:grpSpPr>
          <a:xfrm>
            <a:off x="6487658" y="1790817"/>
            <a:ext cx="5698769" cy="4627616"/>
            <a:chOff x="6487658" y="1790817"/>
            <a:chExt cx="5698769" cy="4627616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774E8D33-3EF8-61BA-9F0D-5C6A9CE03A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7658" y="1790817"/>
              <a:ext cx="5698769" cy="4627616"/>
            </a:xfrm>
            <a:prstGeom prst="rect">
              <a:avLst/>
            </a:prstGeom>
          </p:spPr>
        </p:pic>
        <p:sp>
          <p:nvSpPr>
            <p:cNvPr id="7" name="Tekstvak 6">
              <a:extLst>
                <a:ext uri="{FF2B5EF4-FFF2-40B4-BE49-F238E27FC236}">
                  <a16:creationId xmlns:a16="http://schemas.microsoft.com/office/drawing/2014/main" id="{445EAB35-2A63-C8E5-8B52-AB8284FD75CC}"/>
                </a:ext>
              </a:extLst>
            </p:cNvPr>
            <p:cNvSpPr txBox="1"/>
            <p:nvPr/>
          </p:nvSpPr>
          <p:spPr>
            <a:xfrm>
              <a:off x="7740316" y="295976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8" name="Tekstvak 7">
              <a:extLst>
                <a:ext uri="{FF2B5EF4-FFF2-40B4-BE49-F238E27FC236}">
                  <a16:creationId xmlns:a16="http://schemas.microsoft.com/office/drawing/2014/main" id="{F9255860-6C46-7A92-F0AE-9106214E30CE}"/>
                </a:ext>
              </a:extLst>
            </p:cNvPr>
            <p:cNvSpPr txBox="1"/>
            <p:nvPr/>
          </p:nvSpPr>
          <p:spPr>
            <a:xfrm>
              <a:off x="7643494" y="332910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9" name="Tekstvak 8">
              <a:extLst>
                <a:ext uri="{FF2B5EF4-FFF2-40B4-BE49-F238E27FC236}">
                  <a16:creationId xmlns:a16="http://schemas.microsoft.com/office/drawing/2014/main" id="{3BCD6136-768C-9AC5-7C78-7436857BD61D}"/>
                </a:ext>
              </a:extLst>
            </p:cNvPr>
            <p:cNvSpPr txBox="1"/>
            <p:nvPr/>
          </p:nvSpPr>
          <p:spPr>
            <a:xfrm>
              <a:off x="7055864" y="305966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FF0000"/>
                  </a:solidFill>
                </a:rPr>
                <a:t>5</a:t>
              </a:r>
            </a:p>
          </p:txBody>
        </p:sp>
        <p:sp>
          <p:nvSpPr>
            <p:cNvPr id="10" name="Tekstvak 9">
              <a:extLst>
                <a:ext uri="{FF2B5EF4-FFF2-40B4-BE49-F238E27FC236}">
                  <a16:creationId xmlns:a16="http://schemas.microsoft.com/office/drawing/2014/main" id="{A5D49FDD-4E7E-78B6-DF52-508C6FE256B5}"/>
                </a:ext>
              </a:extLst>
            </p:cNvPr>
            <p:cNvSpPr txBox="1"/>
            <p:nvPr/>
          </p:nvSpPr>
          <p:spPr>
            <a:xfrm>
              <a:off x="8900706" y="431095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11" name="Tekstvak 10">
              <a:extLst>
                <a:ext uri="{FF2B5EF4-FFF2-40B4-BE49-F238E27FC236}">
                  <a16:creationId xmlns:a16="http://schemas.microsoft.com/office/drawing/2014/main" id="{270E87E9-0853-02F0-29B6-02E7CA14E1E1}"/>
                </a:ext>
              </a:extLst>
            </p:cNvPr>
            <p:cNvSpPr txBox="1"/>
            <p:nvPr/>
          </p:nvSpPr>
          <p:spPr>
            <a:xfrm>
              <a:off x="10926128" y="5385773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FF0000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9709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3. Vraagstuk huisvesting					1/2</a:t>
            </a:r>
          </a:p>
        </p:txBody>
      </p:sp>
      <p:sp>
        <p:nvSpPr>
          <p:cNvPr id="2" name="Ondertitel 1">
            <a:extLst>
              <a:ext uri="{FF2B5EF4-FFF2-40B4-BE49-F238E27FC236}">
                <a16:creationId xmlns:a16="http://schemas.microsoft.com/office/drawing/2014/main" id="{6AC236EC-8240-485E-3116-174EC802E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904" y="1996067"/>
            <a:ext cx="11131067" cy="4137104"/>
          </a:xfrm>
        </p:spPr>
        <p:txBody>
          <a:bodyPr/>
          <a:lstStyle/>
          <a:p>
            <a:r>
              <a:rPr lang="nl-NL" sz="1800" b="1" dirty="0"/>
              <a:t>Aanleiding</a:t>
            </a: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ACV is gegroeid: autonoom, meer gemeenten, meer taken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ACV groeit verder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Knelpunten huidige huisvesting</a:t>
            </a:r>
          </a:p>
          <a:p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Opgave circulaire economie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  <a:p>
            <a:r>
              <a:rPr lang="nl-NL" sz="1800" dirty="0"/>
              <a:t>Gewenst: visie op huisvesting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A0ADB83-9F2B-7D60-6544-7D4E20BD4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247" y="1931236"/>
            <a:ext cx="4202710" cy="418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05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3. Vraagstuk huisvesting					2/2</a:t>
            </a:r>
          </a:p>
        </p:txBody>
      </p:sp>
      <p:sp>
        <p:nvSpPr>
          <p:cNvPr id="2" name="Ondertitel 1">
            <a:extLst>
              <a:ext uri="{FF2B5EF4-FFF2-40B4-BE49-F238E27FC236}">
                <a16:creationId xmlns:a16="http://schemas.microsoft.com/office/drawing/2014/main" id="{6AC236EC-8240-485E-3116-174EC802E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904" y="1996067"/>
            <a:ext cx="11131067" cy="4137104"/>
          </a:xfrm>
        </p:spPr>
        <p:txBody>
          <a:bodyPr/>
          <a:lstStyle/>
          <a:p>
            <a:r>
              <a:rPr lang="nl-NL" sz="1800" b="1" dirty="0"/>
              <a:t>Aanleiding</a:t>
            </a: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ACV is gegroeid: meer gemeenten, meer taken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ACV groeit nog verder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Knelpunten huidige huisvesting</a:t>
            </a:r>
          </a:p>
          <a:p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Opgave circulaire economie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  <a:p>
            <a:r>
              <a:rPr lang="nl-NL" sz="1800" dirty="0"/>
              <a:t>Gewenst: visie op huisvesting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A0ADB83-9F2B-7D60-6544-7D4E20BD4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22" y="1790816"/>
            <a:ext cx="4202710" cy="418288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E1ED62B-08F1-08B9-9DC5-403CA02A3A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1002">
            <a:off x="4390221" y="777825"/>
            <a:ext cx="7725853" cy="324847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65968F43-E92E-A7CD-EFD2-D15CF5D6BB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3597">
            <a:off x="3218318" y="3983911"/>
            <a:ext cx="5113681" cy="229026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39A52290-4A23-1B54-5494-A500626C45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66869">
            <a:off x="-446771" y="1212765"/>
            <a:ext cx="6402495" cy="345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1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Concrete uitwerking van de huisvestingvisie voor alle locaties gewenst =&gt; huisvestingsplannen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Prioriteit bij locaties Ede:</a:t>
            </a:r>
          </a:p>
          <a:p>
            <a:pPr marL="625475" indent="-285750">
              <a:buFont typeface="Wingdings" panose="05000000000000000000" pitchFamily="2" charset="2"/>
              <a:buChar char="Ø"/>
            </a:pPr>
            <a:r>
              <a:rPr lang="nl-NL" sz="1800" dirty="0"/>
              <a:t>Centrale functies ACV en Restore gevestigd in Ede, groei ACV concentreert zich dus in Ede</a:t>
            </a:r>
          </a:p>
          <a:p>
            <a:pPr marL="625475" indent="-285750">
              <a:buFont typeface="Wingdings" panose="05000000000000000000" pitchFamily="2" charset="2"/>
              <a:buChar char="Ø"/>
            </a:pPr>
            <a:r>
              <a:rPr lang="nl-NL" sz="1800" dirty="0"/>
              <a:t>Knelpunten huidige locaties ook voornamelijk in Ede</a:t>
            </a:r>
          </a:p>
          <a:p>
            <a:pPr marL="625475" indent="-285750">
              <a:buFont typeface="Wingdings" panose="05000000000000000000" pitchFamily="2" charset="2"/>
              <a:buChar char="Ø"/>
            </a:pPr>
            <a:endParaRPr lang="nl-NL" sz="1800" dirty="0"/>
          </a:p>
          <a:p>
            <a:r>
              <a:rPr lang="nl-NL" sz="1800" dirty="0"/>
              <a:t>=&gt; Als eerste een huisvestingsplan Ede opgesteld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4. Huisvestingsplannen</a:t>
            </a:r>
          </a:p>
        </p:txBody>
      </p:sp>
    </p:spTree>
    <p:extLst>
      <p:ext uri="{BB962C8B-B14F-4D97-AF65-F5344CB8AC3E}">
        <p14:creationId xmlns:p14="http://schemas.microsoft.com/office/powerpoint/2010/main" val="1955642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Het afvalbrengstation (ABS) Ede te klein.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nl-NL" sz="1600" dirty="0"/>
              <a:t>Beperkingen in uitbreiding van ontvangst van inwoners op ABS (reserveringssysteem)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nl-NL" sz="1600" dirty="0"/>
              <a:t>Geen ruimte om meer stromen te ontvangen, of om stromen verder te scheiden en te bewerken. 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nl-NL" sz="1600" dirty="0"/>
              <a:t>Opgave circulaire economie kan niet waar gemaakt worden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Te weinig opstelcapaciteit voor voertuigen aan de Neonstraat en de Marconistraat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Locatie Marconistraat is cruciaal voor o.a. </a:t>
            </a:r>
            <a:r>
              <a:rPr lang="nl-NL" sz="1800" dirty="0" err="1"/>
              <a:t>Restore</a:t>
            </a:r>
            <a:r>
              <a:rPr lang="nl-NL" sz="1800" dirty="0"/>
              <a:t>. </a:t>
            </a:r>
            <a:br>
              <a:rPr lang="nl-NL" sz="1800" dirty="0"/>
            </a:br>
            <a:r>
              <a:rPr lang="nl-NL" sz="1800" dirty="0"/>
              <a:t>Contract loop medio 2025 af. Verlenging niet zeker, indien wel dan tegen hogere kosten (opgave verhuurder)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Groei van het aantal huishoudens </a:t>
            </a:r>
            <a:r>
              <a:rPr lang="nl-NL" sz="1600" dirty="0"/>
              <a:t>(Foodvalley 40.000 woningen per 2040 – ACV verzorgingsgebied is 75%) </a:t>
            </a:r>
            <a:r>
              <a:rPr lang="nl-NL" sz="1800" dirty="0"/>
              <a:t>leidt tot uitbreiding van zowel de operationele als de ondersteunende taken en hebben dus impact op de ruimte behoefte voor: afvalinzameling, ABS, beheer openbare ruimte en kringloopactiviteit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Ook voor uitbreiding takenpakket binnen bestaand verzorgingsgebied én voor toetreding nieuwe gemeente is ruimte nodig</a:t>
            </a:r>
          </a:p>
          <a:p>
            <a:r>
              <a:rPr lang="nl-NL" sz="1800" dirty="0"/>
              <a:t>Samenvattend: er is extra ruimte nodig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5. Knelpunten huisvesting Ede</a:t>
            </a:r>
          </a:p>
        </p:txBody>
      </p:sp>
    </p:spTree>
    <p:extLst>
      <p:ext uri="{BB962C8B-B14F-4D97-AF65-F5344CB8AC3E}">
        <p14:creationId xmlns:p14="http://schemas.microsoft.com/office/powerpoint/2010/main" val="2252974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Uitbreiding in Ede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Kans: 	Kievitsmeent II</a:t>
            </a:r>
            <a:br>
              <a:rPr lang="nl-NL" sz="1800" dirty="0"/>
            </a:br>
            <a:r>
              <a:rPr lang="nl-NL" sz="1800" dirty="0"/>
              <a:t> 	Geen uitbreiding/nieuwe bedrijventerreinen in de toekomst te verwachten in Ede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Plan: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nl-NL" sz="1800" dirty="0"/>
              <a:t>Afvalbrengstation + </a:t>
            </a:r>
            <a:r>
              <a:rPr lang="nl-NL" sz="1800" dirty="0" err="1"/>
              <a:t>Restore</a:t>
            </a:r>
            <a:r>
              <a:rPr lang="nl-NL" sz="1800" dirty="0"/>
              <a:t> (Regionaal Circulair Ambachtscentrum) op Kievitsmeent II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nl-NL" sz="1800" dirty="0"/>
              <a:t>Modulair bouwen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nl-NL" sz="1800" dirty="0"/>
              <a:t>Vrijkomende ruimte Neonstraat herinrichten, o.a. voor huisvesting BOR incl. materieel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nl-NL" sz="1800" dirty="0"/>
              <a:t>Locatie Marconistraat afstoten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Dit biedt tegelijkertijd de mogelijkheid tot rationalisatie: Het organiseren van een bedrijf of proces op basis van rationele uitgangspunten met het doel de efficiency te verbeteren.</a:t>
            </a:r>
          </a:p>
          <a:p>
            <a:endParaRPr lang="nl-NL" sz="1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6. Oplossing 								1/5</a:t>
            </a:r>
          </a:p>
        </p:txBody>
      </p:sp>
    </p:spTree>
    <p:extLst>
      <p:ext uri="{BB962C8B-B14F-4D97-AF65-F5344CB8AC3E}">
        <p14:creationId xmlns:p14="http://schemas.microsoft.com/office/powerpoint/2010/main" val="3274578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E3D6C636-0E3F-3541-AA48-2413A9140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sz="1800" dirty="0"/>
              <a:t>Waarom een Regionaal Circulair Ambachtscentrum?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Transitie naar de circulaire economie </a:t>
            </a:r>
            <a:r>
              <a:rPr lang="nl-NL" sz="1800" u="sng" dirty="0"/>
              <a:t>concreet</a:t>
            </a:r>
            <a:r>
              <a:rPr lang="nl-NL" sz="1800" dirty="0"/>
              <a:t> maken: meer scheiden, meer repareren, meer hergebruik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u="sng" dirty="0"/>
              <a:t>Gedragsverandering</a:t>
            </a:r>
            <a:r>
              <a:rPr lang="nl-NL" sz="1800" dirty="0"/>
              <a:t> bij burgers bewerkstelligen: voorlichting, verkoop, educatie. </a:t>
            </a:r>
            <a:r>
              <a:rPr lang="nl-NL" sz="1800" u="sng" dirty="0"/>
              <a:t>Transitie zichtbaar maken</a:t>
            </a:r>
          </a:p>
          <a:p>
            <a:endParaRPr lang="nl-NL" sz="1800" dirty="0"/>
          </a:p>
          <a:p>
            <a:endParaRPr lang="nl-NL" sz="1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0A2906-6219-E642-9570-EEC3CC18A9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6. Oplossing 								2/5</a:t>
            </a:r>
          </a:p>
        </p:txBody>
      </p:sp>
      <p:pic>
        <p:nvPicPr>
          <p:cNvPr id="4" name="Afbeelding 3" descr="Afbeelding met tekst, vloer, verschillende&#10;&#10;Automatisch gegenereerde beschrijving">
            <a:extLst>
              <a:ext uri="{FF2B5EF4-FFF2-40B4-BE49-F238E27FC236}">
                <a16:creationId xmlns:a16="http://schemas.microsoft.com/office/drawing/2014/main" id="{C470BDA5-118F-7092-1379-9D151C43E0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507"/>
          <a:stretch/>
        </p:blipFill>
        <p:spPr>
          <a:xfrm>
            <a:off x="797567" y="3490446"/>
            <a:ext cx="2402545" cy="2847976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8C34C90C-B4D7-1383-C961-9CE7169AD5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2064" y="3492137"/>
            <a:ext cx="4181475" cy="2776616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9BFC87EB-4F6D-E5DA-9089-5AAA013E90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091" y="3420778"/>
            <a:ext cx="38004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3751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-thema">
  <a:themeElements>
    <a:clrScheme name="E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1" id="{971A61F0-D3B8-483B-A4AE-9972008EF94B}" vid="{C63B482F-0283-4B51-BDD9-A43FD9681F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1158</Words>
  <Application>Microsoft Office PowerPoint</Application>
  <PresentationFormat>Breedbeeld</PresentationFormat>
  <Paragraphs>139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Ubuntu Normaal</vt:lpstr>
      <vt:lpstr>Wingdings</vt:lpstr>
      <vt:lpstr>Kantoorthema</vt:lpstr>
      <vt:lpstr>1_Office-thema</vt:lpstr>
      <vt:lpstr>Informatieve bijeenkomst Huisvesting ACV</vt:lpstr>
      <vt:lpstr>1. ACV</vt:lpstr>
      <vt:lpstr>2. Locaties in Ede</vt:lpstr>
      <vt:lpstr>3. Vraagstuk huisvesting     1/2</vt:lpstr>
      <vt:lpstr>3. Vraagstuk huisvesting     2/2</vt:lpstr>
      <vt:lpstr>4. Huisvestingsplannen</vt:lpstr>
      <vt:lpstr>5. Knelpunten huisvesting Ede</vt:lpstr>
      <vt:lpstr>6. Oplossing         1/5</vt:lpstr>
      <vt:lpstr>6. Oplossing         2/5</vt:lpstr>
      <vt:lpstr>6. Oplossing         3/5</vt:lpstr>
      <vt:lpstr>6. Oplossing         4/5</vt:lpstr>
      <vt:lpstr>6. Oplossing         5/5</vt:lpstr>
      <vt:lpstr>7. Proces</vt:lpstr>
      <vt:lpstr>8. Positie van gemeente Renswoude</vt:lpstr>
      <vt:lpstr>9. Kosten</vt:lpstr>
      <vt:lpstr>10. Is ‘niets doen’ een optie?</vt:lpstr>
      <vt:lpstr>11. Vervolg</vt:lpstr>
      <vt:lpstr>Vragen, opmerkingen en discussie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Huisvesting ACV - Voorwoord</dc:title>
  <dc:creator>Spiertz, Paul</dc:creator>
  <cp:lastModifiedBy>Esther Scherrenburg</cp:lastModifiedBy>
  <cp:revision>49</cp:revision>
  <cp:lastPrinted>2023-05-22T13:21:35Z</cp:lastPrinted>
  <dcterms:created xsi:type="dcterms:W3CDTF">2023-05-05T07:09:40Z</dcterms:created>
  <dcterms:modified xsi:type="dcterms:W3CDTF">2023-09-05T13:55:22Z</dcterms:modified>
</cp:coreProperties>
</file>