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4"/>
  </p:sldMasterIdLst>
  <p:notesMasterIdLst>
    <p:notesMasterId r:id="rId24"/>
  </p:notesMasterIdLst>
  <p:handoutMasterIdLst>
    <p:handoutMasterId r:id="rId25"/>
  </p:handoutMasterIdLst>
  <p:sldIdLst>
    <p:sldId id="256" r:id="rId5"/>
    <p:sldId id="321" r:id="rId6"/>
    <p:sldId id="354" r:id="rId7"/>
    <p:sldId id="357" r:id="rId8"/>
    <p:sldId id="342" r:id="rId9"/>
    <p:sldId id="315" r:id="rId10"/>
    <p:sldId id="363" r:id="rId11"/>
    <p:sldId id="366" r:id="rId12"/>
    <p:sldId id="367" r:id="rId13"/>
    <p:sldId id="368" r:id="rId14"/>
    <p:sldId id="370" r:id="rId15"/>
    <p:sldId id="364" r:id="rId16"/>
    <p:sldId id="377" r:id="rId17"/>
    <p:sldId id="369" r:id="rId18"/>
    <p:sldId id="373" r:id="rId19"/>
    <p:sldId id="305" r:id="rId20"/>
    <p:sldId id="372" r:id="rId21"/>
    <p:sldId id="371" r:id="rId22"/>
    <p:sldId id="365" r:id="rId23"/>
  </p:sldIdLst>
  <p:sldSz cx="9144000" cy="6858000" type="screen4x3"/>
  <p:notesSz cx="7105650" cy="10236200"/>
  <p:defaultTextStyle>
    <a:defPPr>
      <a:defRPr lang="en-US"/>
    </a:defPPr>
    <a:lvl1pPr algn="l" rtl="0" fontAlgn="base">
      <a:spcBef>
        <a:spcPct val="20000"/>
      </a:spcBef>
      <a:spcAft>
        <a:spcPct val="0"/>
      </a:spcAft>
      <a:defRPr sz="2400" kern="1200">
        <a:solidFill>
          <a:srgbClr val="183A80"/>
        </a:solidFill>
        <a:latin typeface="Verdana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sz="2400" kern="1200">
        <a:solidFill>
          <a:srgbClr val="183A80"/>
        </a:solidFill>
        <a:latin typeface="Verdana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sz="2400" kern="1200">
        <a:solidFill>
          <a:srgbClr val="183A80"/>
        </a:solidFill>
        <a:latin typeface="Verdana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sz="2400" kern="1200">
        <a:solidFill>
          <a:srgbClr val="183A80"/>
        </a:solidFill>
        <a:latin typeface="Verdana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sz="2400" kern="1200">
        <a:solidFill>
          <a:srgbClr val="183A80"/>
        </a:solidFill>
        <a:latin typeface="Verdana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rgbClr val="183A80"/>
        </a:solidFill>
        <a:latin typeface="Verdana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rgbClr val="183A80"/>
        </a:solidFill>
        <a:latin typeface="Verdana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rgbClr val="183A80"/>
        </a:solidFill>
        <a:latin typeface="Verdana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rgbClr val="183A80"/>
        </a:solidFill>
        <a:latin typeface="Verdana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71" userDrawn="1">
          <p15:clr>
            <a:srgbClr val="A4A3A4"/>
          </p15:clr>
        </p15:guide>
        <p15:guide id="2" pos="839" userDrawn="1">
          <p15:clr>
            <a:srgbClr val="A4A3A4"/>
          </p15:clr>
        </p15:guide>
        <p15:guide id="3" pos="537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5FE"/>
    <a:srgbClr val="1175AB"/>
    <a:srgbClr val="0066CC"/>
    <a:srgbClr val="0066FF"/>
    <a:srgbClr val="183A80"/>
    <a:srgbClr val="3366FF"/>
    <a:srgbClr val="0BBCC5"/>
    <a:srgbClr val="33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Stijl, donker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Stijl, thema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22" autoAdjust="0"/>
    <p:restoredTop sz="91990" autoAdjust="0"/>
  </p:normalViewPr>
  <p:slideViewPr>
    <p:cSldViewPr>
      <p:cViewPr varScale="1">
        <p:scale>
          <a:sx n="105" d="100"/>
          <a:sy n="105" d="100"/>
        </p:scale>
        <p:origin x="1788" y="102"/>
      </p:cViewPr>
      <p:guideLst>
        <p:guide orient="horz" pos="1071"/>
        <p:guide pos="839"/>
        <p:guide pos="53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78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Verdana" pitchFamily="1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38600" y="0"/>
            <a:ext cx="3048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Verdana" pitchFamily="1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8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536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Verdana" pitchFamily="1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8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38600" y="97536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Verdana" pitchFamily="1" charset="0"/>
                <a:ea typeface="ＭＳ Ｐゴシック" pitchFamily="1" charset="-128"/>
              </a:defRPr>
            </a:lvl1pPr>
          </a:lstStyle>
          <a:p>
            <a:pPr>
              <a:defRPr/>
            </a:pPr>
            <a:fld id="{BD6EE2BB-8ADA-4156-9824-3A188DD44865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7273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975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94" tIns="49547" rIns="99094" bIns="49547" numCol="1" anchor="t" anchorCtr="0" compatLnSpc="1">
            <a:prstTxWarp prst="textNoShape">
              <a:avLst/>
            </a:prstTxWarp>
          </a:bodyPr>
          <a:lstStyle>
            <a:lvl1pPr defTabSz="990600" eaLnBrk="0" hangingPunct="0">
              <a:spcBef>
                <a:spcPct val="0"/>
              </a:spcBef>
              <a:defRPr sz="13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5900" y="0"/>
            <a:ext cx="307975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94" tIns="49547" rIns="99094" bIns="49547" numCol="1" anchor="t" anchorCtr="0" compatLnSpc="1">
            <a:prstTxWarp prst="textNoShape">
              <a:avLst/>
            </a:prstTxWarp>
          </a:bodyPr>
          <a:lstStyle>
            <a:lvl1pPr algn="r" defTabSz="990600" eaLnBrk="0" hangingPunct="0">
              <a:spcBef>
                <a:spcPct val="0"/>
              </a:spcBef>
              <a:defRPr sz="13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3775" y="768350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7738" y="4862513"/>
            <a:ext cx="521017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94" tIns="49547" rIns="99094" bIns="4954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Klik om de tekststijl van het model te bewerken</a:t>
            </a:r>
          </a:p>
          <a:p>
            <a:pPr lvl="1"/>
            <a:r>
              <a:rPr lang="en-US" noProof="0"/>
              <a:t>Tweede niveau</a:t>
            </a:r>
          </a:p>
          <a:p>
            <a:pPr lvl="2"/>
            <a:r>
              <a:rPr lang="en-US" noProof="0"/>
              <a:t>Derde niveau</a:t>
            </a:r>
          </a:p>
          <a:p>
            <a:pPr lvl="3"/>
            <a:r>
              <a:rPr lang="en-US" noProof="0"/>
              <a:t>Vierde niveau</a:t>
            </a:r>
          </a:p>
          <a:p>
            <a:pPr lvl="4"/>
            <a:r>
              <a:rPr lang="en-US" noProof="0"/>
              <a:t>Vijfde niveau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5025"/>
            <a:ext cx="307975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94" tIns="49547" rIns="99094" bIns="49547" numCol="1" anchor="b" anchorCtr="0" compatLnSpc="1">
            <a:prstTxWarp prst="textNoShape">
              <a:avLst/>
            </a:prstTxWarp>
          </a:bodyPr>
          <a:lstStyle>
            <a:lvl1pPr defTabSz="990600" eaLnBrk="0" hangingPunct="0">
              <a:spcBef>
                <a:spcPct val="0"/>
              </a:spcBef>
              <a:defRPr sz="13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5900" y="9725025"/>
            <a:ext cx="307975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94" tIns="49547" rIns="99094" bIns="49547" numCol="1" anchor="b" anchorCtr="0" compatLnSpc="1">
            <a:prstTxWarp prst="textNoShape">
              <a:avLst/>
            </a:prstTxWarp>
          </a:bodyPr>
          <a:lstStyle>
            <a:lvl1pPr algn="r" defTabSz="990600" eaLnBrk="0" hangingPunct="0">
              <a:spcBef>
                <a:spcPct val="0"/>
              </a:spcBef>
              <a:defRPr sz="13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fld id="{80B0EBE1-0E02-42C3-8C42-2E7446425949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1794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C0F81F-3475-415B-89FD-815C4C333D64}" type="slidenum">
              <a:rPr lang="en-US" smtClean="0">
                <a:ea typeface="ＭＳ Ｐゴシック" pitchFamily="34" charset="-128"/>
              </a:rPr>
              <a:pPr/>
              <a:t>1</a:t>
            </a:fld>
            <a:endParaRPr lang="en-US">
              <a:ea typeface="ＭＳ Ｐゴシック" pitchFamily="34" charset="-128"/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320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0B0EBE1-0E02-42C3-8C42-2E7446425949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565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0B0EBE1-0E02-42C3-8C42-2E744642594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480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voorblad_blau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2"/>
          <p:cNvSpPr>
            <a:spLocks noGrp="1" noChangeAspect="1" noChangeArrowheads="1"/>
          </p:cNvSpPr>
          <p:nvPr>
            <p:ph type="ctrTitle"/>
          </p:nvPr>
        </p:nvSpPr>
        <p:spPr>
          <a:xfrm>
            <a:off x="1295400" y="4570413"/>
            <a:ext cx="7380288" cy="1111250"/>
          </a:xfrm>
        </p:spPr>
        <p:txBody>
          <a:bodyPr/>
          <a:lstStyle>
            <a:lvl1pPr>
              <a:defRPr sz="28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22531" name="Rectangle 3"/>
          <p:cNvSpPr>
            <a:spLocks noGrp="1" noChangeAspect="1" noChangeArrowheads="1"/>
          </p:cNvSpPr>
          <p:nvPr>
            <p:ph type="subTitle" idx="1"/>
          </p:nvPr>
        </p:nvSpPr>
        <p:spPr>
          <a:xfrm>
            <a:off x="1295400" y="5624513"/>
            <a:ext cx="7380288" cy="647700"/>
          </a:xfrm>
        </p:spPr>
        <p:txBody>
          <a:bodyPr/>
          <a:lstStyle>
            <a:lvl1pPr marL="0" indent="0">
              <a:buFont typeface="Wingdings" pitchFamily="1" charset="2"/>
              <a:buNone/>
              <a:defRPr sz="2400" b="1"/>
            </a:lvl1pPr>
          </a:lstStyle>
          <a:p>
            <a:r>
              <a:rPr lang="nl-NL"/>
              <a:t>Klik om het opmaakprofiel van de modelondertitel te bewerken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1281113" y="6332538"/>
            <a:ext cx="2376487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400">
                <a:solidFill>
                  <a:srgbClr val="1175AB"/>
                </a:solidFill>
                <a:latin typeface="+mn-lt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Informele sessie Raad - 3 oktober 2012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11938" y="1700213"/>
            <a:ext cx="2000250" cy="46831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11188" y="1700213"/>
            <a:ext cx="5848350" cy="46831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Informele sessie Raad - 3 oktober 2012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Informele sessie Raad - 3 oktober 2012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Informele sessie Raad - 3 oktober 2012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11188" y="2636838"/>
            <a:ext cx="3924300" cy="374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87888" y="2636838"/>
            <a:ext cx="3924300" cy="374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Informele sessie Raad - 3 oktober 2012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Informele sessie Raad - 3 oktober 2012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Informele sessie Raad - 3 oktober 2012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Informele sessie Raad - 3 oktober 2012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Informele sessie Raad - 3 oktober 2012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Informele sessie Raad - 3 oktober 2012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2" descr="vervolgblad_blauw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611188" y="1700213"/>
            <a:ext cx="80010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de stijl te bewerken</a:t>
            </a:r>
            <a:endParaRPr lang="en-US"/>
          </a:p>
        </p:txBody>
      </p:sp>
      <p:sp>
        <p:nvSpPr>
          <p:cNvPr id="1028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611188" y="2636838"/>
            <a:ext cx="8001000" cy="374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11188" y="6289675"/>
            <a:ext cx="6481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400" b="1">
                <a:solidFill>
                  <a:srgbClr val="1175AB"/>
                </a:solidFill>
                <a:latin typeface="+mn-lt"/>
                <a:ea typeface="ＭＳ Ｐゴシック" pitchFamily="1" charset="-128"/>
              </a:defRPr>
            </a:lvl1pPr>
          </a:lstStyle>
          <a:p>
            <a:pPr>
              <a:defRPr/>
            </a:pPr>
            <a:r>
              <a:rPr lang="nl-NL"/>
              <a:t>Informele sessie Raad - 3 oktober 2012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itchFamily="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itchFamily="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itchFamily="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itchFamily="1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itchFamily="1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itchFamily="1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itchFamily="1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itchFamily="1" charset="-128"/>
        </a:defRPr>
      </a:lvl9pPr>
    </p:titleStyle>
    <p:bodyStyle>
      <a:lvl1pPr marL="495300" indent="-4953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952500" indent="-4953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bg1"/>
          </a:solidFill>
          <a:latin typeface="+mn-lt"/>
          <a:ea typeface="+mn-ea"/>
        </a:defRPr>
      </a:lvl2pPr>
      <a:lvl3pPr marL="1409700" indent="-4953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bg1"/>
          </a:solidFill>
          <a:latin typeface="+mn-lt"/>
          <a:ea typeface="+mn-ea"/>
        </a:defRPr>
      </a:lvl3pPr>
      <a:lvl4pPr marL="1866900" indent="-4953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bg1"/>
          </a:solidFill>
          <a:latin typeface="+mn-lt"/>
          <a:ea typeface="+mn-ea"/>
        </a:defRPr>
      </a:lvl4pPr>
      <a:lvl5pPr marL="2324100" indent="-4953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bg1"/>
          </a:solidFill>
          <a:latin typeface="+mn-lt"/>
          <a:ea typeface="+mn-ea"/>
        </a:defRPr>
      </a:lvl5pPr>
      <a:lvl6pPr marL="2781300" indent="-495300" algn="l" rtl="0" eaLnBrk="1" fontAlgn="base" hangingPunct="1">
        <a:spcBef>
          <a:spcPct val="20000"/>
        </a:spcBef>
        <a:spcAft>
          <a:spcPct val="0"/>
        </a:spcAft>
        <a:buFont typeface="Wingdings" pitchFamily="1" charset="2"/>
        <a:buChar char="§"/>
        <a:defRPr sz="2400">
          <a:solidFill>
            <a:schemeClr val="bg1"/>
          </a:solidFill>
          <a:latin typeface="+mn-lt"/>
          <a:ea typeface="+mn-ea"/>
        </a:defRPr>
      </a:lvl6pPr>
      <a:lvl7pPr marL="3238500" indent="-495300" algn="l" rtl="0" eaLnBrk="1" fontAlgn="base" hangingPunct="1">
        <a:spcBef>
          <a:spcPct val="20000"/>
        </a:spcBef>
        <a:spcAft>
          <a:spcPct val="0"/>
        </a:spcAft>
        <a:buFont typeface="Wingdings" pitchFamily="1" charset="2"/>
        <a:buChar char="§"/>
        <a:defRPr sz="2400">
          <a:solidFill>
            <a:schemeClr val="bg1"/>
          </a:solidFill>
          <a:latin typeface="+mn-lt"/>
          <a:ea typeface="+mn-ea"/>
        </a:defRPr>
      </a:lvl7pPr>
      <a:lvl8pPr marL="3695700" indent="-495300" algn="l" rtl="0" eaLnBrk="1" fontAlgn="base" hangingPunct="1">
        <a:spcBef>
          <a:spcPct val="20000"/>
        </a:spcBef>
        <a:spcAft>
          <a:spcPct val="0"/>
        </a:spcAft>
        <a:buFont typeface="Wingdings" pitchFamily="1" charset="2"/>
        <a:buChar char="§"/>
        <a:defRPr sz="2400">
          <a:solidFill>
            <a:schemeClr val="bg1"/>
          </a:solidFill>
          <a:latin typeface="+mn-lt"/>
          <a:ea typeface="+mn-ea"/>
        </a:defRPr>
      </a:lvl8pPr>
      <a:lvl9pPr marL="4152900" indent="-495300" algn="l" rtl="0" eaLnBrk="1" fontAlgn="base" hangingPunct="1">
        <a:spcBef>
          <a:spcPct val="20000"/>
        </a:spcBef>
        <a:spcAft>
          <a:spcPct val="0"/>
        </a:spcAft>
        <a:buFont typeface="Wingdings" pitchFamily="1" charset="2"/>
        <a:buChar char="§"/>
        <a:defRPr sz="24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ndertitel 5"/>
          <p:cNvSpPr>
            <a:spLocks noGrp="1"/>
          </p:cNvSpPr>
          <p:nvPr>
            <p:ph type="subTitle" idx="1"/>
          </p:nvPr>
        </p:nvSpPr>
        <p:spPr>
          <a:xfrm>
            <a:off x="1331640" y="5085556"/>
            <a:ext cx="7380288" cy="647700"/>
          </a:xfrm>
        </p:spPr>
        <p:txBody>
          <a:bodyPr/>
          <a:lstStyle/>
          <a:p>
            <a:r>
              <a:rPr lang="nl-NL" sz="2800" dirty="0"/>
              <a:t>Financiële </a:t>
            </a:r>
            <a:r>
              <a:rPr lang="nl-NL" sz="2800"/>
              <a:t>soliditeit gemeente </a:t>
            </a:r>
            <a:r>
              <a:rPr lang="nl-NL" sz="2800" dirty="0"/>
              <a:t>Deventer</a:t>
            </a:r>
          </a:p>
          <a:p>
            <a:r>
              <a:rPr lang="nl-NL" dirty="0"/>
              <a:t>Toelichting in de raad 6 mei 2020</a:t>
            </a:r>
          </a:p>
          <a:p>
            <a:r>
              <a:rPr lang="nl-NL" sz="1800" b="0" dirty="0"/>
              <a:t>Jean Modderkolk / Dennis van Gelder</a:t>
            </a:r>
          </a:p>
          <a:p>
            <a:endParaRPr lang="nl-NL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782DC0-AD9A-427E-B87E-C85DADFA7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188" y="1705509"/>
            <a:ext cx="8001000" cy="660400"/>
          </a:xfrm>
        </p:spPr>
        <p:txBody>
          <a:bodyPr/>
          <a:lstStyle/>
          <a:p>
            <a:r>
              <a:rPr lang="nl-NL" dirty="0"/>
              <a:t>Stelposten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21D1392-55D9-445F-9969-01B76B3726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498" y="2454542"/>
            <a:ext cx="8001000" cy="374650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Stelpost (gestalde bedragen)</a:t>
            </a:r>
          </a:p>
          <a:p>
            <a:pPr marL="457200" lvl="1" indent="0">
              <a:buNone/>
            </a:pPr>
            <a:r>
              <a:rPr lang="nl-NL" dirty="0"/>
              <a:t>In het programma algemene dekkingsmiddelen gereserveerde maar nog niet vrijgegeven bedragen.</a:t>
            </a:r>
          </a:p>
          <a:p>
            <a:pPr marL="457200" lvl="1" indent="0">
              <a:buNone/>
            </a:pP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Stelpost (buffer)</a:t>
            </a:r>
          </a:p>
          <a:p>
            <a:pPr marL="457200" lvl="1" indent="0">
              <a:buNone/>
            </a:pPr>
            <a:r>
              <a:rPr lang="nl-NL" dirty="0"/>
              <a:t>De werkelijke kosten of inkomsten zijn verwacht maar de omvang is nog niet bekend.</a:t>
            </a:r>
          </a:p>
        </p:txBody>
      </p:sp>
    </p:spTree>
    <p:extLst>
      <p:ext uri="{BB962C8B-B14F-4D97-AF65-F5344CB8AC3E}">
        <p14:creationId xmlns:p14="http://schemas.microsoft.com/office/powerpoint/2010/main" val="1934583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D105A2-54A4-4C97-B401-FA70DCE39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Stelposten (buffers)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6D29F8E-B67C-4C3A-A95B-D8A4E6E816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Onvoorzien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Autonome ontwikkelingen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Accres AU</a:t>
            </a:r>
          </a:p>
        </p:txBody>
      </p:sp>
    </p:spTree>
    <p:extLst>
      <p:ext uri="{BB962C8B-B14F-4D97-AF65-F5344CB8AC3E}">
        <p14:creationId xmlns:p14="http://schemas.microsoft.com/office/powerpoint/2010/main" val="68626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 6">
            <a:extLst>
              <a:ext uri="{FF2B5EF4-FFF2-40B4-BE49-F238E27FC236}">
                <a16:creationId xmlns:a16="http://schemas.microsoft.com/office/drawing/2014/main" id="{ECCDFE40-02E5-49B9-BD41-F4FB642995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40134"/>
              </p:ext>
            </p:extLst>
          </p:nvPr>
        </p:nvGraphicFramePr>
        <p:xfrm>
          <a:off x="612440" y="2763337"/>
          <a:ext cx="7920000" cy="11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0">
                  <a:extLst>
                    <a:ext uri="{9D8B030D-6E8A-4147-A177-3AD203B41FA5}">
                      <a16:colId xmlns:a16="http://schemas.microsoft.com/office/drawing/2014/main" val="617007066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75964397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971331277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857130796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993023486"/>
                    </a:ext>
                  </a:extLst>
                </a:gridCol>
              </a:tblGrid>
              <a:tr h="493200">
                <a:tc>
                  <a:txBody>
                    <a:bodyPr/>
                    <a:lstStyle/>
                    <a:p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Bedragen x € 1.000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2023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64310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endParaRPr lang="nl-NL" sz="1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148458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endParaRPr lang="nl-NL" sz="1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4200950"/>
                  </a:ext>
                </a:extLst>
              </a:tr>
            </a:tbl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6700B448-B663-4E9C-8047-F2633256C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Structurele stelposten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E1570B-7A77-4E85-8D44-2230B96292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" y="2636838"/>
            <a:ext cx="8001000" cy="1368226"/>
          </a:xfrm>
        </p:spPr>
        <p:txBody>
          <a:bodyPr/>
          <a:lstStyle/>
          <a:p>
            <a:endParaRPr lang="nl-NL" dirty="0"/>
          </a:p>
          <a:p>
            <a:endParaRPr lang="nl-NL" dirty="0"/>
          </a:p>
        </p:txBody>
      </p:sp>
      <p:graphicFrame>
        <p:nvGraphicFramePr>
          <p:cNvPr id="6" name="Tabel 5">
            <a:extLst>
              <a:ext uri="{FF2B5EF4-FFF2-40B4-BE49-F238E27FC236}">
                <a16:creationId xmlns:a16="http://schemas.microsoft.com/office/drawing/2014/main" id="{8733151A-9CB4-43D2-9879-F0FE6B9742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461624"/>
              </p:ext>
            </p:extLst>
          </p:nvPr>
        </p:nvGraphicFramePr>
        <p:xfrm>
          <a:off x="612440" y="2763337"/>
          <a:ext cx="7920000" cy="79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0">
                  <a:extLst>
                    <a:ext uri="{9D8B030D-6E8A-4147-A177-3AD203B41FA5}">
                      <a16:colId xmlns:a16="http://schemas.microsoft.com/office/drawing/2014/main" val="617007066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75964397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971331277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857130796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993023486"/>
                    </a:ext>
                  </a:extLst>
                </a:gridCol>
              </a:tblGrid>
              <a:tr h="493200">
                <a:tc>
                  <a:txBody>
                    <a:bodyPr/>
                    <a:lstStyle/>
                    <a:p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Bedragen x € 1.000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2023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64310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Autonome ontwikkelingen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650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1.350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1.725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1484584"/>
                  </a:ext>
                </a:extLst>
              </a:tr>
            </a:tbl>
          </a:graphicData>
        </a:graphic>
      </p:graphicFrame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519D4C96-5199-4221-BA55-73E2028082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5747857"/>
              </p:ext>
            </p:extLst>
          </p:nvPr>
        </p:nvGraphicFramePr>
        <p:xfrm>
          <a:off x="612440" y="2763337"/>
          <a:ext cx="7920000" cy="11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0">
                  <a:extLst>
                    <a:ext uri="{9D8B030D-6E8A-4147-A177-3AD203B41FA5}">
                      <a16:colId xmlns:a16="http://schemas.microsoft.com/office/drawing/2014/main" val="617007066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75964397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971331277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857130796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993023486"/>
                    </a:ext>
                  </a:extLst>
                </a:gridCol>
              </a:tblGrid>
              <a:tr h="493200">
                <a:tc>
                  <a:txBody>
                    <a:bodyPr/>
                    <a:lstStyle/>
                    <a:p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Bedragen x € 1.000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2023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64310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Autonome ontwikkelingen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650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1.350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1.725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148458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Accres Algemene uitkering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900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1.200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42009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38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 6">
            <a:extLst>
              <a:ext uri="{FF2B5EF4-FFF2-40B4-BE49-F238E27FC236}">
                <a16:creationId xmlns:a16="http://schemas.microsoft.com/office/drawing/2014/main" id="{ECCDFE40-02E5-49B9-BD41-F4FB642995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657982"/>
              </p:ext>
            </p:extLst>
          </p:nvPr>
        </p:nvGraphicFramePr>
        <p:xfrm>
          <a:off x="612440" y="2763337"/>
          <a:ext cx="7920000" cy="11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0">
                  <a:extLst>
                    <a:ext uri="{9D8B030D-6E8A-4147-A177-3AD203B41FA5}">
                      <a16:colId xmlns:a16="http://schemas.microsoft.com/office/drawing/2014/main" val="617007066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75964397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971331277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857130796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993023486"/>
                    </a:ext>
                  </a:extLst>
                </a:gridCol>
              </a:tblGrid>
              <a:tr h="493200">
                <a:tc>
                  <a:txBody>
                    <a:bodyPr/>
                    <a:lstStyle/>
                    <a:p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Bedragen x € 1.000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2023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64310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endParaRPr lang="nl-NL" sz="1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148458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endParaRPr lang="nl-NL" sz="1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400" b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4200950"/>
                  </a:ext>
                </a:extLst>
              </a:tr>
            </a:tbl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6700B448-B663-4E9C-8047-F2633256C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Eenmalige stelposten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E1570B-7A77-4E85-8D44-2230B96292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" y="2636838"/>
            <a:ext cx="8001000" cy="3746500"/>
          </a:xfrm>
        </p:spPr>
        <p:txBody>
          <a:bodyPr/>
          <a:lstStyle/>
          <a:p>
            <a:endParaRPr lang="nl-NL" dirty="0"/>
          </a:p>
          <a:p>
            <a:endParaRPr lang="nl-NL" dirty="0"/>
          </a:p>
        </p:txBody>
      </p:sp>
      <p:graphicFrame>
        <p:nvGraphicFramePr>
          <p:cNvPr id="6" name="Tabel 5">
            <a:extLst>
              <a:ext uri="{FF2B5EF4-FFF2-40B4-BE49-F238E27FC236}">
                <a16:creationId xmlns:a16="http://schemas.microsoft.com/office/drawing/2014/main" id="{8733151A-9CB4-43D2-9879-F0FE6B9742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536301"/>
              </p:ext>
            </p:extLst>
          </p:nvPr>
        </p:nvGraphicFramePr>
        <p:xfrm>
          <a:off x="610160" y="2763337"/>
          <a:ext cx="7920000" cy="79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0">
                  <a:extLst>
                    <a:ext uri="{9D8B030D-6E8A-4147-A177-3AD203B41FA5}">
                      <a16:colId xmlns:a16="http://schemas.microsoft.com/office/drawing/2014/main" val="617007066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75964397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971331277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857130796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993023486"/>
                    </a:ext>
                  </a:extLst>
                </a:gridCol>
              </a:tblGrid>
              <a:tr h="493200">
                <a:tc>
                  <a:txBody>
                    <a:bodyPr/>
                    <a:lstStyle/>
                    <a:p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Bedragen x € 1.000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2023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64310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Onvoorzien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231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231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231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231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1484584"/>
                  </a:ext>
                </a:extLst>
              </a:tr>
            </a:tbl>
          </a:graphicData>
        </a:graphic>
      </p:graphicFrame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519D4C96-5199-4221-BA55-73E2028082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038399"/>
              </p:ext>
            </p:extLst>
          </p:nvPr>
        </p:nvGraphicFramePr>
        <p:xfrm>
          <a:off x="610160" y="2763337"/>
          <a:ext cx="7920000" cy="11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0">
                  <a:extLst>
                    <a:ext uri="{9D8B030D-6E8A-4147-A177-3AD203B41FA5}">
                      <a16:colId xmlns:a16="http://schemas.microsoft.com/office/drawing/2014/main" val="617007066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75964397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971331277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857130796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993023486"/>
                    </a:ext>
                  </a:extLst>
                </a:gridCol>
              </a:tblGrid>
              <a:tr h="493200">
                <a:tc>
                  <a:txBody>
                    <a:bodyPr/>
                    <a:lstStyle/>
                    <a:p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Bedragen x € 1.000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>
                          <a:solidFill>
                            <a:srgbClr val="002060"/>
                          </a:solidFill>
                        </a:rPr>
                        <a:t>2023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64310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Onvoorzien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231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231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231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231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148458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Accres Algemene uitkering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850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850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750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400" b="0" dirty="0">
                          <a:solidFill>
                            <a:srgbClr val="002060"/>
                          </a:solidFill>
                        </a:rPr>
                        <a:t>750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42009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3114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19B87C-1D68-4698-ABA1-E9D9E595F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Weerstand reserves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8C54973-F3E7-4135-85C3-7ADA11D040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Specifieke weerstandreserve</a:t>
            </a:r>
          </a:p>
          <a:p>
            <a:pPr marL="457200" lvl="1" indent="0">
              <a:buNone/>
            </a:pPr>
            <a:r>
              <a:rPr lang="nl-NL" dirty="0"/>
              <a:t>(minimaal ratio 1)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Generieke weerstandreserve</a:t>
            </a:r>
          </a:p>
        </p:txBody>
      </p:sp>
    </p:spTree>
    <p:extLst>
      <p:ext uri="{BB962C8B-B14F-4D97-AF65-F5344CB8AC3E}">
        <p14:creationId xmlns:p14="http://schemas.microsoft.com/office/powerpoint/2010/main" val="558764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1BFE54-5F93-45C0-9A98-A3C0B726B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700808"/>
            <a:ext cx="8001000" cy="660400"/>
          </a:xfrm>
        </p:spPr>
        <p:txBody>
          <a:bodyPr/>
          <a:lstStyle/>
          <a:p>
            <a:r>
              <a:rPr lang="nl-NL" dirty="0"/>
              <a:t>Specifieke weerstandreserve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687B51E-617B-4425-A65E-1935B252D3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Aangehouden weerstandsvermogen voor specifieke risico’s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Nadere toelichting in presentatie Risicomanagement</a:t>
            </a:r>
          </a:p>
        </p:txBody>
      </p:sp>
    </p:spTree>
    <p:extLst>
      <p:ext uri="{BB962C8B-B14F-4D97-AF65-F5344CB8AC3E}">
        <p14:creationId xmlns:p14="http://schemas.microsoft.com/office/powerpoint/2010/main" val="400290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42300" y="1700808"/>
            <a:ext cx="8001000" cy="804416"/>
          </a:xfrm>
        </p:spPr>
        <p:txBody>
          <a:bodyPr/>
          <a:lstStyle/>
          <a:p>
            <a:r>
              <a:rPr lang="nl-NL" dirty="0"/>
              <a:t>Generieke weerstandreserve </a:t>
            </a:r>
            <a:br>
              <a:rPr lang="nl-NL" dirty="0"/>
            </a:br>
            <a:r>
              <a:rPr lang="nl-NL" sz="2000" dirty="0"/>
              <a:t>(na 4</a:t>
            </a:r>
            <a:r>
              <a:rPr lang="nl-NL" sz="2000" baseline="30000" dirty="0"/>
              <a:t>e</a:t>
            </a:r>
            <a:r>
              <a:rPr lang="nl-NL" sz="2000" dirty="0"/>
              <a:t> kwartaalrapportage 2019)</a:t>
            </a:r>
          </a:p>
        </p:txBody>
      </p:sp>
      <p:graphicFrame>
        <p:nvGraphicFramePr>
          <p:cNvPr id="4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9712977"/>
              </p:ext>
            </p:extLst>
          </p:nvPr>
        </p:nvGraphicFramePr>
        <p:xfrm>
          <a:off x="576456" y="2996952"/>
          <a:ext cx="8100000" cy="73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8616">
                <a:tc>
                  <a:txBody>
                    <a:bodyPr/>
                    <a:lstStyle/>
                    <a:p>
                      <a:r>
                        <a:rPr lang="nl-NL" sz="180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Bedragen x €</a:t>
                      </a:r>
                      <a:r>
                        <a:rPr lang="nl-NL" sz="1800" baseline="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1.000</a:t>
                      </a:r>
                      <a:endParaRPr lang="nl-NL" sz="18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80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80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80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80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80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Saldo 31-12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 b="0" dirty="0">
                          <a:solidFill>
                            <a:schemeClr val="tx1">
                              <a:lumMod val="25000"/>
                            </a:schemeClr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2.295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 b="0" dirty="0">
                          <a:solidFill>
                            <a:schemeClr val="tx1">
                              <a:lumMod val="25000"/>
                            </a:schemeClr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1.846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 b="0" dirty="0">
                          <a:solidFill>
                            <a:schemeClr val="tx1">
                              <a:lumMod val="25000"/>
                            </a:schemeClr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2.371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 b="0" dirty="0">
                          <a:solidFill>
                            <a:schemeClr val="tx1">
                              <a:lumMod val="25000"/>
                            </a:schemeClr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4.631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nl-NL" sz="1400" b="0" dirty="0">
                          <a:solidFill>
                            <a:schemeClr val="tx1">
                              <a:lumMod val="25000"/>
                            </a:schemeClr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6.984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248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0FCAD7-CB63-4626-8949-DBE7371E9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303" y="1700213"/>
            <a:ext cx="8001000" cy="660400"/>
          </a:xfrm>
        </p:spPr>
        <p:txBody>
          <a:bodyPr/>
          <a:lstStyle/>
          <a:p>
            <a:r>
              <a:rPr lang="nl-NL" dirty="0"/>
              <a:t>Generieke weerstandreserve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96691C5-E8E2-45E4-AF3C-051DC13FA7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3302" y="2360613"/>
            <a:ext cx="8423193" cy="425048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Verrekenen mutaties in algemene rente-omslag en rentegrondexploitatie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Egaliseren begrotingsuitkomsten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Verliesvoorzieningen grondexploitaties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Rekeninguitkomsten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Egalisatiefunctie met specifieke weerstandreserve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Specifieke wensen nieuw beleid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6227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48D3CE-85E5-4304-9749-3EACA7E27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Indirecte weerstandcapaciteit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C9286DE-21D3-4B8F-9671-FB796B1B82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Reserves </a:t>
            </a:r>
            <a:r>
              <a:rPr lang="nl-NL" sz="2000" dirty="0"/>
              <a:t>(stand 1-1-2020)</a:t>
            </a:r>
          </a:p>
          <a:p>
            <a:pPr marL="457200" lvl="1" indent="0">
              <a:buNone/>
            </a:pPr>
            <a:r>
              <a:rPr lang="nl-NL" dirty="0"/>
              <a:t>- bestemmingsreserves € 8.1 miljoen</a:t>
            </a:r>
          </a:p>
          <a:p>
            <a:pPr marL="457200" lvl="1" indent="0">
              <a:buNone/>
            </a:pPr>
            <a:r>
              <a:rPr lang="nl-NL" dirty="0"/>
              <a:t>- egaliserende reserves € 29 miljoen</a:t>
            </a:r>
          </a:p>
          <a:p>
            <a:pPr marL="457200" lvl="1" indent="0">
              <a:buNone/>
            </a:pPr>
            <a:r>
              <a:rPr lang="nl-NL" dirty="0"/>
              <a:t>- technische reserves € 21 miljoen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Heroverwegingen exploitatie</a:t>
            </a:r>
          </a:p>
          <a:p>
            <a:pPr marL="457200" lvl="1" indent="0">
              <a:buNone/>
            </a:pPr>
            <a:r>
              <a:rPr lang="nl-NL" dirty="0"/>
              <a:t>- verlaging uitgaven en/of verhogen inkomsten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Artikel 12 financiële verhoudingswet</a:t>
            </a:r>
          </a:p>
        </p:txBody>
      </p:sp>
    </p:spTree>
    <p:extLst>
      <p:ext uri="{BB962C8B-B14F-4D97-AF65-F5344CB8AC3E}">
        <p14:creationId xmlns:p14="http://schemas.microsoft.com/office/powerpoint/2010/main" val="28918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8F98B0-BB9C-4B7F-997C-374007DA2E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Regels en toezicht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D53FEA8-3F4C-4131-9C73-AEB1AB4CD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Regels besluit begroting en verantwoording (BBV)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Budgetrecht raad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Financiële verordening art. 212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Toezicht provincie begroting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Accountantscontrole rekening</a:t>
            </a:r>
          </a:p>
        </p:txBody>
      </p:sp>
    </p:spTree>
    <p:extLst>
      <p:ext uri="{BB962C8B-B14F-4D97-AF65-F5344CB8AC3E}">
        <p14:creationId xmlns:p14="http://schemas.microsoft.com/office/powerpoint/2010/main" val="366273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7584" y="1273586"/>
            <a:ext cx="8001000" cy="660400"/>
          </a:xfrm>
        </p:spPr>
        <p:txBody>
          <a:bodyPr anchor="t"/>
          <a:lstStyle/>
          <a:p>
            <a:pPr algn="r"/>
            <a:r>
              <a:rPr lang="nl-NL" dirty="0"/>
              <a:t>Follow </a:t>
            </a:r>
            <a:r>
              <a:rPr lang="en-GB" dirty="0"/>
              <a:t>the</a:t>
            </a:r>
            <a:r>
              <a:rPr lang="nl-NL" dirty="0"/>
              <a:t> money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D79D7288-739D-4840-8DBD-46E311338679}"/>
              </a:ext>
            </a:extLst>
          </p:cNvPr>
          <p:cNvSpPr txBox="1"/>
          <p:nvPr/>
        </p:nvSpPr>
        <p:spPr>
          <a:xfrm>
            <a:off x="2808358" y="410546"/>
            <a:ext cx="3126298" cy="986766"/>
          </a:xfrm>
          <a:prstGeom prst="ellipse">
            <a:avLst/>
          </a:prstGeom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nl-NL" sz="1800" dirty="0">
                <a:solidFill>
                  <a:srgbClr val="1175AB"/>
                </a:solidFill>
                <a:latin typeface="+mn-lt"/>
              </a:rPr>
              <a:t>Rijk</a:t>
            </a:r>
          </a:p>
          <a:p>
            <a:pPr algn="ctr"/>
            <a:r>
              <a:rPr lang="nl-NL" sz="1800" dirty="0">
                <a:solidFill>
                  <a:srgbClr val="1175AB"/>
                </a:solidFill>
                <a:latin typeface="+mn-lt"/>
              </a:rPr>
              <a:t>€ 302 </a:t>
            </a:r>
            <a:r>
              <a:rPr lang="en-GB" sz="1800" dirty="0" err="1">
                <a:solidFill>
                  <a:srgbClr val="1175AB"/>
                </a:solidFill>
                <a:latin typeface="+mn-lt"/>
              </a:rPr>
              <a:t>miljard</a:t>
            </a:r>
            <a:endParaRPr lang="en-GB" sz="1800" dirty="0">
              <a:solidFill>
                <a:srgbClr val="1175AB"/>
              </a:solidFill>
              <a:latin typeface="+mn-lt"/>
            </a:endParaRPr>
          </a:p>
        </p:txBody>
      </p:sp>
      <p:cxnSp>
        <p:nvCxnSpPr>
          <p:cNvPr id="20" name="Rechte verbindingslijn met pijl 19">
            <a:extLst>
              <a:ext uri="{FF2B5EF4-FFF2-40B4-BE49-F238E27FC236}">
                <a16:creationId xmlns:a16="http://schemas.microsoft.com/office/drawing/2014/main" id="{84E71B2D-69CF-406E-B002-706D1E484232}"/>
              </a:ext>
            </a:extLst>
          </p:cNvPr>
          <p:cNvCxnSpPr>
            <a:cxnSpLocks/>
            <a:stCxn id="15" idx="4"/>
            <a:endCxn id="107" idx="1"/>
          </p:cNvCxnSpPr>
          <p:nvPr/>
        </p:nvCxnSpPr>
        <p:spPr bwMode="auto">
          <a:xfrm>
            <a:off x="4371507" y="1397312"/>
            <a:ext cx="3369659" cy="3833195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Rechte verbindingslijn met pijl 34">
            <a:extLst>
              <a:ext uri="{FF2B5EF4-FFF2-40B4-BE49-F238E27FC236}">
                <a16:creationId xmlns:a16="http://schemas.microsoft.com/office/drawing/2014/main" id="{A6B69E14-5E4F-4862-AD04-746BE0959031}"/>
              </a:ext>
            </a:extLst>
          </p:cNvPr>
          <p:cNvCxnSpPr>
            <a:cxnSpLocks/>
            <a:stCxn id="15" idx="4"/>
            <a:endCxn id="104" idx="6"/>
          </p:cNvCxnSpPr>
          <p:nvPr/>
        </p:nvCxnSpPr>
        <p:spPr bwMode="auto">
          <a:xfrm flipH="1">
            <a:off x="1222025" y="1397312"/>
            <a:ext cx="3149482" cy="564551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Rechte verbindingslijn met pijl 36">
            <a:extLst>
              <a:ext uri="{FF2B5EF4-FFF2-40B4-BE49-F238E27FC236}">
                <a16:creationId xmlns:a16="http://schemas.microsoft.com/office/drawing/2014/main" id="{E6BA16F6-6BD5-41D6-8DB8-DBC0E3DDDF79}"/>
              </a:ext>
            </a:extLst>
          </p:cNvPr>
          <p:cNvCxnSpPr>
            <a:cxnSpLocks/>
            <a:stCxn id="15" idx="4"/>
            <a:endCxn id="109" idx="0"/>
          </p:cNvCxnSpPr>
          <p:nvPr/>
        </p:nvCxnSpPr>
        <p:spPr bwMode="auto">
          <a:xfrm>
            <a:off x="4371507" y="1397312"/>
            <a:ext cx="2466626" cy="3585317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Rechte verbindingslijn met pijl 38">
            <a:extLst>
              <a:ext uri="{FF2B5EF4-FFF2-40B4-BE49-F238E27FC236}">
                <a16:creationId xmlns:a16="http://schemas.microsoft.com/office/drawing/2014/main" id="{A226B92B-B8A2-476F-9E04-875DF4184328}"/>
              </a:ext>
            </a:extLst>
          </p:cNvPr>
          <p:cNvCxnSpPr>
            <a:cxnSpLocks/>
            <a:stCxn id="15" idx="4"/>
            <a:endCxn id="99" idx="1"/>
          </p:cNvCxnSpPr>
          <p:nvPr/>
        </p:nvCxnSpPr>
        <p:spPr bwMode="auto">
          <a:xfrm>
            <a:off x="4371507" y="1397312"/>
            <a:ext cx="3426866" cy="2547867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0" name="Tekstvak 39">
            <a:extLst>
              <a:ext uri="{FF2B5EF4-FFF2-40B4-BE49-F238E27FC236}">
                <a16:creationId xmlns:a16="http://schemas.microsoft.com/office/drawing/2014/main" id="{E7DC8267-FC2D-448F-9578-BD99957AF906}"/>
              </a:ext>
            </a:extLst>
          </p:cNvPr>
          <p:cNvSpPr txBox="1"/>
          <p:nvPr/>
        </p:nvSpPr>
        <p:spPr>
          <a:xfrm>
            <a:off x="3216879" y="124057"/>
            <a:ext cx="3759292" cy="890171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1600" dirty="0">
                <a:latin typeface="Arial" panose="020B0604020202020204" pitchFamily="34" charset="0"/>
                <a:cs typeface="Arial" panose="020B0604020202020204" pitchFamily="34" charset="0"/>
              </a:rPr>
              <a:t>Belastingen en andere inkomsten</a:t>
            </a:r>
          </a:p>
        </p:txBody>
      </p:sp>
      <p:cxnSp>
        <p:nvCxnSpPr>
          <p:cNvPr id="57" name="Rechte verbindingslijn met pijl 56">
            <a:extLst>
              <a:ext uri="{FF2B5EF4-FFF2-40B4-BE49-F238E27FC236}">
                <a16:creationId xmlns:a16="http://schemas.microsoft.com/office/drawing/2014/main" id="{B881258B-9804-411F-B898-EE685E0EB517}"/>
              </a:ext>
            </a:extLst>
          </p:cNvPr>
          <p:cNvCxnSpPr>
            <a:cxnSpLocks/>
            <a:stCxn id="15" idx="4"/>
            <a:endCxn id="102" idx="2"/>
          </p:cNvCxnSpPr>
          <p:nvPr/>
        </p:nvCxnSpPr>
        <p:spPr bwMode="auto">
          <a:xfrm>
            <a:off x="4371507" y="1397312"/>
            <a:ext cx="2599562" cy="1315105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9" name="Ovaal 98">
            <a:extLst>
              <a:ext uri="{FF2B5EF4-FFF2-40B4-BE49-F238E27FC236}">
                <a16:creationId xmlns:a16="http://schemas.microsoft.com/office/drawing/2014/main" id="{FBCF21FD-5922-4681-8F80-D1014564AA81}"/>
              </a:ext>
            </a:extLst>
          </p:cNvPr>
          <p:cNvSpPr/>
          <p:nvPr/>
        </p:nvSpPr>
        <p:spPr bwMode="auto">
          <a:xfrm>
            <a:off x="7634939" y="3781745"/>
            <a:ext cx="1116000" cy="1116000"/>
          </a:xfrm>
          <a:prstGeom prst="ellipse">
            <a:avLst/>
          </a:prstGeom>
          <a:solidFill>
            <a:srgbClr val="00B0F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1200" b="0" i="0" u="none" strike="noStrike" cap="none" normalizeH="0" baseline="0" dirty="0">
                <a:ln>
                  <a:noFill/>
                </a:ln>
                <a:solidFill>
                  <a:srgbClr val="183A80"/>
                </a:solidFill>
                <a:effectLst/>
                <a:ea typeface="ＭＳ Ｐゴシック" pitchFamily="1" charset="-128"/>
              </a:rPr>
              <a:t>Andere </a:t>
            </a:r>
            <a:r>
              <a:rPr kumimoji="0" lang="nl-NL" sz="1200" b="0" i="0" u="none" strike="noStrike" cap="none" normalizeH="0" baseline="0" dirty="0" err="1">
                <a:ln>
                  <a:noFill/>
                </a:ln>
                <a:solidFill>
                  <a:srgbClr val="183A80"/>
                </a:solidFill>
                <a:effectLst/>
                <a:ea typeface="ＭＳ Ｐゴシック" pitchFamily="1" charset="-128"/>
              </a:rPr>
              <a:t>departe-menten</a:t>
            </a:r>
            <a:endParaRPr kumimoji="0" lang="nl-NL" sz="12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ea typeface="ＭＳ Ｐゴシック" pitchFamily="1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1200" b="0" i="0" u="none" strike="noStrike" cap="none" normalizeH="0" baseline="0" dirty="0">
                <a:ln>
                  <a:noFill/>
                </a:ln>
                <a:solidFill>
                  <a:srgbClr val="183A80"/>
                </a:solidFill>
                <a:effectLst/>
                <a:ea typeface="ＭＳ Ｐゴシック" pitchFamily="1" charset="-128"/>
              </a:rPr>
              <a:t>4%</a:t>
            </a:r>
          </a:p>
        </p:txBody>
      </p:sp>
      <p:sp>
        <p:nvSpPr>
          <p:cNvPr id="102" name="Ovaal 101">
            <a:extLst>
              <a:ext uri="{FF2B5EF4-FFF2-40B4-BE49-F238E27FC236}">
                <a16:creationId xmlns:a16="http://schemas.microsoft.com/office/drawing/2014/main" id="{E02B61FC-40BB-457A-9A60-D092D174E18F}"/>
              </a:ext>
            </a:extLst>
          </p:cNvPr>
          <p:cNvSpPr/>
          <p:nvPr/>
        </p:nvSpPr>
        <p:spPr bwMode="auto">
          <a:xfrm>
            <a:off x="6971069" y="1812417"/>
            <a:ext cx="1800000" cy="1800000"/>
          </a:xfrm>
          <a:prstGeom prst="ellipse">
            <a:avLst/>
          </a:prstGeom>
          <a:solidFill>
            <a:srgbClr val="183A8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14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ea typeface="ＭＳ Ｐゴシック" pitchFamily="1" charset="-128"/>
              </a:rPr>
              <a:t>Gemeente-fonds</a:t>
            </a:r>
            <a:endParaRPr kumimoji="0" lang="nl-NL" sz="1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ea typeface="ＭＳ Ｐゴシック" pitchFamily="1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NL" sz="1400" dirty="0">
                <a:solidFill>
                  <a:schemeClr val="bg1"/>
                </a:solidFill>
                <a:ea typeface="ＭＳ Ｐゴシック" pitchFamily="1" charset="-128"/>
              </a:rPr>
              <a:t>11%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ea typeface="ＭＳ Ｐゴシック" pitchFamily="1" charset="-128"/>
              </a:rPr>
              <a:t>€34,2 mld.</a:t>
            </a:r>
          </a:p>
        </p:txBody>
      </p:sp>
      <p:sp>
        <p:nvSpPr>
          <p:cNvPr id="103" name="Ovaal 102">
            <a:extLst>
              <a:ext uri="{FF2B5EF4-FFF2-40B4-BE49-F238E27FC236}">
                <a16:creationId xmlns:a16="http://schemas.microsoft.com/office/drawing/2014/main" id="{AEB78B15-F6E5-4016-8C72-58423ABEB69A}"/>
              </a:ext>
            </a:extLst>
          </p:cNvPr>
          <p:cNvSpPr/>
          <p:nvPr/>
        </p:nvSpPr>
        <p:spPr bwMode="auto">
          <a:xfrm>
            <a:off x="2893181" y="3158070"/>
            <a:ext cx="1800000" cy="1800000"/>
          </a:xfrm>
          <a:prstGeom prst="ellipse">
            <a:avLst/>
          </a:prstGeom>
          <a:solidFill>
            <a:schemeClr val="accent3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1400" b="0" i="0" u="none" strike="noStrike" cap="none" normalizeH="0" baseline="0" dirty="0">
                <a:ln>
                  <a:noFill/>
                </a:ln>
                <a:solidFill>
                  <a:srgbClr val="183A80"/>
                </a:solidFill>
                <a:effectLst/>
                <a:ea typeface="ＭＳ Ｐゴシック" pitchFamily="1" charset="-128"/>
              </a:rPr>
              <a:t>Onderwijs, cultuur en </a:t>
            </a:r>
            <a:r>
              <a:rPr kumimoji="0" lang="nl-NL" sz="1400" b="0" i="0" u="none" strike="noStrike" cap="none" normalizeH="0" baseline="0" dirty="0" err="1">
                <a:ln>
                  <a:noFill/>
                </a:ln>
                <a:solidFill>
                  <a:srgbClr val="183A80"/>
                </a:solidFill>
                <a:effectLst/>
                <a:ea typeface="ＭＳ Ｐゴシック" pitchFamily="1" charset="-128"/>
              </a:rPr>
              <a:t>weten-schappen</a:t>
            </a:r>
            <a:endParaRPr kumimoji="0" lang="nl-NL" sz="14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ea typeface="ＭＳ Ｐゴシック" pitchFamily="1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NL" sz="1400" dirty="0">
                <a:solidFill>
                  <a:srgbClr val="183A80"/>
                </a:solidFill>
                <a:ea typeface="ＭＳ Ｐゴシック" pitchFamily="1" charset="-128"/>
              </a:rPr>
              <a:t>13%</a:t>
            </a:r>
            <a:endParaRPr kumimoji="0" lang="nl-NL" sz="14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ea typeface="ＭＳ Ｐゴシック" pitchFamily="1" charset="-128"/>
            </a:endParaRPr>
          </a:p>
        </p:txBody>
      </p:sp>
      <p:sp>
        <p:nvSpPr>
          <p:cNvPr id="104" name="Ovaal 103">
            <a:extLst>
              <a:ext uri="{FF2B5EF4-FFF2-40B4-BE49-F238E27FC236}">
                <a16:creationId xmlns:a16="http://schemas.microsoft.com/office/drawing/2014/main" id="{D42CB616-5D42-438C-97E4-C4C3EEAA3320}"/>
              </a:ext>
            </a:extLst>
          </p:cNvPr>
          <p:cNvSpPr/>
          <p:nvPr/>
        </p:nvSpPr>
        <p:spPr bwMode="auto">
          <a:xfrm>
            <a:off x="394025" y="1547863"/>
            <a:ext cx="828000" cy="828000"/>
          </a:xfrm>
          <a:prstGeom prst="ellipse">
            <a:avLst/>
          </a:prstGeom>
          <a:solidFill>
            <a:srgbClr val="FF00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12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ea typeface="ＭＳ Ｐゴシック" pitchFamily="1" charset="-128"/>
              </a:rPr>
              <a:t>Rente-lasten</a:t>
            </a:r>
            <a:endParaRPr kumimoji="0" lang="nl-NL" sz="1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ea typeface="ＭＳ Ｐゴシック" pitchFamily="1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NL" sz="1200" dirty="0">
                <a:solidFill>
                  <a:schemeClr val="bg1"/>
                </a:solidFill>
                <a:ea typeface="ＭＳ Ｐゴシック" pitchFamily="1" charset="-128"/>
              </a:rPr>
              <a:t>2%</a:t>
            </a:r>
            <a:endParaRPr kumimoji="0" lang="nl-NL" sz="1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ea typeface="ＭＳ Ｐゴシック" pitchFamily="1" charset="-128"/>
            </a:endParaRPr>
          </a:p>
        </p:txBody>
      </p:sp>
      <p:sp>
        <p:nvSpPr>
          <p:cNvPr id="106" name="Ovaal 105">
            <a:extLst>
              <a:ext uri="{FF2B5EF4-FFF2-40B4-BE49-F238E27FC236}">
                <a16:creationId xmlns:a16="http://schemas.microsoft.com/office/drawing/2014/main" id="{8AFD6E2D-9854-4EEB-95A2-F3CB112F3D07}"/>
              </a:ext>
            </a:extLst>
          </p:cNvPr>
          <p:cNvSpPr/>
          <p:nvPr/>
        </p:nvSpPr>
        <p:spPr bwMode="auto">
          <a:xfrm>
            <a:off x="987714" y="4504414"/>
            <a:ext cx="2160000" cy="2160000"/>
          </a:xfrm>
          <a:prstGeom prst="ellipse">
            <a:avLst/>
          </a:prstGeom>
          <a:solidFill>
            <a:srgbClr val="92D05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1400" b="0" i="0" u="none" strike="noStrike" cap="none" normalizeH="0" baseline="0" dirty="0">
                <a:ln>
                  <a:noFill/>
                </a:ln>
                <a:solidFill>
                  <a:srgbClr val="183A80"/>
                </a:solidFill>
                <a:effectLst/>
                <a:ea typeface="ＭＳ Ｐゴシック" pitchFamily="1" charset="-128"/>
              </a:rPr>
              <a:t>Zorg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NL" sz="1400" dirty="0">
                <a:solidFill>
                  <a:srgbClr val="183A80"/>
                </a:solidFill>
                <a:ea typeface="ＭＳ Ｐゴシック" pitchFamily="1" charset="-128"/>
              </a:rPr>
              <a:t>27%</a:t>
            </a:r>
            <a:endParaRPr kumimoji="0" lang="nl-NL" sz="14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ea typeface="ＭＳ Ｐゴシック" pitchFamily="1" charset="-128"/>
            </a:endParaRPr>
          </a:p>
        </p:txBody>
      </p:sp>
      <p:sp>
        <p:nvSpPr>
          <p:cNvPr id="107" name="Ovaal 106">
            <a:extLst>
              <a:ext uri="{FF2B5EF4-FFF2-40B4-BE49-F238E27FC236}">
                <a16:creationId xmlns:a16="http://schemas.microsoft.com/office/drawing/2014/main" id="{49E423A0-8C38-4BC4-92B1-D25B10F1C0A8}"/>
              </a:ext>
            </a:extLst>
          </p:cNvPr>
          <p:cNvSpPr/>
          <p:nvPr/>
        </p:nvSpPr>
        <p:spPr bwMode="auto">
          <a:xfrm>
            <a:off x="7577732" y="5067073"/>
            <a:ext cx="1116000" cy="1116000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1050" b="0" i="0" u="none" strike="noStrike" cap="none" normalizeH="0" baseline="0" dirty="0">
                <a:ln>
                  <a:noFill/>
                </a:ln>
                <a:solidFill>
                  <a:srgbClr val="183A80"/>
                </a:solidFill>
                <a:effectLst/>
                <a:ea typeface="ＭＳ Ｐゴシック" pitchFamily="1" charset="-128"/>
              </a:rPr>
              <a:t>Infrastructuur en waterstaat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1050" b="0" i="0" u="none" strike="noStrike" cap="none" normalizeH="0" baseline="0" dirty="0">
                <a:ln>
                  <a:noFill/>
                </a:ln>
                <a:solidFill>
                  <a:srgbClr val="183A80"/>
                </a:solidFill>
                <a:effectLst/>
                <a:ea typeface="ＭＳ Ｐゴシック" pitchFamily="1" charset="-128"/>
              </a:rPr>
              <a:t>3%</a:t>
            </a:r>
          </a:p>
        </p:txBody>
      </p:sp>
      <p:sp>
        <p:nvSpPr>
          <p:cNvPr id="108" name="Ovaal 107">
            <a:extLst>
              <a:ext uri="{FF2B5EF4-FFF2-40B4-BE49-F238E27FC236}">
                <a16:creationId xmlns:a16="http://schemas.microsoft.com/office/drawing/2014/main" id="{46BC744B-9D47-42FC-9257-871B82DE94D8}"/>
              </a:ext>
            </a:extLst>
          </p:cNvPr>
          <p:cNvSpPr/>
          <p:nvPr/>
        </p:nvSpPr>
        <p:spPr bwMode="auto">
          <a:xfrm>
            <a:off x="5276086" y="4285949"/>
            <a:ext cx="1116000" cy="1116000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1100" b="0" i="0" u="none" strike="noStrike" cap="none" normalizeH="0" baseline="0" dirty="0">
                <a:ln>
                  <a:noFill/>
                </a:ln>
                <a:solidFill>
                  <a:srgbClr val="183A80"/>
                </a:solidFill>
                <a:effectLst/>
                <a:ea typeface="ＭＳ Ｐゴシック" pitchFamily="1" charset="-128"/>
              </a:rPr>
              <a:t>Justitie en veiligheid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NL" sz="1100" dirty="0">
                <a:solidFill>
                  <a:srgbClr val="183A80"/>
                </a:solidFill>
                <a:ea typeface="ＭＳ Ｐゴシック" pitchFamily="1" charset="-128"/>
              </a:rPr>
              <a:t>4%</a:t>
            </a:r>
            <a:endParaRPr kumimoji="0" lang="nl-NL" sz="11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ea typeface="ＭＳ Ｐゴシック" pitchFamily="1" charset="-128"/>
            </a:endParaRPr>
          </a:p>
        </p:txBody>
      </p:sp>
      <p:sp>
        <p:nvSpPr>
          <p:cNvPr id="109" name="Ovaal 108">
            <a:extLst>
              <a:ext uri="{FF2B5EF4-FFF2-40B4-BE49-F238E27FC236}">
                <a16:creationId xmlns:a16="http://schemas.microsoft.com/office/drawing/2014/main" id="{454E5C37-27DF-4BD3-BFD4-12433FF944AD}"/>
              </a:ext>
            </a:extLst>
          </p:cNvPr>
          <p:cNvSpPr/>
          <p:nvPr/>
        </p:nvSpPr>
        <p:spPr bwMode="auto">
          <a:xfrm>
            <a:off x="6280133" y="4982629"/>
            <a:ext cx="1116000" cy="1116000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0" tIns="0" rIns="3600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1100" b="0" i="0" u="none" strike="noStrike" cap="none" normalizeH="0" baseline="0" dirty="0">
                <a:ln>
                  <a:noFill/>
                </a:ln>
                <a:solidFill>
                  <a:srgbClr val="183A80"/>
                </a:solidFill>
                <a:effectLst/>
                <a:ea typeface="ＭＳ Ｐゴシック" pitchFamily="1" charset="-128"/>
              </a:rPr>
              <a:t>Defensie 4%</a:t>
            </a:r>
          </a:p>
        </p:txBody>
      </p:sp>
      <p:cxnSp>
        <p:nvCxnSpPr>
          <p:cNvPr id="125" name="Rechte verbindingslijn met pijl 124">
            <a:extLst>
              <a:ext uri="{FF2B5EF4-FFF2-40B4-BE49-F238E27FC236}">
                <a16:creationId xmlns:a16="http://schemas.microsoft.com/office/drawing/2014/main" id="{6D9B8751-463C-474D-88E8-4BC506FF7F7C}"/>
              </a:ext>
            </a:extLst>
          </p:cNvPr>
          <p:cNvCxnSpPr>
            <a:cxnSpLocks/>
            <a:stCxn id="15" idx="4"/>
            <a:endCxn id="103" idx="0"/>
          </p:cNvCxnSpPr>
          <p:nvPr/>
        </p:nvCxnSpPr>
        <p:spPr bwMode="auto">
          <a:xfrm flipH="1">
            <a:off x="3793181" y="1397312"/>
            <a:ext cx="578326" cy="1760758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1" name="Rechte verbindingslijn met pijl 130">
            <a:extLst>
              <a:ext uri="{FF2B5EF4-FFF2-40B4-BE49-F238E27FC236}">
                <a16:creationId xmlns:a16="http://schemas.microsoft.com/office/drawing/2014/main" id="{46AC13D2-F958-4ECE-A53E-903D653C0654}"/>
              </a:ext>
            </a:extLst>
          </p:cNvPr>
          <p:cNvCxnSpPr>
            <a:cxnSpLocks/>
            <a:stCxn id="15" idx="4"/>
            <a:endCxn id="108" idx="0"/>
          </p:cNvCxnSpPr>
          <p:nvPr/>
        </p:nvCxnSpPr>
        <p:spPr bwMode="auto">
          <a:xfrm>
            <a:off x="4371507" y="1397312"/>
            <a:ext cx="1462579" cy="2888637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4" name="Rechte verbindingslijn met pijl 133">
            <a:extLst>
              <a:ext uri="{FF2B5EF4-FFF2-40B4-BE49-F238E27FC236}">
                <a16:creationId xmlns:a16="http://schemas.microsoft.com/office/drawing/2014/main" id="{8348801E-E66F-4A95-BE15-E2EEE839FFAF}"/>
              </a:ext>
            </a:extLst>
          </p:cNvPr>
          <p:cNvCxnSpPr>
            <a:cxnSpLocks/>
            <a:stCxn id="15" idx="4"/>
            <a:endCxn id="106" idx="0"/>
          </p:cNvCxnSpPr>
          <p:nvPr/>
        </p:nvCxnSpPr>
        <p:spPr bwMode="auto">
          <a:xfrm flipH="1">
            <a:off x="2067714" y="1397312"/>
            <a:ext cx="2303793" cy="3107102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4" name="Ovaal 33">
            <a:extLst>
              <a:ext uri="{FF2B5EF4-FFF2-40B4-BE49-F238E27FC236}">
                <a16:creationId xmlns:a16="http://schemas.microsoft.com/office/drawing/2014/main" id="{F7083071-8D92-4F3D-98A6-8917493F7E1C}"/>
              </a:ext>
            </a:extLst>
          </p:cNvPr>
          <p:cNvSpPr/>
          <p:nvPr/>
        </p:nvSpPr>
        <p:spPr bwMode="auto">
          <a:xfrm>
            <a:off x="36033" y="2515668"/>
            <a:ext cx="2160000" cy="2160000"/>
          </a:xfrm>
          <a:prstGeom prst="ellipse">
            <a:avLst/>
          </a:prstGeom>
          <a:solidFill>
            <a:srgbClr val="92D05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1400" b="0" i="0" u="none" strike="noStrike" cap="none" normalizeH="0" baseline="0" dirty="0">
                <a:ln>
                  <a:noFill/>
                </a:ln>
                <a:solidFill>
                  <a:srgbClr val="183A80"/>
                </a:solidFill>
                <a:effectLst/>
                <a:ea typeface="ＭＳ Ｐゴシック" pitchFamily="1" charset="-128"/>
              </a:rPr>
              <a:t>Sociale zekerheid 28%</a:t>
            </a:r>
          </a:p>
        </p:txBody>
      </p:sp>
      <p:cxnSp>
        <p:nvCxnSpPr>
          <p:cNvPr id="46" name="Rechte verbindingslijn met pijl 45">
            <a:extLst>
              <a:ext uri="{FF2B5EF4-FFF2-40B4-BE49-F238E27FC236}">
                <a16:creationId xmlns:a16="http://schemas.microsoft.com/office/drawing/2014/main" id="{D519C005-47E2-4F68-A87F-8CE990362C5F}"/>
              </a:ext>
            </a:extLst>
          </p:cNvPr>
          <p:cNvCxnSpPr>
            <a:cxnSpLocks/>
            <a:stCxn id="15" idx="4"/>
            <a:endCxn id="34" idx="7"/>
          </p:cNvCxnSpPr>
          <p:nvPr/>
        </p:nvCxnSpPr>
        <p:spPr bwMode="auto">
          <a:xfrm flipH="1">
            <a:off x="1879708" y="1397312"/>
            <a:ext cx="2491799" cy="1434681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3" name="Ovaal 52">
            <a:extLst>
              <a:ext uri="{FF2B5EF4-FFF2-40B4-BE49-F238E27FC236}">
                <a16:creationId xmlns:a16="http://schemas.microsoft.com/office/drawing/2014/main" id="{53D0AD69-E3D5-4609-A353-7366426D0C8C}"/>
              </a:ext>
            </a:extLst>
          </p:cNvPr>
          <p:cNvSpPr/>
          <p:nvPr/>
        </p:nvSpPr>
        <p:spPr bwMode="auto">
          <a:xfrm>
            <a:off x="4410067" y="5136039"/>
            <a:ext cx="1116000" cy="1116000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1100" b="0" i="0" u="none" strike="noStrike" cap="none" normalizeH="0" baseline="0" dirty="0" err="1">
                <a:ln>
                  <a:noFill/>
                </a:ln>
                <a:solidFill>
                  <a:srgbClr val="183A80"/>
                </a:solidFill>
                <a:effectLst/>
                <a:ea typeface="ＭＳ Ｐゴシック" pitchFamily="1" charset="-128"/>
              </a:rPr>
              <a:t>Buiten-landse</a:t>
            </a:r>
            <a:r>
              <a:rPr kumimoji="0" lang="nl-NL" sz="1100" b="0" i="0" u="none" strike="noStrike" cap="none" normalizeH="0" baseline="0" dirty="0">
                <a:ln>
                  <a:noFill/>
                </a:ln>
                <a:solidFill>
                  <a:srgbClr val="183A80"/>
                </a:solidFill>
                <a:effectLst/>
                <a:ea typeface="ＭＳ Ｐゴシック" pitchFamily="1" charset="-128"/>
              </a:rPr>
              <a:t> zaken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NL" sz="1100" dirty="0">
                <a:solidFill>
                  <a:srgbClr val="183A80"/>
                </a:solidFill>
                <a:ea typeface="ＭＳ Ｐゴシック" pitchFamily="1" charset="-128"/>
              </a:rPr>
              <a:t>4%</a:t>
            </a:r>
            <a:endParaRPr kumimoji="0" lang="nl-NL" sz="11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ea typeface="ＭＳ Ｐゴシック" pitchFamily="1" charset="-128"/>
            </a:endParaRPr>
          </a:p>
        </p:txBody>
      </p:sp>
      <p:cxnSp>
        <p:nvCxnSpPr>
          <p:cNvPr id="80" name="Rechte verbindingslijn met pijl 79">
            <a:extLst>
              <a:ext uri="{FF2B5EF4-FFF2-40B4-BE49-F238E27FC236}">
                <a16:creationId xmlns:a16="http://schemas.microsoft.com/office/drawing/2014/main" id="{338E3DBB-07F5-473C-885C-33A1A86CDF09}"/>
              </a:ext>
            </a:extLst>
          </p:cNvPr>
          <p:cNvCxnSpPr>
            <a:cxnSpLocks/>
            <a:stCxn id="15" idx="4"/>
            <a:endCxn id="53" idx="0"/>
          </p:cNvCxnSpPr>
          <p:nvPr/>
        </p:nvCxnSpPr>
        <p:spPr bwMode="auto">
          <a:xfrm>
            <a:off x="4371507" y="1397312"/>
            <a:ext cx="596560" cy="3738727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7799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7584" y="1273586"/>
            <a:ext cx="8001000" cy="660400"/>
          </a:xfrm>
        </p:spPr>
        <p:txBody>
          <a:bodyPr/>
          <a:lstStyle/>
          <a:p>
            <a:pPr algn="r"/>
            <a:r>
              <a:rPr lang="nl-NL" dirty="0"/>
              <a:t>Gemeentefonds</a:t>
            </a:r>
          </a:p>
        </p:txBody>
      </p:sp>
      <p:sp>
        <p:nvSpPr>
          <p:cNvPr id="3" name="Ovaal 2">
            <a:extLst>
              <a:ext uri="{FF2B5EF4-FFF2-40B4-BE49-F238E27FC236}">
                <a16:creationId xmlns:a16="http://schemas.microsoft.com/office/drawing/2014/main" id="{218E4460-EB6C-447C-9559-D32AEF06BD29}"/>
              </a:ext>
            </a:extLst>
          </p:cNvPr>
          <p:cNvSpPr/>
          <p:nvPr/>
        </p:nvSpPr>
        <p:spPr bwMode="auto">
          <a:xfrm>
            <a:off x="1608189" y="3504414"/>
            <a:ext cx="965312" cy="839976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latin typeface="Verdana" pitchFamily="1" charset="0"/>
              <a:ea typeface="ＭＳ Ｐゴシック" pitchFamily="1" charset="-128"/>
            </a:endParaRPr>
          </a:p>
        </p:txBody>
      </p:sp>
      <p:sp>
        <p:nvSpPr>
          <p:cNvPr id="25" name="Ovaal 24">
            <a:extLst>
              <a:ext uri="{FF2B5EF4-FFF2-40B4-BE49-F238E27FC236}">
                <a16:creationId xmlns:a16="http://schemas.microsoft.com/office/drawing/2014/main" id="{60D2BD99-D5B1-4D7A-92CD-D2A2705D1B29}"/>
              </a:ext>
            </a:extLst>
          </p:cNvPr>
          <p:cNvSpPr/>
          <p:nvPr/>
        </p:nvSpPr>
        <p:spPr bwMode="auto">
          <a:xfrm>
            <a:off x="1703782" y="4538479"/>
            <a:ext cx="885476" cy="801852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latin typeface="Verdana" pitchFamily="1" charset="0"/>
              <a:ea typeface="ＭＳ Ｐゴシック" pitchFamily="1" charset="-128"/>
            </a:endParaRPr>
          </a:p>
        </p:txBody>
      </p:sp>
      <p:sp>
        <p:nvSpPr>
          <p:cNvPr id="26" name="Ovaal 25">
            <a:extLst>
              <a:ext uri="{FF2B5EF4-FFF2-40B4-BE49-F238E27FC236}">
                <a16:creationId xmlns:a16="http://schemas.microsoft.com/office/drawing/2014/main" id="{BCF0184E-A3F7-433F-B4BF-EC5D42BC650D}"/>
              </a:ext>
            </a:extLst>
          </p:cNvPr>
          <p:cNvSpPr/>
          <p:nvPr/>
        </p:nvSpPr>
        <p:spPr bwMode="auto">
          <a:xfrm>
            <a:off x="381912" y="3924402"/>
            <a:ext cx="576064" cy="513698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latin typeface="Verdana" pitchFamily="1" charset="0"/>
              <a:ea typeface="ＭＳ Ｐゴシック" pitchFamily="1" charset="-128"/>
            </a:endParaRPr>
          </a:p>
        </p:txBody>
      </p:sp>
      <p:sp>
        <p:nvSpPr>
          <p:cNvPr id="28" name="Ovaal 27">
            <a:extLst>
              <a:ext uri="{FF2B5EF4-FFF2-40B4-BE49-F238E27FC236}">
                <a16:creationId xmlns:a16="http://schemas.microsoft.com/office/drawing/2014/main" id="{E75782E6-101C-4BCE-9A23-25C0ABAB3B2C}"/>
              </a:ext>
            </a:extLst>
          </p:cNvPr>
          <p:cNvSpPr/>
          <p:nvPr/>
        </p:nvSpPr>
        <p:spPr bwMode="auto">
          <a:xfrm>
            <a:off x="731768" y="4658083"/>
            <a:ext cx="576064" cy="513698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latin typeface="Verdana" pitchFamily="1" charset="0"/>
              <a:ea typeface="ＭＳ Ｐゴシック" pitchFamily="1" charset="-128"/>
            </a:endParaRPr>
          </a:p>
        </p:txBody>
      </p:sp>
      <p:sp>
        <p:nvSpPr>
          <p:cNvPr id="29" name="Ovaal 28">
            <a:extLst>
              <a:ext uri="{FF2B5EF4-FFF2-40B4-BE49-F238E27FC236}">
                <a16:creationId xmlns:a16="http://schemas.microsoft.com/office/drawing/2014/main" id="{266ABD01-09CC-4616-A801-BDF8AF5FC1E5}"/>
              </a:ext>
            </a:extLst>
          </p:cNvPr>
          <p:cNvSpPr/>
          <p:nvPr/>
        </p:nvSpPr>
        <p:spPr bwMode="auto">
          <a:xfrm>
            <a:off x="2235264" y="5615286"/>
            <a:ext cx="354949" cy="329232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latin typeface="Verdana" pitchFamily="1" charset="0"/>
              <a:ea typeface="ＭＳ Ｐゴシック" pitchFamily="1" charset="-128"/>
            </a:endParaRPr>
          </a:p>
        </p:txBody>
      </p:sp>
      <p:sp>
        <p:nvSpPr>
          <p:cNvPr id="34" name="Ovaal 33">
            <a:extLst>
              <a:ext uri="{FF2B5EF4-FFF2-40B4-BE49-F238E27FC236}">
                <a16:creationId xmlns:a16="http://schemas.microsoft.com/office/drawing/2014/main" id="{DECAF666-CAEC-4418-B348-D1ECF23F62B9}"/>
              </a:ext>
            </a:extLst>
          </p:cNvPr>
          <p:cNvSpPr/>
          <p:nvPr/>
        </p:nvSpPr>
        <p:spPr bwMode="auto">
          <a:xfrm>
            <a:off x="2949556" y="5453592"/>
            <a:ext cx="576064" cy="513698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latin typeface="Verdana" pitchFamily="1" charset="0"/>
              <a:ea typeface="ＭＳ Ｐゴシック" pitchFamily="1" charset="-128"/>
            </a:endParaRPr>
          </a:p>
        </p:txBody>
      </p:sp>
      <p:sp>
        <p:nvSpPr>
          <p:cNvPr id="36" name="Ovaal 35">
            <a:extLst>
              <a:ext uri="{FF2B5EF4-FFF2-40B4-BE49-F238E27FC236}">
                <a16:creationId xmlns:a16="http://schemas.microsoft.com/office/drawing/2014/main" id="{A9A26F5A-4EF5-4091-8B73-6932BA228CF9}"/>
              </a:ext>
            </a:extLst>
          </p:cNvPr>
          <p:cNvSpPr/>
          <p:nvPr/>
        </p:nvSpPr>
        <p:spPr bwMode="auto">
          <a:xfrm>
            <a:off x="3032858" y="3985812"/>
            <a:ext cx="884015" cy="839976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latin typeface="Verdana" pitchFamily="1" charset="0"/>
              <a:ea typeface="ＭＳ Ｐゴシック" pitchFamily="1" charset="-128"/>
            </a:endParaRPr>
          </a:p>
        </p:txBody>
      </p:sp>
      <p:sp>
        <p:nvSpPr>
          <p:cNvPr id="38" name="Ovaal 37">
            <a:extLst>
              <a:ext uri="{FF2B5EF4-FFF2-40B4-BE49-F238E27FC236}">
                <a16:creationId xmlns:a16="http://schemas.microsoft.com/office/drawing/2014/main" id="{6B6A85AF-FB23-4139-8AEE-EDA56ACF0465}"/>
              </a:ext>
            </a:extLst>
          </p:cNvPr>
          <p:cNvSpPr/>
          <p:nvPr/>
        </p:nvSpPr>
        <p:spPr bwMode="auto">
          <a:xfrm>
            <a:off x="724210" y="2806141"/>
            <a:ext cx="895462" cy="777173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latin typeface="Verdana" pitchFamily="1" charset="0"/>
              <a:ea typeface="ＭＳ Ｐゴシック" pitchFamily="1" charset="-128"/>
            </a:endParaRPr>
          </a:p>
        </p:txBody>
      </p:sp>
      <p:sp>
        <p:nvSpPr>
          <p:cNvPr id="41" name="Ovaal 40">
            <a:extLst>
              <a:ext uri="{FF2B5EF4-FFF2-40B4-BE49-F238E27FC236}">
                <a16:creationId xmlns:a16="http://schemas.microsoft.com/office/drawing/2014/main" id="{2108DD2C-DB78-4C7F-A762-872FC5F1B3A3}"/>
              </a:ext>
            </a:extLst>
          </p:cNvPr>
          <p:cNvSpPr/>
          <p:nvPr/>
        </p:nvSpPr>
        <p:spPr bwMode="auto">
          <a:xfrm>
            <a:off x="5102015" y="5717272"/>
            <a:ext cx="256135" cy="250018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latin typeface="Verdana" pitchFamily="1" charset="0"/>
              <a:ea typeface="ＭＳ Ｐゴシック" pitchFamily="1" charset="-128"/>
            </a:endParaRPr>
          </a:p>
        </p:txBody>
      </p:sp>
      <p:sp>
        <p:nvSpPr>
          <p:cNvPr id="42" name="Ovaal 41">
            <a:extLst>
              <a:ext uri="{FF2B5EF4-FFF2-40B4-BE49-F238E27FC236}">
                <a16:creationId xmlns:a16="http://schemas.microsoft.com/office/drawing/2014/main" id="{C49DE034-E068-4899-8029-980998D6EC90}"/>
              </a:ext>
            </a:extLst>
          </p:cNvPr>
          <p:cNvSpPr/>
          <p:nvPr/>
        </p:nvSpPr>
        <p:spPr bwMode="auto">
          <a:xfrm>
            <a:off x="3783496" y="5528820"/>
            <a:ext cx="445148" cy="438469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latin typeface="Verdana" pitchFamily="1" charset="0"/>
              <a:ea typeface="ＭＳ Ｐゴシック" pitchFamily="1" charset="-128"/>
            </a:endParaRPr>
          </a:p>
        </p:txBody>
      </p:sp>
      <p:sp>
        <p:nvSpPr>
          <p:cNvPr id="43" name="Ovaal 42">
            <a:extLst>
              <a:ext uri="{FF2B5EF4-FFF2-40B4-BE49-F238E27FC236}">
                <a16:creationId xmlns:a16="http://schemas.microsoft.com/office/drawing/2014/main" id="{CFCB36FA-BF87-4F91-BCF5-7E2B55E29C49}"/>
              </a:ext>
            </a:extLst>
          </p:cNvPr>
          <p:cNvSpPr/>
          <p:nvPr/>
        </p:nvSpPr>
        <p:spPr bwMode="auto">
          <a:xfrm>
            <a:off x="4099954" y="4735299"/>
            <a:ext cx="780916" cy="722767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latin typeface="Verdana" pitchFamily="1" charset="0"/>
              <a:ea typeface="ＭＳ Ｐゴシック" pitchFamily="1" charset="-128"/>
            </a:endParaRPr>
          </a:p>
        </p:txBody>
      </p:sp>
      <p:sp>
        <p:nvSpPr>
          <p:cNvPr id="44" name="Ovaal 43">
            <a:extLst>
              <a:ext uri="{FF2B5EF4-FFF2-40B4-BE49-F238E27FC236}">
                <a16:creationId xmlns:a16="http://schemas.microsoft.com/office/drawing/2014/main" id="{98821598-6D05-434B-9EA0-3E3893A510BD}"/>
              </a:ext>
            </a:extLst>
          </p:cNvPr>
          <p:cNvSpPr/>
          <p:nvPr/>
        </p:nvSpPr>
        <p:spPr bwMode="auto">
          <a:xfrm>
            <a:off x="892085" y="5278803"/>
            <a:ext cx="576064" cy="513698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latin typeface="Verdana" pitchFamily="1" charset="0"/>
              <a:ea typeface="ＭＳ Ｐゴシック" pitchFamily="1" charset="-128"/>
            </a:endParaRPr>
          </a:p>
        </p:txBody>
      </p:sp>
      <p:sp>
        <p:nvSpPr>
          <p:cNvPr id="45" name="Ovaal 44">
            <a:extLst>
              <a:ext uri="{FF2B5EF4-FFF2-40B4-BE49-F238E27FC236}">
                <a16:creationId xmlns:a16="http://schemas.microsoft.com/office/drawing/2014/main" id="{BBD317C8-25FB-4D0C-9920-48D92CD4F77A}"/>
              </a:ext>
            </a:extLst>
          </p:cNvPr>
          <p:cNvSpPr/>
          <p:nvPr/>
        </p:nvSpPr>
        <p:spPr bwMode="auto">
          <a:xfrm>
            <a:off x="7123045" y="2778710"/>
            <a:ext cx="720480" cy="660400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latin typeface="Verdana" pitchFamily="1" charset="0"/>
              <a:ea typeface="ＭＳ Ｐゴシック" pitchFamily="1" charset="-128"/>
            </a:endParaRPr>
          </a:p>
        </p:txBody>
      </p:sp>
      <p:sp>
        <p:nvSpPr>
          <p:cNvPr id="46" name="Ovaal 45">
            <a:extLst>
              <a:ext uri="{FF2B5EF4-FFF2-40B4-BE49-F238E27FC236}">
                <a16:creationId xmlns:a16="http://schemas.microsoft.com/office/drawing/2014/main" id="{468BA2A2-5506-47FD-89C3-993BF68A8BA4}"/>
              </a:ext>
            </a:extLst>
          </p:cNvPr>
          <p:cNvSpPr/>
          <p:nvPr/>
        </p:nvSpPr>
        <p:spPr bwMode="auto">
          <a:xfrm>
            <a:off x="4887754" y="4121895"/>
            <a:ext cx="823234" cy="722767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latin typeface="Verdana" pitchFamily="1" charset="0"/>
              <a:ea typeface="ＭＳ Ｐゴシック" pitchFamily="1" charset="-128"/>
            </a:endParaRPr>
          </a:p>
        </p:txBody>
      </p:sp>
      <p:sp>
        <p:nvSpPr>
          <p:cNvPr id="47" name="Ovaal 46">
            <a:extLst>
              <a:ext uri="{FF2B5EF4-FFF2-40B4-BE49-F238E27FC236}">
                <a16:creationId xmlns:a16="http://schemas.microsoft.com/office/drawing/2014/main" id="{1DFC38A7-304E-4FE6-915B-583BABB8C513}"/>
              </a:ext>
            </a:extLst>
          </p:cNvPr>
          <p:cNvSpPr/>
          <p:nvPr/>
        </p:nvSpPr>
        <p:spPr bwMode="auto">
          <a:xfrm>
            <a:off x="6182465" y="3970641"/>
            <a:ext cx="768709" cy="666135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latin typeface="Verdana" pitchFamily="1" charset="0"/>
              <a:ea typeface="ＭＳ Ｐゴシック" pitchFamily="1" charset="-128"/>
            </a:endParaRPr>
          </a:p>
        </p:txBody>
      </p:sp>
      <p:sp>
        <p:nvSpPr>
          <p:cNvPr id="48" name="Ovaal 47">
            <a:extLst>
              <a:ext uri="{FF2B5EF4-FFF2-40B4-BE49-F238E27FC236}">
                <a16:creationId xmlns:a16="http://schemas.microsoft.com/office/drawing/2014/main" id="{A81521D1-5251-4947-8B34-2023B0FCAD4D}"/>
              </a:ext>
            </a:extLst>
          </p:cNvPr>
          <p:cNvSpPr/>
          <p:nvPr/>
        </p:nvSpPr>
        <p:spPr bwMode="auto">
          <a:xfrm>
            <a:off x="6790489" y="4867234"/>
            <a:ext cx="676979" cy="652990"/>
          </a:xfrm>
          <a:prstGeom prst="ellipse">
            <a:avLst/>
          </a:prstGeom>
          <a:solidFill>
            <a:srgbClr val="FFC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latin typeface="Verdana" pitchFamily="1" charset="0"/>
              <a:ea typeface="ＭＳ Ｐゴシック" pitchFamily="1" charset="-128"/>
            </a:endParaRPr>
          </a:p>
        </p:txBody>
      </p:sp>
      <p:sp>
        <p:nvSpPr>
          <p:cNvPr id="50" name="Ovaal 49">
            <a:extLst>
              <a:ext uri="{FF2B5EF4-FFF2-40B4-BE49-F238E27FC236}">
                <a16:creationId xmlns:a16="http://schemas.microsoft.com/office/drawing/2014/main" id="{9174F138-B9E9-4310-A31F-0135B90CA13D}"/>
              </a:ext>
            </a:extLst>
          </p:cNvPr>
          <p:cNvSpPr/>
          <p:nvPr/>
        </p:nvSpPr>
        <p:spPr bwMode="auto">
          <a:xfrm>
            <a:off x="7164341" y="3838638"/>
            <a:ext cx="771854" cy="737296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latin typeface="Verdana" pitchFamily="1" charset="0"/>
              <a:ea typeface="ＭＳ Ｐゴシック" pitchFamily="1" charset="-128"/>
            </a:endParaRPr>
          </a:p>
        </p:txBody>
      </p:sp>
      <p:sp>
        <p:nvSpPr>
          <p:cNvPr id="51" name="Ovaal 50">
            <a:extLst>
              <a:ext uri="{FF2B5EF4-FFF2-40B4-BE49-F238E27FC236}">
                <a16:creationId xmlns:a16="http://schemas.microsoft.com/office/drawing/2014/main" id="{01943C99-9B31-42F7-AE11-79F289747562}"/>
              </a:ext>
            </a:extLst>
          </p:cNvPr>
          <p:cNvSpPr/>
          <p:nvPr/>
        </p:nvSpPr>
        <p:spPr bwMode="auto">
          <a:xfrm rot="1411834">
            <a:off x="6062134" y="4925397"/>
            <a:ext cx="351709" cy="374572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latin typeface="Verdana" pitchFamily="1" charset="0"/>
              <a:ea typeface="ＭＳ Ｐゴシック" pitchFamily="1" charset="-128"/>
            </a:endParaRPr>
          </a:p>
        </p:txBody>
      </p:sp>
      <p:sp>
        <p:nvSpPr>
          <p:cNvPr id="52" name="Ovaal 51">
            <a:extLst>
              <a:ext uri="{FF2B5EF4-FFF2-40B4-BE49-F238E27FC236}">
                <a16:creationId xmlns:a16="http://schemas.microsoft.com/office/drawing/2014/main" id="{E24C6D90-69B9-4ECF-B847-EDFB4C73315F}"/>
              </a:ext>
            </a:extLst>
          </p:cNvPr>
          <p:cNvSpPr/>
          <p:nvPr/>
        </p:nvSpPr>
        <p:spPr bwMode="auto">
          <a:xfrm>
            <a:off x="5738986" y="5535652"/>
            <a:ext cx="371762" cy="374343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latin typeface="Verdana" pitchFamily="1" charset="0"/>
              <a:ea typeface="ＭＳ Ｐゴシック" pitchFamily="1" charset="-128"/>
            </a:endParaRPr>
          </a:p>
        </p:txBody>
      </p:sp>
      <p:cxnSp>
        <p:nvCxnSpPr>
          <p:cNvPr id="5" name="Rechte verbindingslijn met pijl 4">
            <a:extLst>
              <a:ext uri="{FF2B5EF4-FFF2-40B4-BE49-F238E27FC236}">
                <a16:creationId xmlns:a16="http://schemas.microsoft.com/office/drawing/2014/main" id="{B8A1FACC-CDF0-499D-9019-29F9B660701E}"/>
              </a:ext>
            </a:extLst>
          </p:cNvPr>
          <p:cNvCxnSpPr>
            <a:cxnSpLocks/>
            <a:stCxn id="110" idx="4"/>
            <a:endCxn id="26" idx="7"/>
          </p:cNvCxnSpPr>
          <p:nvPr/>
        </p:nvCxnSpPr>
        <p:spPr bwMode="auto">
          <a:xfrm flipH="1">
            <a:off x="873613" y="2773930"/>
            <a:ext cx="3209206" cy="1225701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4" name="Rechte verbindingslijn met pijl 53">
            <a:extLst>
              <a:ext uri="{FF2B5EF4-FFF2-40B4-BE49-F238E27FC236}">
                <a16:creationId xmlns:a16="http://schemas.microsoft.com/office/drawing/2014/main" id="{FE721C90-0E62-446E-8737-588C253A33C7}"/>
              </a:ext>
            </a:extLst>
          </p:cNvPr>
          <p:cNvCxnSpPr>
            <a:cxnSpLocks/>
            <a:stCxn id="110" idx="4"/>
            <a:endCxn id="45" idx="2"/>
          </p:cNvCxnSpPr>
          <p:nvPr/>
        </p:nvCxnSpPr>
        <p:spPr bwMode="auto">
          <a:xfrm>
            <a:off x="4082819" y="2773930"/>
            <a:ext cx="3040226" cy="334980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5" name="Rechte verbindingslijn met pijl 54">
            <a:extLst>
              <a:ext uri="{FF2B5EF4-FFF2-40B4-BE49-F238E27FC236}">
                <a16:creationId xmlns:a16="http://schemas.microsoft.com/office/drawing/2014/main" id="{9107CBA4-1E48-4D83-B391-A1D5D9253E02}"/>
              </a:ext>
            </a:extLst>
          </p:cNvPr>
          <p:cNvCxnSpPr>
            <a:cxnSpLocks/>
            <a:stCxn id="110" idx="4"/>
            <a:endCxn id="42" idx="0"/>
          </p:cNvCxnSpPr>
          <p:nvPr/>
        </p:nvCxnSpPr>
        <p:spPr bwMode="auto">
          <a:xfrm flipH="1">
            <a:off x="4006070" y="2773930"/>
            <a:ext cx="76749" cy="2754890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6" name="Rechte verbindingslijn met pijl 55">
            <a:extLst>
              <a:ext uri="{FF2B5EF4-FFF2-40B4-BE49-F238E27FC236}">
                <a16:creationId xmlns:a16="http://schemas.microsoft.com/office/drawing/2014/main" id="{B6F5AF67-FD98-4D31-BA90-EA7316E6A1F8}"/>
              </a:ext>
            </a:extLst>
          </p:cNvPr>
          <p:cNvCxnSpPr>
            <a:cxnSpLocks/>
            <a:stCxn id="110" idx="4"/>
            <a:endCxn id="38" idx="6"/>
          </p:cNvCxnSpPr>
          <p:nvPr/>
        </p:nvCxnSpPr>
        <p:spPr bwMode="auto">
          <a:xfrm flipH="1">
            <a:off x="1619672" y="2773930"/>
            <a:ext cx="2463147" cy="420798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7" name="Rechte verbindingslijn met pijl 56">
            <a:extLst>
              <a:ext uri="{FF2B5EF4-FFF2-40B4-BE49-F238E27FC236}">
                <a16:creationId xmlns:a16="http://schemas.microsoft.com/office/drawing/2014/main" id="{89E12237-5CC8-4200-BDEC-25903F704FE0}"/>
              </a:ext>
            </a:extLst>
          </p:cNvPr>
          <p:cNvCxnSpPr>
            <a:cxnSpLocks/>
            <a:stCxn id="110" idx="4"/>
            <a:endCxn id="47" idx="1"/>
          </p:cNvCxnSpPr>
          <p:nvPr/>
        </p:nvCxnSpPr>
        <p:spPr bwMode="auto">
          <a:xfrm>
            <a:off x="4082819" y="2773930"/>
            <a:ext cx="2212221" cy="1294264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8" name="Rechte verbindingslijn met pijl 57">
            <a:extLst>
              <a:ext uri="{FF2B5EF4-FFF2-40B4-BE49-F238E27FC236}">
                <a16:creationId xmlns:a16="http://schemas.microsoft.com/office/drawing/2014/main" id="{5DAF267A-8003-4CE9-B21C-4D021FF9C409}"/>
              </a:ext>
            </a:extLst>
          </p:cNvPr>
          <p:cNvCxnSpPr>
            <a:cxnSpLocks/>
            <a:stCxn id="110" idx="4"/>
            <a:endCxn id="48" idx="1"/>
          </p:cNvCxnSpPr>
          <p:nvPr/>
        </p:nvCxnSpPr>
        <p:spPr bwMode="auto">
          <a:xfrm>
            <a:off x="4082819" y="2773930"/>
            <a:ext cx="2806811" cy="2188932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9" name="Rechte verbindingslijn met pijl 58">
            <a:extLst>
              <a:ext uri="{FF2B5EF4-FFF2-40B4-BE49-F238E27FC236}">
                <a16:creationId xmlns:a16="http://schemas.microsoft.com/office/drawing/2014/main" id="{FE7361E5-54D6-4FAE-A831-67CC7570A104}"/>
              </a:ext>
            </a:extLst>
          </p:cNvPr>
          <p:cNvCxnSpPr>
            <a:cxnSpLocks/>
            <a:stCxn id="110" idx="4"/>
            <a:endCxn id="36" idx="0"/>
          </p:cNvCxnSpPr>
          <p:nvPr/>
        </p:nvCxnSpPr>
        <p:spPr bwMode="auto">
          <a:xfrm flipH="1">
            <a:off x="3474866" y="2773930"/>
            <a:ext cx="607953" cy="1211882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0" name="Rechte verbindingslijn met pijl 59">
            <a:extLst>
              <a:ext uri="{FF2B5EF4-FFF2-40B4-BE49-F238E27FC236}">
                <a16:creationId xmlns:a16="http://schemas.microsoft.com/office/drawing/2014/main" id="{6671DC79-BF48-4560-8C7C-29E1A21A23DC}"/>
              </a:ext>
            </a:extLst>
          </p:cNvPr>
          <p:cNvCxnSpPr>
            <a:cxnSpLocks/>
            <a:stCxn id="110" idx="4"/>
            <a:endCxn id="3" idx="7"/>
          </p:cNvCxnSpPr>
          <p:nvPr/>
        </p:nvCxnSpPr>
        <p:spPr bwMode="auto">
          <a:xfrm flipH="1">
            <a:off x="2432134" y="2773930"/>
            <a:ext cx="1650685" cy="853496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1" name="Rechte verbindingslijn met pijl 60">
            <a:extLst>
              <a:ext uri="{FF2B5EF4-FFF2-40B4-BE49-F238E27FC236}">
                <a16:creationId xmlns:a16="http://schemas.microsoft.com/office/drawing/2014/main" id="{AA81DAE4-6B4C-455B-BA98-25D71DB887DD}"/>
              </a:ext>
            </a:extLst>
          </p:cNvPr>
          <p:cNvCxnSpPr>
            <a:cxnSpLocks/>
            <a:stCxn id="110" idx="4"/>
            <a:endCxn id="50" idx="1"/>
          </p:cNvCxnSpPr>
          <p:nvPr/>
        </p:nvCxnSpPr>
        <p:spPr bwMode="auto">
          <a:xfrm>
            <a:off x="4082819" y="2773930"/>
            <a:ext cx="3194557" cy="1172682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2" name="Rechte verbindingslijn met pijl 61">
            <a:extLst>
              <a:ext uri="{FF2B5EF4-FFF2-40B4-BE49-F238E27FC236}">
                <a16:creationId xmlns:a16="http://schemas.microsoft.com/office/drawing/2014/main" id="{2AAC8828-822E-4E04-A501-65AF92854913}"/>
              </a:ext>
            </a:extLst>
          </p:cNvPr>
          <p:cNvCxnSpPr>
            <a:cxnSpLocks/>
            <a:endCxn id="28" idx="7"/>
          </p:cNvCxnSpPr>
          <p:nvPr/>
        </p:nvCxnSpPr>
        <p:spPr bwMode="auto">
          <a:xfrm flipH="1">
            <a:off x="1223469" y="2806141"/>
            <a:ext cx="2740250" cy="1927171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4" name="Rechte verbindingslijn met pijl 63">
            <a:extLst>
              <a:ext uri="{FF2B5EF4-FFF2-40B4-BE49-F238E27FC236}">
                <a16:creationId xmlns:a16="http://schemas.microsoft.com/office/drawing/2014/main" id="{09CACA2E-AEFA-4995-B70C-6917AE888911}"/>
              </a:ext>
            </a:extLst>
          </p:cNvPr>
          <p:cNvCxnSpPr>
            <a:cxnSpLocks/>
            <a:stCxn id="110" idx="4"/>
            <a:endCxn id="44" idx="7"/>
          </p:cNvCxnSpPr>
          <p:nvPr/>
        </p:nvCxnSpPr>
        <p:spPr bwMode="auto">
          <a:xfrm flipH="1">
            <a:off x="1383786" y="2773930"/>
            <a:ext cx="2699033" cy="2580102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5" name="Rechte verbindingslijn met pijl 64">
            <a:extLst>
              <a:ext uri="{FF2B5EF4-FFF2-40B4-BE49-F238E27FC236}">
                <a16:creationId xmlns:a16="http://schemas.microsoft.com/office/drawing/2014/main" id="{7D58D6FF-FC36-40C7-A13A-6FAA33A3FF8B}"/>
              </a:ext>
            </a:extLst>
          </p:cNvPr>
          <p:cNvCxnSpPr>
            <a:cxnSpLocks/>
            <a:stCxn id="110" idx="4"/>
            <a:endCxn id="34" idx="7"/>
          </p:cNvCxnSpPr>
          <p:nvPr/>
        </p:nvCxnSpPr>
        <p:spPr bwMode="auto">
          <a:xfrm flipH="1">
            <a:off x="3441257" y="2773930"/>
            <a:ext cx="641562" cy="2754891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6" name="Rechte verbindingslijn met pijl 65">
            <a:extLst>
              <a:ext uri="{FF2B5EF4-FFF2-40B4-BE49-F238E27FC236}">
                <a16:creationId xmlns:a16="http://schemas.microsoft.com/office/drawing/2014/main" id="{1CDB8736-F15B-4396-8001-18FF38900CA0}"/>
              </a:ext>
            </a:extLst>
          </p:cNvPr>
          <p:cNvCxnSpPr>
            <a:cxnSpLocks/>
            <a:stCxn id="110" idx="4"/>
            <a:endCxn id="43" idx="0"/>
          </p:cNvCxnSpPr>
          <p:nvPr/>
        </p:nvCxnSpPr>
        <p:spPr bwMode="auto">
          <a:xfrm>
            <a:off x="4082819" y="2773930"/>
            <a:ext cx="407593" cy="1961369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7" name="Rechte verbindingslijn met pijl 66">
            <a:extLst>
              <a:ext uri="{FF2B5EF4-FFF2-40B4-BE49-F238E27FC236}">
                <a16:creationId xmlns:a16="http://schemas.microsoft.com/office/drawing/2014/main" id="{CECCF9FD-EB7C-4DB1-A624-7A97CC76BFB7}"/>
              </a:ext>
            </a:extLst>
          </p:cNvPr>
          <p:cNvCxnSpPr>
            <a:cxnSpLocks/>
            <a:stCxn id="110" idx="4"/>
            <a:endCxn id="41" idx="0"/>
          </p:cNvCxnSpPr>
          <p:nvPr/>
        </p:nvCxnSpPr>
        <p:spPr bwMode="auto">
          <a:xfrm>
            <a:off x="4082819" y="2773930"/>
            <a:ext cx="1147264" cy="2943342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8" name="Rechte verbindingslijn met pijl 67">
            <a:extLst>
              <a:ext uri="{FF2B5EF4-FFF2-40B4-BE49-F238E27FC236}">
                <a16:creationId xmlns:a16="http://schemas.microsoft.com/office/drawing/2014/main" id="{739FFCEB-F027-4CE0-9B88-0C8D9296653D}"/>
              </a:ext>
            </a:extLst>
          </p:cNvPr>
          <p:cNvCxnSpPr>
            <a:cxnSpLocks/>
            <a:stCxn id="110" idx="4"/>
            <a:endCxn id="52" idx="1"/>
          </p:cNvCxnSpPr>
          <p:nvPr/>
        </p:nvCxnSpPr>
        <p:spPr bwMode="auto">
          <a:xfrm>
            <a:off x="4082819" y="2773930"/>
            <a:ext cx="1710610" cy="2816543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9" name="Rechte verbindingslijn met pijl 68">
            <a:extLst>
              <a:ext uri="{FF2B5EF4-FFF2-40B4-BE49-F238E27FC236}">
                <a16:creationId xmlns:a16="http://schemas.microsoft.com/office/drawing/2014/main" id="{17C687C0-45D8-4EE2-846E-711D8E9FBEBC}"/>
              </a:ext>
            </a:extLst>
          </p:cNvPr>
          <p:cNvCxnSpPr>
            <a:cxnSpLocks/>
            <a:stCxn id="110" idx="4"/>
            <a:endCxn id="51" idx="2"/>
          </p:cNvCxnSpPr>
          <p:nvPr/>
        </p:nvCxnSpPr>
        <p:spPr bwMode="auto">
          <a:xfrm>
            <a:off x="4082819" y="2773930"/>
            <a:ext cx="1993938" cy="2268545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0" name="Rechte verbindingslijn met pijl 69">
            <a:extLst>
              <a:ext uri="{FF2B5EF4-FFF2-40B4-BE49-F238E27FC236}">
                <a16:creationId xmlns:a16="http://schemas.microsoft.com/office/drawing/2014/main" id="{099FBD51-2214-4CED-A329-63C6AA924B92}"/>
              </a:ext>
            </a:extLst>
          </p:cNvPr>
          <p:cNvCxnSpPr>
            <a:cxnSpLocks/>
            <a:stCxn id="110" idx="4"/>
            <a:endCxn id="29" idx="0"/>
          </p:cNvCxnSpPr>
          <p:nvPr/>
        </p:nvCxnSpPr>
        <p:spPr bwMode="auto">
          <a:xfrm flipH="1">
            <a:off x="2412739" y="2773930"/>
            <a:ext cx="1670080" cy="2841356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1" name="Rechte verbindingslijn met pijl 70">
            <a:extLst>
              <a:ext uri="{FF2B5EF4-FFF2-40B4-BE49-F238E27FC236}">
                <a16:creationId xmlns:a16="http://schemas.microsoft.com/office/drawing/2014/main" id="{55ACBFE7-688D-4A00-8D8B-A04FDB3EC3A1}"/>
              </a:ext>
            </a:extLst>
          </p:cNvPr>
          <p:cNvCxnSpPr>
            <a:cxnSpLocks/>
            <a:stCxn id="110" idx="4"/>
            <a:endCxn id="25" idx="7"/>
          </p:cNvCxnSpPr>
          <p:nvPr/>
        </p:nvCxnSpPr>
        <p:spPr bwMode="auto">
          <a:xfrm flipH="1">
            <a:off x="2459583" y="2773930"/>
            <a:ext cx="1623236" cy="1881978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7" name="Rectangle 1">
            <a:extLst>
              <a:ext uri="{FF2B5EF4-FFF2-40B4-BE49-F238E27FC236}">
                <a16:creationId xmlns:a16="http://schemas.microsoft.com/office/drawing/2014/main" id="{05A9F930-6146-43F7-81C0-BEB1D7E2E0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43995" y="3239993"/>
            <a:ext cx="6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altLang="nl-N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8" name="Tekstvak 107">
            <a:extLst>
              <a:ext uri="{FF2B5EF4-FFF2-40B4-BE49-F238E27FC236}">
                <a16:creationId xmlns:a16="http://schemas.microsoft.com/office/drawing/2014/main" id="{683DC681-890E-4EAB-98C9-5EEC51FFCA19}"/>
              </a:ext>
            </a:extLst>
          </p:cNvPr>
          <p:cNvSpPr txBox="1"/>
          <p:nvPr/>
        </p:nvSpPr>
        <p:spPr>
          <a:xfrm>
            <a:off x="6870351" y="5036187"/>
            <a:ext cx="1620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800" dirty="0">
                <a:solidFill>
                  <a:schemeClr val="bg1"/>
                </a:solidFill>
                <a:latin typeface="+mn-lt"/>
              </a:rPr>
              <a:t>Deventer #32</a:t>
            </a:r>
          </a:p>
        </p:txBody>
      </p:sp>
      <p:sp>
        <p:nvSpPr>
          <p:cNvPr id="109" name="Tekstvak 108">
            <a:extLst>
              <a:ext uri="{FF2B5EF4-FFF2-40B4-BE49-F238E27FC236}">
                <a16:creationId xmlns:a16="http://schemas.microsoft.com/office/drawing/2014/main" id="{FC00278A-1C67-48DB-BD36-7AD7212263CB}"/>
              </a:ext>
            </a:extLst>
          </p:cNvPr>
          <p:cNvSpPr txBox="1"/>
          <p:nvPr/>
        </p:nvSpPr>
        <p:spPr>
          <a:xfrm>
            <a:off x="323528" y="5877272"/>
            <a:ext cx="2616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chemeClr val="bg1"/>
                </a:solidFill>
              </a:rPr>
              <a:t>380 gemeenten</a:t>
            </a:r>
          </a:p>
        </p:txBody>
      </p:sp>
      <p:sp>
        <p:nvSpPr>
          <p:cNvPr id="110" name="Ovaal 109">
            <a:extLst>
              <a:ext uri="{FF2B5EF4-FFF2-40B4-BE49-F238E27FC236}">
                <a16:creationId xmlns:a16="http://schemas.microsoft.com/office/drawing/2014/main" id="{058B929C-B42F-4A75-B4EC-427BFA3E36FE}"/>
              </a:ext>
            </a:extLst>
          </p:cNvPr>
          <p:cNvSpPr/>
          <p:nvPr/>
        </p:nvSpPr>
        <p:spPr bwMode="auto">
          <a:xfrm>
            <a:off x="3218819" y="1045930"/>
            <a:ext cx="1728000" cy="1728000"/>
          </a:xfrm>
          <a:prstGeom prst="ellipse">
            <a:avLst/>
          </a:prstGeom>
          <a:solidFill>
            <a:srgbClr val="183A8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14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ea typeface="ＭＳ Ｐゴシック" pitchFamily="1" charset="-128"/>
              </a:rPr>
              <a:t>Gemeente-fonds</a:t>
            </a:r>
            <a:endParaRPr kumimoji="0" lang="nl-NL" sz="1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ea typeface="ＭＳ Ｐゴシック" pitchFamily="1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NL" sz="1400" dirty="0">
                <a:solidFill>
                  <a:schemeClr val="bg1"/>
                </a:solidFill>
                <a:ea typeface="ＭＳ Ｐゴシック" pitchFamily="1" charset="-128"/>
              </a:rPr>
              <a:t>11%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ea typeface="ＭＳ Ｐゴシック" pitchFamily="1" charset="-128"/>
              </a:rPr>
              <a:t>€34,2 mld.</a:t>
            </a:r>
          </a:p>
        </p:txBody>
      </p:sp>
    </p:spTree>
    <p:extLst>
      <p:ext uri="{BB962C8B-B14F-4D97-AF65-F5344CB8AC3E}">
        <p14:creationId xmlns:p14="http://schemas.microsoft.com/office/powerpoint/2010/main" val="2798366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7584" y="1273586"/>
            <a:ext cx="8001000" cy="660400"/>
          </a:xfrm>
        </p:spPr>
        <p:txBody>
          <a:bodyPr/>
          <a:lstStyle/>
          <a:p>
            <a:pPr algn="r"/>
            <a:r>
              <a:rPr lang="nl-NL" dirty="0"/>
              <a:t>Inkomsten</a:t>
            </a:r>
          </a:p>
        </p:txBody>
      </p:sp>
      <p:sp>
        <p:nvSpPr>
          <p:cNvPr id="45" name="Ovaal 44">
            <a:extLst>
              <a:ext uri="{FF2B5EF4-FFF2-40B4-BE49-F238E27FC236}">
                <a16:creationId xmlns:a16="http://schemas.microsoft.com/office/drawing/2014/main" id="{BBD317C8-25FB-4D0C-9920-48D92CD4F77A}"/>
              </a:ext>
            </a:extLst>
          </p:cNvPr>
          <p:cNvSpPr/>
          <p:nvPr/>
        </p:nvSpPr>
        <p:spPr bwMode="auto">
          <a:xfrm>
            <a:off x="5170058" y="2100650"/>
            <a:ext cx="1620000" cy="1620000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NL" sz="1400" dirty="0">
                <a:solidFill>
                  <a:srgbClr val="183A80"/>
                </a:solidFill>
                <a:ea typeface="ＭＳ Ｐゴシック" pitchFamily="1" charset="-128"/>
              </a:rPr>
              <a:t>Lokale belastingen</a:t>
            </a:r>
            <a:endParaRPr kumimoji="0" lang="nl-NL" sz="14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ea typeface="ＭＳ Ｐゴシック" pitchFamily="1" charset="-128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NL" sz="1400" dirty="0">
                <a:solidFill>
                  <a:srgbClr val="183A80"/>
                </a:solidFill>
                <a:ea typeface="ＭＳ Ｐゴシック" pitchFamily="1" charset="-128"/>
              </a:rPr>
              <a:t>16%</a:t>
            </a:r>
            <a:endParaRPr kumimoji="0" lang="nl-NL" sz="14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ea typeface="ＭＳ Ｐゴシック" pitchFamily="1" charset="-128"/>
            </a:endParaRPr>
          </a:p>
        </p:txBody>
      </p:sp>
      <p:sp>
        <p:nvSpPr>
          <p:cNvPr id="48" name="Ovaal 47">
            <a:extLst>
              <a:ext uri="{FF2B5EF4-FFF2-40B4-BE49-F238E27FC236}">
                <a16:creationId xmlns:a16="http://schemas.microsoft.com/office/drawing/2014/main" id="{A81521D1-5251-4947-8B34-2023B0FCAD4D}"/>
              </a:ext>
            </a:extLst>
          </p:cNvPr>
          <p:cNvSpPr/>
          <p:nvPr/>
        </p:nvSpPr>
        <p:spPr bwMode="auto">
          <a:xfrm>
            <a:off x="3413674" y="2226952"/>
            <a:ext cx="1440000" cy="1440000"/>
          </a:xfrm>
          <a:prstGeom prst="ellipse">
            <a:avLst/>
          </a:prstGeom>
          <a:solidFill>
            <a:srgbClr val="00B05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nl-NL" sz="1400" dirty="0">
                <a:solidFill>
                  <a:schemeClr val="bg1"/>
                </a:solidFill>
                <a:ea typeface="ＭＳ Ｐゴシック" pitchFamily="1" charset="-128"/>
              </a:rPr>
              <a:t>Specifieke betalingen</a:t>
            </a:r>
          </a:p>
          <a:p>
            <a:pPr algn="ctr"/>
            <a:r>
              <a:rPr lang="nl-NL" sz="1400" dirty="0">
                <a:solidFill>
                  <a:schemeClr val="bg1"/>
                </a:solidFill>
                <a:ea typeface="ＭＳ Ｐゴシック" pitchFamily="1" charset="-128"/>
              </a:rPr>
              <a:t>11%</a:t>
            </a:r>
          </a:p>
        </p:txBody>
      </p:sp>
      <p:cxnSp>
        <p:nvCxnSpPr>
          <p:cNvPr id="54" name="Rechte verbindingslijn met pijl 53">
            <a:extLst>
              <a:ext uri="{FF2B5EF4-FFF2-40B4-BE49-F238E27FC236}">
                <a16:creationId xmlns:a16="http://schemas.microsoft.com/office/drawing/2014/main" id="{FE721C90-0E62-446E-8737-588C253A33C7}"/>
              </a:ext>
            </a:extLst>
          </p:cNvPr>
          <p:cNvCxnSpPr>
            <a:cxnSpLocks/>
            <a:stCxn id="48" idx="4"/>
            <a:endCxn id="72" idx="0"/>
          </p:cNvCxnSpPr>
          <p:nvPr/>
        </p:nvCxnSpPr>
        <p:spPr bwMode="auto">
          <a:xfrm flipH="1">
            <a:off x="3244828" y="3666952"/>
            <a:ext cx="888846" cy="890471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1" name="Rechte verbindingslijn met pijl 60">
            <a:extLst>
              <a:ext uri="{FF2B5EF4-FFF2-40B4-BE49-F238E27FC236}">
                <a16:creationId xmlns:a16="http://schemas.microsoft.com/office/drawing/2014/main" id="{AA81DAE4-6B4C-455B-BA98-25D71DB887DD}"/>
              </a:ext>
            </a:extLst>
          </p:cNvPr>
          <p:cNvCxnSpPr>
            <a:cxnSpLocks/>
            <a:stCxn id="110" idx="4"/>
            <a:endCxn id="72" idx="0"/>
          </p:cNvCxnSpPr>
          <p:nvPr/>
        </p:nvCxnSpPr>
        <p:spPr bwMode="auto">
          <a:xfrm>
            <a:off x="1704704" y="4314650"/>
            <a:ext cx="1540124" cy="242773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0" name="Ovaal 109">
            <a:extLst>
              <a:ext uri="{FF2B5EF4-FFF2-40B4-BE49-F238E27FC236}">
                <a16:creationId xmlns:a16="http://schemas.microsoft.com/office/drawing/2014/main" id="{058B929C-B42F-4A75-B4EC-427BFA3E36FE}"/>
              </a:ext>
            </a:extLst>
          </p:cNvPr>
          <p:cNvSpPr/>
          <p:nvPr/>
        </p:nvSpPr>
        <p:spPr bwMode="auto">
          <a:xfrm>
            <a:off x="300704" y="1506650"/>
            <a:ext cx="2808000" cy="2808000"/>
          </a:xfrm>
          <a:prstGeom prst="ellipse">
            <a:avLst/>
          </a:prstGeom>
          <a:solidFill>
            <a:srgbClr val="183A8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ea typeface="ＭＳ Ｐゴシック" pitchFamily="1" charset="-128"/>
              </a:rPr>
              <a:t>Gemeentefonds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NL" sz="1400" dirty="0">
                <a:solidFill>
                  <a:schemeClr val="bg1"/>
                </a:solidFill>
                <a:ea typeface="ＭＳ Ｐゴシック" pitchFamily="1" charset="-128"/>
              </a:rPr>
              <a:t>56%</a:t>
            </a:r>
            <a:endParaRPr kumimoji="0" lang="nl-NL" sz="1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ea typeface="ＭＳ Ｐゴシック" pitchFamily="1" charset="-128"/>
            </a:endParaRPr>
          </a:p>
        </p:txBody>
      </p:sp>
      <p:sp>
        <p:nvSpPr>
          <p:cNvPr id="72" name="Ovaal 71">
            <a:extLst>
              <a:ext uri="{FF2B5EF4-FFF2-40B4-BE49-F238E27FC236}">
                <a16:creationId xmlns:a16="http://schemas.microsoft.com/office/drawing/2014/main" id="{5AF83DB9-FDAF-45C7-8104-FCD2095E9B08}"/>
              </a:ext>
            </a:extLst>
          </p:cNvPr>
          <p:cNvSpPr/>
          <p:nvPr/>
        </p:nvSpPr>
        <p:spPr bwMode="auto">
          <a:xfrm>
            <a:off x="2555776" y="4557423"/>
            <a:ext cx="1378104" cy="1326859"/>
          </a:xfrm>
          <a:prstGeom prst="ellipse">
            <a:avLst/>
          </a:prstGeom>
          <a:solidFill>
            <a:srgbClr val="FFC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1400" b="0" i="0" u="none" strike="noStrike" cap="none" normalizeH="0" baseline="0" dirty="0">
                <a:ln>
                  <a:noFill/>
                </a:ln>
                <a:solidFill>
                  <a:srgbClr val="183A80"/>
                </a:solidFill>
                <a:effectLst/>
                <a:ea typeface="ＭＳ Ｐゴシック" pitchFamily="1" charset="-128"/>
              </a:rPr>
              <a:t>Begroting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NL" sz="1400" dirty="0">
                <a:solidFill>
                  <a:srgbClr val="183A80"/>
                </a:solidFill>
                <a:ea typeface="ＭＳ Ｐゴシック" pitchFamily="1" charset="-128"/>
              </a:rPr>
              <a:t>€366 mln.</a:t>
            </a:r>
            <a:endParaRPr kumimoji="0" lang="nl-NL" sz="14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ea typeface="ＭＳ Ｐゴシック" pitchFamily="1" charset="-128"/>
            </a:endParaRPr>
          </a:p>
        </p:txBody>
      </p:sp>
      <p:sp>
        <p:nvSpPr>
          <p:cNvPr id="73" name="Ovaal 72">
            <a:extLst>
              <a:ext uri="{FF2B5EF4-FFF2-40B4-BE49-F238E27FC236}">
                <a16:creationId xmlns:a16="http://schemas.microsoft.com/office/drawing/2014/main" id="{DAAC5164-BA39-4F1F-A979-F09835B5FE8F}"/>
              </a:ext>
            </a:extLst>
          </p:cNvPr>
          <p:cNvSpPr/>
          <p:nvPr/>
        </p:nvSpPr>
        <p:spPr bwMode="auto">
          <a:xfrm>
            <a:off x="7208584" y="2136952"/>
            <a:ext cx="1620000" cy="1620000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1400" b="0" i="0" u="none" strike="noStrike" cap="none" normalizeH="0" baseline="0" dirty="0">
                <a:ln>
                  <a:noFill/>
                </a:ln>
                <a:solidFill>
                  <a:srgbClr val="183A80"/>
                </a:solidFill>
                <a:effectLst/>
                <a:ea typeface="ＭＳ Ｐゴシック" pitchFamily="1" charset="-128"/>
              </a:rPr>
              <a:t>Eigen middelen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NL" sz="1400" dirty="0">
                <a:solidFill>
                  <a:srgbClr val="183A80"/>
                </a:solidFill>
                <a:ea typeface="ＭＳ Ｐゴシック" pitchFamily="1" charset="-128"/>
              </a:rPr>
              <a:t>17%</a:t>
            </a:r>
            <a:endParaRPr kumimoji="0" lang="nl-NL" sz="14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ea typeface="ＭＳ Ｐゴシック" pitchFamily="1" charset="-128"/>
            </a:endParaRPr>
          </a:p>
        </p:txBody>
      </p:sp>
      <p:sp>
        <p:nvSpPr>
          <p:cNvPr id="74" name="Wolk 73">
            <a:extLst>
              <a:ext uri="{FF2B5EF4-FFF2-40B4-BE49-F238E27FC236}">
                <a16:creationId xmlns:a16="http://schemas.microsoft.com/office/drawing/2014/main" id="{3FDC9C26-4053-4D45-ACE8-16EBA814B885}"/>
              </a:ext>
            </a:extLst>
          </p:cNvPr>
          <p:cNvSpPr/>
          <p:nvPr/>
        </p:nvSpPr>
        <p:spPr bwMode="auto">
          <a:xfrm>
            <a:off x="6686857" y="4581330"/>
            <a:ext cx="1823848" cy="1170105"/>
          </a:xfrm>
          <a:prstGeom prst="cloud">
            <a:avLst/>
          </a:prstGeom>
          <a:solidFill>
            <a:srgbClr val="F2F5FE"/>
          </a:solidFill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1200" b="0" i="0" u="none" strike="noStrike" cap="none" normalizeH="0" baseline="0" dirty="0">
                <a:ln>
                  <a:noFill/>
                </a:ln>
                <a:solidFill>
                  <a:srgbClr val="183A80"/>
                </a:solidFill>
                <a:effectLst/>
                <a:ea typeface="ＭＳ Ｐゴシック" pitchFamily="1" charset="-128"/>
              </a:rPr>
              <a:t>Incidentele subsidies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NL" sz="1200" dirty="0">
                <a:solidFill>
                  <a:srgbClr val="183A80"/>
                </a:solidFill>
                <a:ea typeface="ＭＳ Ｐゴシック" pitchFamily="1" charset="-128"/>
              </a:rPr>
              <a:t>(provincie, etc.)</a:t>
            </a:r>
            <a:endParaRPr kumimoji="0" lang="nl-NL" sz="1200" b="0" i="0" u="none" strike="noStrike" cap="none" normalizeH="0" baseline="0" dirty="0">
              <a:ln>
                <a:noFill/>
              </a:ln>
              <a:solidFill>
                <a:srgbClr val="183A80"/>
              </a:solidFill>
              <a:effectLst/>
              <a:ea typeface="ＭＳ Ｐゴシック" pitchFamily="1" charset="-128"/>
            </a:endParaRPr>
          </a:p>
        </p:txBody>
      </p:sp>
      <p:cxnSp>
        <p:nvCxnSpPr>
          <p:cNvPr id="75" name="Rechte verbindingslijn met pijl 74">
            <a:extLst>
              <a:ext uri="{FF2B5EF4-FFF2-40B4-BE49-F238E27FC236}">
                <a16:creationId xmlns:a16="http://schemas.microsoft.com/office/drawing/2014/main" id="{70233DE0-FB2E-41A4-B8BE-6057AA81125A}"/>
              </a:ext>
            </a:extLst>
          </p:cNvPr>
          <p:cNvCxnSpPr>
            <a:cxnSpLocks/>
            <a:stCxn id="45" idx="4"/>
            <a:endCxn id="72" idx="0"/>
          </p:cNvCxnSpPr>
          <p:nvPr/>
        </p:nvCxnSpPr>
        <p:spPr bwMode="auto">
          <a:xfrm flipH="1">
            <a:off x="3244828" y="3720650"/>
            <a:ext cx="2735230" cy="836773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6" name="Rechte verbindingslijn met pijl 75">
            <a:extLst>
              <a:ext uri="{FF2B5EF4-FFF2-40B4-BE49-F238E27FC236}">
                <a16:creationId xmlns:a16="http://schemas.microsoft.com/office/drawing/2014/main" id="{2B71C1CE-46B5-4D74-B83D-BEFAA88FF781}"/>
              </a:ext>
            </a:extLst>
          </p:cNvPr>
          <p:cNvCxnSpPr>
            <a:cxnSpLocks/>
            <a:stCxn id="73" idx="4"/>
            <a:endCxn id="72" idx="0"/>
          </p:cNvCxnSpPr>
          <p:nvPr/>
        </p:nvCxnSpPr>
        <p:spPr bwMode="auto">
          <a:xfrm flipH="1">
            <a:off x="3244828" y="3756952"/>
            <a:ext cx="4773756" cy="800471"/>
          </a:xfrm>
          <a:prstGeom prst="straightConnector1">
            <a:avLst/>
          </a:prstGeom>
          <a:ln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0" name="Rechte verbindingslijn met pijl 79">
            <a:extLst>
              <a:ext uri="{FF2B5EF4-FFF2-40B4-BE49-F238E27FC236}">
                <a16:creationId xmlns:a16="http://schemas.microsoft.com/office/drawing/2014/main" id="{4F07E1F1-BE57-4C9A-AE50-9598347751DA}"/>
              </a:ext>
            </a:extLst>
          </p:cNvPr>
          <p:cNvCxnSpPr>
            <a:cxnSpLocks/>
            <a:endCxn id="72" idx="6"/>
          </p:cNvCxnSpPr>
          <p:nvPr/>
        </p:nvCxnSpPr>
        <p:spPr bwMode="auto">
          <a:xfrm flipH="1">
            <a:off x="3933880" y="5211435"/>
            <a:ext cx="2752977" cy="9418"/>
          </a:xfrm>
          <a:prstGeom prst="straightConnector1">
            <a:avLst/>
          </a:prstGeom>
          <a:ln>
            <a:prstDash val="dashDot"/>
            <a:headEnd type="none" w="med" len="med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62737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fgeronde rechthoek 4"/>
          <p:cNvSpPr/>
          <p:nvPr/>
        </p:nvSpPr>
        <p:spPr>
          <a:xfrm>
            <a:off x="179512" y="2564904"/>
            <a:ext cx="1800200" cy="1656184"/>
          </a:xfrm>
          <a:prstGeom prst="roundRect">
            <a:avLst/>
          </a:prstGeom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b="1" dirty="0">
                <a:solidFill>
                  <a:schemeClr val="accent2">
                    <a:lumMod val="25000"/>
                  </a:schemeClr>
                </a:solidFill>
                <a:latin typeface="Calibri" pitchFamily="34" charset="0"/>
              </a:rPr>
              <a:t>Balans</a:t>
            </a:r>
          </a:p>
          <a:p>
            <a:pPr algn="ctr"/>
            <a:r>
              <a:rPr lang="nl-NL" sz="1200" b="1" dirty="0">
                <a:solidFill>
                  <a:schemeClr val="accent2">
                    <a:lumMod val="25000"/>
                  </a:schemeClr>
                </a:solidFill>
                <a:latin typeface="Calibri" pitchFamily="34" charset="0"/>
              </a:rPr>
              <a:t>(schuld)</a:t>
            </a:r>
          </a:p>
        </p:txBody>
      </p:sp>
      <p:sp>
        <p:nvSpPr>
          <p:cNvPr id="6" name="Afgeronde rechthoek 5"/>
          <p:cNvSpPr/>
          <p:nvPr/>
        </p:nvSpPr>
        <p:spPr>
          <a:xfrm>
            <a:off x="179512" y="4293096"/>
            <a:ext cx="1800200" cy="1584176"/>
          </a:xfrm>
          <a:prstGeom prst="roundRect">
            <a:avLst/>
          </a:prstGeom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b="1" dirty="0">
                <a:solidFill>
                  <a:schemeClr val="accent2">
                    <a:lumMod val="25000"/>
                  </a:schemeClr>
                </a:solidFill>
                <a:latin typeface="Calibri" pitchFamily="34" charset="0"/>
              </a:rPr>
              <a:t>Ketenpartners</a:t>
            </a:r>
          </a:p>
        </p:txBody>
      </p:sp>
      <p:sp>
        <p:nvSpPr>
          <p:cNvPr id="7" name="Afgeronde rechthoek 6"/>
          <p:cNvSpPr/>
          <p:nvPr/>
        </p:nvSpPr>
        <p:spPr>
          <a:xfrm>
            <a:off x="2051720" y="4293096"/>
            <a:ext cx="1728192" cy="1584176"/>
          </a:xfrm>
          <a:prstGeom prst="roundRect">
            <a:avLst/>
          </a:prstGeom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b="1" dirty="0">
                <a:solidFill>
                  <a:schemeClr val="accent2">
                    <a:lumMod val="25000"/>
                  </a:schemeClr>
                </a:solidFill>
                <a:latin typeface="Calibri" pitchFamily="34" charset="0"/>
              </a:rPr>
              <a:t>Ontwikkeling stad</a:t>
            </a:r>
          </a:p>
          <a:p>
            <a:pPr algn="ctr"/>
            <a:r>
              <a:rPr lang="nl-NL" sz="1200" b="1" dirty="0">
                <a:solidFill>
                  <a:schemeClr val="accent2">
                    <a:lumMod val="25000"/>
                  </a:schemeClr>
                </a:solidFill>
                <a:latin typeface="Calibri" pitchFamily="34" charset="0"/>
              </a:rPr>
              <a:t>Groei / krimp</a:t>
            </a:r>
          </a:p>
          <a:p>
            <a:pPr algn="ctr"/>
            <a:r>
              <a:rPr lang="nl-NL" sz="1200" b="1" dirty="0">
                <a:solidFill>
                  <a:schemeClr val="accent2">
                    <a:lumMod val="25000"/>
                  </a:schemeClr>
                </a:solidFill>
                <a:latin typeface="Calibri" pitchFamily="34" charset="0"/>
              </a:rPr>
              <a:t>Grondexploitatie</a:t>
            </a:r>
          </a:p>
          <a:p>
            <a:pPr algn="ctr"/>
            <a:r>
              <a:rPr lang="nl-NL" sz="1200" b="1" dirty="0">
                <a:solidFill>
                  <a:schemeClr val="accent2">
                    <a:lumMod val="25000"/>
                  </a:schemeClr>
                </a:solidFill>
                <a:latin typeface="Calibri" pitchFamily="34" charset="0"/>
              </a:rPr>
              <a:t>Bijstand</a:t>
            </a:r>
          </a:p>
        </p:txBody>
      </p:sp>
      <p:sp>
        <p:nvSpPr>
          <p:cNvPr id="8" name="Afgeronde rechthoek 7"/>
          <p:cNvSpPr/>
          <p:nvPr/>
        </p:nvSpPr>
        <p:spPr>
          <a:xfrm>
            <a:off x="2051720" y="2564904"/>
            <a:ext cx="1728192" cy="1656184"/>
          </a:xfrm>
          <a:prstGeom prst="roundRect">
            <a:avLst/>
          </a:prstGeom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b="1" dirty="0">
                <a:solidFill>
                  <a:schemeClr val="accent2">
                    <a:lumMod val="25000"/>
                  </a:schemeClr>
                </a:solidFill>
                <a:latin typeface="Calibri" pitchFamily="34" charset="0"/>
              </a:rPr>
              <a:t>Exploitatie</a:t>
            </a:r>
          </a:p>
          <a:p>
            <a:pPr algn="ctr"/>
            <a:r>
              <a:rPr lang="nl-NL" sz="1200" b="1" dirty="0">
                <a:solidFill>
                  <a:schemeClr val="accent2">
                    <a:lumMod val="25000"/>
                  </a:schemeClr>
                </a:solidFill>
                <a:latin typeface="Calibri" pitchFamily="34" charset="0"/>
              </a:rPr>
              <a:t>Vast / flexibel</a:t>
            </a:r>
          </a:p>
          <a:p>
            <a:pPr algn="ctr"/>
            <a:r>
              <a:rPr lang="nl-NL" sz="1200" b="1" dirty="0">
                <a:solidFill>
                  <a:schemeClr val="accent2">
                    <a:lumMod val="25000"/>
                  </a:schemeClr>
                </a:solidFill>
                <a:latin typeface="Calibri" pitchFamily="34" charset="0"/>
              </a:rPr>
              <a:t>Risicomanagement</a:t>
            </a:r>
          </a:p>
          <a:p>
            <a:pPr algn="ctr"/>
            <a:r>
              <a:rPr lang="nl-NL" sz="1200" b="1" dirty="0" err="1">
                <a:solidFill>
                  <a:schemeClr val="accent2">
                    <a:lumMod val="25000"/>
                  </a:schemeClr>
                </a:solidFill>
                <a:latin typeface="Calibri" pitchFamily="34" charset="0"/>
              </a:rPr>
              <a:t>Aanpassings-vermogen</a:t>
            </a:r>
            <a:endParaRPr lang="nl-NL" sz="1200" b="1" dirty="0">
              <a:solidFill>
                <a:schemeClr val="accent2">
                  <a:lumMod val="25000"/>
                </a:schemeClr>
              </a:solidFill>
              <a:latin typeface="Calibri" pitchFamily="34" charset="0"/>
            </a:endParaRPr>
          </a:p>
        </p:txBody>
      </p:sp>
      <p:cxnSp>
        <p:nvCxnSpPr>
          <p:cNvPr id="9" name="Rechte verbindingslijn met pijl 8"/>
          <p:cNvCxnSpPr/>
          <p:nvPr/>
        </p:nvCxnSpPr>
        <p:spPr>
          <a:xfrm flipV="1">
            <a:off x="1475656" y="3933056"/>
            <a:ext cx="1008112" cy="792088"/>
          </a:xfrm>
          <a:prstGeom prst="straightConnector1">
            <a:avLst/>
          </a:prstGeom>
          <a:ln>
            <a:solidFill>
              <a:schemeClr val="accent3"/>
            </a:solidFill>
            <a:headEnd type="triangle"/>
            <a:tailEnd type="triangle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Rechte verbindingslijn 9"/>
          <p:cNvCxnSpPr/>
          <p:nvPr/>
        </p:nvCxnSpPr>
        <p:spPr>
          <a:xfrm>
            <a:off x="1547664" y="3933056"/>
            <a:ext cx="864096" cy="792088"/>
          </a:xfrm>
          <a:prstGeom prst="line">
            <a:avLst/>
          </a:prstGeom>
          <a:ln>
            <a:solidFill>
              <a:schemeClr val="accent3"/>
            </a:solidFill>
            <a:headEnd type="triangle"/>
            <a:tailEnd type="triangle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Rechte verbindingslijn met pijl 10"/>
          <p:cNvCxnSpPr/>
          <p:nvPr/>
        </p:nvCxnSpPr>
        <p:spPr>
          <a:xfrm>
            <a:off x="395536" y="3933304"/>
            <a:ext cx="0" cy="791840"/>
          </a:xfrm>
          <a:prstGeom prst="straightConnector1">
            <a:avLst/>
          </a:prstGeom>
          <a:ln>
            <a:solidFill>
              <a:schemeClr val="accent3"/>
            </a:solidFill>
            <a:headEnd type="triangle"/>
            <a:tailEnd type="triangle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Rechte verbindingslijn met pijl 11"/>
          <p:cNvCxnSpPr/>
          <p:nvPr/>
        </p:nvCxnSpPr>
        <p:spPr>
          <a:xfrm>
            <a:off x="3563888" y="3933056"/>
            <a:ext cx="0" cy="792088"/>
          </a:xfrm>
          <a:prstGeom prst="straightConnector1">
            <a:avLst/>
          </a:prstGeom>
          <a:ln>
            <a:solidFill>
              <a:schemeClr val="accent3"/>
            </a:solidFill>
            <a:headEnd type="triangle"/>
            <a:tailEnd type="triangle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Rechte verbindingslijn met pijl 12"/>
          <p:cNvCxnSpPr/>
          <p:nvPr/>
        </p:nvCxnSpPr>
        <p:spPr>
          <a:xfrm>
            <a:off x="1547664" y="2708920"/>
            <a:ext cx="936104" cy="0"/>
          </a:xfrm>
          <a:prstGeom prst="straightConnector1">
            <a:avLst/>
          </a:prstGeom>
          <a:ln>
            <a:solidFill>
              <a:schemeClr val="accent3"/>
            </a:solidFill>
            <a:headEnd type="triangle"/>
            <a:tailEnd type="triangle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Rechte verbindingslijn met pijl 13"/>
          <p:cNvCxnSpPr/>
          <p:nvPr/>
        </p:nvCxnSpPr>
        <p:spPr>
          <a:xfrm>
            <a:off x="1475656" y="5733256"/>
            <a:ext cx="936104" cy="0"/>
          </a:xfrm>
          <a:prstGeom prst="straightConnector1">
            <a:avLst/>
          </a:prstGeom>
          <a:ln>
            <a:solidFill>
              <a:schemeClr val="accent3"/>
            </a:solidFill>
            <a:headEnd type="triangle"/>
            <a:tailEnd type="triangle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5" name="Afgeronde rechthoek 14"/>
          <p:cNvSpPr/>
          <p:nvPr/>
        </p:nvSpPr>
        <p:spPr>
          <a:xfrm>
            <a:off x="6228184" y="2636912"/>
            <a:ext cx="2304256" cy="2304256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>
              <a:solidFill>
                <a:schemeClr val="accent2">
                  <a:lumMod val="25000"/>
                </a:schemeClr>
              </a:solidFill>
              <a:latin typeface="Calibri" pitchFamily="34" charset="0"/>
            </a:endParaRPr>
          </a:p>
        </p:txBody>
      </p:sp>
      <p:sp>
        <p:nvSpPr>
          <p:cNvPr id="16" name="Afgeronde rechthoek 15"/>
          <p:cNvSpPr/>
          <p:nvPr/>
        </p:nvSpPr>
        <p:spPr>
          <a:xfrm>
            <a:off x="5508104" y="2996952"/>
            <a:ext cx="2448272" cy="2232248"/>
          </a:xfrm>
          <a:prstGeom prst="round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Calibri" pitchFamily="34" charset="0"/>
            </a:endParaRPr>
          </a:p>
        </p:txBody>
      </p:sp>
      <p:sp>
        <p:nvSpPr>
          <p:cNvPr id="17" name="Afgeronde rechthoek 16"/>
          <p:cNvSpPr/>
          <p:nvPr/>
        </p:nvSpPr>
        <p:spPr>
          <a:xfrm>
            <a:off x="4932040" y="3356992"/>
            <a:ext cx="2448272" cy="2232248"/>
          </a:xfrm>
          <a:prstGeom prst="round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Calibri" pitchFamily="34" charset="0"/>
            </a:endParaRPr>
          </a:p>
        </p:txBody>
      </p:sp>
      <p:sp>
        <p:nvSpPr>
          <p:cNvPr id="18" name="Afgeronde rechthoek 17"/>
          <p:cNvSpPr/>
          <p:nvPr/>
        </p:nvSpPr>
        <p:spPr>
          <a:xfrm>
            <a:off x="3995936" y="3717032"/>
            <a:ext cx="2880320" cy="2160240"/>
          </a:xfrm>
          <a:prstGeom prst="roundRect">
            <a:avLst/>
          </a:prstGeom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9" name="Tekstvak 18"/>
          <p:cNvSpPr txBox="1"/>
          <p:nvPr/>
        </p:nvSpPr>
        <p:spPr>
          <a:xfrm>
            <a:off x="7812360" y="2636912"/>
            <a:ext cx="638573" cy="2769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nl-NL" sz="1200" b="1" dirty="0">
                <a:solidFill>
                  <a:schemeClr val="accent2">
                    <a:lumMod val="25000"/>
                  </a:schemeClr>
                </a:solidFill>
                <a:latin typeface="Calibri" pitchFamily="34" charset="0"/>
              </a:rPr>
              <a:t>Buffers</a:t>
            </a:r>
          </a:p>
        </p:txBody>
      </p:sp>
      <p:sp>
        <p:nvSpPr>
          <p:cNvPr id="20" name="Tekstvak 19"/>
          <p:cNvSpPr txBox="1"/>
          <p:nvPr/>
        </p:nvSpPr>
        <p:spPr>
          <a:xfrm>
            <a:off x="5940152" y="2996952"/>
            <a:ext cx="1941685" cy="2769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nl-NL" sz="1200" b="1" dirty="0">
                <a:solidFill>
                  <a:schemeClr val="accent2">
                    <a:lumMod val="25000"/>
                  </a:schemeClr>
                </a:solidFill>
                <a:latin typeface="Calibri" pitchFamily="34" charset="0"/>
              </a:rPr>
              <a:t>Robuustheid v/d begroting </a:t>
            </a:r>
          </a:p>
        </p:txBody>
      </p:sp>
      <p:sp>
        <p:nvSpPr>
          <p:cNvPr id="21" name="Tekstvak 20"/>
          <p:cNvSpPr txBox="1"/>
          <p:nvPr/>
        </p:nvSpPr>
        <p:spPr>
          <a:xfrm>
            <a:off x="6588224" y="3356992"/>
            <a:ext cx="612219" cy="2769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nl-NL" sz="1200" b="1" dirty="0" err="1">
                <a:solidFill>
                  <a:schemeClr val="bg1"/>
                </a:solidFill>
                <a:latin typeface="Calibri" pitchFamily="34" charset="0"/>
              </a:rPr>
              <a:t>Ratio’s</a:t>
            </a:r>
            <a:endParaRPr lang="nl-NL" sz="12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2" name="Rechte verbindingslijn 21"/>
          <p:cNvCxnSpPr>
            <a:endCxn id="18" idx="3"/>
          </p:cNvCxnSpPr>
          <p:nvPr/>
        </p:nvCxnSpPr>
        <p:spPr>
          <a:xfrm>
            <a:off x="3995936" y="4797152"/>
            <a:ext cx="2880320" cy="0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Rechte verbindingslijn 22"/>
          <p:cNvCxnSpPr>
            <a:endCxn id="18" idx="2"/>
          </p:cNvCxnSpPr>
          <p:nvPr/>
        </p:nvCxnSpPr>
        <p:spPr>
          <a:xfrm>
            <a:off x="5436096" y="3717032"/>
            <a:ext cx="0" cy="2160240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4" name="Tekstvak 23"/>
          <p:cNvSpPr txBox="1"/>
          <p:nvPr/>
        </p:nvSpPr>
        <p:spPr>
          <a:xfrm>
            <a:off x="3923928" y="4077072"/>
            <a:ext cx="165618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nl-NL" sz="1200" b="1" dirty="0">
                <a:solidFill>
                  <a:schemeClr val="accent2">
                    <a:lumMod val="25000"/>
                  </a:schemeClr>
                </a:solidFill>
                <a:latin typeface="Calibri" pitchFamily="34" charset="0"/>
              </a:rPr>
              <a:t>Vast en flexibel in evenwicht</a:t>
            </a:r>
          </a:p>
        </p:txBody>
      </p:sp>
      <p:sp>
        <p:nvSpPr>
          <p:cNvPr id="25" name="Tekstvak 24"/>
          <p:cNvSpPr txBox="1"/>
          <p:nvPr/>
        </p:nvSpPr>
        <p:spPr>
          <a:xfrm>
            <a:off x="5724128" y="4221088"/>
            <a:ext cx="891206" cy="2769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nl-NL" sz="1200" b="1" dirty="0">
                <a:solidFill>
                  <a:schemeClr val="accent2">
                    <a:lumMod val="25000"/>
                  </a:schemeClr>
                </a:solidFill>
                <a:latin typeface="Calibri" pitchFamily="34" charset="0"/>
              </a:rPr>
              <a:t>Lastendruk</a:t>
            </a:r>
          </a:p>
        </p:txBody>
      </p:sp>
      <p:sp>
        <p:nvSpPr>
          <p:cNvPr id="26" name="Tekstvak 25"/>
          <p:cNvSpPr txBox="1"/>
          <p:nvPr/>
        </p:nvSpPr>
        <p:spPr>
          <a:xfrm>
            <a:off x="4190496" y="5168225"/>
            <a:ext cx="1039067" cy="27699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nl-NL" sz="1200" b="1" dirty="0">
                <a:solidFill>
                  <a:schemeClr val="accent2">
                    <a:lumMod val="25000"/>
                  </a:schemeClr>
                </a:solidFill>
                <a:latin typeface="Calibri" pitchFamily="34" charset="0"/>
              </a:rPr>
              <a:t>Balanspositie</a:t>
            </a:r>
          </a:p>
        </p:txBody>
      </p:sp>
      <p:sp>
        <p:nvSpPr>
          <p:cNvPr id="27" name="Tekstvak 26"/>
          <p:cNvSpPr txBox="1"/>
          <p:nvPr/>
        </p:nvSpPr>
        <p:spPr>
          <a:xfrm>
            <a:off x="5364088" y="4941168"/>
            <a:ext cx="1512168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nl-NL" sz="1200" b="1" dirty="0">
                <a:solidFill>
                  <a:schemeClr val="accent2">
                    <a:lumMod val="25000"/>
                  </a:schemeClr>
                </a:solidFill>
                <a:latin typeface="Calibri" pitchFamily="34" charset="0"/>
              </a:rPr>
              <a:t>Mate van afhankelijkheid van de algemene uitkering</a:t>
            </a:r>
          </a:p>
        </p:txBody>
      </p:sp>
      <p:cxnSp>
        <p:nvCxnSpPr>
          <p:cNvPr id="28" name="Rechte verbindingslijn met pijl 27"/>
          <p:cNvCxnSpPr/>
          <p:nvPr/>
        </p:nvCxnSpPr>
        <p:spPr>
          <a:xfrm flipV="1">
            <a:off x="4067944" y="2636912"/>
            <a:ext cx="2808312" cy="1296144"/>
          </a:xfrm>
          <a:prstGeom prst="straightConnector1">
            <a:avLst/>
          </a:prstGeom>
          <a:ln>
            <a:solidFill>
              <a:schemeClr val="accent3"/>
            </a:solidFill>
            <a:headEnd type="triangle"/>
            <a:tailEnd type="triangle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Titel 1"/>
          <p:cNvSpPr>
            <a:spLocks noGrp="1"/>
          </p:cNvSpPr>
          <p:nvPr>
            <p:ph type="title"/>
          </p:nvPr>
        </p:nvSpPr>
        <p:spPr>
          <a:xfrm>
            <a:off x="600743" y="1689775"/>
            <a:ext cx="8001000" cy="660400"/>
          </a:xfrm>
        </p:spPr>
        <p:txBody>
          <a:bodyPr/>
          <a:lstStyle/>
          <a:p>
            <a:r>
              <a:rPr lang="nl-NL" dirty="0"/>
              <a:t>Samenhang en evenwicht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Afgeronde rechthoek 29"/>
          <p:cNvSpPr/>
          <p:nvPr/>
        </p:nvSpPr>
        <p:spPr bwMode="auto">
          <a:xfrm>
            <a:off x="611560" y="2493304"/>
            <a:ext cx="7776864" cy="3672000"/>
          </a:xfrm>
          <a:prstGeom prst="roundRect">
            <a:avLst>
              <a:gd name="adj" fmla="val 10674"/>
            </a:avLst>
          </a:prstGeom>
          <a:solidFill>
            <a:schemeClr val="accent5">
              <a:lumMod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rgbClr val="183A80"/>
              </a:solidFill>
              <a:effectLst/>
              <a:latin typeface="Verdana" pitchFamily="-80" charset="0"/>
              <a:ea typeface="ＭＳ Ｐゴシック" pitchFamily="-80" charset="-128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Kengetallen in begroting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A3F3479-312D-476E-A288-1DA945E6D2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4602601"/>
              </p:ext>
            </p:extLst>
          </p:nvPr>
        </p:nvGraphicFramePr>
        <p:xfrm>
          <a:off x="693167" y="2780928"/>
          <a:ext cx="7613650" cy="29767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Worksheet" r:id="rId3" imgW="7613730" imgH="2857500" progId="Excel.Sheet.12">
                  <p:embed/>
                </p:oleObj>
              </mc:Choice>
              <mc:Fallback>
                <p:oleObj name="Worksheet" r:id="rId3" imgW="7613730" imgH="2857500" progId="Excel.Sheet.12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29944E8-1D63-4599-AB81-1516BE97CE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3167" y="2780928"/>
                        <a:ext cx="7613650" cy="29767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9207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588FF3-5DD1-4964-B72F-8254C2106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Uitgangspunten opstellen begroting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8470F9B-F06A-474C-B7E9-2C51281A65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Structureel sluitende (</a:t>
            </a:r>
            <a:r>
              <a:rPr lang="nl-NL" dirty="0" err="1"/>
              <a:t>meerjaren</a:t>
            </a:r>
            <a:r>
              <a:rPr lang="nl-NL" dirty="0"/>
              <a:t>)begroting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Reële ramingen lasten en baten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Risicomanagement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Voldoende weerstandvermogen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346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2B93DD-2C1A-4B3D-991D-5199ECB4E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Onverwachte omstandigheden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45761CF-CCC9-4C16-A593-AB69AF8F8B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Directe weerstandcapaciteit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Indirecte weerstandcapaciteit</a:t>
            </a:r>
          </a:p>
        </p:txBody>
      </p:sp>
    </p:spTree>
    <p:extLst>
      <p:ext uri="{BB962C8B-B14F-4D97-AF65-F5344CB8AC3E}">
        <p14:creationId xmlns:p14="http://schemas.microsoft.com/office/powerpoint/2010/main" val="368029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187AFE-39CB-468F-AD16-DE7062AEF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Directe weerstandcapaciteit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928CC82-50D0-40BB-9D29-0BF2FAF7DB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Stelposten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Weerstandreserves</a:t>
            </a:r>
          </a:p>
        </p:txBody>
      </p:sp>
    </p:spTree>
    <p:extLst>
      <p:ext uri="{BB962C8B-B14F-4D97-AF65-F5344CB8AC3E}">
        <p14:creationId xmlns:p14="http://schemas.microsoft.com/office/powerpoint/2010/main" val="350782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venter_blauw_nieuwe_huisstijl">
  <a:themeElements>
    <a:clrScheme name="Lege presentatie 14">
      <a:dk1>
        <a:srgbClr val="F8F8F8"/>
      </a:dk1>
      <a:lt1>
        <a:srgbClr val="FFFFFF"/>
      </a:lt1>
      <a:dk2>
        <a:srgbClr val="F8F8F8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D4D4D4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Lege presentatie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rgbClr val="183A80"/>
            </a:solidFill>
            <a:effectLst/>
            <a:latin typeface="Verdana" pitchFamily="1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rgbClr val="183A80"/>
            </a:solidFill>
            <a:effectLst/>
            <a:latin typeface="Verdana" pitchFamily="1" charset="0"/>
            <a:ea typeface="ＭＳ Ｐゴシック" pitchFamily="1" charset="-128"/>
          </a:defRPr>
        </a:defPPr>
      </a:lstStyle>
    </a:lnDef>
  </a:objectDefaults>
  <a:extraClrSchemeLst>
    <a:extraClrScheme>
      <a:clrScheme name="Lege presentati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ge presentati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ge presentati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ge presentati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ge presentati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ge presentati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ge presentati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ge presentati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ge presentati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ge presentati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ge presentati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ge presentati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ge presentatie 13">
        <a:dk1>
          <a:srgbClr val="183A7C"/>
        </a:dk1>
        <a:lt1>
          <a:srgbClr val="FFFFFF"/>
        </a:lt1>
        <a:dk2>
          <a:srgbClr val="183A7C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133069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ge presentatie 14">
        <a:dk1>
          <a:srgbClr val="F8F8F8"/>
        </a:dk1>
        <a:lt1>
          <a:srgbClr val="FFFFFF"/>
        </a:lt1>
        <a:dk2>
          <a:srgbClr val="F8F8F8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D4D4D4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AxSourceListID xmlns="dbc4c546-1970-4b06-a472-f40b77ecf0d1" xsi:nil="true"/>
    <AxSourceItemID xmlns="dbc4c546-1970-4b06-a472-f40b77ecf0d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6420592986E942A0EA6CECD1DB93F3" ma:contentTypeVersion="3" ma:contentTypeDescription="Een nieuw document maken." ma:contentTypeScope="" ma:versionID="e2df555a605797a74087b4822be11ed1">
  <xsd:schema xmlns:xsd="http://www.w3.org/2001/XMLSchema" xmlns:xs="http://www.w3.org/2001/XMLSchema" xmlns:p="http://schemas.microsoft.com/office/2006/metadata/properties" xmlns:ns2="dbc4c546-1970-4b06-a472-f40b77ecf0d1" targetNamespace="http://schemas.microsoft.com/office/2006/metadata/properties" ma:root="true" ma:fieldsID="70d3d6b68291ccbee7e5663850a9ccb8" ns2:_="">
    <xsd:import namespace="dbc4c546-1970-4b06-a472-f40b77ecf0d1"/>
    <xsd:element name="properties">
      <xsd:complexType>
        <xsd:sequence>
          <xsd:element name="documentManagement">
            <xsd:complexType>
              <xsd:all>
                <xsd:element ref="ns2:AxSourceListID" minOccurs="0"/>
                <xsd:element ref="ns2:AxSourceItem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c4c546-1970-4b06-a472-f40b77ecf0d1" elementFormDefault="qualified">
    <xsd:import namespace="http://schemas.microsoft.com/office/2006/documentManagement/types"/>
    <xsd:import namespace="http://schemas.microsoft.com/office/infopath/2007/PartnerControls"/>
    <xsd:element name="AxSourceListID" ma:index="8" nillable="true" ma:displayName="AxSourceListID" ma:hidden="true" ma:internalName="AxSourceListID">
      <xsd:simpleType>
        <xsd:restriction base="dms:Unknown"/>
      </xsd:simpleType>
    </xsd:element>
    <xsd:element name="AxSourceItemID" ma:index="9" nillable="true" ma:displayName="AxSourceItemID" ma:hidden="true" ma:internalName="AxSourceItemID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 ma:readOnly="tru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35E00D8-50BE-4E51-8229-7458C648A730}">
  <ds:schemaRefs>
    <ds:schemaRef ds:uri="http://purl.org/dc/elements/1.1/"/>
    <ds:schemaRef ds:uri="http://schemas.microsoft.com/office/2006/metadata/properties"/>
    <ds:schemaRef ds:uri="dbc4c546-1970-4b06-a472-f40b77ecf0d1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704B805-62D7-416C-8AD1-6FB4A74C69B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A36F41-8CD9-450C-9320-C7A1355B4C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c4c546-1970-4b06-a472-f40b77ecf0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Deventer_blauw_nieuwe_huisstijl</Template>
  <TotalTime>7006</TotalTime>
  <Words>447</Words>
  <Application>Microsoft Office PowerPoint</Application>
  <PresentationFormat>Diavoorstelling (4:3)</PresentationFormat>
  <Paragraphs>194</Paragraphs>
  <Slides>19</Slides>
  <Notes>3</Notes>
  <HiddenSlides>0</HiddenSlides>
  <MMClips>0</MMClips>
  <ScaleCrop>false</ScaleCrop>
  <HeadingPairs>
    <vt:vector size="8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19</vt:i4>
      </vt:variant>
    </vt:vector>
  </HeadingPairs>
  <TitlesOfParts>
    <vt:vector size="25" baseType="lpstr">
      <vt:lpstr>Arial</vt:lpstr>
      <vt:lpstr>Calibri</vt:lpstr>
      <vt:lpstr>Verdana</vt:lpstr>
      <vt:lpstr>Wingdings</vt:lpstr>
      <vt:lpstr>Deventer_blauw_nieuwe_huisstijl</vt:lpstr>
      <vt:lpstr>Worksheet</vt:lpstr>
      <vt:lpstr>PowerPoint-presentatie</vt:lpstr>
      <vt:lpstr>Follow the money</vt:lpstr>
      <vt:lpstr>Gemeentefonds</vt:lpstr>
      <vt:lpstr>Inkomsten</vt:lpstr>
      <vt:lpstr>Samenhang en evenwicht</vt:lpstr>
      <vt:lpstr>Kengetallen in begroting</vt:lpstr>
      <vt:lpstr>Uitgangspunten opstellen begroting</vt:lpstr>
      <vt:lpstr>Onverwachte omstandigheden</vt:lpstr>
      <vt:lpstr>Directe weerstandcapaciteit</vt:lpstr>
      <vt:lpstr>Stelposten</vt:lpstr>
      <vt:lpstr>Stelposten (buffers)</vt:lpstr>
      <vt:lpstr>Structurele stelposten</vt:lpstr>
      <vt:lpstr>Eenmalige stelposten</vt:lpstr>
      <vt:lpstr>Weerstand reserves</vt:lpstr>
      <vt:lpstr>Specifieke weerstandreserve</vt:lpstr>
      <vt:lpstr>Generieke weerstandreserve  (na 4e kwartaalrapportage 2019)</vt:lpstr>
      <vt:lpstr>Generieke weerstandreserve</vt:lpstr>
      <vt:lpstr>Indirecte weerstandcapaciteit</vt:lpstr>
      <vt:lpstr>Regels en toezicht</vt:lpstr>
    </vt:vector>
  </TitlesOfParts>
  <Company>Gemeente Deventer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Hans Langeveld</dc:creator>
  <cp:lastModifiedBy>Heijmans, Ingrid</cp:lastModifiedBy>
  <cp:revision>463</cp:revision>
  <dcterms:created xsi:type="dcterms:W3CDTF">2012-09-24T13:05:37Z</dcterms:created>
  <dcterms:modified xsi:type="dcterms:W3CDTF">2020-05-06T09:26:37Z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Eigenaar">
    <vt:lpwstr>Dimitri van der Burgt</vt:lpwstr>
  </property>
  <property fmtid="{D5CDD505-2E9C-101B-9397-08002B2CF9AE}" pid="3" name="ContentTypeId">
    <vt:lpwstr>0x010100466420592986E942A0EA6CECD1DB93F3</vt:lpwstr>
  </property>
</Properties>
</file>