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66" r:id="rId5"/>
    <p:sldId id="267" r:id="rId6"/>
    <p:sldId id="268" r:id="rId7"/>
    <p:sldId id="269" r:id="rId8"/>
    <p:sldId id="270" r:id="rId9"/>
    <p:sldId id="265" r:id="rId10"/>
    <p:sldId id="259" r:id="rId11"/>
    <p:sldId id="260" r:id="rId12"/>
    <p:sldId id="264" r:id="rId13"/>
    <p:sldId id="261" r:id="rId14"/>
  </p:sldIdLst>
  <p:sldSz cx="9144000" cy="6858000" type="screen4x3"/>
  <p:notesSz cx="7099300" cy="102346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4021138" y="0"/>
            <a:ext cx="3076575" cy="512763"/>
          </a:xfrm>
          <a:prstGeom prst="rect">
            <a:avLst/>
          </a:prstGeom>
        </p:spPr>
        <p:txBody>
          <a:bodyPr vert="horz" lIns="91440" tIns="45720" rIns="91440" bIns="45720" rtlCol="0"/>
          <a:lstStyle>
            <a:lvl1pPr algn="r">
              <a:defRPr sz="1200"/>
            </a:lvl1pPr>
          </a:lstStyle>
          <a:p>
            <a:fld id="{D7CEB7CB-182E-41A3-9AD4-9318B28EC954}" type="datetimeFigureOut">
              <a:rPr lang="nl-NL" smtClean="0"/>
              <a:t>5-3-2024</a:t>
            </a:fld>
            <a:endParaRPr lang="nl-NL"/>
          </a:p>
        </p:txBody>
      </p:sp>
      <p:sp>
        <p:nvSpPr>
          <p:cNvPr id="4" name="Tijdelijke aanduiding voor dia-afbeelding 3"/>
          <p:cNvSpPr>
            <a:spLocks noGrp="1" noRot="1" noChangeAspect="1"/>
          </p:cNvSpPr>
          <p:nvPr>
            <p:ph type="sldImg" idx="2"/>
          </p:nvPr>
        </p:nvSpPr>
        <p:spPr>
          <a:xfrm>
            <a:off x="1246188" y="1279525"/>
            <a:ext cx="4606925" cy="34544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709613" y="4926013"/>
            <a:ext cx="5680075" cy="4029075"/>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721850"/>
            <a:ext cx="3076575" cy="512763"/>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4021138" y="9721850"/>
            <a:ext cx="3076575" cy="512763"/>
          </a:xfrm>
          <a:prstGeom prst="rect">
            <a:avLst/>
          </a:prstGeom>
        </p:spPr>
        <p:txBody>
          <a:bodyPr vert="horz" lIns="91440" tIns="45720" rIns="91440" bIns="45720" rtlCol="0" anchor="b"/>
          <a:lstStyle>
            <a:lvl1pPr algn="r">
              <a:defRPr sz="1200"/>
            </a:lvl1pPr>
          </a:lstStyle>
          <a:p>
            <a:fld id="{74A8FF12-4591-45E7-A091-B09E43A2C4AB}" type="slidenum">
              <a:rPr lang="nl-NL" smtClean="0"/>
              <a:t>‹nr.›</a:t>
            </a:fld>
            <a:endParaRPr lang="nl-NL"/>
          </a:p>
        </p:txBody>
      </p:sp>
    </p:spTree>
    <p:extLst>
      <p:ext uri="{BB962C8B-B14F-4D97-AF65-F5344CB8AC3E}">
        <p14:creationId xmlns:p14="http://schemas.microsoft.com/office/powerpoint/2010/main" val="1091375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74A8FF12-4591-45E7-A091-B09E43A2C4AB}" type="slidenum">
              <a:rPr lang="nl-NL" smtClean="0"/>
              <a:t>3</a:t>
            </a:fld>
            <a:endParaRPr lang="nl-NL"/>
          </a:p>
        </p:txBody>
      </p:sp>
    </p:spTree>
    <p:extLst>
      <p:ext uri="{BB962C8B-B14F-4D97-AF65-F5344CB8AC3E}">
        <p14:creationId xmlns:p14="http://schemas.microsoft.com/office/powerpoint/2010/main" val="3600564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nl-NL"/>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l-NL"/>
          </a:p>
        </p:txBody>
      </p:sp>
      <p:sp>
        <p:nvSpPr>
          <p:cNvPr id="4" name="Date Placeholder 3"/>
          <p:cNvSpPr>
            <a:spLocks noGrp="1"/>
          </p:cNvSpPr>
          <p:nvPr>
            <p:ph type="dt" sz="half" idx="10"/>
          </p:nvPr>
        </p:nvSpPr>
        <p:spPr/>
        <p:txBody>
          <a:bodyPr/>
          <a:lstStyle/>
          <a:p>
            <a:fld id="{8F5AE088-1562-40D5-BF1F-34D8C8CBA528}" type="datetimeFigureOut">
              <a:rPr lang="nl-NL" smtClean="0"/>
              <a:t>5-3-2024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fld id="{8F5AE088-1562-40D5-BF1F-34D8C8CBA528}" type="datetimeFigureOut">
              <a:rPr lang="nl-NL" smtClean="0"/>
              <a:t>5-3-2024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nl-NL"/>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fld id="{8F5AE088-1562-40D5-BF1F-34D8C8CBA528}" type="datetimeFigureOut">
              <a:rPr lang="nl-NL" smtClean="0"/>
              <a:t>5-3-2024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fld id="{8F5AE088-1562-40D5-BF1F-34D8C8CBA528}" type="datetimeFigureOut">
              <a:rPr lang="nl-NL" smtClean="0"/>
              <a:t>5-3-2024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nl-NL"/>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5AE088-1562-40D5-BF1F-34D8C8CBA528}" type="datetimeFigureOut">
              <a:rPr lang="nl-NL" smtClean="0"/>
              <a:t>5-3-2024</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p:cNvSpPr>
            <a:spLocks noGrp="1"/>
          </p:cNvSpPr>
          <p:nvPr>
            <p:ph type="dt" sz="half" idx="10"/>
          </p:nvPr>
        </p:nvSpPr>
        <p:spPr/>
        <p:txBody>
          <a:bodyPr/>
          <a:lstStyle/>
          <a:p>
            <a:fld id="{8F5AE088-1562-40D5-BF1F-34D8C8CBA528}" type="datetimeFigureOut">
              <a:rPr lang="nl-NL" smtClean="0"/>
              <a:t>5-3-2024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nl-NL"/>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p:cNvSpPr>
            <a:spLocks noGrp="1"/>
          </p:cNvSpPr>
          <p:nvPr>
            <p:ph type="dt" sz="half" idx="10"/>
          </p:nvPr>
        </p:nvSpPr>
        <p:spPr/>
        <p:txBody>
          <a:bodyPr/>
          <a:lstStyle/>
          <a:p>
            <a:fld id="{8F5AE088-1562-40D5-BF1F-34D8C8CBA528}" type="datetimeFigureOut">
              <a:rPr lang="nl-NL" smtClean="0"/>
              <a:t>5-3-2024</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Date Placeholder 2"/>
          <p:cNvSpPr>
            <a:spLocks noGrp="1"/>
          </p:cNvSpPr>
          <p:nvPr>
            <p:ph type="dt" sz="half" idx="10"/>
          </p:nvPr>
        </p:nvSpPr>
        <p:spPr/>
        <p:txBody>
          <a:bodyPr/>
          <a:lstStyle/>
          <a:p>
            <a:fld id="{8F5AE088-1562-40D5-BF1F-34D8C8CBA528}" type="datetimeFigureOut">
              <a:rPr lang="nl-NL" smtClean="0"/>
              <a:t>5-3-2024</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5AE088-1562-40D5-BF1F-34D8C8CBA528}" type="datetimeFigureOut">
              <a:rPr lang="nl-NL" smtClean="0"/>
              <a:t>5-3-2024</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nl-NL"/>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5AE088-1562-40D5-BF1F-34D8C8CBA528}" type="datetimeFigureOut">
              <a:rPr lang="nl-NL" smtClean="0"/>
              <a:t>5-3-2024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nl-NL"/>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5AE088-1562-40D5-BF1F-34D8C8CBA528}" type="datetimeFigureOut">
              <a:rPr lang="nl-NL" smtClean="0"/>
              <a:t>5-3-2024</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B73F43B6-1D57-4262-B848-20BA01738DD1}" type="slidenum">
              <a:rPr lang="nl-NL" smtClean="0"/>
              <a:t>‹nr.›</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5AE088-1562-40D5-BF1F-34D8C8CBA528}" type="datetimeFigureOut">
              <a:rPr lang="nl-NL" smtClean="0"/>
              <a:t>5-3-2024</a:t>
            </a:fld>
            <a:endParaRPr lang="nl-NL"/>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3F43B6-1D57-4262-B848-20BA01738DD1}" type="slidenum">
              <a:rPr lang="nl-NL" smtClean="0"/>
              <a:t>‹nr.›</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620688"/>
            <a:ext cx="8208912" cy="1470025"/>
          </a:xfrm>
        </p:spPr>
        <p:txBody>
          <a:bodyPr>
            <a:normAutofit fontScale="90000"/>
          </a:bodyPr>
          <a:lstStyle/>
          <a:p>
            <a:r>
              <a:rPr lang="nl-NL" dirty="0"/>
              <a:t>Jaarrekening 2023 en begroting 2025</a:t>
            </a:r>
            <a:br>
              <a:rPr lang="nl-NL" dirty="0"/>
            </a:br>
            <a:r>
              <a:rPr lang="nl-NL" dirty="0"/>
              <a:t>[naam </a:t>
            </a:r>
            <a:r>
              <a:rPr lang="nl-NL" dirty="0" err="1"/>
              <a:t>gem.regeling</a:t>
            </a:r>
            <a:r>
              <a:rPr lang="nl-NL" dirty="0"/>
              <a:t>]</a:t>
            </a:r>
          </a:p>
        </p:txBody>
      </p:sp>
      <p:sp>
        <p:nvSpPr>
          <p:cNvPr id="3" name="Subtitle 2"/>
          <p:cNvSpPr>
            <a:spLocks noGrp="1"/>
          </p:cNvSpPr>
          <p:nvPr>
            <p:ph type="subTitle" idx="1"/>
          </p:nvPr>
        </p:nvSpPr>
        <p:spPr>
          <a:xfrm>
            <a:off x="1331640" y="4005064"/>
            <a:ext cx="6400800" cy="1777752"/>
          </a:xfrm>
        </p:spPr>
        <p:txBody>
          <a:bodyPr>
            <a:normAutofit/>
          </a:bodyPr>
          <a:lstStyle/>
          <a:p>
            <a:r>
              <a:rPr lang="nl-NL" i="1" dirty="0"/>
              <a:t>Bevindingen </a:t>
            </a:r>
            <a:r>
              <a:rPr lang="nl-NL" i="1" dirty="0" err="1"/>
              <a:t>cf</a:t>
            </a:r>
            <a:r>
              <a:rPr lang="nl-NL" i="1" dirty="0"/>
              <a:t> methode </a:t>
            </a:r>
            <a:r>
              <a:rPr lang="nl-NL" i="1" dirty="0" err="1"/>
              <a:t>Duisenberg</a:t>
            </a:r>
            <a:endParaRPr lang="nl-NL" i="1" dirty="0"/>
          </a:p>
          <a:p>
            <a:r>
              <a:rPr lang="nl-NL" i="1" dirty="0"/>
              <a:t>[namen groepsleden]</a:t>
            </a:r>
          </a:p>
          <a:p>
            <a:r>
              <a:rPr lang="nl-NL" i="1" dirty="0"/>
              <a:t>Beeldvormende avond 6 juni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8. Welke doelen zijn gepland?</a:t>
            </a:r>
          </a:p>
        </p:txBody>
      </p:sp>
      <p:sp>
        <p:nvSpPr>
          <p:cNvPr id="3" name="Content Placeholder 2"/>
          <p:cNvSpPr>
            <a:spLocks noGrp="1"/>
          </p:cNvSpPr>
          <p:nvPr>
            <p:ph idx="1"/>
          </p:nvPr>
        </p:nvSpPr>
        <p:spPr>
          <a:xfrm>
            <a:off x="487180" y="1556792"/>
            <a:ext cx="8229600" cy="4968552"/>
          </a:xfrm>
        </p:spPr>
        <p:txBody>
          <a:bodyPr>
            <a:normAutofit/>
          </a:bodyPr>
          <a:lstStyle/>
          <a:p>
            <a:pPr marL="0" indent="0">
              <a:buNone/>
            </a:pPr>
            <a:r>
              <a:rPr lang="nl-NL" sz="2400" i="1" u="sng" dirty="0">
                <a:solidFill>
                  <a:schemeClr val="bg1">
                    <a:lumMod val="50000"/>
                  </a:schemeClr>
                </a:solidFill>
              </a:rPr>
              <a:t>Denk bijvoorbeeld aan:</a:t>
            </a:r>
            <a:r>
              <a:rPr lang="nl-NL" sz="2400" dirty="0">
                <a:solidFill>
                  <a:schemeClr val="bg1">
                    <a:lumMod val="50000"/>
                  </a:schemeClr>
                </a:solidFill>
              </a:rPr>
              <a:t> </a:t>
            </a:r>
            <a:r>
              <a:rPr lang="nl-NL" sz="2400" i="1" dirty="0">
                <a:solidFill>
                  <a:schemeClr val="bg1">
                    <a:lumMod val="50000"/>
                  </a:schemeClr>
                </a:solidFill>
              </a:rPr>
              <a:t>Welke doelen wil men bereiken? Zijn dit de juiste doelen gezien het beeld op hoofdlijnen? Zijn er indicatoren opgesteld? En zijn deze zodanig gekozen/geformuleerd dat de raad straks ook kan controleren of de doelen daadwerkelijk zijn behaald? Zijn de doelen realistisch? Zijn er grote risico’s? In hoeverre kunnen externe invloeden van toepassing zijn?</a:t>
            </a:r>
          </a:p>
          <a:p>
            <a:pPr marL="0" indent="0">
              <a:buNone/>
            </a:pPr>
            <a:endParaRPr lang="nl-NL" sz="2400" dirty="0"/>
          </a:p>
          <a:p>
            <a:r>
              <a:rPr lang="nl-NL" sz="2400" dirty="0"/>
              <a:t>[Invullen]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9. Welke prestaties zijn gepland?</a:t>
            </a:r>
          </a:p>
        </p:txBody>
      </p:sp>
      <p:sp>
        <p:nvSpPr>
          <p:cNvPr id="3" name="Content Placeholder 2"/>
          <p:cNvSpPr>
            <a:spLocks noGrp="1"/>
          </p:cNvSpPr>
          <p:nvPr>
            <p:ph idx="1"/>
          </p:nvPr>
        </p:nvSpPr>
        <p:spPr>
          <a:xfrm>
            <a:off x="457200" y="1556792"/>
            <a:ext cx="8229600" cy="5040560"/>
          </a:xfrm>
        </p:spPr>
        <p:txBody>
          <a:bodyPr>
            <a:normAutofit/>
          </a:bodyPr>
          <a:lstStyle/>
          <a:p>
            <a:pPr marL="0" indent="0">
              <a:buNone/>
            </a:pPr>
            <a:r>
              <a:rPr lang="nl-NL" sz="2400" i="1" u="sng" dirty="0">
                <a:solidFill>
                  <a:schemeClr val="bg1">
                    <a:lumMod val="50000"/>
                  </a:schemeClr>
                </a:solidFill>
              </a:rPr>
              <a:t>Denk bijvoorbeeld aan:</a:t>
            </a:r>
            <a:r>
              <a:rPr lang="nl-NL" sz="2400" dirty="0">
                <a:solidFill>
                  <a:schemeClr val="bg1">
                    <a:lumMod val="50000"/>
                  </a:schemeClr>
                </a:solidFill>
              </a:rPr>
              <a:t> </a:t>
            </a:r>
            <a:r>
              <a:rPr lang="nl-NL" sz="2400" i="1" dirty="0">
                <a:solidFill>
                  <a:schemeClr val="bg1">
                    <a:lumMod val="50000"/>
                  </a:schemeClr>
                </a:solidFill>
              </a:rPr>
              <a:t>Wat wil het bestuur aan (belangrijke) prestaties leveren het komende jaar? Zijn deze voor onze gemeente van belang? Wat vinden wij hiervan? Worden de te leveren prestaties specifiek en meetbaar weergegeven? Is de voortgang te monitoren? Is de rol en verantwoordelijkheid van het bestuur duidelijk omschreven?</a:t>
            </a:r>
          </a:p>
          <a:p>
            <a:pPr marL="0" indent="0">
              <a:buNone/>
            </a:pPr>
            <a:endParaRPr lang="nl-NL" sz="2400" dirty="0"/>
          </a:p>
          <a:p>
            <a:r>
              <a:rPr lang="nl-NL" sz="2400" dirty="0"/>
              <a:t>[Invullen]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10. Wat gaat het kosten?</a:t>
            </a:r>
          </a:p>
        </p:txBody>
      </p:sp>
      <p:sp>
        <p:nvSpPr>
          <p:cNvPr id="3" name="Content Placeholder 2"/>
          <p:cNvSpPr>
            <a:spLocks noGrp="1"/>
          </p:cNvSpPr>
          <p:nvPr>
            <p:ph idx="1"/>
          </p:nvPr>
        </p:nvSpPr>
        <p:spPr>
          <a:xfrm>
            <a:off x="457200" y="1600200"/>
            <a:ext cx="8229600" cy="5069160"/>
          </a:xfrm>
        </p:spPr>
        <p:txBody>
          <a:bodyPr>
            <a:normAutofit/>
          </a:bodyPr>
          <a:lstStyle/>
          <a:p>
            <a:pPr marL="0" indent="0">
              <a:buNone/>
            </a:pPr>
            <a:r>
              <a:rPr lang="nl-NL" sz="2400" i="1" u="sng" dirty="0">
                <a:solidFill>
                  <a:schemeClr val="bg1">
                    <a:lumMod val="50000"/>
                  </a:schemeClr>
                </a:solidFill>
              </a:rPr>
              <a:t>Denk bijvoorbeeld aan:</a:t>
            </a:r>
            <a:r>
              <a:rPr lang="nl-NL" sz="2400" dirty="0">
                <a:solidFill>
                  <a:schemeClr val="bg1">
                    <a:lumMod val="50000"/>
                  </a:schemeClr>
                </a:solidFill>
              </a:rPr>
              <a:t> </a:t>
            </a:r>
            <a:r>
              <a:rPr lang="nl-NL" sz="2400" i="1" dirty="0">
                <a:solidFill>
                  <a:schemeClr val="bg1">
                    <a:lumMod val="50000"/>
                  </a:schemeClr>
                </a:solidFill>
              </a:rPr>
              <a:t>Hoeveel geld is er beschikbaar? Is dit voldoende? Is de geldstroom te volgen? Is het budget voldoende? Zijn er financiële risico’s? Is er een reële kans dat we in 2025 een vraag krijgen om extra budget beschikbaar te stellen? Is reservepositie/weerstandsratio voldoende onderbouwd en wat is de hoogte? Wat kan er gezegd worden over de efficiëntie van de uitvoeringsorganisatie?</a:t>
            </a:r>
          </a:p>
          <a:p>
            <a:pPr marL="0" indent="0">
              <a:buNone/>
            </a:pPr>
            <a:endParaRPr lang="nl-NL" sz="2400" dirty="0"/>
          </a:p>
          <a:p>
            <a:r>
              <a:rPr lang="nl-NL" sz="2400" dirty="0"/>
              <a:t>[Invullen]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nl-NL" sz="2800" dirty="0"/>
              <a:t>11. Welke aanbevelingen hebben wij als rapporteurs? Volstaat de zienswijze opgesteld door het college?</a:t>
            </a:r>
          </a:p>
        </p:txBody>
      </p:sp>
      <p:sp>
        <p:nvSpPr>
          <p:cNvPr id="3" name="Content Placeholder 2"/>
          <p:cNvSpPr>
            <a:spLocks noGrp="1"/>
          </p:cNvSpPr>
          <p:nvPr>
            <p:ph idx="1"/>
          </p:nvPr>
        </p:nvSpPr>
        <p:spPr>
          <a:xfrm>
            <a:off x="457200" y="2564904"/>
            <a:ext cx="8229600" cy="3561259"/>
          </a:xfrm>
        </p:spPr>
        <p:txBody>
          <a:bodyPr>
            <a:normAutofit/>
          </a:bodyPr>
          <a:lstStyle/>
          <a:p>
            <a:r>
              <a:rPr lang="nl-NL" sz="2400" dirty="0"/>
              <a:t>[Invullen]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Methode Duisenberg</a:t>
            </a:r>
          </a:p>
        </p:txBody>
      </p:sp>
      <p:sp>
        <p:nvSpPr>
          <p:cNvPr id="3" name="Content Placeholder 2"/>
          <p:cNvSpPr>
            <a:spLocks noGrp="1"/>
          </p:cNvSpPr>
          <p:nvPr>
            <p:ph idx="1"/>
          </p:nvPr>
        </p:nvSpPr>
        <p:spPr>
          <a:xfrm>
            <a:off x="457200" y="1600200"/>
            <a:ext cx="8229600" cy="5069160"/>
          </a:xfrm>
        </p:spPr>
        <p:txBody>
          <a:bodyPr>
            <a:normAutofit fontScale="62500" lnSpcReduction="20000"/>
          </a:bodyPr>
          <a:lstStyle/>
          <a:p>
            <a:pPr marL="0" indent="0">
              <a:buNone/>
            </a:pPr>
            <a:r>
              <a:rPr lang="nl-NL" u="sng" dirty="0"/>
              <a:t>Jaarrekening 2023</a:t>
            </a:r>
          </a:p>
          <a:p>
            <a:pPr marL="514350" indent="-514350">
              <a:buFont typeface="+mj-lt"/>
              <a:buAutoNum type="arabicPeriod"/>
            </a:pPr>
            <a:r>
              <a:rPr lang="nl-NL" dirty="0"/>
              <a:t>Wat is het beeld op hoofdlijnen van de jaarrekening?</a:t>
            </a:r>
          </a:p>
          <a:p>
            <a:pPr marL="514350" indent="-514350">
              <a:buFont typeface="+mj-lt"/>
              <a:buAutoNum type="arabicPeriod"/>
            </a:pPr>
            <a:r>
              <a:rPr lang="nl-NL" dirty="0"/>
              <a:t>Welke doelen zijn gehaald?</a:t>
            </a:r>
          </a:p>
          <a:p>
            <a:pPr marL="514350" indent="-514350">
              <a:buFont typeface="+mj-lt"/>
              <a:buAutoNum type="arabicPeriod"/>
            </a:pPr>
            <a:r>
              <a:rPr lang="nl-NL" dirty="0"/>
              <a:t>Welke prestaties zijn geleverd?</a:t>
            </a:r>
          </a:p>
          <a:p>
            <a:pPr marL="514350" indent="-514350">
              <a:buFont typeface="+mj-lt"/>
              <a:buAutoNum type="arabicPeriod"/>
            </a:pPr>
            <a:r>
              <a:rPr lang="nl-NL" dirty="0"/>
              <a:t>Wat heeft het gekost?</a:t>
            </a:r>
          </a:p>
          <a:p>
            <a:pPr marL="514350" indent="-514350">
              <a:buFont typeface="+mj-lt"/>
              <a:buAutoNum type="arabicPeriod"/>
            </a:pPr>
            <a:r>
              <a:rPr lang="nl-NL" dirty="0"/>
              <a:t>Wat is het oordeel van de accountant over rechtmatigheid, doeltreffendheid en doelmatigheid?</a:t>
            </a:r>
          </a:p>
          <a:p>
            <a:pPr marL="514350" indent="-514350">
              <a:buFont typeface="+mj-lt"/>
              <a:buAutoNum type="arabicPeriod"/>
            </a:pPr>
            <a:r>
              <a:rPr lang="nl-NL" dirty="0"/>
              <a:t>Welke aanbevelingen hebben wij als rapporteurs? Volstaat de door het college opgestelde zienswijze?</a:t>
            </a:r>
          </a:p>
          <a:p>
            <a:pPr marL="0" indent="0">
              <a:buNone/>
            </a:pPr>
            <a:endParaRPr lang="nl-NL" u="sng" dirty="0"/>
          </a:p>
          <a:p>
            <a:pPr marL="0" indent="0">
              <a:buNone/>
            </a:pPr>
            <a:r>
              <a:rPr lang="nl-NL" u="sng" dirty="0"/>
              <a:t>Begroting 2025</a:t>
            </a:r>
          </a:p>
          <a:p>
            <a:pPr marL="514350" indent="-514350">
              <a:buFont typeface="+mj-lt"/>
              <a:buAutoNum type="arabicPeriod" startAt="7"/>
            </a:pPr>
            <a:r>
              <a:rPr lang="nl-NL" dirty="0"/>
              <a:t>Wat is het beeld op hoofdlijnen van de begroting?</a:t>
            </a:r>
          </a:p>
          <a:p>
            <a:pPr marL="514350" indent="-514350">
              <a:buFont typeface="+mj-lt"/>
              <a:buAutoNum type="arabicPeriod" startAt="7"/>
            </a:pPr>
            <a:r>
              <a:rPr lang="nl-NL" dirty="0"/>
              <a:t>Welke doelen zijn gepland?</a:t>
            </a:r>
          </a:p>
          <a:p>
            <a:pPr marL="514350" indent="-514350">
              <a:buFont typeface="+mj-lt"/>
              <a:buAutoNum type="arabicPeriod" startAt="7"/>
            </a:pPr>
            <a:r>
              <a:rPr lang="nl-NL" dirty="0"/>
              <a:t>Welke prestaties moeten daartoe worden geleverd?</a:t>
            </a:r>
          </a:p>
          <a:p>
            <a:pPr marL="514350" indent="-514350">
              <a:buFont typeface="+mj-lt"/>
              <a:buAutoNum type="arabicPeriod" startAt="7"/>
            </a:pPr>
            <a:r>
              <a:rPr lang="nl-NL" dirty="0"/>
              <a:t>Wat gaat het kosten?</a:t>
            </a:r>
          </a:p>
          <a:p>
            <a:pPr marL="514350" indent="-514350">
              <a:buFont typeface="+mj-lt"/>
              <a:buAutoNum type="arabicPeriod" startAt="7"/>
            </a:pPr>
            <a:r>
              <a:rPr lang="nl-NL" dirty="0"/>
              <a:t>Welke aanbevelingen hebben wij als rapporteurs? Volstaat de door het college opgestelde zienswijze?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1143000"/>
          </a:xfrm>
        </p:spPr>
        <p:txBody>
          <a:bodyPr>
            <a:normAutofit/>
          </a:bodyPr>
          <a:lstStyle/>
          <a:p>
            <a:r>
              <a:rPr lang="nl-NL" sz="3600" dirty="0"/>
              <a:t>1. Beeld van de jaarrekening op hoofdlijnen</a:t>
            </a:r>
          </a:p>
        </p:txBody>
      </p:sp>
      <p:sp>
        <p:nvSpPr>
          <p:cNvPr id="3" name="Content Placeholder 2"/>
          <p:cNvSpPr>
            <a:spLocks noGrp="1"/>
          </p:cNvSpPr>
          <p:nvPr>
            <p:ph idx="1"/>
          </p:nvPr>
        </p:nvSpPr>
        <p:spPr>
          <a:xfrm>
            <a:off x="457200" y="1600200"/>
            <a:ext cx="8229600" cy="4781128"/>
          </a:xfrm>
        </p:spPr>
        <p:txBody>
          <a:bodyPr>
            <a:noAutofit/>
          </a:bodyPr>
          <a:lstStyle/>
          <a:p>
            <a:pPr marL="0" indent="0">
              <a:buNone/>
            </a:pPr>
            <a:r>
              <a:rPr lang="nl-NL" sz="2400" i="1" u="sng" dirty="0">
                <a:solidFill>
                  <a:schemeClr val="bg1">
                    <a:lumMod val="50000"/>
                  </a:schemeClr>
                </a:solidFill>
              </a:rPr>
              <a:t>Denk bijvoorbeeld aan:</a:t>
            </a:r>
            <a:r>
              <a:rPr lang="nl-NL" sz="2400" dirty="0">
                <a:solidFill>
                  <a:schemeClr val="bg1">
                    <a:lumMod val="50000"/>
                  </a:schemeClr>
                </a:solidFill>
              </a:rPr>
              <a:t> </a:t>
            </a:r>
            <a:r>
              <a:rPr lang="nl-NL" sz="2400" i="1" dirty="0">
                <a:solidFill>
                  <a:schemeClr val="bg1">
                    <a:lumMod val="50000"/>
                  </a:schemeClr>
                </a:solidFill>
              </a:rPr>
              <a:t>Wat deed deze GR in 2023 voor onze gemeente? Welke voor onze gemeente belangrijke vraagstukken speelden er in 2023?</a:t>
            </a:r>
          </a:p>
          <a:p>
            <a:endParaRPr lang="nl-NL" sz="2400" dirty="0"/>
          </a:p>
          <a:p>
            <a:r>
              <a:rPr lang="nl-NL" sz="2400" dirty="0"/>
              <a:t>[Invullen]</a:t>
            </a:r>
          </a:p>
          <a:p>
            <a:endParaRPr lang="nl-NL" sz="2400" dirty="0"/>
          </a:p>
          <a:p>
            <a:endParaRPr lang="nl-NL" sz="2400" dirty="0"/>
          </a:p>
          <a:p>
            <a:endParaRPr lang="nl-NL" sz="1600" i="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2. Welke doelen zijn gehaald?</a:t>
            </a:r>
          </a:p>
        </p:txBody>
      </p:sp>
      <p:sp>
        <p:nvSpPr>
          <p:cNvPr id="3" name="Content Placeholder 2"/>
          <p:cNvSpPr>
            <a:spLocks noGrp="1"/>
          </p:cNvSpPr>
          <p:nvPr>
            <p:ph idx="1"/>
          </p:nvPr>
        </p:nvSpPr>
        <p:spPr>
          <a:xfrm>
            <a:off x="487180" y="1556792"/>
            <a:ext cx="8229600" cy="4968552"/>
          </a:xfrm>
        </p:spPr>
        <p:txBody>
          <a:bodyPr>
            <a:normAutofit/>
          </a:bodyPr>
          <a:lstStyle/>
          <a:p>
            <a:pPr marL="0" indent="0">
              <a:buNone/>
            </a:pPr>
            <a:r>
              <a:rPr lang="nl-NL" sz="2400" i="1" u="sng" dirty="0">
                <a:solidFill>
                  <a:schemeClr val="bg1">
                    <a:lumMod val="50000"/>
                  </a:schemeClr>
                </a:solidFill>
              </a:rPr>
              <a:t>Denk bijvoorbeeld aan:</a:t>
            </a:r>
            <a:r>
              <a:rPr lang="nl-NL" sz="2400" dirty="0">
                <a:solidFill>
                  <a:schemeClr val="bg1">
                    <a:lumMod val="50000"/>
                  </a:schemeClr>
                </a:solidFill>
              </a:rPr>
              <a:t> </a:t>
            </a:r>
            <a:r>
              <a:rPr lang="nl-NL" sz="2400" i="1" dirty="0">
                <a:solidFill>
                  <a:schemeClr val="bg1">
                    <a:lumMod val="50000"/>
                  </a:schemeClr>
                </a:solidFill>
              </a:rPr>
              <a:t>Welke doelen wilde men bereiken? Zijn dit achteraf gezien de juiste/realistische doelen gezien het beeld op hoofdlijnen? Zijn er indicatoren opgesteld? En zijn deze zodanig gekozen/geformuleerd dat de raad ook kan controleren of de doelen daadwerkelijk zijn behaald? Waren er grote risico’s? In hoeverre kunnen externe invloeden van toepassing zijn?</a:t>
            </a:r>
          </a:p>
          <a:p>
            <a:pPr marL="0" indent="0">
              <a:buNone/>
            </a:pPr>
            <a:endParaRPr lang="nl-NL" sz="2400" dirty="0"/>
          </a:p>
          <a:p>
            <a:r>
              <a:rPr lang="nl-NL" sz="2400" dirty="0"/>
              <a:t>[Invullen]</a:t>
            </a:r>
          </a:p>
        </p:txBody>
      </p:sp>
    </p:spTree>
    <p:extLst>
      <p:ext uri="{BB962C8B-B14F-4D97-AF65-F5344CB8AC3E}">
        <p14:creationId xmlns:p14="http://schemas.microsoft.com/office/powerpoint/2010/main" val="2820803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3. Welke prestaties zijn geleverd?</a:t>
            </a:r>
          </a:p>
        </p:txBody>
      </p:sp>
      <p:sp>
        <p:nvSpPr>
          <p:cNvPr id="3" name="Content Placeholder 2"/>
          <p:cNvSpPr>
            <a:spLocks noGrp="1"/>
          </p:cNvSpPr>
          <p:nvPr>
            <p:ph idx="1"/>
          </p:nvPr>
        </p:nvSpPr>
        <p:spPr>
          <a:xfrm>
            <a:off x="487180" y="1556792"/>
            <a:ext cx="8229600" cy="4968552"/>
          </a:xfrm>
        </p:spPr>
        <p:txBody>
          <a:bodyPr>
            <a:normAutofit/>
          </a:bodyPr>
          <a:lstStyle/>
          <a:p>
            <a:pPr marL="0" indent="0">
              <a:buNone/>
            </a:pPr>
            <a:r>
              <a:rPr lang="nl-NL" sz="2400" i="1" u="sng" dirty="0">
                <a:solidFill>
                  <a:schemeClr val="bg1">
                    <a:lumMod val="50000"/>
                  </a:schemeClr>
                </a:solidFill>
              </a:rPr>
              <a:t>Denk bijvoorbeeld aan:</a:t>
            </a:r>
            <a:r>
              <a:rPr lang="nl-NL" sz="2400" dirty="0">
                <a:solidFill>
                  <a:schemeClr val="bg1">
                    <a:lumMod val="50000"/>
                  </a:schemeClr>
                </a:solidFill>
              </a:rPr>
              <a:t> </a:t>
            </a:r>
            <a:r>
              <a:rPr lang="nl-NL" sz="2400" i="1" dirty="0">
                <a:solidFill>
                  <a:schemeClr val="bg1">
                    <a:lumMod val="50000"/>
                  </a:schemeClr>
                </a:solidFill>
              </a:rPr>
              <a:t>Wat wilde het bestuur aan (belangrijke) prestaties leveren in 2023? Is dat gelukt? En is dat voor onze gemeente van belang? Wat vinden wij hiervan? Worden de geleverde prestaties specifiek en meetbaar weergegeven?</a:t>
            </a:r>
          </a:p>
          <a:p>
            <a:pPr marL="0" indent="0">
              <a:buNone/>
            </a:pPr>
            <a:endParaRPr lang="nl-NL" sz="2400" dirty="0"/>
          </a:p>
          <a:p>
            <a:r>
              <a:rPr lang="nl-NL" sz="2400" dirty="0"/>
              <a:t>[Invullen]</a:t>
            </a:r>
          </a:p>
        </p:txBody>
      </p:sp>
    </p:spTree>
    <p:extLst>
      <p:ext uri="{BB962C8B-B14F-4D97-AF65-F5344CB8AC3E}">
        <p14:creationId xmlns:p14="http://schemas.microsoft.com/office/powerpoint/2010/main" val="378860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t>4. Wat heeft het gekost?</a:t>
            </a:r>
          </a:p>
        </p:txBody>
      </p:sp>
      <p:sp>
        <p:nvSpPr>
          <p:cNvPr id="3" name="Content Placeholder 2"/>
          <p:cNvSpPr>
            <a:spLocks noGrp="1"/>
          </p:cNvSpPr>
          <p:nvPr>
            <p:ph idx="1"/>
          </p:nvPr>
        </p:nvSpPr>
        <p:spPr>
          <a:xfrm>
            <a:off x="487180" y="1556792"/>
            <a:ext cx="8229600" cy="4968552"/>
          </a:xfrm>
        </p:spPr>
        <p:txBody>
          <a:bodyPr>
            <a:normAutofit/>
          </a:bodyPr>
          <a:lstStyle/>
          <a:p>
            <a:pPr marL="0" indent="0">
              <a:buNone/>
            </a:pPr>
            <a:r>
              <a:rPr lang="nl-NL" sz="2400" i="1" u="sng" dirty="0">
                <a:solidFill>
                  <a:schemeClr val="bg1">
                    <a:lumMod val="50000"/>
                  </a:schemeClr>
                </a:solidFill>
              </a:rPr>
              <a:t>Denk bijvoorbeeld aan:</a:t>
            </a:r>
            <a:r>
              <a:rPr lang="nl-NL" sz="2400" dirty="0">
                <a:solidFill>
                  <a:schemeClr val="bg1">
                    <a:lumMod val="50000"/>
                  </a:schemeClr>
                </a:solidFill>
              </a:rPr>
              <a:t> </a:t>
            </a:r>
            <a:r>
              <a:rPr lang="nl-NL" sz="2400" i="1" dirty="0">
                <a:solidFill>
                  <a:schemeClr val="bg1">
                    <a:lumMod val="50000"/>
                  </a:schemeClr>
                </a:solidFill>
              </a:rPr>
              <a:t>Hoeveel geld was er beschikbaar? Was dit voldoende? Is er aan het einde een tekort of overschot? Wat moet daarmee gebeuren? Zijn er nieuwe financiële risico’s ontstaan? Is reservepositie/weerstandsratio gewijzigd?</a:t>
            </a:r>
          </a:p>
          <a:p>
            <a:pPr marL="0" indent="0">
              <a:buNone/>
            </a:pPr>
            <a:endParaRPr lang="nl-NL" sz="2400" dirty="0"/>
          </a:p>
          <a:p>
            <a:r>
              <a:rPr lang="nl-NL" sz="2400" dirty="0"/>
              <a:t>[Invullen]</a:t>
            </a:r>
          </a:p>
        </p:txBody>
      </p:sp>
    </p:spTree>
    <p:extLst>
      <p:ext uri="{BB962C8B-B14F-4D97-AF65-F5344CB8AC3E}">
        <p14:creationId xmlns:p14="http://schemas.microsoft.com/office/powerpoint/2010/main" val="1497172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nl-NL" sz="2800" dirty="0"/>
              <a:t>5. Wat is het oordeel van de accountant?</a:t>
            </a:r>
          </a:p>
        </p:txBody>
      </p:sp>
      <p:sp>
        <p:nvSpPr>
          <p:cNvPr id="3" name="Content Placeholder 2"/>
          <p:cNvSpPr>
            <a:spLocks noGrp="1"/>
          </p:cNvSpPr>
          <p:nvPr>
            <p:ph idx="1"/>
          </p:nvPr>
        </p:nvSpPr>
        <p:spPr>
          <a:xfrm>
            <a:off x="487180" y="1700808"/>
            <a:ext cx="8229600" cy="4824536"/>
          </a:xfrm>
        </p:spPr>
        <p:txBody>
          <a:bodyPr>
            <a:normAutofit/>
          </a:bodyPr>
          <a:lstStyle/>
          <a:p>
            <a:pPr marL="0" indent="0">
              <a:buNone/>
            </a:pPr>
            <a:r>
              <a:rPr lang="nl-NL" sz="2400" i="1" u="sng" dirty="0">
                <a:solidFill>
                  <a:schemeClr val="bg1">
                    <a:lumMod val="50000"/>
                  </a:schemeClr>
                </a:solidFill>
              </a:rPr>
              <a:t>Denk bijvoorbeeld aan:</a:t>
            </a:r>
            <a:r>
              <a:rPr lang="nl-NL" sz="2400" dirty="0">
                <a:solidFill>
                  <a:schemeClr val="bg1">
                    <a:lumMod val="50000"/>
                  </a:schemeClr>
                </a:solidFill>
              </a:rPr>
              <a:t> </a:t>
            </a:r>
            <a:r>
              <a:rPr lang="nl-NL" sz="2400" i="1" dirty="0">
                <a:solidFill>
                  <a:schemeClr val="bg1">
                    <a:lumMod val="50000"/>
                  </a:schemeClr>
                </a:solidFill>
              </a:rPr>
              <a:t>Zijn alle accountantsstukken er? Wat zegt de accountant over rechtmatigheid, doelmatigheid en doeltreffendheid? Zijn er opvallende bevindingen?</a:t>
            </a:r>
          </a:p>
          <a:p>
            <a:pPr marL="0" indent="0">
              <a:buNone/>
            </a:pPr>
            <a:endParaRPr lang="nl-NL" sz="2400" dirty="0"/>
          </a:p>
          <a:p>
            <a:r>
              <a:rPr lang="nl-NL" sz="2400" dirty="0"/>
              <a:t>[Invullen]</a:t>
            </a:r>
          </a:p>
        </p:txBody>
      </p:sp>
    </p:spTree>
    <p:extLst>
      <p:ext uri="{BB962C8B-B14F-4D97-AF65-F5344CB8AC3E}">
        <p14:creationId xmlns:p14="http://schemas.microsoft.com/office/powerpoint/2010/main" val="416080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nl-NL" sz="2800" dirty="0"/>
              <a:t>6. Welke aanbevelingen hebben wij als rapporteurs? Volstaat de zienswijze opgesteld door het college?</a:t>
            </a:r>
          </a:p>
        </p:txBody>
      </p:sp>
      <p:sp>
        <p:nvSpPr>
          <p:cNvPr id="3" name="Content Placeholder 2"/>
          <p:cNvSpPr>
            <a:spLocks noGrp="1"/>
          </p:cNvSpPr>
          <p:nvPr>
            <p:ph idx="1"/>
          </p:nvPr>
        </p:nvSpPr>
        <p:spPr>
          <a:xfrm>
            <a:off x="457200" y="2564904"/>
            <a:ext cx="8229600" cy="3561259"/>
          </a:xfrm>
        </p:spPr>
        <p:txBody>
          <a:bodyPr>
            <a:normAutofit/>
          </a:bodyPr>
          <a:lstStyle/>
          <a:p>
            <a:r>
              <a:rPr lang="nl-NL" sz="2400" dirty="0"/>
              <a:t>[Invullen]</a:t>
            </a:r>
          </a:p>
        </p:txBody>
      </p:sp>
    </p:spTree>
    <p:extLst>
      <p:ext uri="{BB962C8B-B14F-4D97-AF65-F5344CB8AC3E}">
        <p14:creationId xmlns:p14="http://schemas.microsoft.com/office/powerpoint/2010/main" val="1662640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1143000"/>
          </a:xfrm>
        </p:spPr>
        <p:txBody>
          <a:bodyPr>
            <a:normAutofit fontScale="90000"/>
          </a:bodyPr>
          <a:lstStyle/>
          <a:p>
            <a:r>
              <a:rPr lang="nl-NL" dirty="0"/>
              <a:t>7. Beeld van de begroting op hoofdlijnen</a:t>
            </a:r>
          </a:p>
        </p:txBody>
      </p:sp>
      <p:sp>
        <p:nvSpPr>
          <p:cNvPr id="3" name="Content Placeholder 2"/>
          <p:cNvSpPr>
            <a:spLocks noGrp="1"/>
          </p:cNvSpPr>
          <p:nvPr>
            <p:ph idx="1"/>
          </p:nvPr>
        </p:nvSpPr>
        <p:spPr>
          <a:xfrm>
            <a:off x="457200" y="1600200"/>
            <a:ext cx="8229600" cy="4781128"/>
          </a:xfrm>
        </p:spPr>
        <p:txBody>
          <a:bodyPr>
            <a:noAutofit/>
          </a:bodyPr>
          <a:lstStyle/>
          <a:p>
            <a:pPr marL="0" indent="0">
              <a:buNone/>
            </a:pPr>
            <a:r>
              <a:rPr lang="nl-NL" sz="2400" i="1" u="sng" dirty="0">
                <a:solidFill>
                  <a:schemeClr val="bg1">
                    <a:lumMod val="50000"/>
                  </a:schemeClr>
                </a:solidFill>
              </a:rPr>
              <a:t>Denk bijvoorbeeld aan:</a:t>
            </a:r>
            <a:r>
              <a:rPr lang="nl-NL" sz="2400" dirty="0">
                <a:solidFill>
                  <a:schemeClr val="bg1">
                    <a:lumMod val="50000"/>
                  </a:schemeClr>
                </a:solidFill>
              </a:rPr>
              <a:t> </a:t>
            </a:r>
            <a:r>
              <a:rPr lang="nl-NL" sz="2400" i="1" dirty="0">
                <a:solidFill>
                  <a:schemeClr val="bg1">
                    <a:lumMod val="50000"/>
                  </a:schemeClr>
                </a:solidFill>
              </a:rPr>
              <a:t>Wat doet deze GR in 2024 voor onze gemeente? Welke voor onze gemeente belangrijke actuele vraagstukken spelen er in 2025?</a:t>
            </a:r>
          </a:p>
          <a:p>
            <a:pPr marL="0" indent="0">
              <a:buNone/>
            </a:pPr>
            <a:endParaRPr lang="nl-NL" sz="2400" dirty="0"/>
          </a:p>
          <a:p>
            <a:r>
              <a:rPr lang="nl-NL" sz="2400" dirty="0"/>
              <a:t>[Invullen]</a:t>
            </a:r>
          </a:p>
        </p:txBody>
      </p:sp>
    </p:spTree>
    <p:extLst>
      <p:ext uri="{BB962C8B-B14F-4D97-AF65-F5344CB8AC3E}">
        <p14:creationId xmlns:p14="http://schemas.microsoft.com/office/powerpoint/2010/main" val="26053583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TotalTime>
  <Words>686</Words>
  <Application>Microsoft Office PowerPoint</Application>
  <PresentationFormat>Diavoorstelling (4:3)</PresentationFormat>
  <Paragraphs>61</Paragraphs>
  <Slides>13</Slides>
  <Notes>1</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13</vt:i4>
      </vt:variant>
    </vt:vector>
  </HeadingPairs>
  <TitlesOfParts>
    <vt:vector size="16" baseType="lpstr">
      <vt:lpstr>Arial</vt:lpstr>
      <vt:lpstr>Calibri</vt:lpstr>
      <vt:lpstr>Office Theme</vt:lpstr>
      <vt:lpstr>Jaarrekening 2023 en begroting 2025 [naam gem.regeling]</vt:lpstr>
      <vt:lpstr>Methode Duisenberg</vt:lpstr>
      <vt:lpstr>1. Beeld van de jaarrekening op hoofdlijnen</vt:lpstr>
      <vt:lpstr>2. Welke doelen zijn gehaald?</vt:lpstr>
      <vt:lpstr>3. Welke prestaties zijn geleverd?</vt:lpstr>
      <vt:lpstr>4. Wat heeft het gekost?</vt:lpstr>
      <vt:lpstr>5. Wat is het oordeel van de accountant?</vt:lpstr>
      <vt:lpstr>6. Welke aanbevelingen hebben wij als rapporteurs? Volstaat de zienswijze opgesteld door het college?</vt:lpstr>
      <vt:lpstr>7. Beeld van de begroting op hoofdlijnen</vt:lpstr>
      <vt:lpstr>8. Welke doelen zijn gepland?</vt:lpstr>
      <vt:lpstr>9. Welke prestaties zijn gepland?</vt:lpstr>
      <vt:lpstr>10. Wat gaat het kosten?</vt:lpstr>
      <vt:lpstr>11. Welke aanbevelingen hebben wij als rapporteurs? Volstaat de zienswijze opgesteld door het college?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Jaarrekening 2016 Regio</dc:title>
  <dc:creator>Dik</dc:creator>
  <cp:lastModifiedBy>Erwin van der Neut</cp:lastModifiedBy>
  <cp:revision>34</cp:revision>
  <cp:lastPrinted>2018-05-08T08:43:24Z</cp:lastPrinted>
  <dcterms:created xsi:type="dcterms:W3CDTF">2017-05-02T12:48:04Z</dcterms:created>
  <dcterms:modified xsi:type="dcterms:W3CDTF">2024-03-05T13:11:23Z</dcterms:modified>
</cp:coreProperties>
</file>