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3" r:id="rId2"/>
    <p:sldId id="276" r:id="rId3"/>
    <p:sldId id="289" r:id="rId4"/>
    <p:sldId id="287" r:id="rId5"/>
    <p:sldId id="288" r:id="rId6"/>
    <p:sldId id="286" r:id="rId7"/>
    <p:sldId id="285" r:id="rId8"/>
    <p:sldId id="273" r:id="rId9"/>
  </p:sldIdLst>
  <p:sldSz cx="12192000" cy="6858000"/>
  <p:notesSz cx="6669088" cy="9926638"/>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5" autoAdjust="0"/>
    <p:restoredTop sz="72810" autoAdjust="0"/>
  </p:normalViewPr>
  <p:slideViewPr>
    <p:cSldViewPr snapToGrid="0">
      <p:cViewPr varScale="1">
        <p:scale>
          <a:sx n="84" d="100"/>
          <a:sy n="84" d="100"/>
        </p:scale>
        <p:origin x="1626"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A44FD557-390D-46D5-A8A8-509DCE1C2E76}" type="datetimeFigureOut">
              <a:rPr lang="nl-NL" smtClean="0"/>
              <a:t>1-6-2023</a:t>
            </a:fld>
            <a:endParaRPr lang="nl-NL"/>
          </a:p>
        </p:txBody>
      </p:sp>
      <p:sp>
        <p:nvSpPr>
          <p:cNvPr id="4" name="Tijdelijke aanduiding voor dia-afbeelding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AC91CFD5-52AE-4FE4-A024-2C8EEB4BF127}" type="slidenum">
              <a:rPr lang="nl-NL" smtClean="0"/>
              <a:t>‹nr.›</a:t>
            </a:fld>
            <a:endParaRPr lang="nl-NL"/>
          </a:p>
        </p:txBody>
      </p:sp>
    </p:spTree>
    <p:extLst>
      <p:ext uri="{BB962C8B-B14F-4D97-AF65-F5344CB8AC3E}">
        <p14:creationId xmlns:p14="http://schemas.microsoft.com/office/powerpoint/2010/main" val="3720154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1</a:t>
            </a:fld>
            <a:endParaRPr lang="nl-NL"/>
          </a:p>
        </p:txBody>
      </p:sp>
    </p:spTree>
    <p:extLst>
      <p:ext uri="{BB962C8B-B14F-4D97-AF65-F5344CB8AC3E}">
        <p14:creationId xmlns:p14="http://schemas.microsoft.com/office/powerpoint/2010/main" val="3336568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 </a:t>
            </a:r>
            <a:r>
              <a:rPr lang="nl-NL" dirty="0" err="1"/>
              <a:t>Uitgangpuntenotitie</a:t>
            </a:r>
            <a:r>
              <a:rPr lang="nl-NL" dirty="0"/>
              <a:t> zal,</a:t>
            </a:r>
            <a:r>
              <a:rPr lang="nl-NL" baseline="0" dirty="0"/>
              <a:t> naast dat deze bij de agenda voor vandaag is geplaatst, ook nog via de colleges naar de raden worden verzonden én naar de besturen van de 5 gemeenschappelijke </a:t>
            </a:r>
            <a:r>
              <a:rPr lang="nl-NL" baseline="0" dirty="0" err="1"/>
              <a:t>regelingen.</a:t>
            </a:r>
            <a:r>
              <a:rPr lang="nl-NL" dirty="0" err="1"/>
              <a:t>ultaat</a:t>
            </a:r>
            <a:r>
              <a:rPr lang="nl-NL" dirty="0"/>
              <a:t> is de Uitgangspuntennotitie.</a:t>
            </a:r>
            <a:r>
              <a:rPr lang="nl-NL" baseline="0" dirty="0"/>
              <a:t> Deze kunt u straks in uw politieke bespreking van de ontwerp regeling gebruiken. Hierover meer straks als ik het Vervolg toelicht.</a:t>
            </a:r>
          </a:p>
          <a:p>
            <a:endParaRPr lang="nl-NL" baseline="0" dirty="0"/>
          </a:p>
          <a:p>
            <a:r>
              <a:rPr lang="nl-NL" baseline="0" dirty="0"/>
              <a:t>De GR-en die worden gewijzigd zijn:</a:t>
            </a:r>
            <a:endParaRPr lang="nl-NL" b="1" dirty="0"/>
          </a:p>
          <a:p>
            <a:r>
              <a:rPr lang="nl-NL" dirty="0"/>
              <a:t>Groene Metropoolregio</a:t>
            </a:r>
          </a:p>
          <a:p>
            <a:r>
              <a:rPr lang="nl-NL" dirty="0"/>
              <a:t>BVO DRAN</a:t>
            </a:r>
          </a:p>
          <a:p>
            <a:r>
              <a:rPr lang="nl-NL" dirty="0"/>
              <a:t>VRGZ</a:t>
            </a:r>
          </a:p>
          <a:p>
            <a:r>
              <a:rPr lang="nl-NL" dirty="0"/>
              <a:t>GGD</a:t>
            </a:r>
          </a:p>
          <a:p>
            <a:r>
              <a:rPr lang="nl-NL" dirty="0"/>
              <a:t>MGR</a:t>
            </a:r>
          </a:p>
          <a:p>
            <a:r>
              <a:rPr lang="nl-NL" dirty="0"/>
              <a:t>MARN</a:t>
            </a:r>
          </a:p>
          <a:p>
            <a:r>
              <a:rPr lang="nl-NL" dirty="0"/>
              <a:t>ODRN</a:t>
            </a:r>
          </a:p>
          <a:p>
            <a:r>
              <a:rPr lang="nl-NL" dirty="0"/>
              <a:t>Park Lingezegen</a:t>
            </a:r>
          </a:p>
          <a:p>
            <a:r>
              <a:rPr lang="nl-NL" dirty="0"/>
              <a:t>IBO</a:t>
            </a:r>
          </a:p>
          <a:p>
            <a:r>
              <a:rPr lang="nl-NL" dirty="0" err="1"/>
              <a:t>Munitax</a:t>
            </a:r>
            <a:endParaRPr lang="nl-NL" dirty="0"/>
          </a:p>
          <a:p>
            <a:r>
              <a:rPr lang="nl-NL" dirty="0"/>
              <a:t>Beschermd wonen en maatschappelijke opvang regio Nijmegen en Rivierenland</a:t>
            </a:r>
          </a:p>
          <a:p>
            <a:r>
              <a:rPr lang="nl-NL" dirty="0"/>
              <a:t>TVAN (voorheen RTB KAN)</a:t>
            </a:r>
          </a:p>
          <a:p>
            <a:endParaRPr lang="nl-NL" dirty="0"/>
          </a:p>
          <a:p>
            <a:endParaRPr lang="nl-NL"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2</a:t>
            </a:fld>
            <a:endParaRPr lang="nl-NL"/>
          </a:p>
        </p:txBody>
      </p:sp>
    </p:spTree>
    <p:extLst>
      <p:ext uri="{BB962C8B-B14F-4D97-AF65-F5344CB8AC3E}">
        <p14:creationId xmlns:p14="http://schemas.microsoft.com/office/powerpoint/2010/main" val="2655550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1" dirty="0" smtClean="0"/>
              <a:t>Regionaal</a:t>
            </a:r>
            <a:r>
              <a:rPr lang="nl-NL" b="1" baseline="0" dirty="0" smtClean="0"/>
              <a:t> onderzoekscommissie </a:t>
            </a:r>
          </a:p>
          <a:p>
            <a:r>
              <a:rPr lang="nl-NL" b="0" baseline="0" dirty="0" smtClean="0"/>
              <a:t>Is een zwaar instrument en zal pas gebruikt worden als er grote problemen worden ervan vanuit de gemeenteraden.</a:t>
            </a:r>
            <a:endParaRPr lang="nl-NL" b="0"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3</a:t>
            </a:fld>
            <a:endParaRPr lang="nl-NL"/>
          </a:p>
        </p:txBody>
      </p:sp>
    </p:spTree>
    <p:extLst>
      <p:ext uri="{BB962C8B-B14F-4D97-AF65-F5344CB8AC3E}">
        <p14:creationId xmlns:p14="http://schemas.microsoft.com/office/powerpoint/2010/main" val="3617428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4</a:t>
            </a:fld>
            <a:endParaRPr lang="nl-NL"/>
          </a:p>
        </p:txBody>
      </p:sp>
    </p:spTree>
    <p:extLst>
      <p:ext uri="{BB962C8B-B14F-4D97-AF65-F5344CB8AC3E}">
        <p14:creationId xmlns:p14="http://schemas.microsoft.com/office/powerpoint/2010/main" val="703833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dirty="0" smtClean="0"/>
              <a:t>Dit</a:t>
            </a:r>
            <a:r>
              <a:rPr lang="nl-NL" b="0" baseline="0" dirty="0" smtClean="0"/>
              <a:t> is een onderdeel die ik voor de VRGZ  niet goed kan inschatten. </a:t>
            </a:r>
          </a:p>
          <a:p>
            <a:r>
              <a:rPr lang="nl-NL" b="0" baseline="0" dirty="0" smtClean="0"/>
              <a:t>Het advies is niet bedoeld om de rol van gemeenteraden over te nemen. Besluitvorming en sturing blijft bij de individuele raden. Dus als een adviescommissie ene advies geeft dan heb je hiermee nog niet alle raden mee. Wellicht nuttig bij kaderstelling/klankbordgroep. Tussenvorm mogelijk: agendacommissie met ad hoc bijeenkomsten van raadsleden.  Je kunt ook denken aan zienswijzenprocedure (dat processueel wordt gestuurd door agendacommissie). Op de zienswijzeprocedure kom ik zo. </a:t>
            </a:r>
            <a:endParaRPr lang="nl-NL" b="0" dirty="0" smtClean="0"/>
          </a:p>
          <a:p>
            <a:endParaRPr lang="nl-NL" b="1" dirty="0" smtClean="0"/>
          </a:p>
          <a:p>
            <a:r>
              <a:rPr lang="nl-NL" b="0" dirty="0" smtClean="0"/>
              <a:t>Hoe</a:t>
            </a:r>
            <a:r>
              <a:rPr lang="nl-NL" b="0" baseline="0" dirty="0" smtClean="0"/>
              <a:t> zien jullie dit? Op welke onderwerpen/stukken zou dit betrekking kunnen hebben? B</a:t>
            </a:r>
            <a:r>
              <a:rPr lang="nl-NL" dirty="0" smtClean="0"/>
              <a:t>eleidsplan Integrale Veiligheid Tweestromenland 2023-2026 dat tijdens de raadsbijeenkomst op 1 maart wordt</a:t>
            </a:r>
            <a:r>
              <a:rPr lang="nl-NL" baseline="0" dirty="0" smtClean="0"/>
              <a:t> gepresenteerd?</a:t>
            </a:r>
            <a:endParaRPr lang="nl-NL" b="0" dirty="0" smtClean="0"/>
          </a:p>
          <a:p>
            <a:endParaRPr lang="nl-NL" b="1" dirty="0" smtClean="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5</a:t>
            </a:fld>
            <a:endParaRPr lang="nl-NL"/>
          </a:p>
        </p:txBody>
      </p:sp>
    </p:spTree>
    <p:extLst>
      <p:ext uri="{BB962C8B-B14F-4D97-AF65-F5344CB8AC3E}">
        <p14:creationId xmlns:p14="http://schemas.microsoft.com/office/powerpoint/2010/main" val="99676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en-US" b="1" dirty="0"/>
              <a:t>Wat</a:t>
            </a:r>
            <a:r>
              <a:rPr lang="en-US" b="1" baseline="0" dirty="0"/>
              <a:t> </a:t>
            </a:r>
            <a:r>
              <a:rPr lang="en-US" b="1" baseline="0" dirty="0" err="1"/>
              <a:t>valt</a:t>
            </a:r>
            <a:r>
              <a:rPr lang="en-US" b="1" baseline="0" dirty="0"/>
              <a:t> op?</a:t>
            </a:r>
          </a:p>
          <a:p>
            <a:endParaRPr lang="en-US" dirty="0"/>
          </a:p>
          <a:p>
            <a:r>
              <a:rPr lang="en-US" dirty="0" err="1"/>
              <a:t>Zonder</a:t>
            </a:r>
            <a:r>
              <a:rPr lang="en-US" dirty="0"/>
              <a:t> de </a:t>
            </a:r>
            <a:r>
              <a:rPr lang="en-US" dirty="0" err="1"/>
              <a:t>gehele</a:t>
            </a:r>
            <a:r>
              <a:rPr lang="en-US" dirty="0"/>
              <a:t> </a:t>
            </a:r>
            <a:r>
              <a:rPr lang="en-US" dirty="0" err="1"/>
              <a:t>uitgangspuntennotitie</a:t>
            </a:r>
            <a:r>
              <a:rPr lang="en-US" baseline="0" dirty="0"/>
              <a:t> </a:t>
            </a:r>
            <a:r>
              <a:rPr lang="en-US" baseline="0" dirty="0" err="1"/>
              <a:t>hier</a:t>
            </a:r>
            <a:r>
              <a:rPr lang="en-US" baseline="0" dirty="0"/>
              <a:t> te </a:t>
            </a:r>
            <a:r>
              <a:rPr lang="en-US" baseline="0" dirty="0" err="1"/>
              <a:t>bespreken</a:t>
            </a:r>
            <a:r>
              <a:rPr lang="en-US" baseline="0" dirty="0"/>
              <a:t> is het </a:t>
            </a:r>
            <a:r>
              <a:rPr lang="en-US" baseline="0" dirty="0" err="1"/>
              <a:t>wel</a:t>
            </a:r>
            <a:r>
              <a:rPr lang="en-US" baseline="0" dirty="0"/>
              <a:t> </a:t>
            </a:r>
            <a:r>
              <a:rPr lang="en-US" baseline="0" dirty="0" err="1"/>
              <a:t>aardig</a:t>
            </a:r>
            <a:r>
              <a:rPr lang="en-US" baseline="0" dirty="0"/>
              <a:t> om d..</a:t>
            </a:r>
            <a:r>
              <a:rPr lang="en-US" baseline="0" dirty="0" err="1"/>
              <a:t>m.v</a:t>
            </a:r>
            <a:r>
              <a:rPr lang="en-US" baseline="0" dirty="0"/>
              <a:t>. </a:t>
            </a:r>
            <a:r>
              <a:rPr lang="en-US" baseline="0" dirty="0" err="1"/>
              <a:t>deze</a:t>
            </a:r>
            <a:r>
              <a:rPr lang="en-US" baseline="0" dirty="0"/>
              <a:t> sheet </a:t>
            </a:r>
            <a:r>
              <a:rPr lang="en-US" baseline="0" dirty="0" err="1"/>
              <a:t>een</a:t>
            </a:r>
            <a:r>
              <a:rPr lang="en-US" baseline="0" dirty="0"/>
              <a:t> </a:t>
            </a:r>
            <a:r>
              <a:rPr lang="en-US" baseline="0" dirty="0" err="1"/>
              <a:t>beeld</a:t>
            </a:r>
            <a:r>
              <a:rPr lang="en-US" baseline="0" dirty="0"/>
              <a:t> te </a:t>
            </a:r>
            <a:r>
              <a:rPr lang="en-US" baseline="0" dirty="0" err="1"/>
              <a:t>krijgen</a:t>
            </a:r>
            <a:r>
              <a:rPr lang="en-US" baseline="0" dirty="0"/>
              <a:t> van de </a:t>
            </a:r>
            <a:r>
              <a:rPr lang="en-US" baseline="0" dirty="0" err="1"/>
              <a:t>keuzes</a:t>
            </a:r>
            <a:r>
              <a:rPr lang="en-US" baseline="0" dirty="0"/>
              <a:t>. </a:t>
            </a:r>
          </a:p>
          <a:p>
            <a:r>
              <a:rPr lang="en-US" baseline="0" dirty="0" err="1"/>
              <a:t>Uitleggen</a:t>
            </a:r>
            <a:r>
              <a:rPr lang="en-US" baseline="0" dirty="0"/>
              <a:t>: variant 1 (</a:t>
            </a:r>
            <a:r>
              <a:rPr lang="en-US" baseline="0" dirty="0" err="1"/>
              <a:t>specifiek</a:t>
            </a:r>
            <a:r>
              <a:rPr lang="en-US" baseline="0" dirty="0"/>
              <a:t>_, variant 2 (</a:t>
            </a:r>
            <a:r>
              <a:rPr lang="en-US" baseline="0" dirty="0" err="1"/>
              <a:t>dynamisch</a:t>
            </a:r>
            <a:r>
              <a:rPr lang="en-US" baseline="0" dirty="0"/>
              <a:t>) en variant 3 (minimal) en wat </a:t>
            </a:r>
            <a:r>
              <a:rPr lang="en-US" baseline="0" dirty="0" err="1"/>
              <a:t>hier</a:t>
            </a:r>
            <a:r>
              <a:rPr lang="en-US" baseline="0" dirty="0"/>
              <a:t> </a:t>
            </a:r>
            <a:r>
              <a:rPr lang="en-US" baseline="0" dirty="0" err="1"/>
              <a:t>mee</a:t>
            </a:r>
            <a:r>
              <a:rPr lang="en-US" baseline="0" dirty="0"/>
              <a:t> </a:t>
            </a:r>
            <a:r>
              <a:rPr lang="en-US" baseline="0" dirty="0" err="1"/>
              <a:t>wordt</a:t>
            </a:r>
            <a:r>
              <a:rPr lang="en-US" baseline="0" dirty="0"/>
              <a:t> </a:t>
            </a:r>
            <a:r>
              <a:rPr lang="en-US" baseline="0" dirty="0" err="1"/>
              <a:t>bedoeld</a:t>
            </a:r>
            <a:r>
              <a:rPr lang="en-US" baseline="0" dirty="0"/>
              <a:t>.</a:t>
            </a:r>
          </a:p>
          <a:p>
            <a:endParaRPr lang="en-US" baseline="0" dirty="0"/>
          </a:p>
          <a:p>
            <a:r>
              <a:rPr lang="en-US" baseline="0" dirty="0"/>
              <a:t>Wat </a:t>
            </a:r>
            <a:r>
              <a:rPr lang="en-US" baseline="0" dirty="0" err="1"/>
              <a:t>opvalt</a:t>
            </a:r>
            <a:r>
              <a:rPr lang="en-US" baseline="0" dirty="0"/>
              <a:t> is </a:t>
            </a:r>
            <a:r>
              <a:rPr lang="en-US" baseline="0" dirty="0" err="1"/>
              <a:t>dat</a:t>
            </a:r>
            <a:r>
              <a:rPr lang="en-US" baseline="0" dirty="0"/>
              <a:t>:</a:t>
            </a:r>
          </a:p>
          <a:p>
            <a:pPr marL="228600" indent="-228600">
              <a:buFont typeface="+mj-lt"/>
              <a:buAutoNum type="arabicPeriod"/>
            </a:pPr>
            <a:r>
              <a:rPr lang="en-US" dirty="0" err="1"/>
              <a:t>Er</a:t>
            </a:r>
            <a:r>
              <a:rPr lang="en-US" dirty="0"/>
              <a:t> in</a:t>
            </a:r>
            <a:r>
              <a:rPr lang="en-US" baseline="0" dirty="0"/>
              <a:t> het </a:t>
            </a:r>
            <a:r>
              <a:rPr lang="en-US" baseline="0" dirty="0" err="1"/>
              <a:t>algemeen</a:t>
            </a:r>
            <a:r>
              <a:rPr lang="en-US" baseline="0" dirty="0"/>
              <a:t> </a:t>
            </a:r>
            <a:r>
              <a:rPr lang="en-US" baseline="0" dirty="0" err="1"/>
              <a:t>wel</a:t>
            </a:r>
            <a:r>
              <a:rPr lang="en-US" baseline="0" dirty="0"/>
              <a:t> </a:t>
            </a:r>
            <a:r>
              <a:rPr lang="en-US" baseline="0" dirty="0" err="1"/>
              <a:t>behoefte</a:t>
            </a:r>
            <a:r>
              <a:rPr lang="en-US" baseline="0" dirty="0"/>
              <a:t> is om </a:t>
            </a:r>
            <a:r>
              <a:rPr lang="en-US" baseline="0" dirty="0" err="1"/>
              <a:t>bij</a:t>
            </a:r>
            <a:r>
              <a:rPr lang="en-US" baseline="0" dirty="0"/>
              <a:t> </a:t>
            </a:r>
            <a:r>
              <a:rPr lang="en-US" baseline="0" dirty="0" err="1"/>
              <a:t>besluiten</a:t>
            </a:r>
            <a:r>
              <a:rPr lang="en-US" baseline="0" dirty="0"/>
              <a:t> die </a:t>
            </a:r>
            <a:r>
              <a:rPr lang="en-US" baseline="0" dirty="0" err="1"/>
              <a:t>aanzienlijke</a:t>
            </a:r>
            <a:r>
              <a:rPr lang="en-US" baseline="0" dirty="0"/>
              <a:t> </a:t>
            </a:r>
            <a:r>
              <a:rPr lang="en-US" baseline="0" dirty="0" err="1"/>
              <a:t>politieke</a:t>
            </a:r>
            <a:r>
              <a:rPr lang="en-US" baseline="0" dirty="0"/>
              <a:t>/</a:t>
            </a:r>
            <a:r>
              <a:rPr lang="en-US" baseline="0" dirty="0" err="1"/>
              <a:t>inhoudelijke</a:t>
            </a:r>
            <a:r>
              <a:rPr lang="en-US" baseline="0" dirty="0"/>
              <a:t> en </a:t>
            </a:r>
            <a:r>
              <a:rPr lang="en-US" baseline="0" dirty="0" err="1"/>
              <a:t>financiële</a:t>
            </a:r>
            <a:r>
              <a:rPr lang="en-US" baseline="0" dirty="0"/>
              <a:t> </a:t>
            </a:r>
            <a:r>
              <a:rPr lang="en-US" baseline="0" dirty="0" err="1"/>
              <a:t>hebben</a:t>
            </a:r>
            <a:r>
              <a:rPr lang="en-US" baseline="0" dirty="0"/>
              <a:t>, </a:t>
            </a:r>
            <a:r>
              <a:rPr lang="en-US" baseline="0" dirty="0" err="1"/>
              <a:t>een</a:t>
            </a:r>
            <a:r>
              <a:rPr lang="en-US" baseline="0" dirty="0"/>
              <a:t> </a:t>
            </a:r>
            <a:r>
              <a:rPr lang="en-US" baseline="0" dirty="0" err="1"/>
              <a:t>zienswijze</a:t>
            </a:r>
            <a:r>
              <a:rPr lang="en-US" baseline="0" dirty="0"/>
              <a:t> procedure te </a:t>
            </a:r>
            <a:r>
              <a:rPr lang="en-US" baseline="0" dirty="0" err="1"/>
              <a:t>hanteren</a:t>
            </a:r>
            <a:r>
              <a:rPr lang="en-US" baseline="0" dirty="0"/>
              <a:t>. De </a:t>
            </a:r>
            <a:r>
              <a:rPr lang="en-US" baseline="0" dirty="0" err="1"/>
              <a:t>vraag</a:t>
            </a:r>
            <a:r>
              <a:rPr lang="en-US" baseline="0" dirty="0"/>
              <a:t> is om de term “</a:t>
            </a:r>
            <a:r>
              <a:rPr lang="en-US" baseline="0" dirty="0" err="1"/>
              <a:t>aanzienlijk’te</a:t>
            </a:r>
            <a:r>
              <a:rPr lang="en-US" baseline="0" dirty="0"/>
              <a:t> </a:t>
            </a:r>
            <a:r>
              <a:rPr lang="en-US" baseline="0" dirty="0" err="1"/>
              <a:t>concretiseren</a:t>
            </a:r>
            <a:r>
              <a:rPr lang="en-US" baseline="0" dirty="0"/>
              <a:t>.</a:t>
            </a:r>
          </a:p>
          <a:p>
            <a:pPr marL="228600" indent="-228600">
              <a:buFont typeface="+mj-lt"/>
              <a:buAutoNum type="arabicPeriod"/>
            </a:pPr>
            <a:r>
              <a:rPr lang="en-US" baseline="0" dirty="0"/>
              <a:t>Die </a:t>
            </a:r>
            <a:r>
              <a:rPr lang="en-US" baseline="0" dirty="0" err="1"/>
              <a:t>regelingen</a:t>
            </a:r>
            <a:r>
              <a:rPr lang="en-US" baseline="0" dirty="0"/>
              <a:t> die </a:t>
            </a:r>
            <a:r>
              <a:rPr lang="en-US" baseline="0" dirty="0" err="1"/>
              <a:t>een</a:t>
            </a:r>
            <a:r>
              <a:rPr lang="en-US" baseline="0" dirty="0"/>
              <a:t> </a:t>
            </a:r>
            <a:r>
              <a:rPr lang="en-US" baseline="0" dirty="0" err="1"/>
              <a:t>informatieprotocol</a:t>
            </a:r>
            <a:r>
              <a:rPr lang="en-US" baseline="0" dirty="0"/>
              <a:t> </a:t>
            </a:r>
            <a:r>
              <a:rPr lang="en-US" baseline="0" dirty="0" err="1"/>
              <a:t>hebben</a:t>
            </a:r>
            <a:r>
              <a:rPr lang="en-US" baseline="0" dirty="0"/>
              <a:t> </a:t>
            </a:r>
            <a:r>
              <a:rPr lang="en-US" baseline="0" dirty="0" err="1"/>
              <a:t>willen</a:t>
            </a:r>
            <a:r>
              <a:rPr lang="en-US" baseline="0" dirty="0"/>
              <a:t> die </a:t>
            </a:r>
            <a:r>
              <a:rPr lang="en-US" baseline="0" dirty="0" err="1"/>
              <a:t>graag</a:t>
            </a:r>
            <a:r>
              <a:rPr lang="en-US" baseline="0" dirty="0"/>
              <a:t> </a:t>
            </a:r>
            <a:r>
              <a:rPr lang="en-US" baseline="0" dirty="0" err="1"/>
              <a:t>behouden</a:t>
            </a:r>
            <a:r>
              <a:rPr lang="en-US" baseline="0" dirty="0"/>
              <a:t>. ODRN </a:t>
            </a:r>
            <a:r>
              <a:rPr lang="en-US" baseline="0" dirty="0" err="1"/>
              <a:t>wil</a:t>
            </a:r>
            <a:r>
              <a:rPr lang="en-US" baseline="0" dirty="0"/>
              <a:t> </a:t>
            </a:r>
            <a:r>
              <a:rPr lang="en-US" baseline="0" dirty="0" err="1"/>
              <a:t>ook</a:t>
            </a:r>
            <a:r>
              <a:rPr lang="en-US" baseline="0" dirty="0"/>
              <a:t> </a:t>
            </a:r>
            <a:r>
              <a:rPr lang="en-US" baseline="0" dirty="0" err="1"/>
              <a:t>een</a:t>
            </a:r>
            <a:r>
              <a:rPr lang="en-US" baseline="0" dirty="0"/>
              <a:t> </a:t>
            </a:r>
            <a:r>
              <a:rPr lang="en-US" baseline="0" dirty="0" err="1"/>
              <a:t>informatieprotocol</a:t>
            </a:r>
            <a:r>
              <a:rPr lang="en-US" baseline="0" dirty="0"/>
              <a:t>. VRGZ en GGD </a:t>
            </a:r>
            <a:r>
              <a:rPr lang="en-US" baseline="0" dirty="0" err="1"/>
              <a:t>willen</a:t>
            </a:r>
            <a:r>
              <a:rPr lang="en-US" baseline="0" dirty="0"/>
              <a:t> </a:t>
            </a:r>
            <a:r>
              <a:rPr lang="en-US" baseline="0" dirty="0" err="1"/>
              <a:t>voldoende</a:t>
            </a:r>
            <a:r>
              <a:rPr lang="en-US" baseline="0" dirty="0"/>
              <a:t> </a:t>
            </a:r>
            <a:r>
              <a:rPr lang="en-US" baseline="0" dirty="0" err="1"/>
              <a:t>informatie</a:t>
            </a:r>
            <a:r>
              <a:rPr lang="en-US" baseline="0" dirty="0"/>
              <a:t> om </a:t>
            </a:r>
            <a:r>
              <a:rPr lang="en-US" baseline="0" dirty="0" err="1"/>
              <a:t>hun</a:t>
            </a:r>
            <a:r>
              <a:rPr lang="en-US" baseline="0" dirty="0"/>
              <a:t> </a:t>
            </a:r>
            <a:r>
              <a:rPr lang="en-US" baseline="0" dirty="0" err="1"/>
              <a:t>controlerende</a:t>
            </a:r>
            <a:r>
              <a:rPr lang="en-US" baseline="0" dirty="0"/>
              <a:t> en </a:t>
            </a:r>
            <a:r>
              <a:rPr lang="en-US" baseline="0" dirty="0" err="1"/>
              <a:t>kaderstellende</a:t>
            </a:r>
            <a:r>
              <a:rPr lang="en-US" baseline="0" dirty="0"/>
              <a:t> </a:t>
            </a:r>
            <a:r>
              <a:rPr lang="en-US" baseline="0" dirty="0" err="1"/>
              <a:t>rol</a:t>
            </a:r>
            <a:r>
              <a:rPr lang="en-US" baseline="0" dirty="0"/>
              <a:t> </a:t>
            </a:r>
            <a:r>
              <a:rPr lang="en-US" baseline="0" dirty="0" err="1"/>
              <a:t>goed</a:t>
            </a:r>
            <a:r>
              <a:rPr lang="en-US" baseline="0" dirty="0"/>
              <a:t> </a:t>
            </a:r>
            <a:r>
              <a:rPr lang="en-US" baseline="0" dirty="0" err="1"/>
              <a:t>uit</a:t>
            </a:r>
            <a:r>
              <a:rPr lang="en-US" baseline="0" dirty="0"/>
              <a:t> </a:t>
            </a:r>
            <a:r>
              <a:rPr lang="en-US" baseline="0" dirty="0" err="1"/>
              <a:t>kunnen</a:t>
            </a:r>
            <a:r>
              <a:rPr lang="en-US" baseline="0" dirty="0"/>
              <a:t> </a:t>
            </a:r>
            <a:r>
              <a:rPr lang="en-US" baseline="0" dirty="0" err="1"/>
              <a:t>voeren</a:t>
            </a:r>
            <a:r>
              <a:rPr lang="en-US" baseline="0" dirty="0"/>
              <a:t>.</a:t>
            </a:r>
          </a:p>
          <a:p>
            <a:pPr marL="228600" indent="-228600">
              <a:buFont typeface="+mj-lt"/>
              <a:buAutoNum type="arabicPeriod"/>
            </a:pPr>
            <a:r>
              <a:rPr lang="en-US" baseline="0" dirty="0" err="1"/>
              <a:t>Alleen</a:t>
            </a:r>
            <a:r>
              <a:rPr lang="en-US" baseline="0" dirty="0"/>
              <a:t> </a:t>
            </a:r>
            <a:r>
              <a:rPr lang="en-US" baseline="0" dirty="0" err="1"/>
              <a:t>bij</a:t>
            </a:r>
            <a:r>
              <a:rPr lang="en-US" baseline="0" dirty="0"/>
              <a:t> GMR en ODRN </a:t>
            </a:r>
            <a:r>
              <a:rPr lang="en-US" baseline="0" dirty="0" err="1"/>
              <a:t>een</a:t>
            </a:r>
            <a:r>
              <a:rPr lang="en-US" baseline="0" dirty="0"/>
              <a:t> </a:t>
            </a:r>
            <a:r>
              <a:rPr lang="en-US" baseline="0" dirty="0" err="1"/>
              <a:t>vaste</a:t>
            </a:r>
            <a:r>
              <a:rPr lang="en-US" baseline="0" dirty="0"/>
              <a:t> </a:t>
            </a:r>
            <a:r>
              <a:rPr lang="en-US" baseline="0" dirty="0" err="1"/>
              <a:t>evaluatie</a:t>
            </a:r>
            <a:r>
              <a:rPr lang="en-US" baseline="0" dirty="0"/>
              <a:t> </a:t>
            </a:r>
            <a:r>
              <a:rPr lang="en-US" baseline="0" dirty="0" err="1"/>
              <a:t>cyclus</a:t>
            </a:r>
            <a:r>
              <a:rPr lang="en-US" baseline="0" dirty="0"/>
              <a:t>. </a:t>
            </a:r>
            <a:r>
              <a:rPr lang="en-US" baseline="0" dirty="0" err="1"/>
              <a:t>Bij</a:t>
            </a:r>
            <a:r>
              <a:rPr lang="en-US" baseline="0" dirty="0"/>
              <a:t> ODRN </a:t>
            </a:r>
            <a:r>
              <a:rPr lang="en-US" baseline="0" dirty="0" err="1"/>
              <a:t>blijkt</a:t>
            </a:r>
            <a:r>
              <a:rPr lang="en-US" baseline="0" dirty="0"/>
              <a:t> </a:t>
            </a:r>
            <a:r>
              <a:rPr lang="en-US" baseline="0" dirty="0" err="1"/>
              <a:t>dat</a:t>
            </a:r>
            <a:r>
              <a:rPr lang="en-US" baseline="0" dirty="0"/>
              <a:t> </a:t>
            </a:r>
            <a:r>
              <a:rPr lang="en-US" baseline="0" dirty="0" err="1"/>
              <a:t>uit</a:t>
            </a:r>
            <a:r>
              <a:rPr lang="en-US" baseline="0" dirty="0"/>
              <a:t> de </a:t>
            </a:r>
            <a:r>
              <a:rPr lang="en-US" baseline="0" dirty="0" err="1"/>
              <a:t>toelichting</a:t>
            </a:r>
            <a:r>
              <a:rPr lang="en-US" baseline="0" dirty="0"/>
              <a:t> </a:t>
            </a:r>
            <a:r>
              <a:rPr lang="en-US" baseline="0" dirty="0" err="1"/>
              <a:t>dat</a:t>
            </a:r>
            <a:r>
              <a:rPr lang="en-US" baseline="0" dirty="0"/>
              <a:t> </a:t>
            </a:r>
            <a:r>
              <a:rPr lang="en-US" baseline="0" dirty="0" err="1"/>
              <a:t>vooral</a:t>
            </a:r>
            <a:r>
              <a:rPr lang="en-US" baseline="0" dirty="0"/>
              <a:t> </a:t>
            </a:r>
            <a:r>
              <a:rPr lang="en-US" baseline="0" dirty="0" err="1"/>
              <a:t>behoefte</a:t>
            </a:r>
            <a:r>
              <a:rPr lang="en-US" baseline="0" dirty="0"/>
              <a:t> is </a:t>
            </a:r>
            <a:r>
              <a:rPr lang="en-US" baseline="0" dirty="0" err="1"/>
              <a:t>aan</a:t>
            </a:r>
            <a:r>
              <a:rPr lang="en-US" baseline="0" dirty="0"/>
              <a:t> </a:t>
            </a:r>
            <a:r>
              <a:rPr lang="en-US" baseline="0" dirty="0" err="1"/>
              <a:t>een</a:t>
            </a:r>
            <a:r>
              <a:rPr lang="en-US" baseline="0" dirty="0"/>
              <a:t> </a:t>
            </a:r>
            <a:r>
              <a:rPr lang="en-US" baseline="0" dirty="0" err="1"/>
              <a:t>goede</a:t>
            </a:r>
            <a:r>
              <a:rPr lang="en-US" baseline="0" dirty="0"/>
              <a:t> </a:t>
            </a:r>
            <a:r>
              <a:rPr lang="en-US" baseline="0" dirty="0" err="1"/>
              <a:t>informatiecyclus</a:t>
            </a:r>
            <a:r>
              <a:rPr lang="en-US" baseline="0" dirty="0"/>
              <a:t> en </a:t>
            </a:r>
            <a:r>
              <a:rPr lang="en-US" baseline="0" dirty="0" err="1"/>
              <a:t>jaarlijkse</a:t>
            </a:r>
            <a:r>
              <a:rPr lang="en-US" baseline="0" dirty="0"/>
              <a:t> </a:t>
            </a:r>
            <a:r>
              <a:rPr lang="en-US" baseline="0" dirty="0" err="1"/>
              <a:t>een</a:t>
            </a:r>
            <a:r>
              <a:rPr lang="en-US" baseline="0" dirty="0"/>
              <a:t> </a:t>
            </a:r>
            <a:r>
              <a:rPr lang="en-US" baseline="0" dirty="0" err="1"/>
              <a:t>korte</a:t>
            </a:r>
            <a:r>
              <a:rPr lang="en-US" baseline="0" dirty="0"/>
              <a:t> review. </a:t>
            </a:r>
            <a:r>
              <a:rPr lang="en-US" baseline="0" dirty="0" err="1"/>
              <a:t>Bij</a:t>
            </a:r>
            <a:r>
              <a:rPr lang="en-US" baseline="0" dirty="0"/>
              <a:t> de </a:t>
            </a:r>
            <a:r>
              <a:rPr lang="en-US" baseline="0" dirty="0" err="1"/>
              <a:t>toelichting</a:t>
            </a:r>
            <a:r>
              <a:rPr lang="en-US" baseline="0" dirty="0"/>
              <a:t> op de GGD </a:t>
            </a:r>
            <a:r>
              <a:rPr lang="en-US" baseline="0" dirty="0" err="1"/>
              <a:t>wordt</a:t>
            </a:r>
            <a:r>
              <a:rPr lang="en-US" baseline="0" dirty="0"/>
              <a:t> </a:t>
            </a:r>
            <a:r>
              <a:rPr lang="en-US" baseline="0" dirty="0" err="1"/>
              <a:t>wel</a:t>
            </a:r>
            <a:r>
              <a:rPr lang="en-US" baseline="0" dirty="0"/>
              <a:t> </a:t>
            </a:r>
            <a:r>
              <a:rPr lang="en-US" baseline="0" dirty="0" err="1"/>
              <a:t>geopperd</a:t>
            </a:r>
            <a:r>
              <a:rPr lang="en-US" baseline="0" dirty="0"/>
              <a:t> om </a:t>
            </a:r>
            <a:r>
              <a:rPr lang="en-US" baseline="0" dirty="0" err="1"/>
              <a:t>een</a:t>
            </a:r>
            <a:r>
              <a:rPr lang="en-US" baseline="0" dirty="0"/>
              <a:t> </a:t>
            </a:r>
            <a:r>
              <a:rPr lang="en-US" baseline="0" dirty="0" err="1"/>
              <a:t>evaluatie</a:t>
            </a:r>
            <a:r>
              <a:rPr lang="en-US" baseline="0" dirty="0"/>
              <a:t> op het </a:t>
            </a:r>
            <a:r>
              <a:rPr lang="en-US" baseline="0" dirty="0" err="1"/>
              <a:t>meerjarenplan</a:t>
            </a:r>
            <a:r>
              <a:rPr lang="en-US" baseline="0" dirty="0"/>
              <a:t>. </a:t>
            </a:r>
          </a:p>
          <a:p>
            <a:pPr marL="228600" indent="-228600">
              <a:buFont typeface="+mj-lt"/>
              <a:buAutoNum type="arabicPeriod"/>
            </a:pPr>
            <a:r>
              <a:rPr lang="en-US" baseline="0" dirty="0"/>
              <a:t>In </a:t>
            </a:r>
            <a:r>
              <a:rPr lang="en-US" baseline="0" dirty="0" err="1"/>
              <a:t>grote</a:t>
            </a:r>
            <a:r>
              <a:rPr lang="en-US" baseline="0" dirty="0"/>
              <a:t> </a:t>
            </a:r>
            <a:r>
              <a:rPr lang="en-US" baseline="0" dirty="0" err="1"/>
              <a:t>lijnen</a:t>
            </a:r>
            <a:r>
              <a:rPr lang="en-US" baseline="0" dirty="0"/>
              <a:t> </a:t>
            </a:r>
            <a:r>
              <a:rPr lang="en-US" baseline="0" dirty="0" err="1"/>
              <a:t>lijkt</a:t>
            </a:r>
            <a:r>
              <a:rPr lang="en-US" baseline="0" dirty="0"/>
              <a:t> </a:t>
            </a:r>
            <a:r>
              <a:rPr lang="en-US" baseline="0" dirty="0" err="1"/>
              <a:t>vooral</a:t>
            </a:r>
            <a:r>
              <a:rPr lang="en-US" baseline="0" dirty="0"/>
              <a:t> variant 2 (procedure en </a:t>
            </a:r>
            <a:r>
              <a:rPr lang="en-US" baseline="0" dirty="0" err="1"/>
              <a:t>wijze</a:t>
            </a:r>
            <a:r>
              <a:rPr lang="en-US" baseline="0" dirty="0"/>
              <a:t> van </a:t>
            </a:r>
            <a:r>
              <a:rPr lang="en-US" baseline="0" dirty="0" err="1"/>
              <a:t>bepalen</a:t>
            </a:r>
            <a:r>
              <a:rPr lang="en-US" baseline="0" dirty="0"/>
              <a:t> van de </a:t>
            </a:r>
            <a:r>
              <a:rPr lang="en-US" baseline="0" dirty="0" err="1"/>
              <a:t>uittreedsom</a:t>
            </a:r>
            <a:r>
              <a:rPr lang="en-US" baseline="0" dirty="0"/>
              <a:t> </a:t>
            </a:r>
            <a:r>
              <a:rPr lang="en-US" baseline="0" dirty="0" err="1"/>
              <a:t>vastleggen</a:t>
            </a:r>
            <a:r>
              <a:rPr lang="en-US" baseline="0" dirty="0"/>
              <a:t>). </a:t>
            </a:r>
            <a:r>
              <a:rPr lang="en-US" baseline="0" dirty="0" err="1"/>
              <a:t>Dit</a:t>
            </a:r>
            <a:r>
              <a:rPr lang="en-US" baseline="0" dirty="0"/>
              <a:t> </a:t>
            </a:r>
            <a:r>
              <a:rPr lang="en-US" baseline="0" dirty="0" err="1"/>
              <a:t>lijkt</a:t>
            </a:r>
            <a:r>
              <a:rPr lang="en-US" baseline="0" dirty="0"/>
              <a:t> op de </a:t>
            </a:r>
            <a:r>
              <a:rPr lang="en-US" baseline="0" dirty="0" err="1"/>
              <a:t>huidige</a:t>
            </a:r>
            <a:r>
              <a:rPr lang="en-US" baseline="0" dirty="0"/>
              <a:t> </a:t>
            </a:r>
            <a:r>
              <a:rPr lang="en-US" baseline="0" dirty="0" err="1"/>
              <a:t>uittreedregelingen</a:t>
            </a:r>
            <a:r>
              <a:rPr lang="en-US" baseline="0" dirty="0"/>
              <a:t> die we al </a:t>
            </a:r>
            <a:r>
              <a:rPr lang="en-US" baseline="0" dirty="0" err="1"/>
              <a:t>bij</a:t>
            </a:r>
            <a:r>
              <a:rPr lang="en-US" baseline="0" dirty="0"/>
              <a:t> </a:t>
            </a:r>
            <a:r>
              <a:rPr lang="en-US" baseline="0" dirty="0" err="1"/>
              <a:t>doverse</a:t>
            </a:r>
            <a:r>
              <a:rPr lang="en-US" baseline="0" dirty="0"/>
              <a:t> </a:t>
            </a:r>
            <a:r>
              <a:rPr lang="en-US" baseline="0" dirty="0" err="1"/>
              <a:t>regelingen</a:t>
            </a:r>
            <a:r>
              <a:rPr lang="en-US" baseline="0" dirty="0"/>
              <a:t> in het </a:t>
            </a:r>
            <a:r>
              <a:rPr lang="en-US" baseline="0" dirty="0" err="1"/>
              <a:t>RvN</a:t>
            </a:r>
            <a:r>
              <a:rPr lang="en-US" baseline="0" dirty="0"/>
              <a:t> </a:t>
            </a:r>
            <a:r>
              <a:rPr lang="en-US" baseline="0" dirty="0" err="1"/>
              <a:t>kennen</a:t>
            </a:r>
            <a:r>
              <a:rPr lang="en-US" baseline="0" dirty="0"/>
              <a:t>. </a:t>
            </a:r>
          </a:p>
          <a:p>
            <a:pPr marL="228600" indent="-228600">
              <a:buFont typeface="+mj-lt"/>
              <a:buAutoNum type="arabicPeriod"/>
            </a:pPr>
            <a:r>
              <a:rPr lang="en-US" baseline="0" dirty="0"/>
              <a:t>In het </a:t>
            </a:r>
            <a:r>
              <a:rPr lang="en-US" baseline="0" dirty="0" err="1"/>
              <a:t>algemeen</a:t>
            </a:r>
            <a:r>
              <a:rPr lang="en-US" baseline="0" dirty="0"/>
              <a:t> is de </a:t>
            </a:r>
            <a:r>
              <a:rPr lang="en-US" baseline="0" dirty="0" err="1"/>
              <a:t>keuze</a:t>
            </a:r>
            <a:r>
              <a:rPr lang="en-US" baseline="0" dirty="0"/>
              <a:t> om het AB te </a:t>
            </a:r>
            <a:r>
              <a:rPr lang="en-US" baseline="0" dirty="0" err="1"/>
              <a:t>laten</a:t>
            </a:r>
            <a:r>
              <a:rPr lang="en-US" baseline="0" dirty="0"/>
              <a:t> </a:t>
            </a:r>
            <a:r>
              <a:rPr lang="en-US" baseline="0" dirty="0" err="1"/>
              <a:t>besluiten</a:t>
            </a:r>
            <a:r>
              <a:rPr lang="en-US" baseline="0" dirty="0"/>
              <a:t> </a:t>
            </a:r>
            <a:r>
              <a:rPr lang="en-US" baseline="0" dirty="0" err="1"/>
              <a:t>wanneer</a:t>
            </a:r>
            <a:r>
              <a:rPr lang="en-US" baseline="0" dirty="0"/>
              <a:t> en op </a:t>
            </a:r>
            <a:r>
              <a:rPr lang="en-US" baseline="0" dirty="0" err="1"/>
              <a:t>welke</a:t>
            </a:r>
            <a:r>
              <a:rPr lang="en-US" baseline="0" dirty="0"/>
              <a:t> </a:t>
            </a:r>
            <a:r>
              <a:rPr lang="en-US" baseline="0" dirty="0" err="1"/>
              <a:t>onderwerpen</a:t>
            </a:r>
            <a:r>
              <a:rPr lang="en-US" baseline="0" dirty="0"/>
              <a:t> </a:t>
            </a:r>
            <a:r>
              <a:rPr lang="en-US" baseline="0" dirty="0" err="1"/>
              <a:t>een</a:t>
            </a:r>
            <a:r>
              <a:rPr lang="en-US" baseline="0" dirty="0"/>
              <a:t> </a:t>
            </a:r>
            <a:r>
              <a:rPr lang="en-US" baseline="0" dirty="0" err="1"/>
              <a:t>bijeenkomst</a:t>
            </a:r>
            <a:r>
              <a:rPr lang="en-US" baseline="0" dirty="0"/>
              <a:t> </a:t>
            </a:r>
            <a:r>
              <a:rPr lang="en-US" baseline="0" dirty="0" err="1"/>
              <a:t>voor</a:t>
            </a:r>
            <a:r>
              <a:rPr lang="en-US" baseline="0" dirty="0"/>
              <a:t> </a:t>
            </a:r>
            <a:r>
              <a:rPr lang="en-US" baseline="0" dirty="0" err="1"/>
              <a:t>ingezetenene</a:t>
            </a:r>
            <a:r>
              <a:rPr lang="en-US" baseline="0" dirty="0"/>
              <a:t> en </a:t>
            </a:r>
            <a:r>
              <a:rPr lang="en-US" baseline="0" dirty="0" err="1"/>
              <a:t>belanghebbenden</a:t>
            </a:r>
            <a:r>
              <a:rPr lang="en-US" baseline="0" dirty="0"/>
              <a:t> </a:t>
            </a:r>
            <a:r>
              <a:rPr lang="en-US" baseline="0" dirty="0" err="1"/>
              <a:t>wordt</a:t>
            </a:r>
            <a:r>
              <a:rPr lang="en-US" baseline="0" dirty="0"/>
              <a:t> </a:t>
            </a:r>
            <a:r>
              <a:rPr lang="en-US" baseline="0" dirty="0" err="1"/>
              <a:t>gehouden</a:t>
            </a:r>
            <a:r>
              <a:rPr lang="en-US" baseline="0" dirty="0"/>
              <a:t> (variant 2). ODRN </a:t>
            </a:r>
            <a:r>
              <a:rPr lang="en-US" baseline="0" dirty="0" err="1"/>
              <a:t>inspreken</a:t>
            </a:r>
            <a:r>
              <a:rPr lang="en-US" baseline="0" dirty="0"/>
              <a:t> </a:t>
            </a:r>
            <a:r>
              <a:rPr lang="en-US" baseline="0" dirty="0" err="1"/>
              <a:t>bij</a:t>
            </a:r>
            <a:r>
              <a:rPr lang="en-US" baseline="0" dirty="0"/>
              <a:t> de </a:t>
            </a:r>
            <a:r>
              <a:rPr lang="en-US" baseline="0" dirty="0" err="1"/>
              <a:t>eigen</a:t>
            </a:r>
            <a:r>
              <a:rPr lang="en-US" baseline="0" dirty="0"/>
              <a:t> </a:t>
            </a:r>
            <a:r>
              <a:rPr lang="en-US" baseline="0" dirty="0" err="1"/>
              <a:t>raad</a:t>
            </a:r>
            <a:r>
              <a:rPr lang="en-US" baseline="0" dirty="0"/>
              <a:t>. </a:t>
            </a:r>
            <a:r>
              <a:rPr lang="en-US" baseline="0" dirty="0" err="1"/>
              <a:t>Bij</a:t>
            </a:r>
            <a:r>
              <a:rPr lang="en-US" baseline="0" dirty="0"/>
              <a:t> GMR </a:t>
            </a:r>
            <a:r>
              <a:rPr lang="en-US" baseline="0" dirty="0" err="1"/>
              <a:t>wil</a:t>
            </a:r>
            <a:r>
              <a:rPr lang="en-US" baseline="0" dirty="0"/>
              <a:t> men </a:t>
            </a:r>
            <a:r>
              <a:rPr lang="en-US" baseline="0" dirty="0" err="1"/>
              <a:t>graag</a:t>
            </a:r>
            <a:r>
              <a:rPr lang="en-US" baseline="0" dirty="0"/>
              <a:t> de </a:t>
            </a:r>
            <a:r>
              <a:rPr lang="en-US" baseline="0" dirty="0" err="1"/>
              <a:t>regiontafels</a:t>
            </a:r>
            <a:r>
              <a:rPr lang="en-US" baseline="0" dirty="0"/>
              <a:t> </a:t>
            </a:r>
            <a:r>
              <a:rPr lang="en-US" baseline="0" dirty="0" err="1"/>
              <a:t>behouden</a:t>
            </a:r>
            <a:r>
              <a:rPr lang="en-US" baseline="0" dirty="0"/>
              <a:t>.</a:t>
            </a:r>
          </a:p>
          <a:p>
            <a:pPr marL="228600" indent="-228600">
              <a:buFont typeface="+mj-lt"/>
              <a:buAutoNum type="arabicPeriod"/>
            </a:pPr>
            <a:r>
              <a:rPr lang="en-US" baseline="0" dirty="0" err="1"/>
              <a:t>Alleen</a:t>
            </a:r>
            <a:r>
              <a:rPr lang="en-US" baseline="0" dirty="0"/>
              <a:t> </a:t>
            </a:r>
            <a:r>
              <a:rPr lang="en-US" baseline="0" dirty="0" err="1"/>
              <a:t>bij</a:t>
            </a:r>
            <a:r>
              <a:rPr lang="en-US" baseline="0" dirty="0"/>
              <a:t> MGR en ODRN </a:t>
            </a:r>
            <a:r>
              <a:rPr lang="en-US" baseline="0" dirty="0" err="1"/>
              <a:t>behoefte</a:t>
            </a:r>
            <a:r>
              <a:rPr lang="en-US" baseline="0" dirty="0"/>
              <a:t> </a:t>
            </a:r>
            <a:r>
              <a:rPr lang="en-US" baseline="0" dirty="0" err="1"/>
              <a:t>aan</a:t>
            </a:r>
            <a:r>
              <a:rPr lang="en-US" baseline="0" dirty="0"/>
              <a:t> </a:t>
            </a:r>
            <a:r>
              <a:rPr lang="en-US" baseline="0" dirty="0" err="1"/>
              <a:t>een</a:t>
            </a:r>
            <a:r>
              <a:rPr lang="en-US" baseline="0" dirty="0"/>
              <a:t> </a:t>
            </a:r>
            <a:r>
              <a:rPr lang="en-US" baseline="0" dirty="0" err="1"/>
              <a:t>vorm</a:t>
            </a:r>
            <a:r>
              <a:rPr lang="en-US" baseline="0" dirty="0"/>
              <a:t> van </a:t>
            </a:r>
            <a:r>
              <a:rPr lang="en-US" baseline="0" dirty="0" err="1"/>
              <a:t>adviescommissie</a:t>
            </a:r>
            <a:r>
              <a:rPr lang="en-US" baseline="0" dirty="0"/>
              <a:t>. </a:t>
            </a:r>
            <a:r>
              <a:rPr lang="en-US" baseline="0" dirty="0" err="1"/>
              <a:t>Agendacommissie</a:t>
            </a:r>
            <a:r>
              <a:rPr lang="en-US" baseline="0" dirty="0"/>
              <a:t> </a:t>
            </a:r>
            <a:r>
              <a:rPr lang="en-US" baseline="0" dirty="0" err="1"/>
              <a:t>wordt</a:t>
            </a:r>
            <a:r>
              <a:rPr lang="en-US" baseline="0" dirty="0"/>
              <a:t> </a:t>
            </a:r>
            <a:r>
              <a:rPr lang="en-US" baseline="0" dirty="0" err="1"/>
              <a:t>als</a:t>
            </a:r>
            <a:r>
              <a:rPr lang="en-US" baseline="0" dirty="0"/>
              <a:t> te </a:t>
            </a:r>
            <a:r>
              <a:rPr lang="en-US" baseline="0" dirty="0" err="1"/>
              <a:t>beperkt</a:t>
            </a:r>
            <a:r>
              <a:rPr lang="en-US" baseline="0" dirty="0"/>
              <a:t> </a:t>
            </a:r>
            <a:r>
              <a:rPr lang="en-US" baseline="0" dirty="0" err="1"/>
              <a:t>gezien</a:t>
            </a:r>
            <a:r>
              <a:rPr lang="en-US" baseline="0" dirty="0"/>
              <a:t>. </a:t>
            </a:r>
            <a:r>
              <a:rPr lang="en-US" baseline="0" dirty="0" err="1"/>
              <a:t>Benadrukken</a:t>
            </a:r>
            <a:r>
              <a:rPr lang="en-US" baseline="0" dirty="0"/>
              <a:t> </a:t>
            </a:r>
            <a:r>
              <a:rPr lang="en-US" baseline="0" dirty="0" err="1"/>
              <a:t>dat</a:t>
            </a:r>
            <a:r>
              <a:rPr lang="en-US" baseline="0" dirty="0"/>
              <a:t> </a:t>
            </a:r>
            <a:r>
              <a:rPr lang="en-US" baseline="0" dirty="0" err="1"/>
              <a:t>dit</a:t>
            </a:r>
            <a:r>
              <a:rPr lang="en-US" baseline="0" dirty="0"/>
              <a:t> </a:t>
            </a:r>
            <a:r>
              <a:rPr lang="en-US" baseline="0" dirty="0" err="1"/>
              <a:t>ook</a:t>
            </a:r>
            <a:r>
              <a:rPr lang="en-US" baseline="0" dirty="0"/>
              <a:t> nog op </a:t>
            </a:r>
            <a:r>
              <a:rPr lang="en-US" baseline="0" dirty="0" err="1"/>
              <a:t>een</a:t>
            </a:r>
            <a:r>
              <a:rPr lang="en-US" baseline="0" dirty="0"/>
              <a:t> later </a:t>
            </a:r>
            <a:r>
              <a:rPr lang="en-US" baseline="0" dirty="0" err="1"/>
              <a:t>tijdstip</a:t>
            </a:r>
            <a:r>
              <a:rPr lang="en-US" baseline="0" dirty="0"/>
              <a:t> </a:t>
            </a:r>
            <a:r>
              <a:rPr lang="en-US" baseline="0" dirty="0" err="1"/>
              <a:t>kan</a:t>
            </a:r>
            <a:r>
              <a:rPr lang="en-US" baseline="0" dirty="0"/>
              <a:t> </a:t>
            </a:r>
            <a:r>
              <a:rPr lang="en-US" baseline="0" dirty="0" err="1"/>
              <a:t>worden</a:t>
            </a:r>
            <a:r>
              <a:rPr lang="en-US" baseline="0" dirty="0"/>
              <a:t> </a:t>
            </a:r>
            <a:r>
              <a:rPr lang="en-US" baseline="0" dirty="0" err="1"/>
              <a:t>besloten</a:t>
            </a:r>
            <a:r>
              <a:rPr lang="en-US" baseline="0" dirty="0"/>
              <a:t> en </a:t>
            </a:r>
            <a:r>
              <a:rPr lang="en-US" baseline="0" dirty="0" err="1"/>
              <a:t>niet</a:t>
            </a:r>
            <a:r>
              <a:rPr lang="en-US" baseline="0" dirty="0"/>
              <a:t> </a:t>
            </a:r>
            <a:r>
              <a:rPr lang="en-US" baseline="0" dirty="0" err="1"/>
              <a:t>perse</a:t>
            </a:r>
            <a:r>
              <a:rPr lang="en-US" baseline="0" dirty="0"/>
              <a:t> in de </a:t>
            </a:r>
            <a:r>
              <a:rPr lang="en-US" baseline="0" dirty="0" err="1"/>
              <a:t>regeling</a:t>
            </a:r>
            <a:r>
              <a:rPr lang="en-US" baseline="0" dirty="0"/>
              <a:t> </a:t>
            </a:r>
            <a:r>
              <a:rPr lang="en-US" baseline="0" dirty="0" err="1"/>
              <a:t>heoft</a:t>
            </a:r>
            <a:r>
              <a:rPr lang="en-US" baseline="0" dirty="0"/>
              <a:t> te </a:t>
            </a:r>
            <a:r>
              <a:rPr lang="en-US" baseline="0" dirty="0" err="1"/>
              <a:t>worden</a:t>
            </a:r>
            <a:r>
              <a:rPr lang="en-US" baseline="0" dirty="0"/>
              <a:t> </a:t>
            </a:r>
            <a:r>
              <a:rPr lang="en-US" baseline="0" dirty="0" err="1"/>
              <a:t>opgenomen</a:t>
            </a:r>
            <a:r>
              <a:rPr lang="en-US" baseline="0" dirty="0"/>
              <a:t>.</a:t>
            </a:r>
          </a:p>
          <a:p>
            <a:pPr marL="228600" indent="-228600">
              <a:buFont typeface="+mj-lt"/>
              <a:buAutoNum type="arabicPeriod"/>
            </a:pPr>
            <a:endParaRPr lang="en-US" baseline="0" dirty="0"/>
          </a:p>
          <a:p>
            <a:pPr marL="228600" indent="-228600">
              <a:buFont typeface="+mj-lt"/>
              <a:buAutoNum type="arabicPeriod"/>
            </a:pPr>
            <a:endParaRPr lang="nl-NL"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6</a:t>
            </a:fld>
            <a:endParaRPr lang="nl-NL"/>
          </a:p>
        </p:txBody>
      </p:sp>
    </p:spTree>
    <p:extLst>
      <p:ext uri="{BB962C8B-B14F-4D97-AF65-F5344CB8AC3E}">
        <p14:creationId xmlns:p14="http://schemas.microsoft.com/office/powerpoint/2010/main" val="361031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7</a:t>
            </a:fld>
            <a:endParaRPr lang="nl-NL"/>
          </a:p>
        </p:txBody>
      </p:sp>
    </p:spTree>
    <p:extLst>
      <p:ext uri="{BB962C8B-B14F-4D97-AF65-F5344CB8AC3E}">
        <p14:creationId xmlns:p14="http://schemas.microsoft.com/office/powerpoint/2010/main" val="28876158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AC91CFD5-52AE-4FE4-A024-2C8EEB4BF127}" type="slidenum">
              <a:rPr lang="nl-NL" smtClean="0"/>
              <a:t>8</a:t>
            </a:fld>
            <a:endParaRPr lang="nl-NL"/>
          </a:p>
        </p:txBody>
      </p:sp>
    </p:spTree>
    <p:extLst>
      <p:ext uri="{BB962C8B-B14F-4D97-AF65-F5344CB8AC3E}">
        <p14:creationId xmlns:p14="http://schemas.microsoft.com/office/powerpoint/2010/main" val="26995093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4" name="Tijdelijke aanduiding voor datum 3"/>
          <p:cNvSpPr>
            <a:spLocks noGrp="1"/>
          </p:cNvSpPr>
          <p:nvPr>
            <p:ph type="dt" sz="half" idx="10"/>
          </p:nvPr>
        </p:nvSpPr>
        <p:spPr/>
        <p:txBody>
          <a:body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16830170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4006764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3177355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10"/>
          </p:nvPr>
        </p:nvSpPr>
        <p:spPr/>
        <p:txBody>
          <a:body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3365320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Tijdelijke aanduiding voor datum 3"/>
          <p:cNvSpPr>
            <a:spLocks noGrp="1"/>
          </p:cNvSpPr>
          <p:nvPr>
            <p:ph type="dt" sz="half" idx="10"/>
          </p:nvPr>
        </p:nvSpPr>
        <p:spPr/>
        <p:txBody>
          <a:body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203089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p:cNvSpPr>
            <a:spLocks noGrp="1"/>
          </p:cNvSpPr>
          <p:nvPr>
            <p:ph type="dt" sz="half" idx="10"/>
          </p:nvPr>
        </p:nvSpPr>
        <p:spPr/>
        <p:txBody>
          <a:bodyPr/>
          <a:lstStyle/>
          <a:p>
            <a:fld id="{BC11C9F0-1867-4B0E-8D4E-E3ACFF4F8D0D}" type="datetimeFigureOut">
              <a:rPr lang="nl-NL" smtClean="0"/>
              <a:t>1-6-2023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3555184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p:cNvSpPr>
            <a:spLocks noGrp="1"/>
          </p:cNvSpPr>
          <p:nvPr>
            <p:ph type="dt" sz="half" idx="10"/>
          </p:nvPr>
        </p:nvSpPr>
        <p:spPr/>
        <p:txBody>
          <a:bodyPr/>
          <a:lstStyle/>
          <a:p>
            <a:fld id="{BC11C9F0-1867-4B0E-8D4E-E3ACFF4F8D0D}" type="datetimeFigureOut">
              <a:rPr lang="nl-NL" smtClean="0"/>
              <a:t>1-6-2023</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2189200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datum 2"/>
          <p:cNvSpPr>
            <a:spLocks noGrp="1"/>
          </p:cNvSpPr>
          <p:nvPr>
            <p:ph type="dt" sz="half" idx="10"/>
          </p:nvPr>
        </p:nvSpPr>
        <p:spPr/>
        <p:txBody>
          <a:bodyPr/>
          <a:lstStyle/>
          <a:p>
            <a:fld id="{BC11C9F0-1867-4B0E-8D4E-E3ACFF4F8D0D}" type="datetimeFigureOut">
              <a:rPr lang="nl-NL" smtClean="0"/>
              <a:t>1-6-2023</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3059484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BC11C9F0-1867-4B0E-8D4E-E3ACFF4F8D0D}" type="datetimeFigureOut">
              <a:rPr lang="nl-NL" smtClean="0"/>
              <a:t>1-6-2023</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2061785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BC11C9F0-1867-4B0E-8D4E-E3ACFF4F8D0D}" type="datetimeFigureOut">
              <a:rPr lang="nl-NL" smtClean="0"/>
              <a:t>1-6-2023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2703357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Tijdelijke aanduiding voor datum 4"/>
          <p:cNvSpPr>
            <a:spLocks noGrp="1"/>
          </p:cNvSpPr>
          <p:nvPr>
            <p:ph type="dt" sz="half" idx="10"/>
          </p:nvPr>
        </p:nvSpPr>
        <p:spPr/>
        <p:txBody>
          <a:bodyPr/>
          <a:lstStyle/>
          <a:p>
            <a:fld id="{BC11C9F0-1867-4B0E-8D4E-E3ACFF4F8D0D}" type="datetimeFigureOut">
              <a:rPr lang="nl-NL" smtClean="0"/>
              <a:t>1-6-2023</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58ADD88D-6481-4658-A7CA-912A30EB3194}" type="slidenum">
              <a:rPr lang="nl-NL" smtClean="0"/>
              <a:t>‹nr.›</a:t>
            </a:fld>
            <a:endParaRPr lang="nl-NL"/>
          </a:p>
        </p:txBody>
      </p:sp>
    </p:spTree>
    <p:extLst>
      <p:ext uri="{BB962C8B-B14F-4D97-AF65-F5344CB8AC3E}">
        <p14:creationId xmlns:p14="http://schemas.microsoft.com/office/powerpoint/2010/main" val="2892753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11C9F0-1867-4B0E-8D4E-E3ACFF4F8D0D}" type="datetimeFigureOut">
              <a:rPr lang="nl-NL" smtClean="0"/>
              <a:t>1-6-2023</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ADD88D-6481-4658-A7CA-912A30EB3194}" type="slidenum">
              <a:rPr lang="nl-NL" smtClean="0"/>
              <a:t>‹nr.›</a:t>
            </a:fld>
            <a:endParaRPr lang="nl-NL"/>
          </a:p>
        </p:txBody>
      </p:sp>
    </p:spTree>
    <p:extLst>
      <p:ext uri="{BB962C8B-B14F-4D97-AF65-F5344CB8AC3E}">
        <p14:creationId xmlns:p14="http://schemas.microsoft.com/office/powerpoint/2010/main" val="3846082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ndertitel 2"/>
          <p:cNvSpPr>
            <a:spLocks noGrp="1"/>
          </p:cNvSpPr>
          <p:nvPr>
            <p:ph type="subTitle" idx="1"/>
          </p:nvPr>
        </p:nvSpPr>
        <p:spPr>
          <a:xfrm>
            <a:off x="1058488" y="4005267"/>
            <a:ext cx="7657301" cy="1688923"/>
          </a:xfrm>
        </p:spPr>
        <p:txBody>
          <a:bodyPr>
            <a:normAutofit/>
          </a:bodyPr>
          <a:lstStyle/>
          <a:p>
            <a:pPr algn="l"/>
            <a:r>
              <a:rPr lang="en-US" b="1" dirty="0" err="1" smtClean="0">
                <a:solidFill>
                  <a:srgbClr val="0070C0"/>
                </a:solidFill>
              </a:rPr>
              <a:t>Integrale</a:t>
            </a:r>
            <a:r>
              <a:rPr lang="en-US" b="1" dirty="0" smtClean="0">
                <a:solidFill>
                  <a:srgbClr val="0070C0"/>
                </a:solidFill>
              </a:rPr>
              <a:t> </a:t>
            </a:r>
            <a:r>
              <a:rPr lang="en-US" b="1" dirty="0" err="1" smtClean="0">
                <a:solidFill>
                  <a:srgbClr val="0070C0"/>
                </a:solidFill>
              </a:rPr>
              <a:t>raadscommissie</a:t>
            </a:r>
            <a:r>
              <a:rPr lang="en-US" b="1" dirty="0" smtClean="0">
                <a:solidFill>
                  <a:srgbClr val="0070C0"/>
                </a:solidFill>
              </a:rPr>
              <a:t> Heumen 1 </a:t>
            </a:r>
            <a:r>
              <a:rPr lang="en-US" b="1" dirty="0" err="1" smtClean="0">
                <a:solidFill>
                  <a:srgbClr val="0070C0"/>
                </a:solidFill>
              </a:rPr>
              <a:t>juni</a:t>
            </a:r>
            <a:r>
              <a:rPr lang="en-US" b="1" dirty="0" smtClean="0">
                <a:solidFill>
                  <a:srgbClr val="0070C0"/>
                </a:solidFill>
              </a:rPr>
              <a:t> 2023</a:t>
            </a:r>
            <a:endParaRPr lang="nl-NL" b="1" dirty="0">
              <a:solidFill>
                <a:srgbClr val="0070C0"/>
              </a:solidFill>
            </a:endParaRPr>
          </a:p>
          <a:p>
            <a:pPr algn="l"/>
            <a:endParaRPr lang="nl-NL" sz="1500" dirty="0"/>
          </a:p>
          <a:p>
            <a:pPr algn="l"/>
            <a:r>
              <a:rPr lang="nl-NL" sz="1500" dirty="0"/>
              <a:t>Britt van den Akker, gemeente Heumen</a:t>
            </a:r>
            <a:endParaRPr lang="nl-NL" sz="1600" dirty="0"/>
          </a:p>
        </p:txBody>
      </p:sp>
      <p:pic>
        <p:nvPicPr>
          <p:cNvPr id="6" name="Afbeelding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5614" y="1099049"/>
            <a:ext cx="4304633" cy="2517290"/>
          </a:xfrm>
          <a:prstGeom prst="rect">
            <a:avLst/>
          </a:prstGeom>
        </p:spPr>
      </p:pic>
      <p:sp>
        <p:nvSpPr>
          <p:cNvPr id="4" name="Titel 3"/>
          <p:cNvSpPr>
            <a:spLocks noGrp="1"/>
          </p:cNvSpPr>
          <p:nvPr>
            <p:ph type="ctrTitle"/>
          </p:nvPr>
        </p:nvSpPr>
        <p:spPr>
          <a:xfrm>
            <a:off x="967048" y="2116627"/>
            <a:ext cx="6782492" cy="1315403"/>
          </a:xfrm>
        </p:spPr>
        <p:txBody>
          <a:bodyPr>
            <a:noAutofit/>
          </a:bodyPr>
          <a:lstStyle/>
          <a:p>
            <a:pPr algn="l"/>
            <a:r>
              <a:rPr lang="en-US" sz="3600" b="1" dirty="0" err="1"/>
              <a:t>Uitgangspuntennotitie</a:t>
            </a:r>
            <a:r>
              <a:rPr lang="en-US" sz="3600" b="1" dirty="0"/>
              <a:t> </a:t>
            </a:r>
            <a:r>
              <a:rPr lang="en-US" sz="3600" b="1" dirty="0" err="1"/>
              <a:t>regionale</a:t>
            </a:r>
            <a:r>
              <a:rPr lang="en-US" sz="3600" b="1" dirty="0"/>
              <a:t> </a:t>
            </a:r>
            <a:r>
              <a:rPr lang="en-US" sz="3600" b="1" dirty="0" err="1"/>
              <a:t>raadsbijeenkomst</a:t>
            </a:r>
            <a:r>
              <a:rPr lang="en-US" sz="3600" b="1" dirty="0"/>
              <a:t> </a:t>
            </a:r>
            <a:r>
              <a:rPr lang="en-US" sz="3600" b="1" dirty="0" err="1"/>
              <a:t>Wijzigingswet</a:t>
            </a:r>
            <a:r>
              <a:rPr lang="en-US" sz="3600" b="1" dirty="0"/>
              <a:t> Wet </a:t>
            </a:r>
            <a:r>
              <a:rPr lang="en-US" sz="3600" b="1" dirty="0" err="1"/>
              <a:t>gemeenschappelijke</a:t>
            </a:r>
            <a:r>
              <a:rPr lang="en-US" sz="3600" b="1" dirty="0"/>
              <a:t> </a:t>
            </a:r>
            <a:r>
              <a:rPr lang="en-US" sz="3600" b="1" dirty="0" err="1"/>
              <a:t>regelingen</a:t>
            </a:r>
            <a:endParaRPr lang="nl-NL" sz="3600" b="1" dirty="0"/>
          </a:p>
        </p:txBody>
      </p:sp>
    </p:spTree>
    <p:extLst>
      <p:ext uri="{BB962C8B-B14F-4D97-AF65-F5344CB8AC3E}">
        <p14:creationId xmlns:p14="http://schemas.microsoft.com/office/powerpoint/2010/main" val="1571166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7833" y="413012"/>
            <a:ext cx="2654717" cy="1552442"/>
          </a:xfrm>
          <a:prstGeom prst="rect">
            <a:avLst/>
          </a:prstGeom>
        </p:spPr>
      </p:pic>
      <p:sp>
        <p:nvSpPr>
          <p:cNvPr id="3" name="Titel 2"/>
          <p:cNvSpPr>
            <a:spLocks noGrp="1"/>
          </p:cNvSpPr>
          <p:nvPr>
            <p:ph type="title"/>
          </p:nvPr>
        </p:nvSpPr>
        <p:spPr>
          <a:xfrm>
            <a:off x="880110" y="753745"/>
            <a:ext cx="10439400" cy="1325563"/>
          </a:xfrm>
        </p:spPr>
        <p:txBody>
          <a:bodyPr>
            <a:normAutofit/>
          </a:bodyPr>
          <a:lstStyle/>
          <a:p>
            <a:r>
              <a:rPr lang="en-US" sz="3600" b="1" dirty="0" err="1">
                <a:solidFill>
                  <a:srgbClr val="0070C0"/>
                </a:solidFill>
              </a:rPr>
              <a:t>Werkbijeenkomst</a:t>
            </a:r>
            <a:r>
              <a:rPr lang="en-US" sz="3600" b="1" dirty="0">
                <a:solidFill>
                  <a:srgbClr val="0070C0"/>
                </a:solidFill>
              </a:rPr>
              <a:t> </a:t>
            </a:r>
            <a:r>
              <a:rPr lang="en-US" sz="3600" b="1" dirty="0" err="1">
                <a:solidFill>
                  <a:srgbClr val="0070C0"/>
                </a:solidFill>
              </a:rPr>
              <a:t>raden</a:t>
            </a:r>
            <a:r>
              <a:rPr lang="en-US" sz="3600" b="1" dirty="0">
                <a:solidFill>
                  <a:srgbClr val="0070C0"/>
                </a:solidFill>
              </a:rPr>
              <a:t> 27 </a:t>
            </a:r>
            <a:r>
              <a:rPr lang="en-US" sz="3600" b="1" dirty="0" err="1">
                <a:solidFill>
                  <a:srgbClr val="0070C0"/>
                </a:solidFill>
              </a:rPr>
              <a:t>maart</a:t>
            </a:r>
            <a:r>
              <a:rPr lang="en-US" sz="3600" b="1" dirty="0">
                <a:solidFill>
                  <a:srgbClr val="0070C0"/>
                </a:solidFill>
              </a:rPr>
              <a:t> 2023</a:t>
            </a:r>
            <a:endParaRPr lang="nl-NL" sz="3600" b="1" dirty="0">
              <a:solidFill>
                <a:srgbClr val="0070C0"/>
              </a:solidFill>
            </a:endParaRPr>
          </a:p>
        </p:txBody>
      </p:sp>
      <p:sp>
        <p:nvSpPr>
          <p:cNvPr id="4" name="Tijdelijke aanduiding voor inhoud 3"/>
          <p:cNvSpPr>
            <a:spLocks noGrp="1"/>
          </p:cNvSpPr>
          <p:nvPr>
            <p:ph idx="1"/>
          </p:nvPr>
        </p:nvSpPr>
        <p:spPr>
          <a:xfrm>
            <a:off x="1017270" y="2079308"/>
            <a:ext cx="8618220" cy="4351338"/>
          </a:xfrm>
        </p:spPr>
        <p:txBody>
          <a:bodyPr>
            <a:normAutofit/>
          </a:bodyPr>
          <a:lstStyle/>
          <a:p>
            <a:r>
              <a:rPr lang="nl-NL" dirty="0"/>
              <a:t>Doel: basis voor gelijkluidende raadsvoorstellen</a:t>
            </a:r>
          </a:p>
          <a:p>
            <a:r>
              <a:rPr lang="nl-NL" dirty="0"/>
              <a:t>Procesmatige (werk)bijeenkomst</a:t>
            </a:r>
          </a:p>
          <a:p>
            <a:r>
              <a:rPr lang="nl-NL" dirty="0"/>
              <a:t>Verbinding met colleges</a:t>
            </a:r>
          </a:p>
          <a:p>
            <a:r>
              <a:rPr lang="nl-NL" dirty="0"/>
              <a:t>Accent op de ‘gebruikelijke’5 GR-en</a:t>
            </a:r>
          </a:p>
          <a:p>
            <a:r>
              <a:rPr lang="nl-NL" dirty="0"/>
              <a:t>Andere GR-en volgen besluitvormingsproces</a:t>
            </a:r>
          </a:p>
          <a:p>
            <a:endParaRPr lang="nl-NL" dirty="0"/>
          </a:p>
        </p:txBody>
      </p:sp>
    </p:spTree>
    <p:extLst>
      <p:ext uri="{BB962C8B-B14F-4D97-AF65-F5344CB8AC3E}">
        <p14:creationId xmlns:p14="http://schemas.microsoft.com/office/powerpoint/2010/main" val="14148680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3600" b="1" dirty="0" smtClean="0">
                <a:solidFill>
                  <a:srgbClr val="0070C0"/>
                </a:solidFill>
              </a:rPr>
              <a:t>Instrumenten rechtstreeks uit de wet</a:t>
            </a:r>
            <a:endParaRPr lang="nl-NL" sz="3600" b="1" dirty="0">
              <a:solidFill>
                <a:srgbClr val="0070C0"/>
              </a:solidFill>
            </a:endParaRPr>
          </a:p>
        </p:txBody>
      </p:sp>
      <p:sp>
        <p:nvSpPr>
          <p:cNvPr id="3" name="Tijdelijke aanduiding voor inhoud 2"/>
          <p:cNvSpPr>
            <a:spLocks noGrp="1"/>
          </p:cNvSpPr>
          <p:nvPr>
            <p:ph idx="1"/>
          </p:nvPr>
        </p:nvSpPr>
        <p:spPr/>
        <p:txBody>
          <a:bodyPr>
            <a:normAutofit/>
          </a:bodyPr>
          <a:lstStyle/>
          <a:p>
            <a:pPr marL="514350" indent="-514350">
              <a:buFont typeface="+mj-lt"/>
              <a:buAutoNum type="arabicPeriod"/>
            </a:pPr>
            <a:r>
              <a:rPr lang="nl-NL" dirty="0" smtClean="0"/>
              <a:t>Raad mag </a:t>
            </a:r>
            <a:r>
              <a:rPr lang="nl-NL" b="1" dirty="0" smtClean="0"/>
              <a:t>zienswijze</a:t>
            </a:r>
            <a:r>
              <a:rPr lang="nl-NL" dirty="0" smtClean="0"/>
              <a:t> geven op ontwerp van nieuwe </a:t>
            </a:r>
            <a:r>
              <a:rPr lang="nl-NL" dirty="0"/>
              <a:t>r</a:t>
            </a:r>
            <a:r>
              <a:rPr lang="nl-NL" dirty="0" smtClean="0"/>
              <a:t>egeling</a:t>
            </a:r>
          </a:p>
          <a:p>
            <a:pPr marL="457200" lvl="1" indent="0">
              <a:buNone/>
            </a:pPr>
            <a:r>
              <a:rPr lang="nl-NL" dirty="0" smtClean="0"/>
              <a:t> Daarna ook nog: toestemming of vaststelling</a:t>
            </a:r>
          </a:p>
          <a:p>
            <a:pPr marL="514350" indent="-514350">
              <a:buFont typeface="+mj-lt"/>
              <a:buAutoNum type="arabicPeriod"/>
            </a:pPr>
            <a:r>
              <a:rPr lang="nl-NL" dirty="0" smtClean="0"/>
              <a:t>Maximale </a:t>
            </a:r>
            <a:r>
              <a:rPr lang="nl-NL" b="1" dirty="0" smtClean="0"/>
              <a:t>termijnen uit begrotingscyclus</a:t>
            </a:r>
            <a:r>
              <a:rPr lang="nl-NL" dirty="0" smtClean="0"/>
              <a:t>; kadernota (voor 30/4) en ontwerpbegroting (12 weken, voor 15/9 toezending aan GS)</a:t>
            </a:r>
          </a:p>
          <a:p>
            <a:pPr marL="514350" indent="-514350">
              <a:buFont typeface="+mj-lt"/>
              <a:buAutoNum type="arabicPeriod"/>
            </a:pPr>
            <a:r>
              <a:rPr lang="nl-NL" b="1" dirty="0" smtClean="0"/>
              <a:t>Regionale</a:t>
            </a:r>
            <a:r>
              <a:rPr lang="nl-NL" dirty="0" smtClean="0"/>
              <a:t> </a:t>
            </a:r>
            <a:r>
              <a:rPr lang="nl-NL" b="1" dirty="0" smtClean="0"/>
              <a:t>onderzoekcommissie</a:t>
            </a:r>
            <a:r>
              <a:rPr lang="nl-NL" dirty="0" smtClean="0"/>
              <a:t>; enquêterecht. Ook onderzoek naar handelen AB, DB, Voorzitter. Raden unaniem.</a:t>
            </a:r>
          </a:p>
          <a:p>
            <a:pPr marL="514350" indent="-514350">
              <a:buFont typeface="+mj-lt"/>
              <a:buAutoNum type="arabicPeriod"/>
            </a:pPr>
            <a:r>
              <a:rPr lang="nl-NL" b="1" dirty="0" smtClean="0"/>
              <a:t>Regionale rekenkamer</a:t>
            </a:r>
            <a:r>
              <a:rPr lang="nl-NL" dirty="0" smtClean="0"/>
              <a:t>; formalisering van de praktijk.</a:t>
            </a:r>
          </a:p>
          <a:p>
            <a:pPr marL="0" indent="0">
              <a:buNone/>
            </a:pPr>
            <a:r>
              <a:rPr lang="nl-NL" dirty="0" smtClean="0"/>
              <a:t> </a:t>
            </a:r>
            <a:endParaRPr lang="nl-NL" dirty="0"/>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61084" y="365125"/>
            <a:ext cx="2654717" cy="1552442"/>
          </a:xfrm>
          <a:prstGeom prst="rect">
            <a:avLst/>
          </a:prstGeom>
        </p:spPr>
      </p:pic>
    </p:spTree>
    <p:extLst>
      <p:ext uri="{BB962C8B-B14F-4D97-AF65-F5344CB8AC3E}">
        <p14:creationId xmlns:p14="http://schemas.microsoft.com/office/powerpoint/2010/main" val="25124303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7833" y="413012"/>
            <a:ext cx="2654717" cy="1552442"/>
          </a:xfrm>
          <a:prstGeom prst="rect">
            <a:avLst/>
          </a:prstGeom>
        </p:spPr>
      </p:pic>
      <p:sp>
        <p:nvSpPr>
          <p:cNvPr id="3" name="Titel 2"/>
          <p:cNvSpPr>
            <a:spLocks noGrp="1"/>
          </p:cNvSpPr>
          <p:nvPr>
            <p:ph type="title"/>
          </p:nvPr>
        </p:nvSpPr>
        <p:spPr>
          <a:xfrm>
            <a:off x="914400" y="365125"/>
            <a:ext cx="10439400" cy="1325563"/>
          </a:xfrm>
        </p:spPr>
        <p:txBody>
          <a:bodyPr>
            <a:normAutofit/>
          </a:bodyPr>
          <a:lstStyle/>
          <a:p>
            <a:r>
              <a:rPr lang="en-US" sz="3600" b="1" dirty="0" err="1">
                <a:solidFill>
                  <a:srgbClr val="0070C0"/>
                </a:solidFill>
              </a:rPr>
              <a:t>I</a:t>
            </a:r>
            <a:r>
              <a:rPr lang="en-US" sz="3600" b="1" dirty="0" err="1" smtClean="0">
                <a:solidFill>
                  <a:srgbClr val="0070C0"/>
                </a:solidFill>
              </a:rPr>
              <a:t>nstrumenten</a:t>
            </a:r>
            <a:r>
              <a:rPr lang="en-US" sz="3600" b="1" dirty="0" smtClean="0">
                <a:solidFill>
                  <a:srgbClr val="0070C0"/>
                </a:solidFill>
              </a:rPr>
              <a:t> </a:t>
            </a:r>
            <a:r>
              <a:rPr lang="en-US" sz="3600" b="1" dirty="0">
                <a:solidFill>
                  <a:srgbClr val="0070C0"/>
                </a:solidFill>
              </a:rPr>
              <a:t>met </a:t>
            </a:r>
            <a:r>
              <a:rPr lang="en-US" sz="3600" b="1" dirty="0" err="1">
                <a:solidFill>
                  <a:srgbClr val="0070C0"/>
                </a:solidFill>
              </a:rPr>
              <a:t>keuze</a:t>
            </a:r>
            <a:endParaRPr lang="nl-NL" sz="3600" b="1" dirty="0">
              <a:solidFill>
                <a:srgbClr val="0070C0"/>
              </a:solidFill>
            </a:endParaRPr>
          </a:p>
        </p:txBody>
      </p:sp>
      <p:sp>
        <p:nvSpPr>
          <p:cNvPr id="4" name="Tijdelijke aanduiding voor inhoud 3"/>
          <p:cNvSpPr>
            <a:spLocks noGrp="1"/>
          </p:cNvSpPr>
          <p:nvPr>
            <p:ph idx="1"/>
          </p:nvPr>
        </p:nvSpPr>
        <p:spPr>
          <a:xfrm>
            <a:off x="914400" y="1965453"/>
            <a:ext cx="10959736" cy="4211509"/>
          </a:xfrm>
        </p:spPr>
        <p:txBody>
          <a:bodyPr>
            <a:normAutofit/>
          </a:bodyPr>
          <a:lstStyle/>
          <a:p>
            <a:pPr marL="514350" indent="-514350">
              <a:buFont typeface="+mj-lt"/>
              <a:buAutoNum type="arabicPeriod"/>
            </a:pPr>
            <a:r>
              <a:rPr lang="nl-NL" dirty="0"/>
              <a:t>Zienswijze over specifieke besluiten  (art. 10 lid 6 </a:t>
            </a:r>
            <a:r>
              <a:rPr lang="nl-NL" dirty="0" err="1"/>
              <a:t>Wgr</a:t>
            </a:r>
            <a:r>
              <a:rPr lang="nl-NL" dirty="0"/>
              <a:t>)</a:t>
            </a:r>
          </a:p>
          <a:p>
            <a:pPr marL="514350" indent="-514350">
              <a:buFont typeface="+mj-lt"/>
              <a:buAutoNum type="arabicPeriod"/>
            </a:pPr>
            <a:r>
              <a:rPr lang="nl-NL" dirty="0"/>
              <a:t>Actieve informatieplicht door bestuur (art. 17 </a:t>
            </a:r>
            <a:r>
              <a:rPr lang="nl-NL" dirty="0" err="1"/>
              <a:t>Wgr</a:t>
            </a:r>
            <a:r>
              <a:rPr lang="nl-NL" dirty="0"/>
              <a:t>)</a:t>
            </a:r>
          </a:p>
          <a:p>
            <a:pPr marL="514350" indent="-514350">
              <a:buFont typeface="+mj-lt"/>
              <a:buAutoNum type="arabicPeriod"/>
            </a:pPr>
            <a:r>
              <a:rPr lang="nl-NL" dirty="0"/>
              <a:t>Evaluatie (art. 11 </a:t>
            </a:r>
            <a:r>
              <a:rPr lang="nl-NL" dirty="0" err="1"/>
              <a:t>Wgr</a:t>
            </a:r>
            <a:r>
              <a:rPr lang="nl-NL" dirty="0"/>
              <a:t>)</a:t>
            </a:r>
          </a:p>
          <a:p>
            <a:pPr marL="514350" indent="-514350">
              <a:buFont typeface="+mj-lt"/>
              <a:buAutoNum type="arabicPeriod"/>
            </a:pPr>
            <a:r>
              <a:rPr lang="nl-NL" dirty="0"/>
              <a:t>Gevolgen uittreding (art. 9 </a:t>
            </a:r>
            <a:r>
              <a:rPr lang="nl-NL" dirty="0" err="1"/>
              <a:t>Wgr</a:t>
            </a:r>
            <a:r>
              <a:rPr lang="nl-NL" dirty="0"/>
              <a:t>)</a:t>
            </a:r>
          </a:p>
          <a:p>
            <a:pPr marL="514350" indent="-514350">
              <a:buFont typeface="+mj-lt"/>
              <a:buAutoNum type="arabicPeriod"/>
            </a:pPr>
            <a:r>
              <a:rPr lang="nl-NL" dirty="0"/>
              <a:t>Participatie inwoners en belanghebbenden (art. 10 lid 7 en 8 </a:t>
            </a:r>
            <a:r>
              <a:rPr lang="nl-NL" dirty="0" err="1"/>
              <a:t>Wgr</a:t>
            </a:r>
            <a:r>
              <a:rPr lang="nl-NL" dirty="0"/>
              <a:t>)</a:t>
            </a:r>
          </a:p>
          <a:p>
            <a:pPr marL="514350" indent="-514350">
              <a:buFont typeface="+mj-lt"/>
              <a:buAutoNum type="arabicPeriod"/>
            </a:pPr>
            <a:r>
              <a:rPr lang="nl-NL" dirty="0"/>
              <a:t>Gemeenschappelijke adviescommissie (art. 24a </a:t>
            </a:r>
            <a:r>
              <a:rPr lang="nl-NL" dirty="0" err="1"/>
              <a:t>Wgr</a:t>
            </a:r>
            <a:r>
              <a:rPr lang="nl-NL" dirty="0"/>
              <a:t>)</a:t>
            </a:r>
          </a:p>
          <a:p>
            <a:endParaRPr lang="nl-NL" dirty="0"/>
          </a:p>
        </p:txBody>
      </p:sp>
    </p:spTree>
    <p:extLst>
      <p:ext uri="{BB962C8B-B14F-4D97-AF65-F5344CB8AC3E}">
        <p14:creationId xmlns:p14="http://schemas.microsoft.com/office/powerpoint/2010/main" val="3668236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7833" y="413012"/>
            <a:ext cx="2654717" cy="1552442"/>
          </a:xfrm>
          <a:prstGeom prst="rect">
            <a:avLst/>
          </a:prstGeom>
        </p:spPr>
      </p:pic>
      <p:sp>
        <p:nvSpPr>
          <p:cNvPr id="3" name="Titel 2"/>
          <p:cNvSpPr>
            <a:spLocks noGrp="1"/>
          </p:cNvSpPr>
          <p:nvPr>
            <p:ph type="title"/>
          </p:nvPr>
        </p:nvSpPr>
        <p:spPr>
          <a:xfrm>
            <a:off x="914400" y="365125"/>
            <a:ext cx="10439400" cy="1325563"/>
          </a:xfrm>
        </p:spPr>
        <p:txBody>
          <a:bodyPr>
            <a:normAutofit/>
          </a:bodyPr>
          <a:lstStyle/>
          <a:p>
            <a:r>
              <a:rPr lang="nl-NL" sz="3600" b="1" dirty="0" smtClean="0">
                <a:solidFill>
                  <a:srgbClr val="0070C0"/>
                </a:solidFill>
              </a:rPr>
              <a:t>Gemeenschappelijke adviescommissie</a:t>
            </a:r>
            <a:endParaRPr lang="nl-NL" sz="3600" b="1" dirty="0">
              <a:solidFill>
                <a:srgbClr val="0070C0"/>
              </a:solidFill>
            </a:endParaRPr>
          </a:p>
        </p:txBody>
      </p:sp>
      <p:sp>
        <p:nvSpPr>
          <p:cNvPr id="4" name="Tijdelijke aanduiding voor inhoud 3"/>
          <p:cNvSpPr>
            <a:spLocks noGrp="1"/>
          </p:cNvSpPr>
          <p:nvPr>
            <p:ph idx="1"/>
          </p:nvPr>
        </p:nvSpPr>
        <p:spPr>
          <a:xfrm>
            <a:off x="627018" y="2013341"/>
            <a:ext cx="10490162" cy="4351338"/>
          </a:xfrm>
        </p:spPr>
        <p:txBody>
          <a:bodyPr>
            <a:normAutofit/>
          </a:bodyPr>
          <a:lstStyle/>
          <a:p>
            <a:r>
              <a:rPr lang="nl-NL" dirty="0" smtClean="0"/>
              <a:t>Doel </a:t>
            </a:r>
            <a:r>
              <a:rPr lang="nl-NL" dirty="0"/>
              <a:t>is om raden met elkaar te laten overleggen, eventueel advies te geven aan de raden en aan </a:t>
            </a:r>
            <a:r>
              <a:rPr lang="nl-NL" dirty="0" smtClean="0"/>
              <a:t>het algemeen </a:t>
            </a:r>
            <a:r>
              <a:rPr lang="nl-NL" dirty="0"/>
              <a:t>bestuur, maar dus geen besluitvorming</a:t>
            </a:r>
            <a:r>
              <a:rPr lang="nl-NL" dirty="0" smtClean="0"/>
              <a:t>.</a:t>
            </a:r>
            <a:endParaRPr lang="nl-NL" dirty="0"/>
          </a:p>
          <a:p>
            <a:r>
              <a:rPr lang="nl-NL" dirty="0" smtClean="0"/>
              <a:t>Instelling </a:t>
            </a:r>
            <a:r>
              <a:rPr lang="nl-NL" dirty="0"/>
              <a:t>door het algemeen bestuur op verzoek van de gemeenteraden. Bij unanimiteit van de raden is instelling verplicht.</a:t>
            </a:r>
          </a:p>
          <a:p>
            <a:r>
              <a:rPr lang="nl-NL" dirty="0" smtClean="0"/>
              <a:t>Adviescommissie per </a:t>
            </a:r>
            <a:r>
              <a:rPr lang="nl-NL" dirty="0"/>
              <a:t>gemeenschappelijke regeling.</a:t>
            </a:r>
          </a:p>
          <a:p>
            <a:r>
              <a:rPr lang="nl-NL" dirty="0" smtClean="0"/>
              <a:t>Mag</a:t>
            </a:r>
            <a:r>
              <a:rPr lang="nl-NL" dirty="0"/>
              <a:t>, maar hoeft niet in de GR. </a:t>
            </a:r>
          </a:p>
          <a:p>
            <a:endParaRPr lang="nl-NL" dirty="0"/>
          </a:p>
        </p:txBody>
      </p:sp>
    </p:spTree>
    <p:extLst>
      <p:ext uri="{BB962C8B-B14F-4D97-AF65-F5344CB8AC3E}">
        <p14:creationId xmlns:p14="http://schemas.microsoft.com/office/powerpoint/2010/main" val="22393715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845820" y="365126"/>
            <a:ext cx="10507980" cy="661242"/>
          </a:xfrm>
        </p:spPr>
        <p:txBody>
          <a:bodyPr>
            <a:normAutofit/>
          </a:bodyPr>
          <a:lstStyle/>
          <a:p>
            <a:r>
              <a:rPr lang="en-US" sz="3600" b="1" dirty="0" err="1">
                <a:solidFill>
                  <a:srgbClr val="0070C0"/>
                </a:solidFill>
              </a:rPr>
              <a:t>Opbrengst</a:t>
            </a:r>
            <a:endParaRPr lang="nl-NL" sz="3600" b="1" dirty="0">
              <a:solidFill>
                <a:srgbClr val="0070C0"/>
              </a:solidFill>
            </a:endParaRPr>
          </a:p>
        </p:txBody>
      </p:sp>
      <p:graphicFrame>
        <p:nvGraphicFramePr>
          <p:cNvPr id="5" name="Tijdelijke aanduiding voor inhoud 4"/>
          <p:cNvGraphicFramePr>
            <a:graphicFrameLocks noGrp="1"/>
          </p:cNvGraphicFramePr>
          <p:nvPr>
            <p:ph idx="1"/>
            <p:extLst>
              <p:ext uri="{D42A27DB-BD31-4B8C-83A1-F6EECF244321}">
                <p14:modId xmlns:p14="http://schemas.microsoft.com/office/powerpoint/2010/main" val="3467785599"/>
              </p:ext>
            </p:extLst>
          </p:nvPr>
        </p:nvGraphicFramePr>
        <p:xfrm>
          <a:off x="357361" y="95542"/>
          <a:ext cx="11477277" cy="6135773"/>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594229688"/>
                    </a:ext>
                  </a:extLst>
                </a:gridCol>
                <a:gridCol w="2292533">
                  <a:extLst>
                    <a:ext uri="{9D8B030D-6E8A-4147-A177-3AD203B41FA5}">
                      <a16:colId xmlns:a16="http://schemas.microsoft.com/office/drawing/2014/main" val="2872965570"/>
                    </a:ext>
                  </a:extLst>
                </a:gridCol>
                <a:gridCol w="1455575">
                  <a:extLst>
                    <a:ext uri="{9D8B030D-6E8A-4147-A177-3AD203B41FA5}">
                      <a16:colId xmlns:a16="http://schemas.microsoft.com/office/drawing/2014/main" val="2224065146"/>
                    </a:ext>
                  </a:extLst>
                </a:gridCol>
                <a:gridCol w="1884784">
                  <a:extLst>
                    <a:ext uri="{9D8B030D-6E8A-4147-A177-3AD203B41FA5}">
                      <a16:colId xmlns:a16="http://schemas.microsoft.com/office/drawing/2014/main" val="2028255028"/>
                    </a:ext>
                  </a:extLst>
                </a:gridCol>
                <a:gridCol w="1586204">
                  <a:extLst>
                    <a:ext uri="{9D8B030D-6E8A-4147-A177-3AD203B41FA5}">
                      <a16:colId xmlns:a16="http://schemas.microsoft.com/office/drawing/2014/main" val="2780953863"/>
                    </a:ext>
                  </a:extLst>
                </a:gridCol>
                <a:gridCol w="1679510">
                  <a:extLst>
                    <a:ext uri="{9D8B030D-6E8A-4147-A177-3AD203B41FA5}">
                      <a16:colId xmlns:a16="http://schemas.microsoft.com/office/drawing/2014/main" val="3860038964"/>
                    </a:ext>
                  </a:extLst>
                </a:gridCol>
                <a:gridCol w="1664271">
                  <a:extLst>
                    <a:ext uri="{9D8B030D-6E8A-4147-A177-3AD203B41FA5}">
                      <a16:colId xmlns:a16="http://schemas.microsoft.com/office/drawing/2014/main" val="1754821766"/>
                    </a:ext>
                  </a:extLst>
                </a:gridCol>
              </a:tblGrid>
              <a:tr h="985646">
                <a:tc>
                  <a:txBody>
                    <a:bodyPr/>
                    <a:lstStyle/>
                    <a:p>
                      <a:r>
                        <a:rPr lang="en-US" dirty="0"/>
                        <a:t>GR</a:t>
                      </a:r>
                      <a:endParaRPr lang="nl-NL" dirty="0"/>
                    </a:p>
                  </a:txBody>
                  <a:tcPr/>
                </a:tc>
                <a:tc>
                  <a:txBody>
                    <a:bodyPr/>
                    <a:lstStyle/>
                    <a:p>
                      <a:r>
                        <a:rPr lang="en-US" dirty="0" err="1"/>
                        <a:t>Zienswijze</a:t>
                      </a:r>
                      <a:r>
                        <a:rPr lang="en-US" dirty="0"/>
                        <a:t> </a:t>
                      </a:r>
                      <a:r>
                        <a:rPr lang="en-US" dirty="0" err="1"/>
                        <a:t>specifieke</a:t>
                      </a:r>
                      <a:r>
                        <a:rPr lang="en-US" baseline="0" dirty="0"/>
                        <a:t> </a:t>
                      </a:r>
                      <a:r>
                        <a:rPr lang="en-US" baseline="0" dirty="0" err="1"/>
                        <a:t>besluiten</a:t>
                      </a:r>
                      <a:endParaRPr lang="nl-NL" dirty="0"/>
                    </a:p>
                  </a:txBody>
                  <a:tcPr/>
                </a:tc>
                <a:tc>
                  <a:txBody>
                    <a:bodyPr/>
                    <a:lstStyle/>
                    <a:p>
                      <a:r>
                        <a:rPr lang="en-US" dirty="0" err="1"/>
                        <a:t>Actieve</a:t>
                      </a:r>
                      <a:r>
                        <a:rPr lang="en-US" dirty="0"/>
                        <a:t> </a:t>
                      </a:r>
                      <a:r>
                        <a:rPr lang="en-US" dirty="0" err="1"/>
                        <a:t>informatie</a:t>
                      </a:r>
                      <a:endParaRPr lang="en-US" dirty="0"/>
                    </a:p>
                    <a:p>
                      <a:r>
                        <a:rPr lang="en-US" dirty="0" err="1"/>
                        <a:t>plicht</a:t>
                      </a:r>
                      <a:endParaRPr lang="nl-NL" dirty="0"/>
                    </a:p>
                  </a:txBody>
                  <a:tcPr/>
                </a:tc>
                <a:tc>
                  <a:txBody>
                    <a:bodyPr/>
                    <a:lstStyle/>
                    <a:p>
                      <a:r>
                        <a:rPr lang="en-US" dirty="0" err="1"/>
                        <a:t>Evaluatie</a:t>
                      </a:r>
                      <a:endParaRPr lang="nl-NL" dirty="0"/>
                    </a:p>
                  </a:txBody>
                  <a:tcPr/>
                </a:tc>
                <a:tc>
                  <a:txBody>
                    <a:bodyPr/>
                    <a:lstStyle/>
                    <a:p>
                      <a:r>
                        <a:rPr lang="en-US" dirty="0" err="1"/>
                        <a:t>Uittreding</a:t>
                      </a:r>
                      <a:endParaRPr lang="nl-NL" dirty="0"/>
                    </a:p>
                  </a:txBody>
                  <a:tcPr/>
                </a:tc>
                <a:tc>
                  <a:txBody>
                    <a:bodyPr/>
                    <a:lstStyle/>
                    <a:p>
                      <a:r>
                        <a:rPr lang="en-US" dirty="0" err="1"/>
                        <a:t>Participatie</a:t>
                      </a:r>
                      <a:endParaRPr lang="nl-NL" dirty="0"/>
                    </a:p>
                  </a:txBody>
                  <a:tcPr/>
                </a:tc>
                <a:tc>
                  <a:txBody>
                    <a:bodyPr/>
                    <a:lstStyle/>
                    <a:p>
                      <a:r>
                        <a:rPr lang="en-US" dirty="0" err="1"/>
                        <a:t>Advies</a:t>
                      </a:r>
                      <a:endParaRPr lang="en-US"/>
                    </a:p>
                    <a:p>
                      <a:r>
                        <a:rPr lang="en-US"/>
                        <a:t>commissie</a:t>
                      </a:r>
                      <a:endParaRPr lang="nl-NL" dirty="0"/>
                    </a:p>
                  </a:txBody>
                  <a:tcPr/>
                </a:tc>
                <a:extLst>
                  <a:ext uri="{0D108BD9-81ED-4DB2-BD59-A6C34878D82A}">
                    <a16:rowId xmlns:a16="http://schemas.microsoft.com/office/drawing/2014/main" val="3825534995"/>
                  </a:ext>
                </a:extLst>
              </a:tr>
              <a:tr h="703825">
                <a:tc>
                  <a:txBody>
                    <a:bodyPr/>
                    <a:lstStyle/>
                    <a:p>
                      <a:r>
                        <a:rPr lang="en-US" dirty="0"/>
                        <a:t>GMR</a:t>
                      </a:r>
                      <a:endParaRPr lang="nl-NL" dirty="0"/>
                    </a:p>
                  </a:txBody>
                  <a:tcPr/>
                </a:tc>
                <a:tc>
                  <a:txBody>
                    <a:bodyPr/>
                    <a:lstStyle/>
                    <a:p>
                      <a:r>
                        <a:rPr lang="en-US" dirty="0" err="1"/>
                        <a:t>Geen</a:t>
                      </a:r>
                      <a:r>
                        <a:rPr lang="en-US" baseline="0" dirty="0"/>
                        <a:t> </a:t>
                      </a:r>
                      <a:r>
                        <a:rPr lang="en-US" baseline="0" dirty="0" err="1"/>
                        <a:t>keuze</a:t>
                      </a:r>
                      <a:endParaRPr lang="en-US" baseline="0" dirty="0"/>
                    </a:p>
                    <a:p>
                      <a:r>
                        <a:rPr lang="en-US" dirty="0"/>
                        <a:t>(3</a:t>
                      </a:r>
                      <a:r>
                        <a:rPr lang="en-US" baseline="0" dirty="0"/>
                        <a:t> </a:t>
                      </a:r>
                      <a:r>
                        <a:rPr lang="en-US" baseline="0" dirty="0" err="1"/>
                        <a:t>niet</a:t>
                      </a:r>
                      <a:r>
                        <a:rPr lang="en-US" baseline="0" dirty="0"/>
                        <a:t>)</a:t>
                      </a:r>
                      <a:endParaRPr lang="nl-NL" dirty="0"/>
                    </a:p>
                  </a:txBody>
                  <a:tcPr/>
                </a:tc>
                <a:tc>
                  <a:txBody>
                    <a:bodyPr/>
                    <a:lstStyle/>
                    <a:p>
                      <a:r>
                        <a:rPr lang="en-US" dirty="0"/>
                        <a:t>2.Informatie</a:t>
                      </a:r>
                    </a:p>
                    <a:p>
                      <a:r>
                        <a:rPr lang="en-US" dirty="0"/>
                        <a:t>protocol</a:t>
                      </a:r>
                      <a:endParaRPr lang="nl-NL" dirty="0"/>
                    </a:p>
                  </a:txBody>
                  <a:tcPr/>
                </a:tc>
                <a:tc>
                  <a:txBody>
                    <a:bodyPr/>
                    <a:lstStyle/>
                    <a:p>
                      <a:r>
                        <a:rPr lang="en-US" dirty="0"/>
                        <a:t>1. </a:t>
                      </a:r>
                      <a:r>
                        <a:rPr lang="en-US" dirty="0" err="1"/>
                        <a:t>Vaste</a:t>
                      </a:r>
                      <a:r>
                        <a:rPr lang="en-US" dirty="0"/>
                        <a:t> </a:t>
                      </a:r>
                      <a:r>
                        <a:rPr lang="en-US" dirty="0" err="1"/>
                        <a:t>cyclus</a:t>
                      </a:r>
                      <a:endParaRPr lang="nl-NL" dirty="0"/>
                    </a:p>
                  </a:txBody>
                  <a:tcPr/>
                </a:tc>
                <a:tc>
                  <a:txBody>
                    <a:bodyPr/>
                    <a:lstStyle/>
                    <a:p>
                      <a:r>
                        <a:rPr lang="en-US" dirty="0" err="1"/>
                        <a:t>Geen</a:t>
                      </a:r>
                      <a:r>
                        <a:rPr lang="en-US" dirty="0"/>
                        <a:t> </a:t>
                      </a:r>
                      <a:r>
                        <a:rPr lang="en-US" dirty="0" err="1"/>
                        <a:t>keuze</a:t>
                      </a:r>
                      <a:r>
                        <a:rPr lang="en-US" dirty="0"/>
                        <a:t> </a:t>
                      </a:r>
                    </a:p>
                    <a:p>
                      <a:r>
                        <a:rPr lang="nl-NL" dirty="0"/>
                        <a:t>Procedure+ afspraken</a:t>
                      </a:r>
                      <a:endParaRPr lang="en-US" dirty="0"/>
                    </a:p>
                  </a:txBody>
                  <a:tcPr/>
                </a:tc>
                <a:tc>
                  <a:txBody>
                    <a:bodyPr/>
                    <a:lstStyle/>
                    <a:p>
                      <a:r>
                        <a:rPr lang="en-US" dirty="0"/>
                        <a:t>3. </a:t>
                      </a:r>
                      <a:r>
                        <a:rPr lang="en-US" dirty="0" err="1"/>
                        <a:t>Gebruikelijk</a:t>
                      </a:r>
                      <a:r>
                        <a:rPr lang="en-US" dirty="0"/>
                        <a:t> </a:t>
                      </a:r>
                      <a:endParaRPr lang="nl-NL" dirty="0"/>
                    </a:p>
                  </a:txBody>
                  <a:tcPr/>
                </a:tc>
                <a:tc>
                  <a:txBody>
                    <a:bodyPr/>
                    <a:lstStyle/>
                    <a:p>
                      <a:r>
                        <a:rPr lang="en-US" dirty="0"/>
                        <a:t>3. </a:t>
                      </a:r>
                      <a:r>
                        <a:rPr lang="en-US" dirty="0" err="1"/>
                        <a:t>Geen</a:t>
                      </a:r>
                      <a:r>
                        <a:rPr lang="en-US" dirty="0"/>
                        <a:t> adv.com.</a:t>
                      </a:r>
                      <a:endParaRPr lang="nl-NL" dirty="0"/>
                    </a:p>
                  </a:txBody>
                  <a:tcPr/>
                </a:tc>
                <a:extLst>
                  <a:ext uri="{0D108BD9-81ED-4DB2-BD59-A6C34878D82A}">
                    <a16:rowId xmlns:a16="http://schemas.microsoft.com/office/drawing/2014/main" val="2029836977"/>
                  </a:ext>
                </a:extLst>
              </a:tr>
              <a:tr h="669567">
                <a:tc>
                  <a:txBody>
                    <a:bodyPr/>
                    <a:lstStyle/>
                    <a:p>
                      <a:r>
                        <a:rPr lang="en-US" dirty="0"/>
                        <a:t>VRGZ</a:t>
                      </a:r>
                      <a:endParaRPr lang="nl-NL" dirty="0"/>
                    </a:p>
                  </a:txBody>
                  <a:tcPr/>
                </a:tc>
                <a:tc>
                  <a:txBody>
                    <a:bodyPr/>
                    <a:lstStyle/>
                    <a:p>
                      <a:r>
                        <a:rPr lang="en-US" dirty="0"/>
                        <a:t>2. </a:t>
                      </a:r>
                      <a:r>
                        <a:rPr lang="en-US" dirty="0" err="1"/>
                        <a:t>Aanzienlijk</a:t>
                      </a:r>
                      <a:r>
                        <a:rPr lang="en-US" dirty="0"/>
                        <a:t> </a:t>
                      </a:r>
                      <a:r>
                        <a:rPr lang="en-US" dirty="0" err="1"/>
                        <a:t>politiek</a:t>
                      </a:r>
                      <a:r>
                        <a:rPr lang="en-US" dirty="0"/>
                        <a:t>/</a:t>
                      </a:r>
                      <a:r>
                        <a:rPr lang="en-US" dirty="0" err="1"/>
                        <a:t>financieel</a:t>
                      </a:r>
                      <a:endParaRPr lang="nl-NL" dirty="0"/>
                    </a:p>
                  </a:txBody>
                  <a:tcPr/>
                </a:tc>
                <a:tc>
                  <a:txBody>
                    <a:bodyPr/>
                    <a:lstStyle/>
                    <a:p>
                      <a:r>
                        <a:rPr lang="nl-NL" dirty="0"/>
                        <a:t>3. wettelijk</a:t>
                      </a:r>
                    </a:p>
                  </a:txBody>
                  <a:tcPr/>
                </a:tc>
                <a:tc>
                  <a:txBody>
                    <a:bodyPr/>
                    <a:lstStyle/>
                    <a:p>
                      <a:r>
                        <a:rPr lang="en-US" dirty="0"/>
                        <a:t>2. Op </a:t>
                      </a:r>
                      <a:r>
                        <a:rPr lang="en-US" dirty="0" err="1"/>
                        <a:t>verzoek</a:t>
                      </a:r>
                      <a:endParaRPr lang="nl-NL" dirty="0"/>
                    </a:p>
                  </a:txBody>
                  <a:tcPr/>
                </a:tc>
                <a:tc>
                  <a:txBody>
                    <a:bodyPr/>
                    <a:lstStyle/>
                    <a:p>
                      <a:r>
                        <a:rPr lang="en-US" dirty="0" err="1"/>
                        <a:t>Geen</a:t>
                      </a:r>
                      <a:r>
                        <a:rPr lang="en-US" baseline="0" dirty="0"/>
                        <a:t> </a:t>
                      </a:r>
                      <a:r>
                        <a:rPr lang="en-US" baseline="0" dirty="0" err="1"/>
                        <a:t>keuze</a:t>
                      </a:r>
                      <a:endParaRPr lang="nl-NL" dirty="0"/>
                    </a:p>
                  </a:txBody>
                  <a:tcPr/>
                </a:tc>
                <a:tc>
                  <a:txBody>
                    <a:bodyPr/>
                    <a:lstStyle/>
                    <a:p>
                      <a:r>
                        <a:rPr lang="en-US" dirty="0"/>
                        <a:t>2. </a:t>
                      </a:r>
                      <a:r>
                        <a:rPr lang="en-US" dirty="0" err="1"/>
                        <a:t>Voorstel</a:t>
                      </a:r>
                      <a:r>
                        <a:rPr lang="en-US" dirty="0"/>
                        <a:t> AB</a:t>
                      </a:r>
                      <a:endParaRPr lang="nl-NL" dirty="0"/>
                    </a:p>
                  </a:txBody>
                  <a:tcPr/>
                </a:tc>
                <a:tc>
                  <a:txBody>
                    <a:bodyPr/>
                    <a:lstStyle/>
                    <a:p>
                      <a:r>
                        <a:rPr lang="en-US" dirty="0"/>
                        <a:t>3. </a:t>
                      </a:r>
                      <a:r>
                        <a:rPr lang="en-US" dirty="0" err="1"/>
                        <a:t>Geen</a:t>
                      </a:r>
                      <a:r>
                        <a:rPr lang="en-US" dirty="0"/>
                        <a:t> adv.com.</a:t>
                      </a:r>
                      <a:endParaRPr lang="nl-NL" dirty="0"/>
                    </a:p>
                  </a:txBody>
                  <a:tcPr/>
                </a:tc>
                <a:extLst>
                  <a:ext uri="{0D108BD9-81ED-4DB2-BD59-A6C34878D82A}">
                    <a16:rowId xmlns:a16="http://schemas.microsoft.com/office/drawing/2014/main" val="3418782804"/>
                  </a:ext>
                </a:extLst>
              </a:tr>
              <a:tr h="689952">
                <a:tc>
                  <a:txBody>
                    <a:bodyPr/>
                    <a:lstStyle/>
                    <a:p>
                      <a:r>
                        <a:rPr lang="en-US" dirty="0"/>
                        <a:t>GGD</a:t>
                      </a:r>
                      <a:endParaRPr lang="nl-NL"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 </a:t>
                      </a:r>
                      <a:r>
                        <a:rPr lang="en-US" dirty="0" err="1"/>
                        <a:t>Aanzienlijk</a:t>
                      </a:r>
                      <a:r>
                        <a:rPr lang="en-US" dirty="0"/>
                        <a:t> </a:t>
                      </a:r>
                      <a:r>
                        <a:rPr lang="en-US" dirty="0" err="1"/>
                        <a:t>politiek</a:t>
                      </a:r>
                      <a:r>
                        <a:rPr lang="en-US" dirty="0"/>
                        <a:t>/</a:t>
                      </a:r>
                      <a:r>
                        <a:rPr lang="en-US" dirty="0" err="1"/>
                        <a:t>financieel</a:t>
                      </a:r>
                      <a:endParaRPr lang="nl-NL" dirty="0"/>
                    </a:p>
                    <a:p>
                      <a:endParaRPr lang="nl-NL" dirty="0"/>
                    </a:p>
                  </a:txBody>
                  <a:tcPr/>
                </a:tc>
                <a:tc>
                  <a:txBody>
                    <a:bodyPr/>
                    <a:lstStyle/>
                    <a:p>
                      <a:r>
                        <a:rPr lang="en-US" dirty="0" err="1"/>
                        <a:t>Geen</a:t>
                      </a:r>
                      <a:r>
                        <a:rPr lang="en-US" dirty="0"/>
                        <a:t> </a:t>
                      </a:r>
                      <a:r>
                        <a:rPr lang="en-US" dirty="0" err="1"/>
                        <a:t>keuze</a:t>
                      </a:r>
                      <a:r>
                        <a:rPr lang="en-US" dirty="0"/>
                        <a:t> </a:t>
                      </a:r>
                      <a:r>
                        <a:rPr lang="en-US" dirty="0" err="1"/>
                        <a:t>benoemd</a:t>
                      </a:r>
                      <a:endParaRPr lang="en-US" dirty="0"/>
                    </a:p>
                    <a:p>
                      <a:r>
                        <a:rPr lang="en-US" dirty="0" err="1"/>
                        <a:t>Wettelijk</a:t>
                      </a:r>
                      <a:endParaRPr lang="nl-NL" dirty="0"/>
                    </a:p>
                  </a:txBody>
                  <a:tcPr/>
                </a:tc>
                <a:tc>
                  <a:txBody>
                    <a:bodyPr/>
                    <a:lstStyle/>
                    <a:p>
                      <a:r>
                        <a:rPr lang="en-US" dirty="0" err="1"/>
                        <a:t>Geen</a:t>
                      </a:r>
                      <a:r>
                        <a:rPr lang="en-US" dirty="0"/>
                        <a:t> </a:t>
                      </a:r>
                      <a:r>
                        <a:rPr lang="en-US" dirty="0" err="1"/>
                        <a:t>keuze</a:t>
                      </a:r>
                      <a:r>
                        <a:rPr lang="en-US" dirty="0"/>
                        <a:t> </a:t>
                      </a:r>
                      <a:r>
                        <a:rPr lang="en-US" dirty="0" err="1"/>
                        <a:t>benoemd</a:t>
                      </a:r>
                      <a:endParaRPr lang="en-US" dirty="0"/>
                    </a:p>
                    <a:p>
                      <a:r>
                        <a:rPr lang="en-US" dirty="0" err="1"/>
                        <a:t>Meerjarenplan</a:t>
                      </a:r>
                      <a:endParaRPr lang="nl-NL" dirty="0"/>
                    </a:p>
                  </a:txBody>
                  <a:tcPr/>
                </a:tc>
                <a:tc>
                  <a:txBody>
                    <a:bodyPr/>
                    <a:lstStyle/>
                    <a:p>
                      <a:r>
                        <a:rPr lang="en-US" dirty="0"/>
                        <a:t>2 en 3. Procedure en </a:t>
                      </a:r>
                      <a:r>
                        <a:rPr lang="en-US" dirty="0" err="1"/>
                        <a:t>kaders</a:t>
                      </a:r>
                      <a:endParaRPr lang="nl-NL" dirty="0"/>
                    </a:p>
                  </a:txBody>
                  <a:tcPr/>
                </a:tc>
                <a:tc>
                  <a:txBody>
                    <a:bodyPr/>
                    <a:lstStyle/>
                    <a:p>
                      <a:r>
                        <a:rPr lang="nl-NL" dirty="0"/>
                        <a:t>2. Voorstel AB</a:t>
                      </a:r>
                    </a:p>
                  </a:txBody>
                  <a:tcPr/>
                </a:tc>
                <a:tc>
                  <a:txBody>
                    <a:bodyPr/>
                    <a:lstStyle/>
                    <a:p>
                      <a:r>
                        <a:rPr lang="en-US" dirty="0"/>
                        <a:t>3. </a:t>
                      </a:r>
                      <a:r>
                        <a:rPr lang="en-US" dirty="0" err="1"/>
                        <a:t>Geen</a:t>
                      </a:r>
                      <a:r>
                        <a:rPr lang="en-US" dirty="0"/>
                        <a:t> adv. Comm.</a:t>
                      </a:r>
                      <a:endParaRPr lang="nl-NL" dirty="0"/>
                    </a:p>
                  </a:txBody>
                  <a:tcPr/>
                </a:tc>
                <a:extLst>
                  <a:ext uri="{0D108BD9-81ED-4DB2-BD59-A6C34878D82A}">
                    <a16:rowId xmlns:a16="http://schemas.microsoft.com/office/drawing/2014/main" val="2118459034"/>
                  </a:ext>
                </a:extLst>
              </a:tr>
              <a:tr h="669567">
                <a:tc>
                  <a:txBody>
                    <a:bodyPr/>
                    <a:lstStyle/>
                    <a:p>
                      <a:r>
                        <a:rPr lang="en-US" dirty="0"/>
                        <a:t>MGR</a:t>
                      </a:r>
                      <a:endParaRPr lang="nl-NL" dirty="0"/>
                    </a:p>
                  </a:txBody>
                  <a:tcPr/>
                </a:tc>
                <a:tc>
                  <a:txBody>
                    <a:bodyPr/>
                    <a:lstStyle/>
                    <a:p>
                      <a:r>
                        <a:rPr lang="en-US" dirty="0"/>
                        <a:t>1 en 2.Kadernota, </a:t>
                      </a:r>
                      <a:r>
                        <a:rPr lang="en-US" dirty="0" err="1"/>
                        <a:t>jaarr</a:t>
                      </a:r>
                      <a:r>
                        <a:rPr lang="en-US" dirty="0"/>
                        <a:t>. </a:t>
                      </a:r>
                      <a:r>
                        <a:rPr lang="en-US" dirty="0" err="1"/>
                        <a:t>informatiepr</a:t>
                      </a:r>
                      <a:endParaRPr lang="en-US" dirty="0"/>
                    </a:p>
                    <a:p>
                      <a:r>
                        <a:rPr lang="en-US" dirty="0" err="1"/>
                        <a:t>Aanzienlijk</a:t>
                      </a:r>
                      <a:r>
                        <a:rPr lang="en-US" dirty="0"/>
                        <a:t> </a:t>
                      </a:r>
                      <a:r>
                        <a:rPr lang="en-US" dirty="0" err="1"/>
                        <a:t>politiek</a:t>
                      </a:r>
                      <a:r>
                        <a:rPr lang="en-US" dirty="0"/>
                        <a:t>/</a:t>
                      </a:r>
                      <a:r>
                        <a:rPr lang="en-US" dirty="0" err="1"/>
                        <a:t>financieel</a:t>
                      </a:r>
                      <a:r>
                        <a:rPr lang="en-US" dirty="0"/>
                        <a:t> </a:t>
                      </a:r>
                      <a:endParaRPr lang="nl-NL" dirty="0"/>
                    </a:p>
                  </a:txBody>
                  <a:tcPr/>
                </a:tc>
                <a:tc>
                  <a:txBody>
                    <a:bodyPr/>
                    <a:lstStyle/>
                    <a:p>
                      <a:r>
                        <a:rPr lang="en-US" dirty="0"/>
                        <a:t>2. </a:t>
                      </a:r>
                      <a:r>
                        <a:rPr lang="en-US" dirty="0" err="1"/>
                        <a:t>Informatie</a:t>
                      </a:r>
                      <a:endParaRPr lang="en-US" dirty="0"/>
                    </a:p>
                    <a:p>
                      <a:r>
                        <a:rPr lang="en-US" dirty="0"/>
                        <a:t>protocol</a:t>
                      </a:r>
                      <a:endParaRPr lang="nl-NL" dirty="0"/>
                    </a:p>
                  </a:txBody>
                  <a:tcPr/>
                </a:tc>
                <a:tc>
                  <a:txBody>
                    <a:bodyPr/>
                    <a:lstStyle/>
                    <a:p>
                      <a:r>
                        <a:rPr lang="en-US" dirty="0"/>
                        <a:t>2. Op </a:t>
                      </a:r>
                      <a:r>
                        <a:rPr lang="en-US" dirty="0" err="1"/>
                        <a:t>verzoek</a:t>
                      </a:r>
                      <a:endParaRPr lang="nl-NL" dirty="0"/>
                    </a:p>
                  </a:txBody>
                  <a:tcPr/>
                </a:tc>
                <a:tc>
                  <a:txBody>
                    <a:bodyPr/>
                    <a:lstStyle/>
                    <a:p>
                      <a:r>
                        <a:rPr lang="en-US" dirty="0" err="1"/>
                        <a:t>Bestaande</a:t>
                      </a:r>
                      <a:r>
                        <a:rPr lang="en-US" dirty="0"/>
                        <a:t> </a:t>
                      </a:r>
                      <a:r>
                        <a:rPr lang="en-US" dirty="0" err="1"/>
                        <a:t>regeling</a:t>
                      </a:r>
                      <a:endParaRPr lang="nl-NL" dirty="0"/>
                    </a:p>
                  </a:txBody>
                  <a:tcPr/>
                </a:tc>
                <a:tc>
                  <a:txBody>
                    <a:bodyPr/>
                    <a:lstStyle/>
                    <a:p>
                      <a:r>
                        <a:rPr lang="en-US" dirty="0"/>
                        <a:t>2. </a:t>
                      </a:r>
                      <a:r>
                        <a:rPr lang="en-US" dirty="0" err="1"/>
                        <a:t>Voorstel</a:t>
                      </a:r>
                      <a:r>
                        <a:rPr lang="en-US" dirty="0"/>
                        <a:t> AB</a:t>
                      </a:r>
                      <a:endParaRPr lang="nl-NL" dirty="0"/>
                    </a:p>
                  </a:txBody>
                  <a:tcPr/>
                </a:tc>
                <a:tc>
                  <a:txBody>
                    <a:bodyPr/>
                    <a:lstStyle/>
                    <a:p>
                      <a:r>
                        <a:rPr lang="en-US" dirty="0"/>
                        <a:t>1. </a:t>
                      </a:r>
                      <a:r>
                        <a:rPr lang="en-US" dirty="0" err="1"/>
                        <a:t>Adv.comm</a:t>
                      </a:r>
                      <a:r>
                        <a:rPr lang="en-US" dirty="0"/>
                        <a:t>. per GR.</a:t>
                      </a:r>
                      <a:endParaRPr lang="nl-NL" dirty="0"/>
                    </a:p>
                  </a:txBody>
                  <a:tcPr/>
                </a:tc>
                <a:extLst>
                  <a:ext uri="{0D108BD9-81ED-4DB2-BD59-A6C34878D82A}">
                    <a16:rowId xmlns:a16="http://schemas.microsoft.com/office/drawing/2014/main" val="1077642934"/>
                  </a:ext>
                </a:extLst>
              </a:tr>
              <a:tr h="669567">
                <a:tc>
                  <a:txBody>
                    <a:bodyPr/>
                    <a:lstStyle/>
                    <a:p>
                      <a:r>
                        <a:rPr lang="en-US" dirty="0"/>
                        <a:t>ODRN</a:t>
                      </a:r>
                      <a:endParaRPr lang="nl-NL" dirty="0"/>
                    </a:p>
                  </a:txBody>
                  <a:tcPr/>
                </a:tc>
                <a:tc>
                  <a:txBody>
                    <a:bodyPr/>
                    <a:lstStyle/>
                    <a:p>
                      <a:r>
                        <a:rPr lang="en-US" dirty="0"/>
                        <a:t>1 en 2.Kadernota, </a:t>
                      </a:r>
                      <a:r>
                        <a:rPr lang="en-US" dirty="0" err="1"/>
                        <a:t>jaarr</a:t>
                      </a:r>
                      <a:r>
                        <a:rPr lang="en-US" dirty="0"/>
                        <a:t>. </a:t>
                      </a:r>
                      <a:r>
                        <a:rPr lang="en-US" dirty="0" err="1"/>
                        <a:t>informatiepr</a:t>
                      </a:r>
                      <a:endParaRPr lang="en-US" dirty="0"/>
                    </a:p>
                    <a:p>
                      <a:r>
                        <a:rPr lang="en-US" dirty="0" err="1"/>
                        <a:t>Aanzienlijk</a:t>
                      </a:r>
                      <a:r>
                        <a:rPr lang="en-US" dirty="0"/>
                        <a:t> </a:t>
                      </a:r>
                      <a:r>
                        <a:rPr lang="en-US" dirty="0" err="1"/>
                        <a:t>politiek</a:t>
                      </a:r>
                      <a:r>
                        <a:rPr lang="en-US" dirty="0"/>
                        <a:t>/</a:t>
                      </a:r>
                      <a:r>
                        <a:rPr lang="en-US" dirty="0" err="1"/>
                        <a:t>financieel</a:t>
                      </a:r>
                      <a:r>
                        <a:rPr lang="en-US" dirty="0"/>
                        <a:t> </a:t>
                      </a:r>
                      <a:endParaRPr lang="nl-NL" dirty="0"/>
                    </a:p>
                    <a:p>
                      <a:endParaRPr lang="nl-NL" dirty="0"/>
                    </a:p>
                  </a:txBody>
                  <a:tcPr/>
                </a:tc>
                <a:tc>
                  <a:txBody>
                    <a:bodyPr/>
                    <a:lstStyle/>
                    <a:p>
                      <a:r>
                        <a:rPr lang="en-US" dirty="0"/>
                        <a:t>2. </a:t>
                      </a:r>
                      <a:r>
                        <a:rPr lang="en-US" dirty="0" err="1"/>
                        <a:t>Informatie</a:t>
                      </a:r>
                      <a:r>
                        <a:rPr lang="en-US" dirty="0"/>
                        <a:t> protocol</a:t>
                      </a:r>
                      <a:endParaRPr lang="nl-NL" dirty="0"/>
                    </a:p>
                  </a:txBody>
                  <a:tcPr/>
                </a:tc>
                <a:tc>
                  <a:txBody>
                    <a:bodyPr/>
                    <a:lstStyle/>
                    <a:p>
                      <a:r>
                        <a:rPr lang="en-US" dirty="0"/>
                        <a:t>1. </a:t>
                      </a:r>
                      <a:r>
                        <a:rPr lang="en-US" dirty="0" err="1"/>
                        <a:t>Vaste</a:t>
                      </a:r>
                      <a:r>
                        <a:rPr lang="en-US" dirty="0"/>
                        <a:t> </a:t>
                      </a:r>
                      <a:r>
                        <a:rPr lang="en-US" dirty="0" err="1"/>
                        <a:t>cyclus</a:t>
                      </a:r>
                      <a:endParaRPr lang="nl-NL" dirty="0"/>
                    </a:p>
                  </a:txBody>
                  <a:tcPr/>
                </a:tc>
                <a:tc>
                  <a:txBody>
                    <a:bodyPr/>
                    <a:lstStyle/>
                    <a:p>
                      <a:r>
                        <a:rPr lang="en-US" dirty="0"/>
                        <a:t>2. Procedure</a:t>
                      </a:r>
                      <a:endParaRPr lang="nl-NL" dirty="0"/>
                    </a:p>
                  </a:txBody>
                  <a:tcPr/>
                </a:tc>
                <a:tc>
                  <a:txBody>
                    <a:bodyPr/>
                    <a:lstStyle/>
                    <a:p>
                      <a:r>
                        <a:rPr lang="en-US" dirty="0"/>
                        <a:t>3. </a:t>
                      </a:r>
                      <a:r>
                        <a:rPr lang="en-US" dirty="0" err="1"/>
                        <a:t>Gebruikelijk</a:t>
                      </a:r>
                      <a:endParaRPr lang="nl-NL" dirty="0"/>
                    </a:p>
                  </a:txBody>
                  <a:tcPr/>
                </a:tc>
                <a:tc>
                  <a:txBody>
                    <a:bodyPr/>
                    <a:lstStyle/>
                    <a:p>
                      <a:r>
                        <a:rPr lang="en-US" dirty="0"/>
                        <a:t>1. </a:t>
                      </a:r>
                      <a:r>
                        <a:rPr lang="en-US" dirty="0" err="1"/>
                        <a:t>Adv.comm</a:t>
                      </a:r>
                      <a:r>
                        <a:rPr lang="en-US" dirty="0"/>
                        <a:t>. per GR</a:t>
                      </a:r>
                      <a:endParaRPr lang="nl-NL" dirty="0"/>
                    </a:p>
                  </a:txBody>
                  <a:tcPr/>
                </a:tc>
                <a:extLst>
                  <a:ext uri="{0D108BD9-81ED-4DB2-BD59-A6C34878D82A}">
                    <a16:rowId xmlns:a16="http://schemas.microsoft.com/office/drawing/2014/main" val="425550639"/>
                  </a:ext>
                </a:extLst>
              </a:tr>
            </a:tbl>
          </a:graphicData>
        </a:graphic>
      </p:graphicFrame>
      <p:sp>
        <p:nvSpPr>
          <p:cNvPr id="6" name="Tekstvak 5"/>
          <p:cNvSpPr txBox="1"/>
          <p:nvPr/>
        </p:nvSpPr>
        <p:spPr>
          <a:xfrm>
            <a:off x="1203959" y="6308208"/>
            <a:ext cx="9784080" cy="369332"/>
          </a:xfrm>
          <a:prstGeom prst="rect">
            <a:avLst/>
          </a:prstGeom>
          <a:noFill/>
        </p:spPr>
        <p:txBody>
          <a:bodyPr wrap="square" rtlCol="0">
            <a:spAutoFit/>
          </a:bodyPr>
          <a:lstStyle/>
          <a:p>
            <a:r>
              <a:rPr lang="en-US" dirty="0"/>
              <a:t>Variant 1:  </a:t>
            </a:r>
            <a:r>
              <a:rPr lang="en-US" dirty="0" err="1"/>
              <a:t>specifiek</a:t>
            </a:r>
            <a:r>
              <a:rPr lang="en-US" dirty="0"/>
              <a:t>                                   Variant 2: </a:t>
            </a:r>
            <a:r>
              <a:rPr lang="en-US" dirty="0" err="1"/>
              <a:t>dynamisch</a:t>
            </a:r>
            <a:r>
              <a:rPr lang="en-US" dirty="0"/>
              <a:t>                                       Variant 3: </a:t>
            </a:r>
            <a:r>
              <a:rPr lang="en-US" dirty="0" err="1"/>
              <a:t>minimaal</a:t>
            </a:r>
            <a:endParaRPr lang="nl-NL" dirty="0"/>
          </a:p>
        </p:txBody>
      </p:sp>
    </p:spTree>
    <p:extLst>
      <p:ext uri="{BB962C8B-B14F-4D97-AF65-F5344CB8AC3E}">
        <p14:creationId xmlns:p14="http://schemas.microsoft.com/office/powerpoint/2010/main" val="3948414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7833" y="413012"/>
            <a:ext cx="2654717" cy="1552442"/>
          </a:xfrm>
          <a:prstGeom prst="rect">
            <a:avLst/>
          </a:prstGeom>
        </p:spPr>
      </p:pic>
      <p:sp>
        <p:nvSpPr>
          <p:cNvPr id="3" name="Titel 2"/>
          <p:cNvSpPr>
            <a:spLocks noGrp="1"/>
          </p:cNvSpPr>
          <p:nvPr>
            <p:ph type="title"/>
          </p:nvPr>
        </p:nvSpPr>
        <p:spPr>
          <a:xfrm>
            <a:off x="684167" y="413012"/>
            <a:ext cx="10439400" cy="1325563"/>
          </a:xfrm>
        </p:spPr>
        <p:txBody>
          <a:bodyPr>
            <a:normAutofit/>
          </a:bodyPr>
          <a:lstStyle/>
          <a:p>
            <a:r>
              <a:rPr lang="en-US" sz="3600" b="1" dirty="0" err="1">
                <a:solidFill>
                  <a:srgbClr val="0070C0"/>
                </a:solidFill>
              </a:rPr>
              <a:t>Vervolg</a:t>
            </a:r>
            <a:endParaRPr lang="nl-NL" sz="3600" b="1" dirty="0">
              <a:solidFill>
                <a:srgbClr val="0070C0"/>
              </a:solidFill>
            </a:endParaRPr>
          </a:p>
        </p:txBody>
      </p:sp>
      <p:sp>
        <p:nvSpPr>
          <p:cNvPr id="4" name="Tijdelijke aanduiding voor inhoud 3"/>
          <p:cNvSpPr>
            <a:spLocks noGrp="1"/>
          </p:cNvSpPr>
          <p:nvPr>
            <p:ph idx="1"/>
          </p:nvPr>
        </p:nvSpPr>
        <p:spPr>
          <a:xfrm>
            <a:off x="684167" y="1882775"/>
            <a:ext cx="11247119" cy="4351338"/>
          </a:xfrm>
        </p:spPr>
        <p:txBody>
          <a:bodyPr>
            <a:normAutofit fontScale="92500" lnSpcReduction="10000"/>
          </a:bodyPr>
          <a:lstStyle/>
          <a:p>
            <a:pPr marL="0" indent="0">
              <a:buNone/>
            </a:pPr>
            <a:r>
              <a:rPr lang="nl-NL" dirty="0"/>
              <a:t>April/mei 2023	Uitgangspuntennotitie en planning naar colleges, raden 				en GR-en </a:t>
            </a:r>
          </a:p>
          <a:p>
            <a:pPr marL="0" indent="0">
              <a:buNone/>
            </a:pPr>
            <a:r>
              <a:rPr lang="nl-NL" dirty="0"/>
              <a:t>Mei- sept 2023	Schrijven ontwerpregelingen </a:t>
            </a:r>
            <a:r>
              <a:rPr lang="nl-NL" dirty="0" smtClean="0"/>
              <a:t>(GR </a:t>
            </a:r>
            <a:r>
              <a:rPr lang="nl-NL" dirty="0"/>
              <a:t>i.s.m. </a:t>
            </a:r>
            <a:r>
              <a:rPr lang="nl-NL" dirty="0" smtClean="0"/>
              <a:t>projectgroep)</a:t>
            </a:r>
            <a:endParaRPr lang="nl-NL" dirty="0"/>
          </a:p>
          <a:p>
            <a:pPr marL="0" indent="0">
              <a:buNone/>
            </a:pPr>
            <a:r>
              <a:rPr lang="nl-NL" dirty="0"/>
              <a:t>Okt-nov 2023	            Bestuurlijke afstemming ontwerpregelingen in de colleges en 				</a:t>
            </a:r>
            <a:r>
              <a:rPr lang="nl-NL" dirty="0" err="1"/>
              <a:t>AB’s</a:t>
            </a:r>
            <a:endParaRPr lang="nl-NL" dirty="0"/>
          </a:p>
          <a:p>
            <a:pPr marL="0" indent="0">
              <a:buNone/>
            </a:pPr>
            <a:r>
              <a:rPr lang="nl-NL" dirty="0"/>
              <a:t>6 dec 2023		Colleges bieden de ontwerpregelingen aan voor 					zienswijze raden (8 weken termijn: 2 februari 2024)</a:t>
            </a:r>
          </a:p>
          <a:p>
            <a:pPr marL="0" indent="0">
              <a:buNone/>
            </a:pPr>
            <a:r>
              <a:rPr lang="nl-NL" dirty="0"/>
              <a:t>23 april 2024		Colleges stellen ontwerpregeling vast en vragen de raden 				om toestemming</a:t>
            </a:r>
          </a:p>
          <a:p>
            <a:pPr marL="0" indent="0">
              <a:buNone/>
            </a:pPr>
            <a:r>
              <a:rPr lang="nl-NL" dirty="0"/>
              <a:t>Juni 2024		Besluitvorming raden</a:t>
            </a:r>
          </a:p>
          <a:p>
            <a:pPr marL="0" indent="0">
              <a:buNone/>
            </a:pPr>
            <a:r>
              <a:rPr lang="nl-NL" dirty="0"/>
              <a:t>1 juli 2024		Uiterste datum bekendmaking regeling</a:t>
            </a:r>
          </a:p>
        </p:txBody>
      </p:sp>
    </p:spTree>
    <p:extLst>
      <p:ext uri="{BB962C8B-B14F-4D97-AF65-F5344CB8AC3E}">
        <p14:creationId xmlns:p14="http://schemas.microsoft.com/office/powerpoint/2010/main" val="4137874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27833" y="413012"/>
            <a:ext cx="2654717" cy="1552442"/>
          </a:xfrm>
          <a:prstGeom prst="rect">
            <a:avLst/>
          </a:prstGeom>
        </p:spPr>
      </p:pic>
      <p:sp>
        <p:nvSpPr>
          <p:cNvPr id="3" name="Titel 2"/>
          <p:cNvSpPr>
            <a:spLocks noGrp="1"/>
          </p:cNvSpPr>
          <p:nvPr>
            <p:ph type="title"/>
          </p:nvPr>
        </p:nvSpPr>
        <p:spPr>
          <a:xfrm>
            <a:off x="1030876" y="870019"/>
            <a:ext cx="10439400" cy="1325563"/>
          </a:xfrm>
        </p:spPr>
        <p:txBody>
          <a:bodyPr>
            <a:normAutofit/>
          </a:bodyPr>
          <a:lstStyle/>
          <a:p>
            <a:r>
              <a:rPr lang="nl-NL" sz="4800" b="1" dirty="0">
                <a:solidFill>
                  <a:srgbClr val="0070C0"/>
                </a:solidFill>
              </a:rPr>
              <a:t>Zijn er vragen?</a:t>
            </a:r>
          </a:p>
        </p:txBody>
      </p:sp>
      <p:sp>
        <p:nvSpPr>
          <p:cNvPr id="4" name="Tijdelijke aanduiding voor inhoud 3"/>
          <p:cNvSpPr>
            <a:spLocks noGrp="1"/>
          </p:cNvSpPr>
          <p:nvPr>
            <p:ph idx="1"/>
          </p:nvPr>
        </p:nvSpPr>
        <p:spPr>
          <a:xfrm>
            <a:off x="627017" y="1825625"/>
            <a:ext cx="11247119" cy="4351338"/>
          </a:xfrm>
        </p:spPr>
        <p:txBody>
          <a:bodyPr/>
          <a:lstStyle/>
          <a:p>
            <a:endParaRPr lang="nl-NL" dirty="0"/>
          </a:p>
          <a:p>
            <a:endParaRPr lang="nl-NL" dirty="0"/>
          </a:p>
        </p:txBody>
      </p:sp>
      <p:pic>
        <p:nvPicPr>
          <p:cNvPr id="1026" name="Picture 2" descr="J.D. Emmanouil-ter Huerne in VORDEN - Veel gestelde vrag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1814" y="2026789"/>
            <a:ext cx="2733929" cy="39490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714831"/>
      </p:ext>
    </p:extLst>
  </p:cSld>
  <p:clrMapOvr>
    <a:masterClrMapping/>
  </p:clrMapOvr>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1037</TotalTime>
  <Words>1061</Words>
  <Application>Microsoft Office PowerPoint</Application>
  <PresentationFormat>Breedbeeld</PresentationFormat>
  <Paragraphs>133</Paragraphs>
  <Slides>8</Slides>
  <Notes>8</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8</vt:i4>
      </vt:variant>
    </vt:vector>
  </HeadingPairs>
  <TitlesOfParts>
    <vt:vector size="12" baseType="lpstr">
      <vt:lpstr>Arial</vt:lpstr>
      <vt:lpstr>Calibri</vt:lpstr>
      <vt:lpstr>Calibri Light</vt:lpstr>
      <vt:lpstr>Kantoorthema</vt:lpstr>
      <vt:lpstr>Uitgangspuntennotitie regionale raadsbijeenkomst Wijzigingswet Wet gemeenschappelijke regelingen</vt:lpstr>
      <vt:lpstr>Werkbijeenkomst raden 27 maart 2023</vt:lpstr>
      <vt:lpstr>Instrumenten rechtstreeks uit de wet</vt:lpstr>
      <vt:lpstr>Instrumenten met keuze</vt:lpstr>
      <vt:lpstr>Gemeenschappelijke adviescommissie</vt:lpstr>
      <vt:lpstr>Opbrengst</vt:lpstr>
      <vt:lpstr>Vervolg</vt:lpstr>
      <vt:lpstr>Zijn er vragen?</vt:lpstr>
    </vt:vector>
  </TitlesOfParts>
  <Company>Ict Rijk van Nijmegen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Wijzigingen in de Wet gemeenschappelijke regelingen (Wgr)</dc:title>
  <dc:creator>Pieter van Diemen</dc:creator>
  <cp:lastModifiedBy>Nicole Collombon</cp:lastModifiedBy>
  <cp:revision>70</cp:revision>
  <dcterms:created xsi:type="dcterms:W3CDTF">2022-10-21T13:20:19Z</dcterms:created>
  <dcterms:modified xsi:type="dcterms:W3CDTF">2023-06-01T10:07:28Z</dcterms:modified>
</cp:coreProperties>
</file>