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9" r:id="rId5"/>
    <p:sldId id="264" r:id="rId6"/>
    <p:sldId id="265" r:id="rId7"/>
    <p:sldId id="261" r:id="rId8"/>
    <p:sldId id="270" r:id="rId9"/>
    <p:sldId id="271" r:id="rId10"/>
    <p:sldId id="262" r:id="rId11"/>
    <p:sldId id="260" r:id="rId12"/>
    <p:sldId id="272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D973"/>
    <a:srgbClr val="509537"/>
    <a:srgbClr val="C9DED9"/>
    <a:srgbClr val="D6E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0B4229-BAAA-40B3-B4DF-5C3A126CD347}" v="2" dt="2025-05-13T14:03:54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5251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5407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304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03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1444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6279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4335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980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1803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015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825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7B28F9-2B9F-423F-99C3-3B447575FEAC}" type="datetimeFigureOut">
              <a:rPr lang="nl-NL" smtClean="0"/>
              <a:t>20-5-2025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59CE55-B0BA-4376-9CBD-2C458ABE64C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471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BDAEE98-CDD1-C15B-25DB-CF87921BD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733" y="724196"/>
            <a:ext cx="6338367" cy="564233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9783FCC6-49AB-A4E2-3F50-97C78ED6D558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1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2B226F04-A5CA-3E53-9272-B2C799F6530B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kstvak 8">
            <a:extLst>
              <a:ext uri="{FF2B5EF4-FFF2-40B4-BE49-F238E27FC236}">
                <a16:creationId xmlns:a16="http://schemas.microsoft.com/office/drawing/2014/main" id="{9AA74FBF-AB6E-BBF3-5082-C0A5CBEAE4AA}"/>
              </a:ext>
            </a:extLst>
          </p:cNvPr>
          <p:cNvSpPr txBox="1"/>
          <p:nvPr/>
        </p:nvSpPr>
        <p:spPr>
          <a:xfrm>
            <a:off x="4396313" y="2907196"/>
            <a:ext cx="4119037" cy="2308324"/>
          </a:xfrm>
          <a:prstGeom prst="rect">
            <a:avLst/>
          </a:prstGeom>
          <a:gradFill flip="none" rotWithShape="1"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3">
                    <a:lumMod val="75000"/>
                  </a:schemeClr>
                </a:solidFill>
              </a:rPr>
              <a:t>Doel van het project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solidFill>
                  <a:schemeClr val="accent3">
                    <a:lumMod val="75000"/>
                  </a:schemeClr>
                </a:solidFill>
              </a:rPr>
              <a:t>Grotere moderne Jumbo op CSW-terrein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solidFill>
                  <a:schemeClr val="accent3">
                    <a:lumMod val="75000"/>
                  </a:schemeClr>
                </a:solidFill>
              </a:rPr>
              <a:t>Nieuw clubgebouw voor CSW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solidFill>
                  <a:schemeClr val="accent3">
                    <a:lumMod val="75000"/>
                  </a:schemeClr>
                </a:solidFill>
              </a:rPr>
              <a:t>Herinrichten en vergroten parkeerterrein CSW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>
                <a:solidFill>
                  <a:schemeClr val="accent3">
                    <a:lumMod val="75000"/>
                  </a:schemeClr>
                </a:solidFill>
              </a:rPr>
              <a:t>Woningbouw aan Molmlaan na verhuizing Jumbo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DD96DB9-53BC-5966-A93F-2892B7142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787" y="5578095"/>
            <a:ext cx="5235563" cy="738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0C2B3827-A3ED-A508-E9D5-293FBF3814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      CSW-Jumbo – Ruimtelijk Kader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81A98D6-5B52-FC49-5157-C79DC93CE7F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29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4BF7E-4BF5-D6A5-F292-D3B65C0E0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832C67FF-71D7-9021-19A3-E6B058E099C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Molmlaan – reacties tot nu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17B27DD-07AD-6451-3E50-24FF678E672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4158DA75-ABA0-2027-2834-2BD0B633E055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E557DF9-813F-64A4-8E9D-7B065E3BD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96" y="3711047"/>
            <a:ext cx="4007968" cy="2880000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C3AEA6B6-3D15-0EC9-4771-8C7211F86431}"/>
              </a:ext>
            </a:extLst>
          </p:cNvPr>
          <p:cNvSpPr txBox="1"/>
          <p:nvPr/>
        </p:nvSpPr>
        <p:spPr>
          <a:xfrm>
            <a:off x="527175" y="930285"/>
            <a:ext cx="358835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“Waardering voor plan!”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“Geen appartementen </a:t>
            </a:r>
            <a:br>
              <a:rPr lang="nl-NL" b="1" i="1" dirty="0"/>
            </a:br>
            <a:r>
              <a:rPr lang="nl-NL" b="1" i="1" dirty="0"/>
              <a:t>   (+) past bij buurt,</a:t>
            </a:r>
            <a:br>
              <a:rPr lang="nl-NL" b="1" i="1" dirty="0"/>
            </a:br>
            <a:r>
              <a:rPr lang="nl-NL" b="1" i="1" dirty="0"/>
              <a:t>   (-) gevraagd door ouderen”</a:t>
            </a:r>
            <a:br>
              <a:rPr lang="nl-NL" b="1" i="1" dirty="0"/>
            </a:br>
            <a:r>
              <a:rPr lang="nl-NL" dirty="0"/>
              <a:t>Invulling passend bij omgeving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“Betaalbare koop is duur”</a:t>
            </a:r>
            <a:br>
              <a:rPr lang="nl-NL" dirty="0"/>
            </a:br>
            <a:r>
              <a:rPr lang="nl-NL" dirty="0"/>
              <a:t>Rug-aan-rug worden goedkoper</a:t>
            </a:r>
            <a:br>
              <a:rPr lang="nl-NL" dirty="0"/>
            </a:br>
            <a:r>
              <a:rPr lang="nl-NL" dirty="0"/>
              <a:t>dan de eengezinswoningen</a:t>
            </a:r>
            <a:br>
              <a:rPr lang="nl-NL" dirty="0"/>
            </a:br>
            <a:endParaRPr lang="nl-NL" dirty="0"/>
          </a:p>
          <a:p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638B45E6-AE64-01B5-1871-AC732C8DD543}"/>
              </a:ext>
            </a:extLst>
          </p:cNvPr>
          <p:cNvSpPr txBox="1"/>
          <p:nvPr/>
        </p:nvSpPr>
        <p:spPr>
          <a:xfrm>
            <a:off x="4572000" y="930285"/>
            <a:ext cx="446384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“Parkeernormen zijn te laag”</a:t>
            </a:r>
            <a:br>
              <a:rPr lang="nl-NL" dirty="0"/>
            </a:br>
            <a:r>
              <a:rPr lang="nl-NL" dirty="0"/>
              <a:t>volgens beleid; parkeerdruk is gemeten:</a:t>
            </a:r>
            <a:br>
              <a:rPr lang="nl-NL" dirty="0"/>
            </a:br>
            <a:r>
              <a:rPr lang="nl-NL" dirty="0"/>
              <a:t>aantal ‘s nachts + 15% + parkeernorm voor nieuwbouw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“Plan laat met ondernemers en eigenaren besproken; Bakker wil meeverhuizen; andere locatie Chinees restaurant”</a:t>
            </a:r>
            <a:br>
              <a:rPr lang="nl-NL" b="1" i="1" dirty="0"/>
            </a:br>
            <a:r>
              <a:rPr lang="nl-NL" dirty="0"/>
              <a:t>Inmiddels 100 m2 </a:t>
            </a:r>
            <a:r>
              <a:rPr lang="nl-NL" dirty="0" err="1"/>
              <a:t>bvo</a:t>
            </a:r>
            <a:r>
              <a:rPr lang="nl-NL" dirty="0"/>
              <a:t> voor bakker bij supermarkt. Er wordt verder overleg gevoerd.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“Overlastklachten”</a:t>
            </a:r>
            <a:br>
              <a:rPr lang="nl-NL" i="1" dirty="0"/>
            </a:br>
            <a:r>
              <a:rPr lang="nl-NL" dirty="0"/>
              <a:t>Ondernemers en nieuwe woningen moeten aan normen voldoen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“Blauwe zone voor halen/brengen horeca” </a:t>
            </a:r>
            <a:r>
              <a:rPr lang="nl-NL" dirty="0"/>
              <a:t>Instellen van 17.00-20.00 uur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14A1AF3-8459-2484-8368-F88963BA848E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10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783477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66ECC-DA52-ACF3-1BF7-FC6CE4D90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7330C60-1F62-DB31-183F-26FDAC486EB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Molmlaan - BKP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1CE8FD3-382B-E7EC-7D3D-0498AD48FD4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2925375-498F-229C-3BDC-51AAF97292A8}"/>
              </a:ext>
            </a:extLst>
          </p:cNvPr>
          <p:cNvSpPr txBox="1"/>
          <p:nvPr/>
        </p:nvSpPr>
        <p:spPr>
          <a:xfrm>
            <a:off x="628650" y="896112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b="1" dirty="0"/>
          </a:p>
          <a:p>
            <a:endParaRPr lang="nl-NL" b="1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7EA3A422-0513-C24B-B0AD-CCE1EEDFB152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65A6E718-841C-0CBC-7EF4-2ED7FCD19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" y="1189168"/>
            <a:ext cx="8640000" cy="4886905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09BE2F31-2151-6F6E-1538-7F8B0F41D6FF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11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1091749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E1774-79B2-0343-EC78-922CEC8B8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C3E79993-A3B7-1417-BFC0-EC356086BB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Planning CSW-Jumbo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19AB4CD-8A59-73A6-2193-D34CDFEF173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14F3FB39-0681-D215-7BBC-95F36E2CA084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vak 2">
            <a:extLst>
              <a:ext uri="{FF2B5EF4-FFF2-40B4-BE49-F238E27FC236}">
                <a16:creationId xmlns:a16="http://schemas.microsoft.com/office/drawing/2014/main" id="{05575F60-6A21-D73B-DACB-2B36D329D1DD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12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DA379DB0-C234-74EB-3E4C-FE6C1A477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350" y="2923518"/>
            <a:ext cx="5760000" cy="3388828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5CCFAF66-1FD1-6E75-7CB3-0E545D83A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819571"/>
            <a:ext cx="7920000" cy="181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15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C7C7A-793D-CE2F-DC6D-AC25D4D16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60F97E8-DBCC-BC8F-B8A4-83F218947E4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Besluitvorming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B58EDEF-BCAC-96E1-BB65-FEFAD52D84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C503F82C-C01F-BD97-DA3B-E4BE026285C4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B0341C2D-7B8D-F74A-C899-8AA40D0F6F93}"/>
              </a:ext>
            </a:extLst>
          </p:cNvPr>
          <p:cNvSpPr txBox="1"/>
          <p:nvPr/>
        </p:nvSpPr>
        <p:spPr>
          <a:xfrm>
            <a:off x="628650" y="999390"/>
            <a:ext cx="7886700" cy="5355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6">
                    <a:lumMod val="75000"/>
                  </a:schemeClr>
                </a:solidFill>
              </a:rPr>
              <a:t>Beslispunten Raadsvoorstel</a:t>
            </a:r>
            <a:endParaRPr lang="nl-NL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Ruimtelijk Kader vaststellen voor totale ontwikkeling</a:t>
            </a:r>
          </a:p>
          <a:p>
            <a:pPr marL="342900" indent="-342900">
              <a:buAutoNum type="arabicPeriod"/>
            </a:pPr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Welstandsnota aanvullen met Beeldkwaliteitsplan</a:t>
            </a:r>
          </a:p>
          <a:p>
            <a:pPr marL="342900" indent="-342900">
              <a:buAutoNum type="arabicPeriod"/>
            </a:pPr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Bouwprogramma Molmlaan: 22 betaalbare koopwoningen</a:t>
            </a: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nl-NL" b="1" dirty="0">
                <a:solidFill>
                  <a:schemeClr val="accent6">
                    <a:lumMod val="75000"/>
                  </a:schemeClr>
                </a:solidFill>
              </a:rPr>
              <a:t>Planning 2025</a:t>
            </a:r>
          </a:p>
          <a:p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15 mei 	Technische Toelichting</a:t>
            </a:r>
          </a:p>
          <a:p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21 mei	Politieke Commissie</a:t>
            </a:r>
          </a:p>
          <a:p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12 juni	Gemeenteraad</a:t>
            </a:r>
          </a:p>
          <a:p>
            <a:r>
              <a:rPr lang="nl-NL" dirty="0">
                <a:solidFill>
                  <a:schemeClr val="accent6">
                    <a:lumMod val="75000"/>
                  </a:schemeClr>
                </a:solidFill>
              </a:rPr>
              <a:t>Ca. dec.	Start RO-procedure</a:t>
            </a:r>
          </a:p>
          <a:p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nl-NL" sz="3600" b="1" dirty="0">
                <a:solidFill>
                  <a:schemeClr val="accent6">
                    <a:lumMod val="75000"/>
                  </a:schemeClr>
                </a:solidFill>
              </a:rPr>
              <a:t>		</a:t>
            </a: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nl-NL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8BF4F09-8963-F86D-5B6A-B80EC73CB08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9213" y="2320544"/>
            <a:ext cx="4366137" cy="388667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69B05C8-A05A-9B4C-F8FD-54F6000D816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13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A84C1E16-F4D0-8B18-790E-B9C61D39074C}"/>
              </a:ext>
            </a:extLst>
          </p:cNvPr>
          <p:cNvSpPr txBox="1"/>
          <p:nvPr/>
        </p:nvSpPr>
        <p:spPr>
          <a:xfrm>
            <a:off x="995544" y="4263883"/>
            <a:ext cx="2231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dirty="0">
                <a:solidFill>
                  <a:schemeClr val="accent6">
                    <a:lumMod val="75000"/>
                  </a:schemeClr>
                </a:solidFill>
              </a:rPr>
              <a:t>Vragen?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392250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925FC-A5E3-49A4-E1D9-1C090094A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4E777A9C-F8A2-62E5-C29D-0B84F7F4A9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CSW-Jumbo – Data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445F154-46A2-0751-17FB-991FFACC8C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D8CC89A7-B76E-A6DC-E9C1-B1998DE80644}"/>
              </a:ext>
            </a:extLst>
          </p:cNvPr>
          <p:cNvSpPr txBox="1"/>
          <p:nvPr/>
        </p:nvSpPr>
        <p:spPr>
          <a:xfrm>
            <a:off x="628650" y="950976"/>
            <a:ext cx="78867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27 sep 23	</a:t>
            </a:r>
            <a:r>
              <a:rPr lang="nl-NL" b="1" dirty="0"/>
              <a:t>Intentieovereenkomst </a:t>
            </a:r>
            <a:r>
              <a:rPr lang="nl-NL" dirty="0"/>
              <a:t>(5 partijen)</a:t>
            </a:r>
            <a:endParaRPr lang="nl-NL" b="1" dirty="0"/>
          </a:p>
          <a:p>
            <a:endParaRPr lang="nl-NL" b="1" dirty="0"/>
          </a:p>
          <a:p>
            <a:r>
              <a:rPr lang="nl-NL" dirty="0"/>
              <a:t>13 dec 23	</a:t>
            </a:r>
            <a:r>
              <a:rPr lang="nl-NL" b="1" dirty="0"/>
              <a:t>Inloopbijeenkomst</a:t>
            </a:r>
            <a:r>
              <a:rPr lang="nl-NL" dirty="0"/>
              <a:t> (projecten Wilnis)</a:t>
            </a:r>
            <a:br>
              <a:rPr lang="nl-NL" dirty="0"/>
            </a:br>
            <a:endParaRPr lang="nl-NL" dirty="0"/>
          </a:p>
          <a:p>
            <a:r>
              <a:rPr lang="nl-NL" dirty="0"/>
              <a:t>10 dec 24	</a:t>
            </a:r>
            <a:r>
              <a:rPr lang="nl-NL" b="1" dirty="0"/>
              <a:t>RIB Onderhandelingsakkoord</a:t>
            </a:r>
            <a:br>
              <a:rPr lang="nl-NL" b="1" dirty="0"/>
            </a:br>
            <a:r>
              <a:rPr lang="nl-NL" b="1" dirty="0"/>
              <a:t>			Publicatie verkoop-voornemen </a:t>
            </a:r>
            <a:r>
              <a:rPr lang="nl-NL" dirty="0"/>
              <a:t>(Didam-arrest)</a:t>
            </a:r>
            <a:br>
              <a:rPr lang="nl-NL" dirty="0"/>
            </a:br>
            <a:r>
              <a:rPr lang="nl-NL" b="1" dirty="0"/>
              <a:t>			Start opstellen Ruimtelijk Kader</a:t>
            </a:r>
            <a:br>
              <a:rPr lang="nl-NL" b="1" dirty="0"/>
            </a:br>
            <a:endParaRPr lang="nl-NL" b="1" dirty="0"/>
          </a:p>
          <a:p>
            <a:r>
              <a:rPr lang="nl-NL" dirty="0"/>
              <a:t>19 mrt 25	</a:t>
            </a:r>
            <a:r>
              <a:rPr lang="nl-NL" b="1" dirty="0"/>
              <a:t>Overleg Ondernemers Molmlaan</a:t>
            </a:r>
          </a:p>
          <a:p>
            <a:r>
              <a:rPr lang="nl-NL" dirty="0"/>
              <a:t>			</a:t>
            </a:r>
            <a:r>
              <a:rPr lang="nl-NL" b="1" dirty="0"/>
              <a:t>Overleg Eigenaren Molmlaan</a:t>
            </a:r>
            <a:br>
              <a:rPr lang="nl-NL" b="1" dirty="0"/>
            </a:br>
            <a:br>
              <a:rPr lang="nl-NL" b="1" dirty="0"/>
            </a:br>
            <a:r>
              <a:rPr lang="nl-NL" dirty="0"/>
              <a:t>20 mrt 25	</a:t>
            </a:r>
            <a:r>
              <a:rPr lang="nl-NL" b="1" dirty="0"/>
              <a:t>Inloopbijeenkomst </a:t>
            </a:r>
            <a:r>
              <a:rPr lang="nl-NL" dirty="0"/>
              <a:t>(concept Ruimtelijk Kader, bij CSW)</a:t>
            </a:r>
            <a:br>
              <a:rPr lang="nl-NL" b="1" dirty="0"/>
            </a:br>
            <a:endParaRPr lang="nl-NL" b="1" dirty="0"/>
          </a:p>
          <a:p>
            <a:r>
              <a:rPr lang="nl-NL" dirty="0"/>
              <a:t>24 apr 25		</a:t>
            </a:r>
            <a:r>
              <a:rPr lang="nl-NL" b="1" dirty="0"/>
              <a:t>Overleg met omwonenden Molmlaan</a:t>
            </a:r>
          </a:p>
          <a:p>
            <a:endParaRPr lang="nl-NL" b="1" dirty="0"/>
          </a:p>
          <a:p>
            <a:r>
              <a:rPr lang="nl-NL" dirty="0"/>
              <a:t>7 mei 25</a:t>
            </a:r>
            <a:r>
              <a:rPr lang="nl-NL" b="1" dirty="0"/>
              <a:t>		1</a:t>
            </a:r>
            <a:r>
              <a:rPr lang="nl-NL" b="1" baseline="30000" dirty="0"/>
              <a:t>e</a:t>
            </a:r>
            <a:r>
              <a:rPr lang="nl-NL" b="1" dirty="0"/>
              <a:t> Vervolg-overleg Eigenaren Molmlaan</a:t>
            </a:r>
          </a:p>
          <a:p>
            <a:endParaRPr lang="nl-NL" b="1" dirty="0"/>
          </a:p>
          <a:p>
            <a:r>
              <a:rPr lang="nl-NL" dirty="0"/>
              <a:t>jun 25		</a:t>
            </a:r>
            <a:r>
              <a:rPr lang="nl-NL" b="1" dirty="0"/>
              <a:t>Anterieure Overeenkomst</a:t>
            </a:r>
            <a:endParaRPr lang="nl-NL" dirty="0"/>
          </a:p>
          <a:p>
            <a:endParaRPr lang="nl-NL" b="1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33CE17C3-33EC-9E53-A100-3E770BC6AC23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D1BEB1AC-4989-B16C-24EC-0AF821F913C5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2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917523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A0C1A-5DF0-60FA-C1AA-A3B51AEAA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0517F4AA-A754-08B2-3A8C-699672914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064" y="737680"/>
            <a:ext cx="3837438" cy="28800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293B2D54-9E2B-3EF0-1677-137AFBF742F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CSW-terrein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0DE4B2-DB9F-06FC-190B-C0527C73B9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867E1173-EF68-1ABE-AB96-E45D0437569A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9B47DC0D-5C41-33FD-7DC2-76E1C2DE7FEE}"/>
              </a:ext>
            </a:extLst>
          </p:cNvPr>
          <p:cNvSpPr txBox="1"/>
          <p:nvPr/>
        </p:nvSpPr>
        <p:spPr>
          <a:xfrm>
            <a:off x="4678037" y="3711047"/>
            <a:ext cx="439594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>
                <a:solidFill>
                  <a:srgbClr val="FF0000"/>
                </a:solidFill>
              </a:rPr>
              <a:t>1.850</a:t>
            </a:r>
            <a:r>
              <a:rPr lang="nl-NL" b="1" dirty="0"/>
              <a:t> m2 </a:t>
            </a:r>
            <a:r>
              <a:rPr lang="nl-NL" b="1" dirty="0" err="1"/>
              <a:t>bvo</a:t>
            </a:r>
            <a:r>
              <a:rPr lang="nl-NL" b="1" dirty="0"/>
              <a:t> winkels</a:t>
            </a:r>
            <a:br>
              <a:rPr lang="nl-NL" b="1" dirty="0"/>
            </a:br>
            <a:r>
              <a:rPr lang="nl-NL" dirty="0"/>
              <a:t>na 20 mrt uitgebreid: 1.750 m2 </a:t>
            </a:r>
            <a:br>
              <a:rPr lang="nl-NL" dirty="0"/>
            </a:br>
            <a:r>
              <a:rPr lang="nl-NL" dirty="0"/>
              <a:t>supermarkt + 100 m2 bakker mogelijk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Ca. 1.100 m2 </a:t>
            </a:r>
            <a:r>
              <a:rPr lang="nl-NL" b="1" dirty="0" err="1"/>
              <a:t>bvo</a:t>
            </a:r>
            <a:r>
              <a:rPr lang="nl-NL" b="1" dirty="0"/>
              <a:t> CSW</a:t>
            </a:r>
            <a:br>
              <a:rPr lang="nl-NL" dirty="0"/>
            </a:br>
            <a:r>
              <a:rPr lang="nl-NL" dirty="0"/>
              <a:t>2 lagen, tussen veld 1 en 2, tribune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225 parkeerplaatsen</a:t>
            </a:r>
            <a:br>
              <a:rPr lang="nl-NL" dirty="0"/>
            </a:br>
            <a:r>
              <a:rPr lang="nl-NL" dirty="0"/>
              <a:t>150 bestaand + ca. 4 /100 m2 </a:t>
            </a:r>
            <a:r>
              <a:rPr lang="nl-NL" dirty="0" err="1"/>
              <a:t>bvo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Aanpassen kruising </a:t>
            </a:r>
            <a:r>
              <a:rPr lang="nl-NL" dirty="0"/>
              <a:t> </a:t>
            </a:r>
            <a:r>
              <a:rPr lang="nl-NL" dirty="0">
                <a:solidFill>
                  <a:srgbClr val="FF0000"/>
                </a:solidFill>
              </a:rPr>
              <a:t>* </a:t>
            </a:r>
            <a:r>
              <a:rPr lang="nl-NL" dirty="0"/>
              <a:t>door gemeente</a:t>
            </a:r>
            <a:br>
              <a:rPr lang="nl-NL" dirty="0"/>
            </a:br>
            <a:r>
              <a:rPr lang="nl-NL" dirty="0"/>
              <a:t>voor bevoorrading en school/dorpshuis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748A1B5E-973B-03C0-48A7-5554479F9995}"/>
              </a:ext>
            </a:extLst>
          </p:cNvPr>
          <p:cNvSpPr/>
          <p:nvPr/>
        </p:nvSpPr>
        <p:spPr>
          <a:xfrm>
            <a:off x="2032001" y="1337730"/>
            <a:ext cx="628072" cy="11620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C88E64E2-41BF-BA9C-7F9A-5E60DCB072A7}"/>
              </a:ext>
            </a:extLst>
          </p:cNvPr>
          <p:cNvSpPr/>
          <p:nvPr/>
        </p:nvSpPr>
        <p:spPr>
          <a:xfrm>
            <a:off x="3022322" y="1436965"/>
            <a:ext cx="59296" cy="642847"/>
          </a:xfrm>
          <a:prstGeom prst="rect">
            <a:avLst/>
          </a:prstGeom>
          <a:solidFill>
            <a:srgbClr val="C9DED9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66EFC20-EF3F-0000-7B6D-3D9A7C105590}"/>
              </a:ext>
            </a:extLst>
          </p:cNvPr>
          <p:cNvSpPr txBox="1"/>
          <p:nvPr/>
        </p:nvSpPr>
        <p:spPr>
          <a:xfrm>
            <a:off x="2164080" y="1274064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085AA70-AC9F-4463-285F-215C65BB86C0}"/>
              </a:ext>
            </a:extLst>
          </p:cNvPr>
          <p:cNvSpPr txBox="1"/>
          <p:nvPr/>
        </p:nvSpPr>
        <p:spPr>
          <a:xfrm>
            <a:off x="7458516" y="1716014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3E86B9-4A9B-3C99-A1F4-18B1762C1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98" y="737680"/>
            <a:ext cx="3847413" cy="288000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9D207657-0731-3A29-F8B9-C62C9286D1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312" y="3779627"/>
            <a:ext cx="3502599" cy="2880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C4B7301-6DA6-BEBD-BCD8-646D5DF7D8DB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3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1310334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B38CC-422E-288C-3DB0-B5995A369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>
            <a:extLst>
              <a:ext uri="{FF2B5EF4-FFF2-40B4-BE49-F238E27FC236}">
                <a16:creationId xmlns:a16="http://schemas.microsoft.com/office/drawing/2014/main" id="{81E11793-588E-9182-1BA2-BB7E85F72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189" y="4789428"/>
            <a:ext cx="6480000" cy="1552186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36584306-8162-E7BD-0621-9FCBF6D140B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CSW – accommodatie (VO)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720994D-2B66-FDA1-15D4-4F4A2A9A174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414AA68C-7C0D-8F8F-899C-DA2B3BFE4C3D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vak 2">
            <a:extLst>
              <a:ext uri="{FF2B5EF4-FFF2-40B4-BE49-F238E27FC236}">
                <a16:creationId xmlns:a16="http://schemas.microsoft.com/office/drawing/2014/main" id="{3EF3F3A1-7F33-4718-9467-E665F4A04E53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4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5B6D9A34-9101-F7A7-1564-A820062C1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189" y="2855102"/>
            <a:ext cx="6480000" cy="199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4A27F09-A7CC-2474-70F9-40D89BCE17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189" y="743580"/>
            <a:ext cx="6480000" cy="217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83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AB57D-0AF8-99BF-56E9-1361F1CAF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F391369-A291-9C4D-B44A-68F5DE201C6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CSW-terrein - reacties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1C9F1D5-AD7C-83FA-0AB6-54101647DF6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A292EEF6-6024-F209-F019-0A13C67B730A}"/>
              </a:ext>
            </a:extLst>
          </p:cNvPr>
          <p:cNvSpPr txBox="1"/>
          <p:nvPr/>
        </p:nvSpPr>
        <p:spPr>
          <a:xfrm>
            <a:off x="4572000" y="930285"/>
            <a:ext cx="3992760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CSW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Leden akkoord 10 dec 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Bestuur positief en actief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800" dirty="0"/>
          </a:p>
          <a:p>
            <a:r>
              <a:rPr lang="nl-NL" b="1" dirty="0"/>
              <a:t>Overig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“Parkeren tennisvereniging”</a:t>
            </a:r>
            <a:br>
              <a:rPr lang="nl-NL" i="1" dirty="0"/>
            </a:br>
            <a:r>
              <a:rPr lang="nl-NL" i="1" dirty="0"/>
              <a:t>Z</a:t>
            </a:r>
            <a:r>
              <a:rPr lang="nl-NL" dirty="0"/>
              <a:t>it in “150”; P naast Jumbo dichtbij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“Kiss-</a:t>
            </a:r>
            <a:r>
              <a:rPr lang="nl-NL" b="1" i="1" dirty="0" err="1"/>
              <a:t>and</a:t>
            </a:r>
            <a:r>
              <a:rPr lang="nl-NL" b="1" i="1" dirty="0"/>
              <a:t>-</a:t>
            </a:r>
            <a:r>
              <a:rPr lang="nl-NL" b="1" i="1" dirty="0" err="1"/>
              <a:t>Ride</a:t>
            </a:r>
            <a:r>
              <a:rPr lang="nl-NL" b="1" i="1" dirty="0"/>
              <a:t> </a:t>
            </a:r>
            <a:r>
              <a:rPr lang="nl-NL" b="1" i="1" dirty="0" err="1"/>
              <a:t>Willespoort</a:t>
            </a:r>
            <a:r>
              <a:rPr lang="nl-NL" b="1" i="1" dirty="0"/>
              <a:t>”</a:t>
            </a:r>
            <a:br>
              <a:rPr lang="nl-NL" dirty="0"/>
            </a:br>
            <a:r>
              <a:rPr lang="nl-NL" dirty="0"/>
              <a:t>Blijft mogelijk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“Overlast voor buurt bij bouw”</a:t>
            </a:r>
            <a:br>
              <a:rPr lang="nl-NL" dirty="0"/>
            </a:br>
            <a:r>
              <a:rPr lang="nl-NL" dirty="0"/>
              <a:t>Eerst P maken naast hoofdveld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“Te weinig parkeerplaatsen”</a:t>
            </a:r>
            <a:br>
              <a:rPr lang="nl-NL" b="1" dirty="0"/>
            </a:br>
            <a:r>
              <a:rPr lang="nl-NL" dirty="0"/>
              <a:t>Voldoet aan norm; ook P Willisstee;</a:t>
            </a:r>
            <a:br>
              <a:rPr lang="nl-NL" dirty="0"/>
            </a:br>
            <a:r>
              <a:rPr lang="nl-NL" dirty="0"/>
              <a:t>aandacht voor meer fietsen; </a:t>
            </a:r>
            <a:br>
              <a:rPr lang="nl-NL" dirty="0"/>
            </a:br>
            <a:r>
              <a:rPr lang="nl-NL" dirty="0"/>
              <a:t>PM blauwe zone instellen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1" dirty="0"/>
              <a:t>“Veiligheid fietsers, voetgangers”</a:t>
            </a:r>
            <a:br>
              <a:rPr lang="nl-NL" dirty="0"/>
            </a:br>
            <a:r>
              <a:rPr lang="nl-NL" dirty="0"/>
              <a:t>Uitwerking inrichtingsplan; kruising </a:t>
            </a:r>
            <a:br>
              <a:rPr lang="nl-NL" dirty="0"/>
            </a:br>
            <a:r>
              <a:rPr lang="nl-NL" dirty="0"/>
              <a:t>aanpassen; op zaterdag van </a:t>
            </a:r>
            <a:br>
              <a:rPr lang="nl-NL" dirty="0"/>
            </a:br>
            <a:r>
              <a:rPr lang="nl-NL" dirty="0"/>
              <a:t>8.00-15.00 geen bevoorrading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640B33F-6CF7-F137-EA2A-07C619D02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83" y="819183"/>
            <a:ext cx="3502599" cy="2880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1581263-1F0C-0969-9F04-3DBCD6C3A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48" y="3876991"/>
            <a:ext cx="4055734" cy="2520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79970BAD-DCB1-256D-B494-2CC440CB08B1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5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1FE60CF8-A34C-3787-2E7F-7308C2823272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00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8C9D3-0303-1D44-F87E-893B84268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BABD4F0C-8C45-B237-F4E1-2B88E58A358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CSW-terrein - BKP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94471FB-7C14-0C8D-8EE4-F38070DA61E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A9DD011-DED3-E36D-42C5-C724975D9308}"/>
              </a:ext>
            </a:extLst>
          </p:cNvPr>
          <p:cNvSpPr txBox="1"/>
          <p:nvPr/>
        </p:nvSpPr>
        <p:spPr>
          <a:xfrm>
            <a:off x="628650" y="896112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b="1" dirty="0"/>
          </a:p>
          <a:p>
            <a:endParaRPr lang="nl-NL" b="1" dirty="0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A0D00ED3-3847-928B-85DD-98CBCD0711CF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fbeelding 2">
            <a:extLst>
              <a:ext uri="{FF2B5EF4-FFF2-40B4-BE49-F238E27FC236}">
                <a16:creationId xmlns:a16="http://schemas.microsoft.com/office/drawing/2014/main" id="{B1DB76B8-CA37-2204-0856-948F3BD82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0" y="1296327"/>
            <a:ext cx="8640000" cy="407824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3BD2321-348A-CA30-D190-8C0E69F28375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6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192965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464BF-344E-A297-107D-2864F54C3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AF18803-07C9-ADA5-D2B2-9810CEEA2A6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Molmlaan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FAC32E9-CBA2-BCB6-291C-AFC3F715DAC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DB0CCF38-9BB5-A25C-662D-7F9425C05B4B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fbeelding 2">
            <a:extLst>
              <a:ext uri="{FF2B5EF4-FFF2-40B4-BE49-F238E27FC236}">
                <a16:creationId xmlns:a16="http://schemas.microsoft.com/office/drawing/2014/main" id="{A3FA9A84-31A8-BB48-EC6E-BD89081CA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12" y="737680"/>
            <a:ext cx="3837352" cy="2880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44BF4A7-0EAB-8BD8-B55D-ABFB42BDC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037" y="737680"/>
            <a:ext cx="3837313" cy="28800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5E0C09A6-08D0-D8C6-D87B-36943AE36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996" y="3711047"/>
            <a:ext cx="4007968" cy="2880000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F573A7C5-A368-F674-F591-293C81CCADFE}"/>
              </a:ext>
            </a:extLst>
          </p:cNvPr>
          <p:cNvSpPr txBox="1"/>
          <p:nvPr/>
        </p:nvSpPr>
        <p:spPr>
          <a:xfrm>
            <a:off x="4678037" y="3711047"/>
            <a:ext cx="417896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22 woningen</a:t>
            </a:r>
            <a:br>
              <a:rPr lang="nl-NL" dirty="0"/>
            </a:br>
            <a:r>
              <a:rPr lang="nl-NL" dirty="0"/>
              <a:t>12 </a:t>
            </a:r>
            <a:r>
              <a:rPr lang="nl-NL" dirty="0" err="1"/>
              <a:t>eengezins</a:t>
            </a:r>
            <a:r>
              <a:rPr lang="nl-NL" dirty="0"/>
              <a:t>, 10 rug-aan-rug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Betaalbare koop</a:t>
            </a:r>
            <a:r>
              <a:rPr lang="nl-NL" dirty="0"/>
              <a:t> &lt; € 405.000 (2025)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Rug-aan-rug </a:t>
            </a:r>
            <a:r>
              <a:rPr lang="nl-NL" dirty="0"/>
              <a:t>minimaal 50 m2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Parkeren past, </a:t>
            </a:r>
            <a:r>
              <a:rPr lang="nl-NL" dirty="0"/>
              <a:t>getelde auto’s + 15%</a:t>
            </a:r>
            <a:br>
              <a:rPr lang="nl-NL" dirty="0"/>
            </a:br>
            <a:r>
              <a:rPr lang="nl-NL" dirty="0"/>
              <a:t>+ parkeernorm nieuwe woningen </a:t>
            </a:r>
            <a:br>
              <a:rPr lang="nl-NL" dirty="0"/>
            </a:br>
            <a:r>
              <a:rPr lang="nl-NL" dirty="0"/>
              <a:t>(4 </a:t>
            </a:r>
            <a:r>
              <a:rPr lang="nl-NL" dirty="0">
                <a:solidFill>
                  <a:srgbClr val="FF0000"/>
                </a:solidFill>
              </a:rPr>
              <a:t>* </a:t>
            </a:r>
            <a:r>
              <a:rPr lang="nl-NL" dirty="0"/>
              <a:t>in groenstrook)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err="1"/>
              <a:t>Zijtuin</a:t>
            </a:r>
            <a:r>
              <a:rPr lang="nl-NL" dirty="0"/>
              <a:t> </a:t>
            </a:r>
            <a:r>
              <a:rPr lang="nl-NL" dirty="0" err="1"/>
              <a:t>Burg.v</a:t>
            </a:r>
            <a:r>
              <a:rPr lang="nl-NL" dirty="0"/>
              <a:t>. Trichtlaan 128, blijft </a:t>
            </a:r>
            <a:br>
              <a:rPr lang="nl-NL" dirty="0"/>
            </a:br>
            <a:r>
              <a:rPr lang="nl-NL" dirty="0"/>
              <a:t>als in huidige situatie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97CD3CD-D365-986D-02BB-DDFD5BAF8A2D}"/>
              </a:ext>
            </a:extLst>
          </p:cNvPr>
          <p:cNvSpPr/>
          <p:nvPr/>
        </p:nvSpPr>
        <p:spPr>
          <a:xfrm>
            <a:off x="7096124" y="1395984"/>
            <a:ext cx="54483" cy="664464"/>
          </a:xfrm>
          <a:prstGeom prst="rect">
            <a:avLst/>
          </a:prstGeom>
          <a:solidFill>
            <a:srgbClr val="C9DED9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8731203D-ED43-D9BA-1EF3-35BAF0F4CFDE}"/>
              </a:ext>
            </a:extLst>
          </p:cNvPr>
          <p:cNvSpPr/>
          <p:nvPr/>
        </p:nvSpPr>
        <p:spPr>
          <a:xfrm>
            <a:off x="2032001" y="1337730"/>
            <a:ext cx="628072" cy="11620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03A56EFE-DBD2-99BC-DB15-DA57C451BDB2}"/>
              </a:ext>
            </a:extLst>
          </p:cNvPr>
          <p:cNvSpPr/>
          <p:nvPr/>
        </p:nvSpPr>
        <p:spPr>
          <a:xfrm>
            <a:off x="3022322" y="1436965"/>
            <a:ext cx="59296" cy="642847"/>
          </a:xfrm>
          <a:prstGeom prst="rect">
            <a:avLst/>
          </a:prstGeom>
          <a:solidFill>
            <a:srgbClr val="C9DED9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4B608B2E-2709-2B57-36AB-11C9DAE5EFB7}"/>
              </a:ext>
            </a:extLst>
          </p:cNvPr>
          <p:cNvSpPr txBox="1"/>
          <p:nvPr/>
        </p:nvSpPr>
        <p:spPr>
          <a:xfrm>
            <a:off x="2164080" y="1274064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99508884-FAE2-2F19-E334-F09F774F5B7B}"/>
              </a:ext>
            </a:extLst>
          </p:cNvPr>
          <p:cNvSpPr txBox="1"/>
          <p:nvPr/>
        </p:nvSpPr>
        <p:spPr>
          <a:xfrm>
            <a:off x="6014720" y="1228344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28133E2B-AEA9-D623-701F-5E1561FC5AAC}"/>
              </a:ext>
            </a:extLst>
          </p:cNvPr>
          <p:cNvSpPr/>
          <p:nvPr/>
        </p:nvSpPr>
        <p:spPr>
          <a:xfrm>
            <a:off x="6019801" y="1292010"/>
            <a:ext cx="628072" cy="11620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867ABEC-807B-6189-B417-8EE0EF73F9D6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7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2357134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DCABB-B051-55C6-A0CE-332997086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46449AC-9C7C-EF61-29DE-0BE5A8DC90F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“10 x Rug-aan-Rug”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172BFAE-1BE8-2814-8662-B3A7FE00DE8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13639B1D-3D5A-5DF8-CCB0-BD7B94A641AC}"/>
              </a:ext>
            </a:extLst>
          </p:cNvPr>
          <p:cNvSpPr txBox="1"/>
          <p:nvPr/>
        </p:nvSpPr>
        <p:spPr>
          <a:xfrm>
            <a:off x="628650" y="808580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 uit Harderwijk</a:t>
            </a:r>
          </a:p>
          <a:p>
            <a:r>
              <a:rPr lang="nl-NL" b="1" dirty="0"/>
              <a:t>    </a:t>
            </a:r>
            <a:r>
              <a:rPr lang="nl-NL" dirty="0"/>
              <a:t>begane grond					            1</a:t>
            </a:r>
            <a:r>
              <a:rPr lang="nl-NL" baseline="30000" dirty="0"/>
              <a:t>e</a:t>
            </a:r>
            <a:r>
              <a:rPr lang="nl-NL" dirty="0"/>
              <a:t> etage				     2</a:t>
            </a:r>
            <a:r>
              <a:rPr lang="nl-NL" baseline="30000" dirty="0"/>
              <a:t>e</a:t>
            </a:r>
            <a:r>
              <a:rPr lang="nl-NL" dirty="0"/>
              <a:t> etage</a:t>
            </a: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A2A81A99-549C-F980-3F7E-779A13BED369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90FC53CF-FDA1-3204-CFC1-098F7A1F4FA5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8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9EAD4DE5-01D2-741A-07C7-B8B2CC600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1454912"/>
            <a:ext cx="7920000" cy="2823516"/>
          </a:xfrm>
          <a:prstGeom prst="rect">
            <a:avLst/>
          </a:prstGeom>
        </p:spPr>
      </p:pic>
      <p:sp>
        <p:nvSpPr>
          <p:cNvPr id="14" name="Rechthoek 13">
            <a:extLst>
              <a:ext uri="{FF2B5EF4-FFF2-40B4-BE49-F238E27FC236}">
                <a16:creationId xmlns:a16="http://schemas.microsoft.com/office/drawing/2014/main" id="{FF296E5F-78B9-7031-BB90-62609634F3C1}"/>
              </a:ext>
            </a:extLst>
          </p:cNvPr>
          <p:cNvSpPr/>
          <p:nvPr/>
        </p:nvSpPr>
        <p:spPr>
          <a:xfrm>
            <a:off x="876300" y="4278428"/>
            <a:ext cx="1536700" cy="20178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76BD4C0D-857A-6A3C-222E-CE87B275FCBD}"/>
              </a:ext>
            </a:extLst>
          </p:cNvPr>
          <p:cNvSpPr/>
          <p:nvPr/>
        </p:nvSpPr>
        <p:spPr>
          <a:xfrm>
            <a:off x="2736850" y="1885352"/>
            <a:ext cx="1092200" cy="8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7F6E2B2F-246B-D980-7BB3-079DA2ADA855}"/>
              </a:ext>
            </a:extLst>
          </p:cNvPr>
          <p:cNvSpPr/>
          <p:nvPr/>
        </p:nvSpPr>
        <p:spPr>
          <a:xfrm>
            <a:off x="2419350" y="4278428"/>
            <a:ext cx="1536700" cy="20178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2C6C21F-C3E8-BF9E-E07B-74E3032ECE40}"/>
              </a:ext>
            </a:extLst>
          </p:cNvPr>
          <p:cNvSpPr/>
          <p:nvPr/>
        </p:nvSpPr>
        <p:spPr>
          <a:xfrm>
            <a:off x="2425700" y="2266352"/>
            <a:ext cx="1536700" cy="20178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Pijl: omlaag 4">
            <a:extLst>
              <a:ext uri="{FF2B5EF4-FFF2-40B4-BE49-F238E27FC236}">
                <a16:creationId xmlns:a16="http://schemas.microsoft.com/office/drawing/2014/main" id="{B6AD7D56-C9B7-FC0B-D795-1B0DA0162929}"/>
              </a:ext>
            </a:extLst>
          </p:cNvPr>
          <p:cNvSpPr/>
          <p:nvPr/>
        </p:nvSpPr>
        <p:spPr>
          <a:xfrm>
            <a:off x="1268383" y="2022883"/>
            <a:ext cx="166978" cy="2325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Pijl: omlaag 6">
            <a:extLst>
              <a:ext uri="{FF2B5EF4-FFF2-40B4-BE49-F238E27FC236}">
                <a16:creationId xmlns:a16="http://schemas.microsoft.com/office/drawing/2014/main" id="{3AC8B3E1-8303-C184-B38D-4411634F6DA4}"/>
              </a:ext>
            </a:extLst>
          </p:cNvPr>
          <p:cNvSpPr/>
          <p:nvPr/>
        </p:nvSpPr>
        <p:spPr>
          <a:xfrm>
            <a:off x="3521378" y="2022883"/>
            <a:ext cx="166978" cy="2325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Pijl: omlaag 9">
            <a:extLst>
              <a:ext uri="{FF2B5EF4-FFF2-40B4-BE49-F238E27FC236}">
                <a16:creationId xmlns:a16="http://schemas.microsoft.com/office/drawing/2014/main" id="{5AE40835-43CC-15D2-335E-76BCCF8C2176}"/>
              </a:ext>
            </a:extLst>
          </p:cNvPr>
          <p:cNvSpPr/>
          <p:nvPr/>
        </p:nvSpPr>
        <p:spPr>
          <a:xfrm rot="10800000">
            <a:off x="1184894" y="6313819"/>
            <a:ext cx="166978" cy="2325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Pijl: omlaag 11">
            <a:extLst>
              <a:ext uri="{FF2B5EF4-FFF2-40B4-BE49-F238E27FC236}">
                <a16:creationId xmlns:a16="http://schemas.microsoft.com/office/drawing/2014/main" id="{7D7A363E-69B7-5410-4B7B-BE0BCB1AE76F}"/>
              </a:ext>
            </a:extLst>
          </p:cNvPr>
          <p:cNvSpPr/>
          <p:nvPr/>
        </p:nvSpPr>
        <p:spPr>
          <a:xfrm rot="10800000">
            <a:off x="3437889" y="6313819"/>
            <a:ext cx="166978" cy="2325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093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A0153-1866-1BF3-79C4-4FCB73A35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67ED212E-742B-D8BD-5946-944AE8C8537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37680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3500000" scaled="1"/>
          </a:gra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	“6 x Smalle </a:t>
            </a:r>
            <a:r>
              <a:rPr lang="nl-NL" sz="3600" b="1" dirty="0" err="1">
                <a:latin typeface="Calibri" panose="020F0502020204030204" pitchFamily="34" charset="0"/>
                <a:ea typeface="Calibri" panose="020F0502020204030204" pitchFamily="34" charset="0"/>
              </a:rPr>
              <a:t>Eengezins</a:t>
            </a:r>
            <a:r>
              <a:rPr lang="nl-NL" sz="3600" b="1" dirty="0"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  <a:endParaRPr lang="nl-NL" sz="36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4900452-7465-6EBE-0EFD-069738FB4D8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8102" y="0"/>
            <a:ext cx="1847248" cy="737680"/>
          </a:xfrm>
          <a:prstGeom prst="rect">
            <a:avLst/>
          </a:prstGeom>
          <a:noFill/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B6BF731E-B3CC-C224-6953-6D6C08360081}"/>
              </a:ext>
            </a:extLst>
          </p:cNvPr>
          <p:cNvCxnSpPr>
            <a:cxnSpLocks/>
          </p:cNvCxnSpPr>
          <p:nvPr/>
        </p:nvCxnSpPr>
        <p:spPr>
          <a:xfrm>
            <a:off x="628650" y="6360214"/>
            <a:ext cx="78867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17D56779-0DFF-D2C6-8FCB-686FFCC0F097}"/>
              </a:ext>
            </a:extLst>
          </p:cNvPr>
          <p:cNvSpPr txBox="1"/>
          <p:nvPr/>
        </p:nvSpPr>
        <p:spPr>
          <a:xfrm>
            <a:off x="628650" y="6360215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200" dirty="0"/>
              <a:t>– Technische Toelichting - 15 mei 2025 – Blad </a:t>
            </a:r>
            <a:fld id="{3AA66ED4-7A1A-466C-8692-AC284913ADB1}" type="slidenum">
              <a:rPr lang="nl-NL" sz="1200" smtClean="0"/>
              <a:pPr algn="r"/>
              <a:t>9</a:t>
            </a:fld>
            <a:r>
              <a:rPr lang="nl-NL" sz="1200" dirty="0"/>
              <a:t> – </a:t>
            </a:r>
          </a:p>
          <a:p>
            <a:endParaRPr lang="nl-NL" sz="1200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8EC2150-23EC-BBAD-72E0-8897BA7F4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204" y="1657782"/>
            <a:ext cx="1495634" cy="4391638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1A74376C-2D89-7DA7-D91F-F00BEDDED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1648256"/>
            <a:ext cx="1457528" cy="4401164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50736FED-4C4C-D163-694C-3723398A1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383" y="1600624"/>
            <a:ext cx="1514686" cy="4505954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F6DD8657-08AA-A338-9145-C1F237777D9A}"/>
              </a:ext>
            </a:extLst>
          </p:cNvPr>
          <p:cNvSpPr txBox="1"/>
          <p:nvPr/>
        </p:nvSpPr>
        <p:spPr>
          <a:xfrm>
            <a:off x="628650" y="808580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 uit Geldermalsen</a:t>
            </a:r>
          </a:p>
          <a:p>
            <a:r>
              <a:rPr lang="nl-NL" b="1" dirty="0"/>
              <a:t>             </a:t>
            </a:r>
            <a:r>
              <a:rPr lang="nl-NL" dirty="0"/>
              <a:t>begane grond		  		            1</a:t>
            </a:r>
            <a:r>
              <a:rPr lang="nl-NL" baseline="30000" dirty="0"/>
              <a:t>e</a:t>
            </a:r>
            <a:r>
              <a:rPr lang="nl-NL" dirty="0"/>
              <a:t> etage				     2</a:t>
            </a:r>
            <a:r>
              <a:rPr lang="nl-NL" baseline="30000" dirty="0"/>
              <a:t>e</a:t>
            </a:r>
            <a:r>
              <a:rPr lang="nl-NL" dirty="0"/>
              <a:t> etage</a:t>
            </a:r>
          </a:p>
        </p:txBody>
      </p:sp>
      <p:sp>
        <p:nvSpPr>
          <p:cNvPr id="3" name="Pijl: omlaag 2">
            <a:extLst>
              <a:ext uri="{FF2B5EF4-FFF2-40B4-BE49-F238E27FC236}">
                <a16:creationId xmlns:a16="http://schemas.microsoft.com/office/drawing/2014/main" id="{3E683E1D-288F-78C7-6C25-0FD49C63D538}"/>
              </a:ext>
            </a:extLst>
          </p:cNvPr>
          <p:cNvSpPr/>
          <p:nvPr/>
        </p:nvSpPr>
        <p:spPr>
          <a:xfrm rot="10800000">
            <a:off x="2121635" y="5898549"/>
            <a:ext cx="166978" cy="2325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731243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1623</TotalTime>
  <Words>747</Words>
  <Application>Microsoft Office PowerPoint</Application>
  <PresentationFormat>Diavoorstelling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Wingdings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Sjaak Vroegop</dc:creator>
  <cp:lastModifiedBy>Sophie van der Lugt</cp:lastModifiedBy>
  <cp:revision>7</cp:revision>
  <dcterms:created xsi:type="dcterms:W3CDTF">2025-04-10T06:13:55Z</dcterms:created>
  <dcterms:modified xsi:type="dcterms:W3CDTF">2025-05-20T07:19:07Z</dcterms:modified>
</cp:coreProperties>
</file>