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  <p:sldMasterId id="2147483726" r:id="rId3"/>
    <p:sldMasterId id="2147483746" r:id="rId4"/>
  </p:sldMasterIdLst>
  <p:notesMasterIdLst>
    <p:notesMasterId r:id="rId14"/>
  </p:notesMasterIdLst>
  <p:handoutMasterIdLst>
    <p:handoutMasterId r:id="rId15"/>
  </p:handoutMasterIdLst>
  <p:sldIdLst>
    <p:sldId id="444" r:id="rId5"/>
    <p:sldId id="442" r:id="rId6"/>
    <p:sldId id="449" r:id="rId7"/>
    <p:sldId id="445" r:id="rId8"/>
    <p:sldId id="443" r:id="rId9"/>
    <p:sldId id="447" r:id="rId10"/>
    <p:sldId id="441" r:id="rId11"/>
    <p:sldId id="446" r:id="rId12"/>
    <p:sldId id="448" r:id="rId13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BD9E1BC-5FDD-14C5-7BEF-B9F9ABE700FC}" name="Akker, CEM van den (Karin)" initials="ACvd(" userId="S::cem.van.den.akker@dordrecht.nl::bb993f9e-722a-4019-8897-29779e33a21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9E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E61D54B-5263-4FE9-996D-318D0C24E745}" v="1" dt="2023-11-01T11:01:05.60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Geen stijl, tabel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62" d="100"/>
          <a:sy n="62" d="100"/>
        </p:scale>
        <p:origin x="1384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1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6E1852-3859-416B-B717-78400247A9AE}" type="datetimeFigureOut">
              <a:rPr lang="nl-NL" smtClean="0"/>
              <a:t>1-11-2023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D4944-4A06-4745-BF65-C2D2B47BA68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40115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D01D90-3B87-40A6-A951-B2A56B9814E2}" type="datetimeFigureOut">
              <a:rPr lang="nl-NL" smtClean="0"/>
              <a:t>1-11-2023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9A142-550E-4A78-B8BC-F6BFE1C0C4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649248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Sliedrecht, Molenlanden, Papendrecht en D werken samen, hebben gezamenlijk </a:t>
            </a:r>
            <a:r>
              <a:rPr lang="nl-NL" dirty="0" err="1"/>
              <a:t>Chemours</a:t>
            </a:r>
            <a:r>
              <a:rPr lang="nl-NL" dirty="0"/>
              <a:t> voor de rechter  gedaagd. We werken nauw samen met vele partners.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C9A142-550E-4A78-B8BC-F6BFE1C0C4C2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00710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/>
          <p:cNvSpPr/>
          <p:nvPr userDrawn="1"/>
        </p:nvSpPr>
        <p:spPr>
          <a:xfrm rot="5400000">
            <a:off x="1142998" y="-1143000"/>
            <a:ext cx="6858000" cy="9144000"/>
          </a:xfrm>
          <a:prstGeom prst="rect">
            <a:avLst/>
          </a:prstGeom>
          <a:solidFill>
            <a:srgbClr val="FFDD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4000" y="318687"/>
            <a:ext cx="1921933" cy="709548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45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 om de ondertitelstijl van het model te bewerken</a:t>
            </a:r>
          </a:p>
        </p:txBody>
      </p:sp>
    </p:spTree>
    <p:extLst>
      <p:ext uri="{BB962C8B-B14F-4D97-AF65-F5344CB8AC3E}">
        <p14:creationId xmlns:p14="http://schemas.microsoft.com/office/powerpoint/2010/main" val="34252511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905000" y="1752600"/>
            <a:ext cx="3352800" cy="472440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410200" y="1752600"/>
            <a:ext cx="3352800" cy="4724400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4088000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771452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500462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11886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3353411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6440190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3396894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7048500" y="533400"/>
            <a:ext cx="1714500" cy="5943600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1905000" y="533400"/>
            <a:ext cx="4991100" cy="5943600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342603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8">
            <a:extLst>
              <a:ext uri="{FF2B5EF4-FFF2-40B4-BE49-F238E27FC236}">
                <a16:creationId xmlns:a16="http://schemas.microsoft.com/office/drawing/2014/main" id="{668DCC1A-D81F-4077-B9EB-112C91B462AD}"/>
              </a:ext>
            </a:extLst>
          </p:cNvPr>
          <p:cNvSpPr txBox="1"/>
          <p:nvPr userDrawn="1"/>
        </p:nvSpPr>
        <p:spPr>
          <a:xfrm>
            <a:off x="6057900" y="-274638"/>
            <a:ext cx="3086100" cy="1384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00" b="1" cap="all" dirty="0">
                <a:solidFill>
                  <a:srgbClr val="595959">
                    <a:lumMod val="60000"/>
                    <a:lumOff val="40000"/>
                  </a:srgbClr>
                </a:solidFill>
                <a:latin typeface="Calibri" panose="020F0502020204030204"/>
                <a:cs typeface="+mn-cs"/>
              </a:rPr>
              <a:t>Alleen titel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3658" y="566056"/>
            <a:ext cx="5644243" cy="46445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4" name="Tijdelijke aanduiding voor voettekst 2">
            <a:extLst>
              <a:ext uri="{FF2B5EF4-FFF2-40B4-BE49-F238E27FC236}">
                <a16:creationId xmlns:a16="http://schemas.microsoft.com/office/drawing/2014/main" id="{13B9495C-E680-45F2-B681-11DBC3C246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Tijdelijke aanduiding voor dianummer 3">
            <a:extLst>
              <a:ext uri="{FF2B5EF4-FFF2-40B4-BE49-F238E27FC236}">
                <a16:creationId xmlns:a16="http://schemas.microsoft.com/office/drawing/2014/main" id="{3AF0EAC6-6288-402D-891F-FCAAF482CD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709E91E-5E39-4A3C-8EFD-F7688C05F807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989620464"/>
      </p:ext>
    </p:extLst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8">
            <a:extLst>
              <a:ext uri="{FF2B5EF4-FFF2-40B4-BE49-F238E27FC236}">
                <a16:creationId xmlns:a16="http://schemas.microsoft.com/office/drawing/2014/main" id="{65E8451F-5D8D-4797-B138-5E803845B568}"/>
              </a:ext>
            </a:extLst>
          </p:cNvPr>
          <p:cNvSpPr txBox="1"/>
          <p:nvPr userDrawn="1"/>
        </p:nvSpPr>
        <p:spPr>
          <a:xfrm>
            <a:off x="6057900" y="-274638"/>
            <a:ext cx="3086100" cy="138499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nl-NL" sz="900" b="1" cap="all" dirty="0">
                <a:solidFill>
                  <a:srgbClr val="595959">
                    <a:lumMod val="60000"/>
                    <a:lumOff val="40000"/>
                  </a:srgbClr>
                </a:solidFill>
                <a:latin typeface="Calibri" panose="020F0502020204030204"/>
                <a:cs typeface="+mn-cs"/>
              </a:rPr>
              <a:t>Alleen titel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13658" y="566056"/>
            <a:ext cx="5644243" cy="46445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4" name="Tijdelijke aanduiding voor voettekst 2">
            <a:extLst>
              <a:ext uri="{FF2B5EF4-FFF2-40B4-BE49-F238E27FC236}">
                <a16:creationId xmlns:a16="http://schemas.microsoft.com/office/drawing/2014/main" id="{69BFB452-DEED-455F-9A8C-D423E6F243E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Tijdelijke aanduiding voor dianummer 3">
            <a:extLst>
              <a:ext uri="{FF2B5EF4-FFF2-40B4-BE49-F238E27FC236}">
                <a16:creationId xmlns:a16="http://schemas.microsoft.com/office/drawing/2014/main" id="{4146F586-DE71-4096-A9A8-CA1D5F095B8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08FDFE4-7DD1-4D0E-8D66-9BEB09E7E397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311353100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amma/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"/>
          <p:cNvSpPr>
            <a:spLocks noGrp="1"/>
          </p:cNvSpPr>
          <p:nvPr>
            <p:ph type="title" hasCustomPrompt="1"/>
          </p:nvPr>
        </p:nvSpPr>
        <p:spPr>
          <a:xfrm>
            <a:off x="1066800" y="365126"/>
            <a:ext cx="4402667" cy="1325563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9EE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nl-NL" dirty="0"/>
              <a:t>Programma</a:t>
            </a:r>
          </a:p>
        </p:txBody>
      </p:sp>
      <p:sp>
        <p:nvSpPr>
          <p:cNvPr id="12" name="Tijdelijke aanduiding voor inhoud 2"/>
          <p:cNvSpPr>
            <a:spLocks noGrp="1"/>
          </p:cNvSpPr>
          <p:nvPr>
            <p:ph idx="1"/>
          </p:nvPr>
        </p:nvSpPr>
        <p:spPr>
          <a:xfrm>
            <a:off x="628650" y="1825625"/>
            <a:ext cx="4840817" cy="4058708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</p:txBody>
      </p:sp>
      <p:pic>
        <p:nvPicPr>
          <p:cNvPr id="13" name="Afbeelding 1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188" t="10014" r="1" b="1936"/>
          <a:stretch/>
        </p:blipFill>
        <p:spPr>
          <a:xfrm>
            <a:off x="5681133" y="-8467"/>
            <a:ext cx="3462867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1125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75BACE72-CD20-1F67-F351-436DB608950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6529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9035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626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0394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9567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42496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34645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11/1/2023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05676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2299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112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365126"/>
            <a:ext cx="7448550" cy="1325563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9EE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4058708"/>
          </a:xfrm>
          <a:prstGeom prst="rect">
            <a:avLst/>
          </a:prstGeom>
        </p:spPr>
        <p:txBody>
          <a:bodyPr/>
          <a:lstStyle>
            <a:lvl1pPr>
              <a:defRPr sz="20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</p:txBody>
      </p:sp>
    </p:spTree>
    <p:extLst>
      <p:ext uri="{BB962C8B-B14F-4D97-AF65-F5344CB8AC3E}">
        <p14:creationId xmlns:p14="http://schemas.microsoft.com/office/powerpoint/2010/main" val="7560367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74675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9758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541544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1578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DDF080-5E8C-48AD-84E5-6C08B304C14E}" type="datetimeFigureOut">
              <a:rPr lang="en-US" smtClean="0"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333891-D5E7-4C7B-BF1D-E855E53CB5A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7768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4004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9842" y="1879599"/>
            <a:ext cx="3868340" cy="62547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37925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29150" y="1879599"/>
            <a:ext cx="3887391" cy="625476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37925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</p:txBody>
      </p:sp>
      <p:sp>
        <p:nvSpPr>
          <p:cNvPr id="13" name="Titel 1"/>
          <p:cNvSpPr>
            <a:spLocks noGrp="1"/>
          </p:cNvSpPr>
          <p:nvPr>
            <p:ph type="title"/>
          </p:nvPr>
        </p:nvSpPr>
        <p:spPr>
          <a:xfrm>
            <a:off x="1066800" y="365126"/>
            <a:ext cx="7448550" cy="1325563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9EE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77326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9842" y="1879599"/>
            <a:ext cx="7885508" cy="625475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nl-NL" dirty="0"/>
              <a:t>Klik om de modelstijlen te bewerken</a:t>
            </a:r>
          </a:p>
        </p:txBody>
      </p:sp>
      <p:sp>
        <p:nvSpPr>
          <p:cNvPr id="9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7885508" cy="3379258"/>
          </a:xfrm>
          <a:prstGeom prst="rect">
            <a:avLst/>
          </a:prstGeom>
        </p:spPr>
        <p:txBody>
          <a:bodyPr/>
          <a:lstStyle>
            <a:lvl1pPr>
              <a:defRPr sz="18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4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1066800" y="365126"/>
            <a:ext cx="7448550" cy="1325563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9EE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2017928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1066800" y="365126"/>
            <a:ext cx="7448550" cy="1325563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09EE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nl-NL" dirty="0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9416837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DCA795F-1907-44F9-BE44-9ACA84C5DFD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676400" y="990600"/>
            <a:ext cx="5791200" cy="10668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nl-NL" noProof="0"/>
              <a:t>Click to edit Master title style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676400" y="2209800"/>
            <a:ext cx="5791200" cy="1447800"/>
          </a:xfrm>
        </p:spPr>
        <p:txBody>
          <a:bodyPr/>
          <a:lstStyle>
            <a:lvl1pPr marL="0" indent="0">
              <a:buFont typeface="Times" pitchFamily="18" charset="0"/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nl-NL" noProof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661047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509718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747369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6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hoek 10"/>
          <p:cNvSpPr/>
          <p:nvPr userDrawn="1"/>
        </p:nvSpPr>
        <p:spPr>
          <a:xfrm>
            <a:off x="0" y="6083929"/>
            <a:ext cx="9144000" cy="774071"/>
          </a:xfrm>
          <a:prstGeom prst="rect">
            <a:avLst/>
          </a:prstGeom>
          <a:solidFill>
            <a:srgbClr val="FFDD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2" name="Afbeelding 11"/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9298"/>
          <a:stretch/>
        </p:blipFill>
        <p:spPr>
          <a:xfrm>
            <a:off x="243113" y="204077"/>
            <a:ext cx="649366" cy="86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2424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2" r:id="rId3"/>
    <p:sldLayoutId id="2147483665" r:id="rId4"/>
    <p:sldLayoutId id="2147483669" r:id="rId5"/>
    <p:sldLayoutId id="2147483666" r:id="rId6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DBE168C-66D1-46FC-915D-C97F3D830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>
            <a:extLst>
              <a:ext uri="{FF2B5EF4-FFF2-40B4-BE49-F238E27FC236}">
                <a16:creationId xmlns:a16="http://schemas.microsoft.com/office/drawing/2014/main" id="{9BD84549-2647-447F-84C0-CA09444EFA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1905000" y="533400"/>
            <a:ext cx="6858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/>
              <a:t>Click to edit Master title style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BDEB9EB-DD6F-4B81-9E7A-770E1C7365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0" y="1752600"/>
            <a:ext cx="68580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nl-NL"/>
              <a:t>Click to edit Master text styles</a:t>
            </a:r>
          </a:p>
          <a:p>
            <a:pPr lvl="1"/>
            <a:r>
              <a:rPr lang="en-US" altLang="nl-NL"/>
              <a:t>Second level</a:t>
            </a:r>
          </a:p>
          <a:p>
            <a:pPr lvl="2"/>
            <a:r>
              <a:rPr lang="en-US" altLang="nl-NL"/>
              <a:t>Third level</a:t>
            </a:r>
          </a:p>
          <a:p>
            <a:pPr lvl="3"/>
            <a:r>
              <a:rPr lang="en-US" altLang="nl-NL"/>
              <a:t>Fourth level</a:t>
            </a:r>
          </a:p>
          <a:p>
            <a:pPr lvl="4"/>
            <a:r>
              <a:rPr lang="en-US" altLang="nl-NL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99127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64AF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AF"/>
          </a:solidFill>
          <a:latin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AF"/>
          </a:solidFill>
          <a:latin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AF"/>
          </a:solidFill>
          <a:latin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64AF"/>
          </a:solidFill>
          <a:latin typeface="Verdana" panose="020B060403050404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0064AF"/>
          </a:solidFill>
          <a:latin typeface="Verdana" panose="020B06040305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0064AF"/>
          </a:solidFill>
          <a:latin typeface="Verdana" panose="020B06040305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0064AF"/>
          </a:solidFill>
          <a:latin typeface="Verdana" panose="020B06040305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0064AF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Font typeface="Times" panose="02020603050405020304" pitchFamily="18" charset="0"/>
        <a:buChar char="•"/>
        <a:defRPr sz="2000" kern="1200">
          <a:solidFill>
            <a:srgbClr val="0064A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Font typeface="Times" panose="02020603050405020304" pitchFamily="18" charset="0"/>
        <a:buChar char="•"/>
        <a:defRPr sz="2000" kern="1200">
          <a:solidFill>
            <a:srgbClr val="0064AF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Times" panose="02020603050405020304" pitchFamily="18" charset="0"/>
        <a:buChar char="•"/>
        <a:defRPr sz="2000" kern="1200">
          <a:solidFill>
            <a:srgbClr val="0064AF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Times" panose="02020603050405020304" pitchFamily="18" charset="0"/>
        <a:buChar char="•"/>
        <a:defRPr sz="2000" kern="1200">
          <a:solidFill>
            <a:srgbClr val="0064AF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Font typeface="Times" panose="02020603050405020304" pitchFamily="18" charset="0"/>
        <a:buChar char="•"/>
        <a:defRPr sz="2000" kern="1200">
          <a:solidFill>
            <a:srgbClr val="0064A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ED453FE8-70B0-416B-B229-2327EB3A2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3148" y="566738"/>
            <a:ext cx="5779294" cy="46355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nl-NL" dirty="0"/>
              <a:t>Titel van de slide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B3A4A4F-2615-4438-863B-C9CCF5F9B5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13147" y="1320801"/>
            <a:ext cx="8305800" cy="49704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nl-NL" noProof="0" dirty="0"/>
              <a:t>Platte tekst</a:t>
            </a:r>
          </a:p>
          <a:p>
            <a:pPr lvl="1"/>
            <a:r>
              <a:rPr lang="nl-NL" dirty="0" err="1"/>
              <a:t>Bullet</a:t>
            </a:r>
            <a:endParaRPr lang="nl-NL" dirty="0"/>
          </a:p>
          <a:p>
            <a:pPr lvl="2"/>
            <a:r>
              <a:rPr lang="nl-NL" dirty="0"/>
              <a:t>Sub-</a:t>
            </a:r>
            <a:r>
              <a:rPr lang="nl-NL" dirty="0" err="1"/>
              <a:t>bullet</a:t>
            </a:r>
            <a:endParaRPr lang="nl-NL" dirty="0"/>
          </a:p>
          <a:p>
            <a:pPr lvl="3"/>
            <a:r>
              <a:rPr lang="nl-NL" dirty="0"/>
              <a:t>SUBTITEL</a:t>
            </a:r>
          </a:p>
          <a:p>
            <a:pPr lvl="4"/>
            <a:r>
              <a:rPr lang="nl-NL" dirty="0"/>
              <a:t>Cursief tekst</a:t>
            </a:r>
          </a:p>
          <a:p>
            <a:pPr lvl="5"/>
            <a:r>
              <a:rPr lang="nl-NL" dirty="0"/>
              <a:t>Platte tekst</a:t>
            </a:r>
          </a:p>
          <a:p>
            <a:pPr lvl="6"/>
            <a:r>
              <a:rPr lang="nl-NL" dirty="0"/>
              <a:t>Bullet</a:t>
            </a:r>
          </a:p>
          <a:p>
            <a:pPr lvl="7"/>
            <a:r>
              <a:rPr lang="nl-NL" dirty="0"/>
              <a:t>Sub-</a:t>
            </a:r>
            <a:r>
              <a:rPr lang="nl-NL" dirty="0" err="1"/>
              <a:t>bullet</a:t>
            </a:r>
            <a:endParaRPr lang="nl-NL" dirty="0"/>
          </a:p>
          <a:p>
            <a:pPr lvl="8"/>
            <a:r>
              <a:rPr lang="nl-NL" dirty="0"/>
              <a:t>SUBTITEL</a:t>
            </a:r>
          </a:p>
        </p:txBody>
      </p:sp>
      <p:sp>
        <p:nvSpPr>
          <p:cNvPr id="2052" name="Tekstvak 37">
            <a:extLst>
              <a:ext uri="{FF2B5EF4-FFF2-40B4-BE49-F238E27FC236}">
                <a16:creationId xmlns:a16="http://schemas.microsoft.com/office/drawing/2014/main" id="{4A69D910-206C-4ED6-B7A8-AF03CB8884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57900" y="-428625"/>
            <a:ext cx="3086100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>
              <a:defRPr/>
            </a:pPr>
            <a:r>
              <a:rPr lang="nl-NL" altLang="nl-NL" sz="900" b="1" dirty="0">
                <a:solidFill>
                  <a:srgbClr val="70B741"/>
                </a:solidFill>
              </a:rPr>
              <a:t>TEMPLATE-SET DCMR</a:t>
            </a:r>
          </a:p>
        </p:txBody>
      </p:sp>
      <p:pic>
        <p:nvPicPr>
          <p:cNvPr id="2053" name="LOGO">
            <a:extLst>
              <a:ext uri="{FF2B5EF4-FFF2-40B4-BE49-F238E27FC236}">
                <a16:creationId xmlns:a16="http://schemas.microsoft.com/office/drawing/2014/main" id="{EB9088B0-7C69-41D7-9CE3-FD1FC5D8647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648" y="527050"/>
            <a:ext cx="2472928" cy="52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54" name="Groep 49">
            <a:extLst>
              <a:ext uri="{FF2B5EF4-FFF2-40B4-BE49-F238E27FC236}">
                <a16:creationId xmlns:a16="http://schemas.microsoft.com/office/drawing/2014/main" id="{804023A1-2C91-4435-9B72-05860452E2E8}"/>
              </a:ext>
            </a:extLst>
          </p:cNvPr>
          <p:cNvGrpSpPr>
            <a:grpSpLocks/>
          </p:cNvGrpSpPr>
          <p:nvPr userDrawn="1"/>
        </p:nvGrpSpPr>
        <p:grpSpPr bwMode="auto">
          <a:xfrm rot="16200000">
            <a:off x="4480917" y="2194917"/>
            <a:ext cx="171450" cy="9154716"/>
            <a:chOff x="0" y="-1"/>
            <a:chExt cx="172017" cy="6857997"/>
          </a:xfrm>
        </p:grpSpPr>
        <p:sp>
          <p:nvSpPr>
            <p:cNvPr id="51" name="Rechthoek 50">
              <a:extLst>
                <a:ext uri="{FF2B5EF4-FFF2-40B4-BE49-F238E27FC236}">
                  <a16:creationId xmlns:a16="http://schemas.microsoft.com/office/drawing/2014/main" id="{5C773094-778D-4FB1-B4DC-7F8B2FEE0EF4}"/>
                </a:ext>
              </a:extLst>
            </p:cNvPr>
            <p:cNvSpPr/>
            <p:nvPr userDrawn="1"/>
          </p:nvSpPr>
          <p:spPr>
            <a:xfrm>
              <a:off x="19113" y="-1"/>
              <a:ext cx="87601" cy="685799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l-NL" sz="1350" dirty="0">
                <a:solidFill>
                  <a:prstClr val="white"/>
                </a:solidFill>
              </a:endParaRPr>
            </a:p>
          </p:txBody>
        </p:sp>
        <p:sp>
          <p:nvSpPr>
            <p:cNvPr id="52" name="Rechthoek 51">
              <a:extLst>
                <a:ext uri="{FF2B5EF4-FFF2-40B4-BE49-F238E27FC236}">
                  <a16:creationId xmlns:a16="http://schemas.microsoft.com/office/drawing/2014/main" id="{FD77C595-A225-4DF4-8DC1-5CED16F2439C}"/>
                </a:ext>
              </a:extLst>
            </p:cNvPr>
            <p:cNvSpPr/>
            <p:nvPr userDrawn="1"/>
          </p:nvSpPr>
          <p:spPr>
            <a:xfrm>
              <a:off x="103528" y="3149380"/>
              <a:ext cx="87602" cy="370861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nl-NL" sz="1350" dirty="0">
                <a:solidFill>
                  <a:prstClr val="white"/>
                </a:solidFill>
              </a:endParaRPr>
            </a:p>
          </p:txBody>
        </p:sp>
      </p:grp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3166E466-9121-4537-B164-7BA1BFA6E7E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04850" y="6473826"/>
            <a:ext cx="3086100" cy="1698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lang="nl-NL" sz="900" b="1" kern="1200">
                <a:solidFill>
                  <a:srgbClr val="70B74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101" name="Tijdelijke aanduiding voor dianummer 5">
            <a:extLst>
              <a:ext uri="{FF2B5EF4-FFF2-40B4-BE49-F238E27FC236}">
                <a16:creationId xmlns:a16="http://schemas.microsoft.com/office/drawing/2014/main" id="{8695A41E-A1DB-4923-B16B-033A07E9B2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3148" y="6473826"/>
            <a:ext cx="230981" cy="126958"/>
          </a:xfrm>
          <a:prstGeom prst="rect">
            <a:avLst/>
          </a:prstGeom>
          <a:noFill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>
              <a:defRPr sz="825" b="1">
                <a:solidFill>
                  <a:srgbClr val="70B741"/>
                </a:solidFill>
              </a:defRPr>
            </a:lvl1pPr>
          </a:lstStyle>
          <a:p>
            <a:fld id="{FB652802-CE48-44A7-B265-6547A08A18BC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86282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</p:sldLayoutIdLst>
  <p:transition spd="med">
    <p:fade/>
  </p:transition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 kern="1200" cap="all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accent2"/>
          </a:solidFill>
          <a:latin typeface="Calibri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accent2"/>
          </a:solidFill>
          <a:latin typeface="Calibri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accent2"/>
          </a:solidFill>
          <a:latin typeface="Calibri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accent2"/>
          </a:solidFill>
          <a:latin typeface="Calibri" pitchFamily="34" charset="0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accent2"/>
          </a:solidFill>
          <a:latin typeface="Calibri" pitchFamily="34" charset="0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accent2"/>
          </a:solidFill>
          <a:latin typeface="Calibri" pitchFamily="34" charset="0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accent2"/>
          </a:solidFill>
          <a:latin typeface="Calibri" pitchFamily="34" charset="0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700" b="1">
          <a:solidFill>
            <a:schemeClr val="accent2"/>
          </a:solidFill>
          <a:latin typeface="Calibri" pitchFamily="34" charset="0"/>
        </a:defRPr>
      </a:lvl9pPr>
    </p:titleStyle>
    <p:bodyStyle>
      <a:lvl1pPr algn="l" rtl="0" eaLnBrk="0" fontAlgn="base" hangingPunct="0">
        <a:spcBef>
          <a:spcPts val="750"/>
        </a:spcBef>
        <a:spcAft>
          <a:spcPct val="0"/>
        </a:spcAft>
        <a:buFont typeface="Arial" panose="020B0604020202020204" pitchFamily="34" charset="0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207169" indent="-207169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413147" indent="-207169" algn="l" rtl="0" eaLnBrk="0" fontAlgn="base" hangingPunct="0">
        <a:spcBef>
          <a:spcPts val="375"/>
        </a:spcBef>
        <a:spcAft>
          <a:spcPct val="0"/>
        </a:spcAft>
        <a:buClr>
          <a:schemeClr val="accent1"/>
        </a:buClr>
        <a:buFont typeface="Wingdings" panose="05000000000000000000" pitchFamily="2" charset="2"/>
        <a:buChar char="§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algn="l" rtl="0" eaLnBrk="0" fontAlgn="base" hangingPunct="0">
        <a:spcBef>
          <a:spcPts val="375"/>
        </a:spcBef>
        <a:spcAft>
          <a:spcPct val="0"/>
        </a:spcAft>
        <a:buFont typeface="Arial" panose="020B0604020202020204" pitchFamily="34" charset="0"/>
        <a:defRPr sz="1500" b="1" kern="1200">
          <a:solidFill>
            <a:schemeClr val="accent1"/>
          </a:solidFill>
          <a:latin typeface="+mn-lt"/>
          <a:ea typeface="+mn-ea"/>
          <a:cs typeface="+mn-cs"/>
        </a:defRPr>
      </a:lvl4pPr>
      <a:lvl5pPr algn="l" rtl="0" eaLnBrk="0" fontAlgn="base" hangingPunct="0">
        <a:spcBef>
          <a:spcPts val="375"/>
        </a:spcBef>
        <a:spcAft>
          <a:spcPct val="0"/>
        </a:spcAft>
        <a:buFont typeface="Arial" panose="020B0604020202020204" pitchFamily="34" charset="0"/>
        <a:defRPr i="1" kern="1200">
          <a:solidFill>
            <a:schemeClr val="tx1"/>
          </a:solidFill>
          <a:latin typeface="+mn-lt"/>
          <a:ea typeface="+mn-ea"/>
          <a:cs typeface="+mn-cs"/>
        </a:defRPr>
      </a:lvl5pPr>
      <a:lvl6pPr marL="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0025" indent="-200025" algn="l" defTabSz="685800" rtl="0" eaLnBrk="1" latinLnBrk="0" hangingPunct="1">
        <a:lnSpc>
          <a:spcPct val="90000"/>
        </a:lnSpc>
        <a:spcBef>
          <a:spcPts val="375"/>
        </a:spcBef>
        <a:buClr>
          <a:schemeClr val="accent2"/>
        </a:buClr>
        <a:buFont typeface="Wingdings" panose="05000000000000000000" pitchFamily="2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400050" indent="-200025" algn="l" defTabSz="685800" rtl="0" eaLnBrk="1" latinLnBrk="0" hangingPunct="1">
        <a:lnSpc>
          <a:spcPct val="90000"/>
        </a:lnSpc>
        <a:spcBef>
          <a:spcPts val="375"/>
        </a:spcBef>
        <a:buClr>
          <a:schemeClr val="accent1"/>
        </a:buClr>
        <a:buFont typeface="Wingdings" panose="05000000000000000000" pitchFamily="2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None/>
        <a:defRPr sz="1500" b="1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11/1/2023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1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.jpeg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0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8.png"/><Relationship Id="rId5" Type="http://schemas.openxmlformats.org/officeDocument/2006/relationships/image" Target="../media/image10.jpe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12D1F13A-D8DD-A4B4-EB6A-615E33EBB9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333" y="461535"/>
            <a:ext cx="6347714" cy="6258757"/>
          </a:xfrm>
        </p:spPr>
        <p:txBody>
          <a:bodyPr>
            <a:normAutofit/>
          </a:bodyPr>
          <a:lstStyle/>
          <a:p>
            <a:r>
              <a:rPr lang="nl-NL" sz="3200" dirty="0"/>
              <a:t>Versterking regionale samenwerking PFAS/Chemours</a:t>
            </a:r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dirty="0"/>
            </a:br>
            <a:br>
              <a:rPr lang="nl-NL" dirty="0"/>
            </a:br>
            <a:r>
              <a:rPr lang="nl-NL" dirty="0"/>
              <a:t>Nanette van Ameijde</a:t>
            </a:r>
            <a:br>
              <a:rPr lang="nl-NL" dirty="0"/>
            </a:br>
            <a:r>
              <a:rPr lang="nl-NL" sz="2400" dirty="0"/>
              <a:t>Procesregisseur – gemeente Dordrecht</a:t>
            </a:r>
            <a:endParaRPr lang="nl-NL" dirty="0"/>
          </a:p>
        </p:txBody>
      </p:sp>
      <p:grpSp>
        <p:nvGrpSpPr>
          <p:cNvPr id="8" name="Groep 7">
            <a:extLst>
              <a:ext uri="{FF2B5EF4-FFF2-40B4-BE49-F238E27FC236}">
                <a16:creationId xmlns:a16="http://schemas.microsoft.com/office/drawing/2014/main" id="{572834AA-6C91-6371-9668-54735BFF398A}"/>
              </a:ext>
            </a:extLst>
          </p:cNvPr>
          <p:cNvGrpSpPr/>
          <p:nvPr/>
        </p:nvGrpSpPr>
        <p:grpSpPr>
          <a:xfrm>
            <a:off x="2353242" y="1704512"/>
            <a:ext cx="2753895" cy="3145119"/>
            <a:chOff x="0" y="0"/>
            <a:chExt cx="3075526" cy="3850226"/>
          </a:xfrm>
        </p:grpSpPr>
        <p:pic>
          <p:nvPicPr>
            <p:cNvPr id="9" name="Afbeelding 8" descr="CROB ontwerpt nieuwe huisstijl gemeente Sliedrecht">
              <a:extLst>
                <a:ext uri="{FF2B5EF4-FFF2-40B4-BE49-F238E27FC236}">
                  <a16:creationId xmlns:a16="http://schemas.microsoft.com/office/drawing/2014/main" id="{56BA5181-9B33-5AD2-7AF9-8493764C75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108"/>
            <a:stretch/>
          </p:blipFill>
          <p:spPr bwMode="auto">
            <a:xfrm>
              <a:off x="1423283" y="0"/>
              <a:ext cx="1605915" cy="237680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0" name="Afbeelding 9" descr="Gemeente Dordrecht - Veilige Steden">
              <a:extLst>
                <a:ext uri="{FF2B5EF4-FFF2-40B4-BE49-F238E27FC236}">
                  <a16:creationId xmlns:a16="http://schemas.microsoft.com/office/drawing/2014/main" id="{0D24EBFE-4D9F-0E32-94D5-54D9AA0FBB5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554"/>
            <a:stretch/>
          </p:blipFill>
          <p:spPr bwMode="auto">
            <a:xfrm>
              <a:off x="286247" y="294198"/>
              <a:ext cx="834390" cy="195770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Afbeelding 11" descr="LOGO Molenlanden rood groen blauw (002) - Regio  Alblasserwaard-Vijfheerenlanden">
              <a:extLst>
                <a:ext uri="{FF2B5EF4-FFF2-40B4-BE49-F238E27FC236}">
                  <a16:creationId xmlns:a16="http://schemas.microsoft.com/office/drawing/2014/main" id="{7567C5A6-8751-3AD9-7335-DC4038AEE3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70" t="9342" r="7632"/>
            <a:stretch/>
          </p:blipFill>
          <p:spPr bwMode="auto">
            <a:xfrm>
              <a:off x="1407381" y="2138901"/>
              <a:ext cx="1668145" cy="17113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Afbeelding 10">
              <a:extLst>
                <a:ext uri="{FF2B5EF4-FFF2-40B4-BE49-F238E27FC236}">
                  <a16:creationId xmlns:a16="http://schemas.microsoft.com/office/drawing/2014/main" id="{9A0BA9E7-FA96-1D1E-FEE8-CCF47F2EEA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48" r="8200" b="9825"/>
            <a:stretch/>
          </p:blipFill>
          <p:spPr bwMode="auto">
            <a:xfrm>
              <a:off x="0" y="2385391"/>
              <a:ext cx="1502410" cy="137541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000834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8" name="Rectangle 11">
            <a:extLst>
              <a:ext uri="{FF2B5EF4-FFF2-40B4-BE49-F238E27FC236}">
                <a16:creationId xmlns:a16="http://schemas.microsoft.com/office/drawing/2014/main" id="{603AE127-802C-459A-A612-DB85B67F0D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27F0B2C-8DF0-4568-BD92-FD3594841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582" y="731429"/>
            <a:ext cx="3001374" cy="2296158"/>
          </a:xfrm>
        </p:spPr>
        <p:txBody>
          <a:bodyPr anchor="ctr">
            <a:normAutofit/>
          </a:bodyPr>
          <a:lstStyle/>
          <a:p>
            <a:r>
              <a:rPr lang="nl-NL" sz="3300" dirty="0"/>
              <a:t>Versterking samenwerking in regio: waarom?</a:t>
            </a:r>
          </a:p>
        </p:txBody>
      </p:sp>
      <p:sp>
        <p:nvSpPr>
          <p:cNvPr id="14" name="Isosceles Triangle 13">
            <a:extLst>
              <a:ext uri="{FF2B5EF4-FFF2-40B4-BE49-F238E27FC236}">
                <a16:creationId xmlns:a16="http://schemas.microsoft.com/office/drawing/2014/main" id="{9323D83D-50D6-4040-A58B-FCEA340F88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13200"/>
            <a:ext cx="336549" cy="2844800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A1FE6BB-DFB2-4080-9B5E-076EF5DDE6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2502" y="1442595"/>
            <a:ext cx="0" cy="393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ijdelijke aanduiding voor inhoud 6">
            <a:extLst>
              <a:ext uri="{FF2B5EF4-FFF2-40B4-BE49-F238E27FC236}">
                <a16:creationId xmlns:a16="http://schemas.microsoft.com/office/drawing/2014/main" id="{637FEFB3-9809-FD1E-B593-A5243F0CD3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188" y="1109145"/>
            <a:ext cx="4755762" cy="4603900"/>
          </a:xfrm>
        </p:spPr>
        <p:txBody>
          <a:bodyPr anchor="ctr">
            <a:normAutofit/>
          </a:bodyPr>
          <a:lstStyle/>
          <a:p>
            <a:pPr lvl="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nl-NL" sz="20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Onz</a:t>
            </a:r>
            <a:r>
              <a:rPr lang="nl-NL" sz="2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 i</a:t>
            </a:r>
            <a:r>
              <a:rPr lang="nl-NL" sz="20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nwoners maken zich zorgen en willen weten waar zij aan toe zijn. </a:t>
            </a:r>
            <a:endParaRPr lang="nl-N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nl-NL" sz="20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Behoefte aan eenduidige/integrale aanpak en eenduidige communicatie naar en met inwoners is groot. </a:t>
            </a:r>
            <a:endParaRPr lang="nl-N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buFont typeface="Wingdings" panose="05000000000000000000" pitchFamily="2" charset="2"/>
              <a:buChar char="Ø"/>
            </a:pPr>
            <a:r>
              <a:rPr lang="nl-NL" sz="20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 is te vaak een ad hoc actie nodig na media-uitingen. </a:t>
            </a:r>
            <a:r>
              <a:rPr lang="nl-NL" sz="2000" kern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Pro-actief</a:t>
            </a:r>
            <a:r>
              <a:rPr lang="nl-NL" sz="20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kennis vergaren voorkomt plotselinge acties. </a:t>
            </a:r>
            <a:endParaRPr lang="nl-N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10FD715-4DCE-4779-B634-EC78315EA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523104" y="0"/>
            <a:ext cx="631947" cy="461628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3" name="Groep 2">
            <a:extLst>
              <a:ext uri="{FF2B5EF4-FFF2-40B4-BE49-F238E27FC236}">
                <a16:creationId xmlns:a16="http://schemas.microsoft.com/office/drawing/2014/main" id="{68BC0894-D229-4A66-1C8C-5A783A25B813}"/>
              </a:ext>
            </a:extLst>
          </p:cNvPr>
          <p:cNvGrpSpPr/>
          <p:nvPr/>
        </p:nvGrpSpPr>
        <p:grpSpPr>
          <a:xfrm>
            <a:off x="1366771" y="3411095"/>
            <a:ext cx="1406103" cy="1420631"/>
            <a:chOff x="0" y="0"/>
            <a:chExt cx="3075526" cy="3850226"/>
          </a:xfrm>
        </p:grpSpPr>
        <p:pic>
          <p:nvPicPr>
            <p:cNvPr id="4" name="Afbeelding 3" descr="CROB ontwerpt nieuwe huisstijl gemeente Sliedrecht">
              <a:extLst>
                <a:ext uri="{FF2B5EF4-FFF2-40B4-BE49-F238E27FC236}">
                  <a16:creationId xmlns:a16="http://schemas.microsoft.com/office/drawing/2014/main" id="{3C79D5B2-D388-0A18-5623-F5AD1F41A84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108"/>
            <a:stretch/>
          </p:blipFill>
          <p:spPr bwMode="auto">
            <a:xfrm>
              <a:off x="1423283" y="0"/>
              <a:ext cx="1605915" cy="237680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5" name="Afbeelding 4" descr="Gemeente Dordrecht - Veilige Steden">
              <a:extLst>
                <a:ext uri="{FF2B5EF4-FFF2-40B4-BE49-F238E27FC236}">
                  <a16:creationId xmlns:a16="http://schemas.microsoft.com/office/drawing/2014/main" id="{74973662-18FD-A567-0FAF-6CCE46ED2CF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554"/>
            <a:stretch/>
          </p:blipFill>
          <p:spPr bwMode="auto">
            <a:xfrm>
              <a:off x="286247" y="294198"/>
              <a:ext cx="834390" cy="195770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Afbeelding 5" descr="LOGO Molenlanden rood groen blauw (002) - Regio  Alblasserwaard-Vijfheerenlanden">
              <a:extLst>
                <a:ext uri="{FF2B5EF4-FFF2-40B4-BE49-F238E27FC236}">
                  <a16:creationId xmlns:a16="http://schemas.microsoft.com/office/drawing/2014/main" id="{4A73E9CA-0FFA-F22C-1359-04C2EDF844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70" t="9342" r="7632"/>
            <a:stretch/>
          </p:blipFill>
          <p:spPr bwMode="auto">
            <a:xfrm>
              <a:off x="1407381" y="2138901"/>
              <a:ext cx="1668145" cy="17113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7" name="Afbeelding 6">
              <a:extLst>
                <a:ext uri="{FF2B5EF4-FFF2-40B4-BE49-F238E27FC236}">
                  <a16:creationId xmlns:a16="http://schemas.microsoft.com/office/drawing/2014/main" id="{DD125B85-8464-C3BB-D0EA-24600B106F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48" r="8200" b="9825"/>
            <a:stretch/>
          </p:blipFill>
          <p:spPr bwMode="auto">
            <a:xfrm>
              <a:off x="0" y="2385391"/>
              <a:ext cx="1502410" cy="137541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4290685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99D99D6-0FAE-443B-9FC5-42CD8BF2BC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Veel partners betrokken bij het dossier PFAS/</a:t>
            </a:r>
            <a:r>
              <a:rPr lang="nl-NL" dirty="0" err="1"/>
              <a:t>Chemours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23D3D35-E8FB-ADC3-EAA1-2AF7EF9B6F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854" y="1930400"/>
            <a:ext cx="7952198" cy="4110963"/>
          </a:xfrm>
        </p:spPr>
        <p:txBody>
          <a:bodyPr>
            <a:normAutofit fontScale="85000" lnSpcReduction="20000"/>
          </a:bodyPr>
          <a:lstStyle/>
          <a:p>
            <a:pPr lvl="1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Provincie Zuid-Holland</a:t>
            </a:r>
          </a:p>
          <a:p>
            <a:pPr lvl="1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DCMR</a:t>
            </a:r>
          </a:p>
          <a:p>
            <a:pPr lvl="1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Omgevingsdienst Zuid-Holland-Zuid</a:t>
            </a:r>
          </a:p>
          <a:p>
            <a:pPr lvl="1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GGD Zuid-Holland-Zuid</a:t>
            </a:r>
          </a:p>
          <a:p>
            <a:pPr lvl="1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Waterschappen, waterleidingbedrijven</a:t>
            </a:r>
          </a:p>
          <a:p>
            <a:pPr lvl="1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Ministerie I&amp;W, LNV, VWS</a:t>
            </a:r>
          </a:p>
          <a:p>
            <a:pPr lvl="1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RIVM</a:t>
            </a:r>
            <a:endParaRPr lang="nl-N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derlandse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Voedsel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Waren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Autoriteit</a:t>
            </a:r>
            <a:endParaRPr lang="nl-N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nl-N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Betrokken bewoners(groepen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nl-NL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 vele anderen: een groot netwerk!</a:t>
            </a:r>
          </a:p>
          <a:p>
            <a:pPr lvl="1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nl-N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026939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603AE127-802C-459A-A612-DB85B67F0D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9323D83D-50D6-4040-A58B-FCEA340F886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13200"/>
            <a:ext cx="336549" cy="2844800"/>
          </a:xfrm>
          <a:prstGeom prst="triangle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1A1FE6BB-DFB2-4080-9B5E-076EF5DDE6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492502" y="1442595"/>
            <a:ext cx="0" cy="393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AE918D4-FACF-3CC2-5443-D6708C796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34188" y="318499"/>
            <a:ext cx="4755762" cy="6256962"/>
          </a:xfrm>
        </p:spPr>
        <p:txBody>
          <a:bodyPr anchor="ctr">
            <a:normAutofit fontScale="92500" lnSpcReduction="10000"/>
          </a:bodyPr>
          <a:lstStyle/>
          <a:p>
            <a:pPr marL="342900" lvl="0" indent="-342900">
              <a:buFont typeface="Calibri" panose="020F0502020204030204" pitchFamily="34" charset="0"/>
              <a:buChar char="-"/>
            </a:pPr>
            <a:endParaRPr lang="nl-NL" kern="1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nl-NL" sz="22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Verontreiniging bodem en water heeft gevolgen voor ruimtelijke plannen/projecten, dus gezamenlijk (gedragen) beleid op ZHZ-niveau is wenselijk. </a:t>
            </a:r>
            <a:endParaRPr lang="nl-NL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Ø"/>
            </a:pPr>
            <a:r>
              <a:rPr lang="nl-NL" sz="22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Het dossier heeft niet alleen in de regio, maar ook landelijk en internationaal de aandacht. Diverse actiegroepen, wetenschappers, BN-</a:t>
            </a:r>
            <a:r>
              <a:rPr lang="nl-NL" sz="2200" kern="1200" dirty="0" err="1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ers</a:t>
            </a:r>
            <a:r>
              <a:rPr lang="nl-NL" sz="22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en media zijn actief.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nl-NL" sz="22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Belangrijk dat we eenduidig ons standpunt uitdragen.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nl-N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Gezamenlijke lobby en inzet richting andere overheden.</a:t>
            </a:r>
          </a:p>
          <a:p>
            <a:pPr marL="342900" lvl="0" indent="-342900">
              <a:buFont typeface="Calibri" panose="020F0502020204030204" pitchFamily="34" charset="0"/>
              <a:buChar char="-"/>
            </a:pPr>
            <a:endParaRPr lang="nl-NL" sz="2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nl-NL" sz="2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Kortom: </a:t>
            </a:r>
            <a:r>
              <a:rPr lang="nl-NL" sz="2200" kern="12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Het aanhaken van en samenwerking met andere gemeenten in de regio verdient versterking.</a:t>
            </a:r>
            <a:endParaRPr lang="nl-NL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nl-NL" sz="2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Font typeface="+mj-lt"/>
              <a:buAutoNum type="arabicPeriod"/>
            </a:pPr>
            <a:endParaRPr lang="nl-NL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F10FD715-4DCE-4779-B634-EC78315EA2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523104" y="0"/>
            <a:ext cx="631947" cy="4616289"/>
          </a:xfrm>
          <a:prstGeom prst="triangle">
            <a:avLst>
              <a:gd name="adj" fmla="val 10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Titel 1">
            <a:extLst>
              <a:ext uri="{FF2B5EF4-FFF2-40B4-BE49-F238E27FC236}">
                <a16:creationId xmlns:a16="http://schemas.microsoft.com/office/drawing/2014/main" id="{B8346485-6F90-DB26-0A6D-7F37496C95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296" y="361457"/>
            <a:ext cx="2919596" cy="2296158"/>
          </a:xfrm>
        </p:spPr>
        <p:txBody>
          <a:bodyPr anchor="ctr">
            <a:normAutofit/>
          </a:bodyPr>
          <a:lstStyle/>
          <a:p>
            <a:r>
              <a:rPr lang="nl-NL" sz="3300" dirty="0"/>
              <a:t>Versterking samenwerking in regio: waarom?</a:t>
            </a:r>
          </a:p>
        </p:txBody>
      </p:sp>
      <p:grpSp>
        <p:nvGrpSpPr>
          <p:cNvPr id="18" name="Groep 17">
            <a:extLst>
              <a:ext uri="{FF2B5EF4-FFF2-40B4-BE49-F238E27FC236}">
                <a16:creationId xmlns:a16="http://schemas.microsoft.com/office/drawing/2014/main" id="{DDA9EE2A-71A6-557D-BE7E-A33A4B9BF109}"/>
              </a:ext>
            </a:extLst>
          </p:cNvPr>
          <p:cNvGrpSpPr/>
          <p:nvPr/>
        </p:nvGrpSpPr>
        <p:grpSpPr>
          <a:xfrm>
            <a:off x="1366771" y="3411095"/>
            <a:ext cx="1406103" cy="1420631"/>
            <a:chOff x="0" y="0"/>
            <a:chExt cx="3075526" cy="3850226"/>
          </a:xfrm>
        </p:grpSpPr>
        <p:pic>
          <p:nvPicPr>
            <p:cNvPr id="19" name="Afbeelding 18" descr="CROB ontwerpt nieuwe huisstijl gemeente Sliedrecht">
              <a:extLst>
                <a:ext uri="{FF2B5EF4-FFF2-40B4-BE49-F238E27FC236}">
                  <a16:creationId xmlns:a16="http://schemas.microsoft.com/office/drawing/2014/main" id="{0288357C-8DC7-CE18-D740-7CA6B88FF96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108"/>
            <a:stretch/>
          </p:blipFill>
          <p:spPr bwMode="auto">
            <a:xfrm>
              <a:off x="1423283" y="0"/>
              <a:ext cx="1605915" cy="237680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0" name="Afbeelding 19" descr="Gemeente Dordrecht - Veilige Steden">
              <a:extLst>
                <a:ext uri="{FF2B5EF4-FFF2-40B4-BE49-F238E27FC236}">
                  <a16:creationId xmlns:a16="http://schemas.microsoft.com/office/drawing/2014/main" id="{3BE6D354-97BC-B382-30CC-1A55D2BFA4F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554"/>
            <a:stretch/>
          </p:blipFill>
          <p:spPr bwMode="auto">
            <a:xfrm>
              <a:off x="286247" y="294198"/>
              <a:ext cx="834390" cy="195770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1" name="Afbeelding 20" descr="LOGO Molenlanden rood groen blauw (002) - Regio  Alblasserwaard-Vijfheerenlanden">
              <a:extLst>
                <a:ext uri="{FF2B5EF4-FFF2-40B4-BE49-F238E27FC236}">
                  <a16:creationId xmlns:a16="http://schemas.microsoft.com/office/drawing/2014/main" id="{D78D0F78-91F1-4A88-A060-7799BABE40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70" t="9342" r="7632"/>
            <a:stretch/>
          </p:blipFill>
          <p:spPr bwMode="auto">
            <a:xfrm>
              <a:off x="1407381" y="2138901"/>
              <a:ext cx="1668145" cy="17113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22" name="Afbeelding 21">
              <a:extLst>
                <a:ext uri="{FF2B5EF4-FFF2-40B4-BE49-F238E27FC236}">
                  <a16:creationId xmlns:a16="http://schemas.microsoft.com/office/drawing/2014/main" id="{0ABA29A4-5850-2A28-0EF8-8A56434A52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48" r="8200" b="9825"/>
            <a:stretch/>
          </p:blipFill>
          <p:spPr bwMode="auto">
            <a:xfrm>
              <a:off x="0" y="2385391"/>
              <a:ext cx="1502410" cy="137541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01831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8DF4D7F6-81B5-452A-9CE6-76D81F91D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1AE4915-3827-9424-72F2-8B525E492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0126" y="609600"/>
            <a:ext cx="6447501" cy="1320800"/>
          </a:xfrm>
        </p:spPr>
        <p:txBody>
          <a:bodyPr>
            <a:normAutofit/>
          </a:bodyPr>
          <a:lstStyle/>
          <a:p>
            <a:r>
              <a:rPr lang="nl-NL" dirty="0"/>
              <a:t>Doelen </a:t>
            </a:r>
          </a:p>
        </p:txBody>
      </p:sp>
      <p:sp>
        <p:nvSpPr>
          <p:cNvPr id="38" name="Isosceles Triangle 37">
            <a:extLst>
              <a:ext uri="{FF2B5EF4-FFF2-40B4-BE49-F238E27FC236}">
                <a16:creationId xmlns:a16="http://schemas.microsoft.com/office/drawing/2014/main" id="{4600514D-20FB-4559-97DC-D1DC39E6C3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0"/>
            <a:ext cx="336549" cy="2844800"/>
          </a:xfrm>
          <a:prstGeom prst="triangle">
            <a:avLst>
              <a:gd name="adj" fmla="val 0"/>
            </a:avLst>
          </a:prstGeom>
          <a:solidFill>
            <a:schemeClr val="accent1">
              <a:alpha val="8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0" name="Isosceles Triangle 39">
            <a:extLst>
              <a:ext uri="{FF2B5EF4-FFF2-40B4-BE49-F238E27FC236}">
                <a16:creationId xmlns:a16="http://schemas.microsoft.com/office/drawing/2014/main" id="{266F638A-E405-4AC0-B984-72E5813B0D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803900" y="3818467"/>
            <a:ext cx="3337719" cy="3039533"/>
          </a:xfrm>
          <a:prstGeom prst="triangle">
            <a:avLst>
              <a:gd name="adj" fmla="val 10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7D1CBE93-B17D-4509-843C-82287C3803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600950" y="0"/>
            <a:ext cx="1295400" cy="6858000"/>
          </a:xfrm>
          <a:prstGeom prst="line">
            <a:avLst/>
          </a:prstGeom>
          <a:ln w="15875" cap="sq">
            <a:solidFill>
              <a:schemeClr val="accent2"/>
            </a:solidFill>
            <a:bevel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AE6277B4-6A43-48AB-89B2-3442221619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5568950" y="3681413"/>
            <a:ext cx="3572668" cy="3176587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C78BF56-31BA-6BCD-9D4E-D33C5E876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0126" y="1140431"/>
            <a:ext cx="6353174" cy="4449419"/>
          </a:xfrm>
        </p:spPr>
        <p:txBody>
          <a:bodyPr>
            <a:noAutofit/>
          </a:bodyPr>
          <a:lstStyle/>
          <a:p>
            <a:pPr marL="342900" lvl="0" indent="-342900">
              <a:lnSpc>
                <a:spcPct val="90000"/>
              </a:lnSpc>
              <a:buFont typeface="Calibri" panose="020F0502020204030204" pitchFamily="34" charset="0"/>
              <a:buChar char="-"/>
            </a:pPr>
            <a:endParaRPr lang="nl-NL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90000"/>
              </a:lnSpc>
              <a:buFont typeface="Calibri" panose="020F0502020204030204" pitchFamily="34" charset="0"/>
              <a:buChar char="-"/>
            </a:pPr>
            <a:endParaRPr lang="nl-NL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90000"/>
              </a:lnSpc>
              <a:buFont typeface="Calibri" panose="020F0502020204030204" pitchFamily="34" charset="0"/>
              <a:buChar char="-"/>
            </a:pPr>
            <a:r>
              <a:rPr lang="nl-N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 plaatsen waar PFAS schade heeft aangericht, moet dit worden opgeruimd. Dit geldt ook voor andere schadelijke stoffen, die mogelijk door nader onderzoek aan het licht komen.</a:t>
            </a:r>
          </a:p>
          <a:p>
            <a:pPr marL="342900" lvl="0" indent="-342900">
              <a:lnSpc>
                <a:spcPct val="90000"/>
              </a:lnSpc>
              <a:buFont typeface="Calibri" panose="020F0502020204030204" pitchFamily="34" charset="0"/>
              <a:buChar char="-"/>
            </a:pPr>
            <a:r>
              <a:rPr lang="nl-N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Indien niet kan worden opgeruimd, dan willen we een schadeloosstelling, voor zowel de eigen gronden van de vier gemeenten als voor de inwoners.</a:t>
            </a:r>
          </a:p>
          <a:p>
            <a:pPr marL="342900" lvl="0" indent="-342900">
              <a:lnSpc>
                <a:spcPct val="90000"/>
              </a:lnSpc>
              <a:buFont typeface="Calibri" panose="020F0502020204030204" pitchFamily="34" charset="0"/>
              <a:buChar char="-"/>
            </a:pPr>
            <a:r>
              <a:rPr lang="nl-N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willen zo snel als mogelijk nul-uit-de-pijp.</a:t>
            </a:r>
          </a:p>
          <a:p>
            <a:pPr marL="342900" lvl="0" indent="-342900">
              <a:lnSpc>
                <a:spcPct val="90000"/>
              </a:lnSpc>
              <a:buFont typeface="Calibri" panose="020F0502020204030204" pitchFamily="34" charset="0"/>
              <a:buChar char="-"/>
            </a:pPr>
            <a:r>
              <a:rPr lang="nl-N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 willen zicht hebben op de gezondheidseffecten, op korte en lange termijn.</a:t>
            </a:r>
          </a:p>
          <a:p>
            <a:pPr marL="342900" lvl="0" indent="-342900">
              <a:lnSpc>
                <a:spcPct val="90000"/>
              </a:lnSpc>
              <a:spcAft>
                <a:spcPts val="800"/>
              </a:spcAft>
              <a:buFont typeface="Calibri" panose="020F0502020204030204" pitchFamily="34" charset="0"/>
              <a:buChar char="-"/>
            </a:pPr>
            <a:r>
              <a:rPr lang="nl-NL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Adequate communicatie met en informatie aan inwoners.</a:t>
            </a:r>
            <a:endParaRPr lang="nl-NL" sz="2000" dirty="0"/>
          </a:p>
          <a:p>
            <a:pPr marL="342900" lvl="0" indent="-342900">
              <a:lnSpc>
                <a:spcPct val="90000"/>
              </a:lnSpc>
              <a:buFont typeface="Calibri" panose="020F0502020204030204" pitchFamily="34" charset="0"/>
              <a:buChar char="-"/>
            </a:pPr>
            <a:endParaRPr lang="nl-NL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Rectangle 27">
            <a:extLst>
              <a:ext uri="{FF2B5EF4-FFF2-40B4-BE49-F238E27FC236}">
                <a16:creationId xmlns:a16="http://schemas.microsoft.com/office/drawing/2014/main" id="{27B538D5-95DB-47ED-9CB4-34AE5BF78E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819230" y="0"/>
            <a:ext cx="1324770" cy="6858000"/>
          </a:xfrm>
          <a:custGeom>
            <a:avLst/>
            <a:gdLst/>
            <a:ahLst/>
            <a:cxnLst/>
            <a:rect l="l" t="t" r="r" b="b"/>
            <a:pathLst>
              <a:path w="2858013" h="6866467">
                <a:moveTo>
                  <a:pt x="0" y="0"/>
                </a:moveTo>
                <a:lnTo>
                  <a:pt x="2858013" y="0"/>
                </a:lnTo>
                <a:lnTo>
                  <a:pt x="2858013" y="6866467"/>
                </a:lnTo>
                <a:lnTo>
                  <a:pt x="2473942" y="686646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86077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B08613-1B96-104F-1F41-9298349559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Hoe versterken we de regionale samenwerking?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F9139B2-C65F-6008-BA49-EE8C23503E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400" dirty="0"/>
              <a:t>Bestuurlijk overleg en afstemming op ZHZ-niveau</a:t>
            </a:r>
          </a:p>
          <a:p>
            <a:endParaRPr lang="nl-NL" sz="2400" dirty="0"/>
          </a:p>
          <a:p>
            <a:r>
              <a:rPr lang="nl-NL" sz="2400" dirty="0"/>
              <a:t>Ambtelijk overleg en afstemming op ZHZ-niveau</a:t>
            </a:r>
          </a:p>
          <a:p>
            <a:endParaRPr lang="nl-NL" sz="2400" dirty="0"/>
          </a:p>
          <a:p>
            <a:r>
              <a:rPr lang="nl-NL" sz="2400" dirty="0"/>
              <a:t>Alles in het belang van onze inwoners</a:t>
            </a:r>
          </a:p>
          <a:p>
            <a:endParaRPr lang="nl-NL" sz="2400" dirty="0"/>
          </a:p>
          <a:p>
            <a:pPr marL="0" indent="0">
              <a:buNone/>
            </a:pPr>
            <a:endParaRPr lang="nl-NL" sz="2400" dirty="0"/>
          </a:p>
        </p:txBody>
      </p:sp>
    </p:spTree>
    <p:extLst>
      <p:ext uri="{BB962C8B-B14F-4D97-AF65-F5344CB8AC3E}">
        <p14:creationId xmlns:p14="http://schemas.microsoft.com/office/powerpoint/2010/main" val="1463848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4C0B71-763F-BA3F-85DF-7B82DC0ED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2843" y="4953207"/>
            <a:ext cx="6216024" cy="10963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>
              <a:lnSpc>
                <a:spcPct val="90000"/>
              </a:lnSpc>
            </a:pPr>
            <a:r>
              <a:rPr lang="en-US" kern="12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Overlegstructuur dossier Chemours - concept</a:t>
            </a:r>
          </a:p>
        </p:txBody>
      </p:sp>
      <p:pic>
        <p:nvPicPr>
          <p:cNvPr id="7" name="Tijdelijke aanduiding voor inhoud 6" descr="Afbeelding met tekst, schermopname, diagram, Lettertype&#10;&#10;Automatisch gegenereerde beschrijving">
            <a:extLst>
              <a:ext uri="{FF2B5EF4-FFF2-40B4-BE49-F238E27FC236}">
                <a16:creationId xmlns:a16="http://schemas.microsoft.com/office/drawing/2014/main" id="{F5161B1A-895A-D377-5C8D-BB8FF1B0C4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679" y="808477"/>
            <a:ext cx="7853103" cy="3814195"/>
          </a:xfrm>
        </p:spPr>
      </p:pic>
    </p:spTree>
    <p:extLst>
      <p:ext uri="{BB962C8B-B14F-4D97-AF65-F5344CB8AC3E}">
        <p14:creationId xmlns:p14="http://schemas.microsoft.com/office/powerpoint/2010/main" val="37833521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38CCCD-1965-DECB-8D01-95744940D3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Informatieverzameling alle partners essentieel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29A5794-100D-573C-BB82-BDCEA4C0F7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998160"/>
            <a:ext cx="6519170" cy="3880773"/>
          </a:xfrm>
        </p:spPr>
        <p:txBody>
          <a:bodyPr/>
          <a:lstStyle/>
          <a:p>
            <a:r>
              <a:rPr lang="nl-NL" sz="2000" dirty="0"/>
              <a:t>Versterking van de regionale samenwerking vraagt om een gedeeld informatiepunt: PFAS-Community via MS Teams</a:t>
            </a:r>
          </a:p>
          <a:p>
            <a:r>
              <a:rPr lang="nl-NL" sz="2000" dirty="0"/>
              <a:t>Gemeenten en betrokken partners delen kennis, vragen en antwoorden</a:t>
            </a:r>
          </a:p>
          <a:p>
            <a:pPr marL="457200" lvl="1" indent="0">
              <a:buNone/>
            </a:pPr>
            <a:endParaRPr lang="nl-NL" dirty="0"/>
          </a:p>
        </p:txBody>
      </p:sp>
      <p:grpSp>
        <p:nvGrpSpPr>
          <p:cNvPr id="9" name="Groep 8">
            <a:extLst>
              <a:ext uri="{FF2B5EF4-FFF2-40B4-BE49-F238E27FC236}">
                <a16:creationId xmlns:a16="http://schemas.microsoft.com/office/drawing/2014/main" id="{4409874B-1C87-9AB1-2BFA-5185EAE6E0F8}"/>
              </a:ext>
            </a:extLst>
          </p:cNvPr>
          <p:cNvGrpSpPr/>
          <p:nvPr/>
        </p:nvGrpSpPr>
        <p:grpSpPr>
          <a:xfrm>
            <a:off x="4116199" y="4849401"/>
            <a:ext cx="1796328" cy="1582220"/>
            <a:chOff x="0" y="0"/>
            <a:chExt cx="3075526" cy="3850226"/>
          </a:xfrm>
        </p:grpSpPr>
        <p:pic>
          <p:nvPicPr>
            <p:cNvPr id="10" name="Afbeelding 9" descr="CROB ontwerpt nieuwe huisstijl gemeente Sliedrecht">
              <a:extLst>
                <a:ext uri="{FF2B5EF4-FFF2-40B4-BE49-F238E27FC236}">
                  <a16:creationId xmlns:a16="http://schemas.microsoft.com/office/drawing/2014/main" id="{EA1C9107-C131-E504-17C7-C3A8F33317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4108"/>
            <a:stretch/>
          </p:blipFill>
          <p:spPr bwMode="auto">
            <a:xfrm>
              <a:off x="1423283" y="0"/>
              <a:ext cx="1605915" cy="237680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1" name="Afbeelding 10" descr="Gemeente Dordrecht - Veilige Steden">
              <a:extLst>
                <a:ext uri="{FF2B5EF4-FFF2-40B4-BE49-F238E27FC236}">
                  <a16:creationId xmlns:a16="http://schemas.microsoft.com/office/drawing/2014/main" id="{5D7350A6-73CC-6409-CE46-8FA3BDC724D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554"/>
            <a:stretch/>
          </p:blipFill>
          <p:spPr bwMode="auto">
            <a:xfrm>
              <a:off x="286247" y="294198"/>
              <a:ext cx="834390" cy="195770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Afbeelding 11" descr="LOGO Molenlanden rood groen blauw (002) - Regio  Alblasserwaard-Vijfheerenlanden">
              <a:extLst>
                <a:ext uri="{FF2B5EF4-FFF2-40B4-BE49-F238E27FC236}">
                  <a16:creationId xmlns:a16="http://schemas.microsoft.com/office/drawing/2014/main" id="{32A09AD9-462C-3B37-3853-8B832B39FB1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0370" t="9342" r="7632"/>
            <a:stretch/>
          </p:blipFill>
          <p:spPr bwMode="auto">
            <a:xfrm>
              <a:off x="1407381" y="2138901"/>
              <a:ext cx="1668145" cy="1711325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3" name="Afbeelding 12">
              <a:extLst>
                <a:ext uri="{FF2B5EF4-FFF2-40B4-BE49-F238E27FC236}">
                  <a16:creationId xmlns:a16="http://schemas.microsoft.com/office/drawing/2014/main" id="{C317AF6A-26DA-FC74-8E4A-93A952624B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748" r="8200" b="9825"/>
            <a:stretch/>
          </p:blipFill>
          <p:spPr bwMode="auto">
            <a:xfrm>
              <a:off x="0" y="2385391"/>
              <a:ext cx="1502410" cy="137541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pic>
        <p:nvPicPr>
          <p:cNvPr id="1026" name="Picture 2" descr="Microsoft Teams, werk efficiënter samen - Mica IT">
            <a:extLst>
              <a:ext uri="{FF2B5EF4-FFF2-40B4-BE49-F238E27FC236}">
                <a16:creationId xmlns:a16="http://schemas.microsoft.com/office/drawing/2014/main" id="{572D3F43-8849-56D4-5842-8ED2A24B0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858" y="4572948"/>
            <a:ext cx="1946320" cy="194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" name="Rechte verbindingslijn met pijl 14">
            <a:extLst>
              <a:ext uri="{FF2B5EF4-FFF2-40B4-BE49-F238E27FC236}">
                <a16:creationId xmlns:a16="http://schemas.microsoft.com/office/drawing/2014/main" id="{0CBEB582-F03B-7932-9993-EDDC0A1AAA85}"/>
              </a:ext>
            </a:extLst>
          </p:cNvPr>
          <p:cNvCxnSpPr/>
          <p:nvPr/>
        </p:nvCxnSpPr>
        <p:spPr>
          <a:xfrm>
            <a:off x="2847657" y="5186333"/>
            <a:ext cx="1031884" cy="0"/>
          </a:xfrm>
          <a:prstGeom prst="straightConnector1">
            <a:avLst/>
          </a:prstGeom>
          <a:ln w="76200">
            <a:solidFill>
              <a:schemeClr val="accent1">
                <a:lumMod val="60000"/>
                <a:lumOff val="4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3974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7FE93AF-7C68-F3F7-9B28-2C7EEAFA8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PFAS - Community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27E68D4-EDD1-8A7B-ED8F-F91EFED5EB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nl-NL" sz="2000" dirty="0"/>
              <a:t>Alle partners weten elkaar makkelijker te vinden</a:t>
            </a:r>
          </a:p>
          <a:p>
            <a:pPr lvl="1"/>
            <a:r>
              <a:rPr lang="nl-NL" sz="2000" dirty="0"/>
              <a:t>Uniforme bron voor informatie aan raden, inwoners en belangengroepen</a:t>
            </a:r>
          </a:p>
          <a:p>
            <a:pPr lvl="1"/>
            <a:r>
              <a:rPr lang="nl-NL" sz="2000" dirty="0"/>
              <a:t>Uniforme bron voor digitale informatiepunten (bijvoorbeeld websites gemeenten) en fysieke informatie bijeenkomsten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83299379"/>
      </p:ext>
    </p:extLst>
  </p:cSld>
  <p:clrMapOvr>
    <a:masterClrMapping/>
  </p:clrMapOvr>
</p:sld>
</file>

<file path=ppt/theme/theme1.xml><?xml version="1.0" encoding="utf-8"?>
<a:theme xmlns:a="http://schemas.openxmlformats.org/drawingml/2006/main" name="Sliedrecht_THEMA 1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st_dordt_01">
  <a:themeElements>
    <a:clrScheme name="test_dordt_0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est_dordt_0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Pct val="100000"/>
          <a:buFont typeface="Times" pitchFamily="18" charset="0"/>
          <a:buChar char="•"/>
          <a:tabLst/>
          <a:defRPr kumimoji="0" lang="nl-NL" altLang="nl-NL" sz="1600" b="0" i="0" u="none" strike="noStrike" cap="none" normalizeH="0" baseline="0" smtClean="0">
            <a:ln>
              <a:noFill/>
            </a:ln>
            <a:solidFill>
              <a:srgbClr val="0064AF"/>
            </a:solidFill>
            <a:effectLst/>
            <a:latin typeface="Verdana" panose="020B060403050404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742950" marR="0" indent="-285750" algn="l" defTabSz="914400" rtl="0" eaLnBrk="1" fontAlgn="base" latinLnBrk="0" hangingPunct="1">
          <a:lnSpc>
            <a:spcPct val="90000"/>
          </a:lnSpc>
          <a:spcBef>
            <a:spcPct val="20000"/>
          </a:spcBef>
          <a:spcAft>
            <a:spcPct val="0"/>
          </a:spcAft>
          <a:buClrTx/>
          <a:buSzPct val="100000"/>
          <a:buFont typeface="Times" pitchFamily="18" charset="0"/>
          <a:buChar char="•"/>
          <a:tabLst/>
          <a:defRPr kumimoji="0" lang="nl-NL" altLang="nl-NL" sz="1600" b="0" i="0" u="none" strike="noStrike" cap="none" normalizeH="0" baseline="0" smtClean="0">
            <a:ln>
              <a:noFill/>
            </a:ln>
            <a:solidFill>
              <a:srgbClr val="0064AF"/>
            </a:solidFill>
            <a:effectLst/>
            <a:latin typeface="Verdana" panose="020B0604030504040204" pitchFamily="34" charset="0"/>
          </a:defRPr>
        </a:defPPr>
      </a:lstStyle>
    </a:lnDef>
  </a:objectDefaults>
  <a:extraClrSchemeLst>
    <a:extraClrScheme>
      <a:clrScheme name="test_dordt_0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_dordt_0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_dordt_0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_dordt_0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_dordt_0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st_dordt_0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_dordt_0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_dordt_0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_dordt_0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_dordt_0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_dordt_0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st_dordt_0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plate DCMR ">
  <a:themeElements>
    <a:clrScheme name="DCMR">
      <a:dk1>
        <a:sysClr val="windowText" lastClr="000000"/>
      </a:dk1>
      <a:lt1>
        <a:sysClr val="window" lastClr="FFFFFF"/>
      </a:lt1>
      <a:dk2>
        <a:srgbClr val="595959"/>
      </a:dk2>
      <a:lt2>
        <a:srgbClr val="BFBFBF"/>
      </a:lt2>
      <a:accent1>
        <a:srgbClr val="70B741"/>
      </a:accent1>
      <a:accent2>
        <a:srgbClr val="25387F"/>
      </a:accent2>
      <a:accent3>
        <a:srgbClr val="EF7D00"/>
      </a:accent3>
      <a:accent4>
        <a:srgbClr val="00B2B8"/>
      </a:accent4>
      <a:accent5>
        <a:srgbClr val="006F57"/>
      </a:accent5>
      <a:accent6>
        <a:srgbClr val="78247B"/>
      </a:accent6>
      <a:hlink>
        <a:srgbClr val="70B741"/>
      </a:hlink>
      <a:folHlink>
        <a:srgbClr val="25387F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5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1240</TotalTime>
  <Words>422</Words>
  <Application>Microsoft Office PowerPoint</Application>
  <PresentationFormat>Diavoorstelling (4:3)</PresentationFormat>
  <Paragraphs>48</Paragraphs>
  <Slides>9</Slides>
  <Notes>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8</vt:i4>
      </vt:variant>
      <vt:variant>
        <vt:lpstr>Thema</vt:lpstr>
      </vt:variant>
      <vt:variant>
        <vt:i4>4</vt:i4>
      </vt:variant>
      <vt:variant>
        <vt:lpstr>Diatitels</vt:lpstr>
      </vt:variant>
      <vt:variant>
        <vt:i4>9</vt:i4>
      </vt:variant>
    </vt:vector>
  </HeadingPairs>
  <TitlesOfParts>
    <vt:vector size="21" baseType="lpstr">
      <vt:lpstr>Arial</vt:lpstr>
      <vt:lpstr>Calibri</vt:lpstr>
      <vt:lpstr>Tahoma</vt:lpstr>
      <vt:lpstr>Times</vt:lpstr>
      <vt:lpstr>Trebuchet MS</vt:lpstr>
      <vt:lpstr>Verdana</vt:lpstr>
      <vt:lpstr>Wingdings</vt:lpstr>
      <vt:lpstr>Wingdings 3</vt:lpstr>
      <vt:lpstr>Sliedrecht_THEMA 1</vt:lpstr>
      <vt:lpstr>test_dordt_01</vt:lpstr>
      <vt:lpstr>Template DCMR </vt:lpstr>
      <vt:lpstr>Facet</vt:lpstr>
      <vt:lpstr>Versterking regionale samenwerking PFAS/Chemours        Nanette van Ameijde Procesregisseur – gemeente Dordrecht</vt:lpstr>
      <vt:lpstr>Versterking samenwerking in regio: waarom?</vt:lpstr>
      <vt:lpstr>Veel partners betrokken bij het dossier PFAS/Chemours</vt:lpstr>
      <vt:lpstr>Versterking samenwerking in regio: waarom?</vt:lpstr>
      <vt:lpstr>Doelen </vt:lpstr>
      <vt:lpstr>Hoe versterken we de regionale samenwerking?</vt:lpstr>
      <vt:lpstr>Overlegstructuur dossier Chemours - concept</vt:lpstr>
      <vt:lpstr>Informatieverzameling alle partners essentieel</vt:lpstr>
      <vt:lpstr>PFAS - Community</vt:lpstr>
    </vt:vector>
  </TitlesOfParts>
  <Company>Servicecentrum Drechtsteden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Thamar Tax</dc:creator>
  <cp:lastModifiedBy>Ameijde-Poortman, N van (Nanette)</cp:lastModifiedBy>
  <cp:revision>84</cp:revision>
  <dcterms:created xsi:type="dcterms:W3CDTF">2018-07-31T11:16:16Z</dcterms:created>
  <dcterms:modified xsi:type="dcterms:W3CDTF">2023-11-01T13:34:53Z</dcterms:modified>
</cp:coreProperties>
</file>