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18"/>
  </p:notesMasterIdLst>
  <p:handoutMasterIdLst>
    <p:handoutMasterId r:id="rId19"/>
  </p:handoutMasterIdLst>
  <p:sldIdLst>
    <p:sldId id="264" r:id="rId2"/>
    <p:sldId id="263" r:id="rId3"/>
    <p:sldId id="265" r:id="rId4"/>
    <p:sldId id="267" r:id="rId5"/>
    <p:sldId id="268" r:id="rId6"/>
    <p:sldId id="285" r:id="rId7"/>
    <p:sldId id="286" r:id="rId8"/>
    <p:sldId id="269" r:id="rId9"/>
    <p:sldId id="280" r:id="rId10"/>
    <p:sldId id="270" r:id="rId11"/>
    <p:sldId id="266" r:id="rId12"/>
    <p:sldId id="277" r:id="rId13"/>
    <p:sldId id="281" r:id="rId14"/>
    <p:sldId id="279" r:id="rId15"/>
    <p:sldId id="283" r:id="rId16"/>
    <p:sldId id="276" r:id="rId17"/>
  </p:sldIdLst>
  <p:sldSz cx="9144000" cy="6858000" type="screen4x3"/>
  <p:notesSz cx="6797675" cy="9926638"/>
  <p:defaultTextStyle>
    <a:defPPr>
      <a:defRPr lang="nl-NL"/>
    </a:defPPr>
    <a:lvl1pPr algn="l" rtl="0" eaLnBrk="0" fontAlgn="base" hangingPunct="0">
      <a:spcBef>
        <a:spcPct val="0"/>
      </a:spcBef>
      <a:spcAft>
        <a:spcPct val="0"/>
      </a:spcAft>
      <a:defRPr sz="2400" kern="1200">
        <a:solidFill>
          <a:schemeClr val="tx1"/>
        </a:solidFill>
        <a:latin typeface="Times" charset="0"/>
        <a:ea typeface="+mn-ea"/>
        <a:cs typeface="+mn-cs"/>
      </a:defRPr>
    </a:lvl1pPr>
    <a:lvl2pPr marL="457200" algn="l" rtl="0" eaLnBrk="0" fontAlgn="base" hangingPunct="0">
      <a:spcBef>
        <a:spcPct val="0"/>
      </a:spcBef>
      <a:spcAft>
        <a:spcPct val="0"/>
      </a:spcAft>
      <a:defRPr sz="2400" kern="1200">
        <a:solidFill>
          <a:schemeClr val="tx1"/>
        </a:solidFill>
        <a:latin typeface="Times" charset="0"/>
        <a:ea typeface="+mn-ea"/>
        <a:cs typeface="+mn-cs"/>
      </a:defRPr>
    </a:lvl2pPr>
    <a:lvl3pPr marL="914400" algn="l" rtl="0" eaLnBrk="0" fontAlgn="base" hangingPunct="0">
      <a:spcBef>
        <a:spcPct val="0"/>
      </a:spcBef>
      <a:spcAft>
        <a:spcPct val="0"/>
      </a:spcAft>
      <a:defRPr sz="2400" kern="1200">
        <a:solidFill>
          <a:schemeClr val="tx1"/>
        </a:solidFill>
        <a:latin typeface="Times" charset="0"/>
        <a:ea typeface="+mn-ea"/>
        <a:cs typeface="+mn-cs"/>
      </a:defRPr>
    </a:lvl3pPr>
    <a:lvl4pPr marL="1371600" algn="l" rtl="0" eaLnBrk="0" fontAlgn="base" hangingPunct="0">
      <a:spcBef>
        <a:spcPct val="0"/>
      </a:spcBef>
      <a:spcAft>
        <a:spcPct val="0"/>
      </a:spcAft>
      <a:defRPr sz="2400" kern="1200">
        <a:solidFill>
          <a:schemeClr val="tx1"/>
        </a:solidFill>
        <a:latin typeface="Times" charset="0"/>
        <a:ea typeface="+mn-ea"/>
        <a:cs typeface="+mn-cs"/>
      </a:defRPr>
    </a:lvl4pPr>
    <a:lvl5pPr marL="1828800" algn="l" rtl="0" eaLnBrk="0" fontAlgn="base" hangingPunct="0">
      <a:spcBef>
        <a:spcPct val="0"/>
      </a:spcBef>
      <a:spcAft>
        <a:spcPct val="0"/>
      </a:spcAft>
      <a:defRPr sz="2400" kern="1200">
        <a:solidFill>
          <a:schemeClr val="tx1"/>
        </a:solidFill>
        <a:latin typeface="Times" charset="0"/>
        <a:ea typeface="+mn-ea"/>
        <a:cs typeface="+mn-cs"/>
      </a:defRPr>
    </a:lvl5pPr>
    <a:lvl6pPr marL="2286000" algn="l" defTabSz="914400" rtl="0" eaLnBrk="1" latinLnBrk="0" hangingPunct="1">
      <a:defRPr sz="2400" kern="1200">
        <a:solidFill>
          <a:schemeClr val="tx1"/>
        </a:solidFill>
        <a:latin typeface="Times" charset="0"/>
        <a:ea typeface="+mn-ea"/>
        <a:cs typeface="+mn-cs"/>
      </a:defRPr>
    </a:lvl6pPr>
    <a:lvl7pPr marL="2743200" algn="l" defTabSz="914400" rtl="0" eaLnBrk="1" latinLnBrk="0" hangingPunct="1">
      <a:defRPr sz="2400" kern="1200">
        <a:solidFill>
          <a:schemeClr val="tx1"/>
        </a:solidFill>
        <a:latin typeface="Times" charset="0"/>
        <a:ea typeface="+mn-ea"/>
        <a:cs typeface="+mn-cs"/>
      </a:defRPr>
    </a:lvl7pPr>
    <a:lvl8pPr marL="3200400" algn="l" defTabSz="914400" rtl="0" eaLnBrk="1" latinLnBrk="0" hangingPunct="1">
      <a:defRPr sz="2400" kern="1200">
        <a:solidFill>
          <a:schemeClr val="tx1"/>
        </a:solidFill>
        <a:latin typeface="Times" charset="0"/>
        <a:ea typeface="+mn-ea"/>
        <a:cs typeface="+mn-cs"/>
      </a:defRPr>
    </a:lvl8pPr>
    <a:lvl9pPr marL="3657600" algn="l" defTabSz="914400" rtl="0" eaLnBrk="1" latinLnBrk="0" hangingPunct="1">
      <a:defRPr sz="2400" kern="1200">
        <a:solidFill>
          <a:schemeClr val="tx1"/>
        </a:solidFill>
        <a:latin typeface="Times"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Stijl, licht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940675A-B579-460E-94D1-54222C63F5DA}" styleName="Geen stijl, tabel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15" autoAdjust="0"/>
    <p:restoredTop sz="63031" autoAdjust="0"/>
  </p:normalViewPr>
  <p:slideViewPr>
    <p:cSldViewPr showGuides="1">
      <p:cViewPr>
        <p:scale>
          <a:sx n="37" d="100"/>
          <a:sy n="37" d="100"/>
        </p:scale>
        <p:origin x="-1795" y="-5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1" d="100"/>
          <a:sy n="81" d="100"/>
        </p:scale>
        <p:origin x="-3972"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B6533BF4-E2B0-4EEF-87D2-E327306FA6BA}" type="datetimeFigureOut">
              <a:rPr lang="nl-NL" smtClean="0"/>
              <a:t>22-5-2019</a:t>
            </a:fld>
            <a:endParaRPr lang="nl-NL"/>
          </a:p>
        </p:txBody>
      </p:sp>
      <p:sp>
        <p:nvSpPr>
          <p:cNvPr id="4" name="Tijdelijke aanduiding voor voettekst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93529819-C45A-4931-B814-6782E22633A8}" type="slidenum">
              <a:rPr lang="nl-NL" smtClean="0"/>
              <a:t>‹nr.›</a:t>
            </a:fld>
            <a:endParaRPr lang="nl-NL"/>
          </a:p>
        </p:txBody>
      </p:sp>
    </p:spTree>
    <p:extLst>
      <p:ext uri="{BB962C8B-B14F-4D97-AF65-F5344CB8AC3E}">
        <p14:creationId xmlns:p14="http://schemas.microsoft.com/office/powerpoint/2010/main" val="600223911"/>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pPr>
              <a:defRPr/>
            </a:pPr>
            <a:endParaRPr lang="nl-NL" altLang="nl-NL"/>
          </a:p>
        </p:txBody>
      </p:sp>
      <p:sp>
        <p:nvSpPr>
          <p:cNvPr id="12291" name="Rectangle 3"/>
          <p:cNvSpPr>
            <a:spLocks noGrp="1" noChangeArrowheads="1"/>
          </p:cNvSpPr>
          <p:nvPr>
            <p:ph type="dt" idx="1"/>
          </p:nvPr>
        </p:nvSpPr>
        <p:spPr bwMode="auto">
          <a:xfrm>
            <a:off x="3852016" y="0"/>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pPr>
              <a:defRPr/>
            </a:pPr>
            <a:endParaRPr lang="nl-NL" altLang="nl-NL"/>
          </a:p>
        </p:txBody>
      </p:sp>
      <p:sp>
        <p:nvSpPr>
          <p:cNvPr id="6148"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293" name="Rectangle 5"/>
          <p:cNvSpPr>
            <a:spLocks noGrp="1" noChangeArrowheads="1"/>
          </p:cNvSpPr>
          <p:nvPr>
            <p:ph type="body" sz="quarter" idx="3"/>
          </p:nvPr>
        </p:nvSpPr>
        <p:spPr bwMode="auto">
          <a:xfrm>
            <a:off x="906357" y="4715153"/>
            <a:ext cx="4984962" cy="4466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nl-NL" altLang="nl-NL" noProof="0" smtClean="0"/>
              <a:t>Click to edit Master text styles</a:t>
            </a:r>
          </a:p>
          <a:p>
            <a:pPr lvl="1"/>
            <a:r>
              <a:rPr lang="nl-NL" altLang="nl-NL" noProof="0" smtClean="0"/>
              <a:t>Second level</a:t>
            </a:r>
          </a:p>
          <a:p>
            <a:pPr lvl="2"/>
            <a:r>
              <a:rPr lang="nl-NL" altLang="nl-NL" noProof="0" smtClean="0"/>
              <a:t>Third level</a:t>
            </a:r>
          </a:p>
          <a:p>
            <a:pPr lvl="3"/>
            <a:r>
              <a:rPr lang="nl-NL" altLang="nl-NL" noProof="0" smtClean="0"/>
              <a:t>Fourth level</a:t>
            </a:r>
          </a:p>
          <a:p>
            <a:pPr lvl="4"/>
            <a:r>
              <a:rPr lang="nl-NL" altLang="nl-NL" noProof="0" smtClean="0"/>
              <a:t>Fifth level</a:t>
            </a:r>
          </a:p>
        </p:txBody>
      </p:sp>
      <p:sp>
        <p:nvSpPr>
          <p:cNvPr id="12294" name="Rectangle 6"/>
          <p:cNvSpPr>
            <a:spLocks noGrp="1" noChangeArrowheads="1"/>
          </p:cNvSpPr>
          <p:nvPr>
            <p:ph type="ftr" sz="quarter" idx="4"/>
          </p:nvPr>
        </p:nvSpPr>
        <p:spPr bwMode="auto">
          <a:xfrm>
            <a:off x="0" y="9430306"/>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pPr>
              <a:defRPr/>
            </a:pPr>
            <a:endParaRPr lang="nl-NL" altLang="nl-NL"/>
          </a:p>
        </p:txBody>
      </p:sp>
      <p:sp>
        <p:nvSpPr>
          <p:cNvPr id="12295" name="Rectangle 7"/>
          <p:cNvSpPr>
            <a:spLocks noGrp="1" noChangeArrowheads="1"/>
          </p:cNvSpPr>
          <p:nvPr>
            <p:ph type="sldNum" sz="quarter" idx="5"/>
          </p:nvPr>
        </p:nvSpPr>
        <p:spPr bwMode="auto">
          <a:xfrm>
            <a:off x="3852016" y="9430306"/>
            <a:ext cx="2945659" cy="49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pPr>
              <a:defRPr/>
            </a:pPr>
            <a:fld id="{9D616B19-E5C8-4CAB-863D-C0E1401878E8}" type="slidenum">
              <a:rPr lang="nl-NL" altLang="nl-NL"/>
              <a:pPr>
                <a:defRPr/>
              </a:pPr>
              <a:t>‹nr.›</a:t>
            </a:fld>
            <a:endParaRPr lang="nl-NL" altLang="nl-NL"/>
          </a:p>
        </p:txBody>
      </p:sp>
    </p:spTree>
    <p:extLst>
      <p:ext uri="{BB962C8B-B14F-4D97-AF65-F5344CB8AC3E}">
        <p14:creationId xmlns:p14="http://schemas.microsoft.com/office/powerpoint/2010/main" val="4124303767"/>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Times" charset="0"/>
        <a:ea typeface="+mn-ea"/>
        <a:cs typeface="+mn-cs"/>
      </a:defRPr>
    </a:lvl1pPr>
    <a:lvl2pPr marL="457200" algn="l" rtl="0" eaLnBrk="0" fontAlgn="base" hangingPunct="0">
      <a:spcBef>
        <a:spcPct val="30000"/>
      </a:spcBef>
      <a:spcAft>
        <a:spcPct val="0"/>
      </a:spcAft>
      <a:defRPr sz="1200" kern="1200">
        <a:solidFill>
          <a:schemeClr val="tx1"/>
        </a:solidFill>
        <a:latin typeface="Times" charset="0"/>
        <a:ea typeface="+mn-ea"/>
        <a:cs typeface="+mn-cs"/>
      </a:defRPr>
    </a:lvl2pPr>
    <a:lvl3pPr marL="914400" algn="l" rtl="0" eaLnBrk="0" fontAlgn="base" hangingPunct="0">
      <a:spcBef>
        <a:spcPct val="30000"/>
      </a:spcBef>
      <a:spcAft>
        <a:spcPct val="0"/>
      </a:spcAft>
      <a:defRPr sz="1200" kern="1200">
        <a:solidFill>
          <a:schemeClr val="tx1"/>
        </a:solidFill>
        <a:latin typeface="Times" charset="0"/>
        <a:ea typeface="+mn-ea"/>
        <a:cs typeface="+mn-cs"/>
      </a:defRPr>
    </a:lvl3pPr>
    <a:lvl4pPr marL="1371600" algn="l" rtl="0" eaLnBrk="0" fontAlgn="base" hangingPunct="0">
      <a:spcBef>
        <a:spcPct val="30000"/>
      </a:spcBef>
      <a:spcAft>
        <a:spcPct val="0"/>
      </a:spcAft>
      <a:defRPr sz="1200" kern="1200">
        <a:solidFill>
          <a:schemeClr val="tx1"/>
        </a:solidFill>
        <a:latin typeface="Times" charset="0"/>
        <a:ea typeface="+mn-ea"/>
        <a:cs typeface="+mn-cs"/>
      </a:defRPr>
    </a:lvl4pPr>
    <a:lvl5pPr marL="1828800" algn="l" rtl="0" eaLnBrk="0" fontAlgn="base" hangingPunct="0">
      <a:spcBef>
        <a:spcPct val="30000"/>
      </a:spcBef>
      <a:spcAft>
        <a:spcPct val="0"/>
      </a:spcAft>
      <a:defRPr sz="1200" kern="1200">
        <a:solidFill>
          <a:schemeClr val="tx1"/>
        </a:solidFill>
        <a:latin typeface="Time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publicaties.rekenkamer.amsterdam.nl/subsidies-maatschappelijke-en-bewonersinitiatieven-bestuurlijk-rapport/index.html#footnote-20"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publicaties.rekenkamer.amsterdam.nl/subsidies-maatschappelijke-en-bewonersinitiatieven-bestuurlijk-rapport/index.html#footnote-21"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pPr>
              <a:defRPr/>
            </a:pPr>
            <a:fld id="{9D616B19-E5C8-4CAB-863D-C0E1401878E8}" type="slidenum">
              <a:rPr lang="nl-NL" altLang="nl-NL" smtClean="0"/>
              <a:pPr>
                <a:defRPr/>
              </a:pPr>
              <a:t>1</a:t>
            </a:fld>
            <a:endParaRPr lang="nl-NL" altLang="nl-NL"/>
          </a:p>
        </p:txBody>
      </p:sp>
      <p:sp>
        <p:nvSpPr>
          <p:cNvPr id="5" name="Tijdelijke aanduiding voor voettekst 4"/>
          <p:cNvSpPr>
            <a:spLocks noGrp="1"/>
          </p:cNvSpPr>
          <p:nvPr>
            <p:ph type="ftr" sz="quarter" idx="11"/>
          </p:nvPr>
        </p:nvSpPr>
        <p:spPr/>
        <p:txBody>
          <a:bodyPr/>
          <a:lstStyle/>
          <a:p>
            <a:pPr>
              <a:defRPr/>
            </a:pPr>
            <a:endParaRPr lang="nl-NL" altLang="nl-NL"/>
          </a:p>
        </p:txBody>
      </p:sp>
    </p:spTree>
    <p:extLst>
      <p:ext uri="{BB962C8B-B14F-4D97-AF65-F5344CB8AC3E}">
        <p14:creationId xmlns:p14="http://schemas.microsoft.com/office/powerpoint/2010/main" val="13701802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a:defRPr/>
            </a:pPr>
            <a:fld id="{9D616B19-E5C8-4CAB-863D-C0E1401878E8}" type="slidenum">
              <a:rPr lang="nl-NL" altLang="nl-NL" smtClean="0"/>
              <a:pPr>
                <a:defRPr/>
              </a:pPr>
              <a:t>12</a:t>
            </a:fld>
            <a:endParaRPr lang="nl-NL" altLang="nl-NL"/>
          </a:p>
        </p:txBody>
      </p:sp>
      <p:sp>
        <p:nvSpPr>
          <p:cNvPr id="5" name="Tijdelijke aanduiding voor voettekst 4"/>
          <p:cNvSpPr>
            <a:spLocks noGrp="1"/>
          </p:cNvSpPr>
          <p:nvPr>
            <p:ph type="ftr" sz="quarter" idx="11"/>
          </p:nvPr>
        </p:nvSpPr>
        <p:spPr/>
        <p:txBody>
          <a:bodyPr/>
          <a:lstStyle/>
          <a:p>
            <a:pPr>
              <a:defRPr/>
            </a:pPr>
            <a:endParaRPr lang="nl-NL" altLang="nl-NL"/>
          </a:p>
        </p:txBody>
      </p:sp>
    </p:spTree>
    <p:extLst>
      <p:ext uri="{BB962C8B-B14F-4D97-AF65-F5344CB8AC3E}">
        <p14:creationId xmlns:p14="http://schemas.microsoft.com/office/powerpoint/2010/main" val="29424005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voettekst 3"/>
          <p:cNvSpPr>
            <a:spLocks noGrp="1"/>
          </p:cNvSpPr>
          <p:nvPr>
            <p:ph type="ftr" sz="quarter" idx="10"/>
          </p:nvPr>
        </p:nvSpPr>
        <p:spPr/>
        <p:txBody>
          <a:bodyPr/>
          <a:lstStyle/>
          <a:p>
            <a:pPr>
              <a:defRPr/>
            </a:pPr>
            <a:endParaRPr lang="nl-NL" altLang="nl-NL"/>
          </a:p>
        </p:txBody>
      </p:sp>
      <p:sp>
        <p:nvSpPr>
          <p:cNvPr id="5" name="Tijdelijke aanduiding voor dianummer 4"/>
          <p:cNvSpPr>
            <a:spLocks noGrp="1"/>
          </p:cNvSpPr>
          <p:nvPr>
            <p:ph type="sldNum" sz="quarter" idx="11"/>
          </p:nvPr>
        </p:nvSpPr>
        <p:spPr/>
        <p:txBody>
          <a:bodyPr/>
          <a:lstStyle/>
          <a:p>
            <a:pPr>
              <a:defRPr/>
            </a:pPr>
            <a:fld id="{9D616B19-E5C8-4CAB-863D-C0E1401878E8}" type="slidenum">
              <a:rPr lang="nl-NL" altLang="nl-NL" smtClean="0"/>
              <a:pPr>
                <a:defRPr/>
              </a:pPr>
              <a:t>14</a:t>
            </a:fld>
            <a:endParaRPr lang="nl-NL" altLang="nl-NL"/>
          </a:p>
        </p:txBody>
      </p:sp>
    </p:spTree>
    <p:extLst>
      <p:ext uri="{BB962C8B-B14F-4D97-AF65-F5344CB8AC3E}">
        <p14:creationId xmlns:p14="http://schemas.microsoft.com/office/powerpoint/2010/main" val="3678853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voettekst 3"/>
          <p:cNvSpPr>
            <a:spLocks noGrp="1"/>
          </p:cNvSpPr>
          <p:nvPr>
            <p:ph type="ftr" sz="quarter" idx="10"/>
          </p:nvPr>
        </p:nvSpPr>
        <p:spPr/>
        <p:txBody>
          <a:bodyPr/>
          <a:lstStyle/>
          <a:p>
            <a:pPr>
              <a:defRPr/>
            </a:pPr>
            <a:endParaRPr lang="nl-NL" altLang="nl-NL"/>
          </a:p>
        </p:txBody>
      </p:sp>
      <p:sp>
        <p:nvSpPr>
          <p:cNvPr id="5" name="Tijdelijke aanduiding voor dianummer 4"/>
          <p:cNvSpPr>
            <a:spLocks noGrp="1"/>
          </p:cNvSpPr>
          <p:nvPr>
            <p:ph type="sldNum" sz="quarter" idx="11"/>
          </p:nvPr>
        </p:nvSpPr>
        <p:spPr/>
        <p:txBody>
          <a:bodyPr/>
          <a:lstStyle/>
          <a:p>
            <a:pPr>
              <a:defRPr/>
            </a:pPr>
            <a:fld id="{9D616B19-E5C8-4CAB-863D-C0E1401878E8}" type="slidenum">
              <a:rPr lang="nl-NL" altLang="nl-NL" smtClean="0"/>
              <a:pPr>
                <a:defRPr/>
              </a:pPr>
              <a:t>16</a:t>
            </a:fld>
            <a:endParaRPr lang="nl-NL" altLang="nl-NL"/>
          </a:p>
        </p:txBody>
      </p:sp>
    </p:spTree>
    <p:extLst>
      <p:ext uri="{BB962C8B-B14F-4D97-AF65-F5344CB8AC3E}">
        <p14:creationId xmlns:p14="http://schemas.microsoft.com/office/powerpoint/2010/main" val="2395897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b="1" dirty="0"/>
          </a:p>
        </p:txBody>
      </p:sp>
      <p:sp>
        <p:nvSpPr>
          <p:cNvPr id="4" name="Tijdelijke aanduiding voor dianummer 3"/>
          <p:cNvSpPr>
            <a:spLocks noGrp="1"/>
          </p:cNvSpPr>
          <p:nvPr>
            <p:ph type="sldNum" sz="quarter" idx="10"/>
          </p:nvPr>
        </p:nvSpPr>
        <p:spPr/>
        <p:txBody>
          <a:bodyPr/>
          <a:lstStyle/>
          <a:p>
            <a:pPr>
              <a:defRPr/>
            </a:pPr>
            <a:fld id="{9D616B19-E5C8-4CAB-863D-C0E1401878E8}" type="slidenum">
              <a:rPr lang="nl-NL" altLang="nl-NL" smtClean="0"/>
              <a:pPr>
                <a:defRPr/>
              </a:pPr>
              <a:t>2</a:t>
            </a:fld>
            <a:endParaRPr lang="nl-NL" altLang="nl-NL"/>
          </a:p>
        </p:txBody>
      </p:sp>
      <p:sp>
        <p:nvSpPr>
          <p:cNvPr id="5" name="Tijdelijke aanduiding voor voettekst 4"/>
          <p:cNvSpPr>
            <a:spLocks noGrp="1"/>
          </p:cNvSpPr>
          <p:nvPr>
            <p:ph type="ftr" sz="quarter" idx="11"/>
          </p:nvPr>
        </p:nvSpPr>
        <p:spPr/>
        <p:txBody>
          <a:bodyPr/>
          <a:lstStyle/>
          <a:p>
            <a:pPr>
              <a:defRPr/>
            </a:pPr>
            <a:endParaRPr lang="nl-NL" altLang="nl-NL"/>
          </a:p>
        </p:txBody>
      </p:sp>
    </p:spTree>
    <p:extLst>
      <p:ext uri="{BB962C8B-B14F-4D97-AF65-F5344CB8AC3E}">
        <p14:creationId xmlns:p14="http://schemas.microsoft.com/office/powerpoint/2010/main" val="1557252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pPr>
              <a:defRPr/>
            </a:pPr>
            <a:fld id="{9D616B19-E5C8-4CAB-863D-C0E1401878E8}" type="slidenum">
              <a:rPr lang="nl-NL" altLang="nl-NL" smtClean="0"/>
              <a:pPr>
                <a:defRPr/>
              </a:pPr>
              <a:t>3</a:t>
            </a:fld>
            <a:endParaRPr lang="nl-NL" altLang="nl-NL"/>
          </a:p>
        </p:txBody>
      </p:sp>
      <p:sp>
        <p:nvSpPr>
          <p:cNvPr id="5" name="Tijdelijke aanduiding voor voettekst 4"/>
          <p:cNvSpPr>
            <a:spLocks noGrp="1"/>
          </p:cNvSpPr>
          <p:nvPr>
            <p:ph type="ftr" sz="quarter" idx="11"/>
          </p:nvPr>
        </p:nvSpPr>
        <p:spPr/>
        <p:txBody>
          <a:bodyPr/>
          <a:lstStyle/>
          <a:p>
            <a:pPr>
              <a:defRPr/>
            </a:pPr>
            <a:endParaRPr lang="nl-NL" altLang="nl-NL"/>
          </a:p>
        </p:txBody>
      </p:sp>
    </p:spTree>
    <p:extLst>
      <p:ext uri="{BB962C8B-B14F-4D97-AF65-F5344CB8AC3E}">
        <p14:creationId xmlns:p14="http://schemas.microsoft.com/office/powerpoint/2010/main" val="36687068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a:defRPr/>
            </a:pPr>
            <a:fld id="{9D616B19-E5C8-4CAB-863D-C0E1401878E8}" type="slidenum">
              <a:rPr lang="nl-NL" altLang="nl-NL" smtClean="0"/>
              <a:pPr>
                <a:defRPr/>
              </a:pPr>
              <a:t>4</a:t>
            </a:fld>
            <a:endParaRPr lang="nl-NL" altLang="nl-NL"/>
          </a:p>
        </p:txBody>
      </p:sp>
      <p:sp>
        <p:nvSpPr>
          <p:cNvPr id="5" name="Tijdelijke aanduiding voor voettekst 4"/>
          <p:cNvSpPr>
            <a:spLocks noGrp="1"/>
          </p:cNvSpPr>
          <p:nvPr>
            <p:ph type="ftr" sz="quarter" idx="11"/>
          </p:nvPr>
        </p:nvSpPr>
        <p:spPr/>
        <p:txBody>
          <a:bodyPr/>
          <a:lstStyle/>
          <a:p>
            <a:pPr>
              <a:defRPr/>
            </a:pPr>
            <a:endParaRPr lang="nl-NL" altLang="nl-NL"/>
          </a:p>
        </p:txBody>
      </p:sp>
    </p:spTree>
    <p:extLst>
      <p:ext uri="{BB962C8B-B14F-4D97-AF65-F5344CB8AC3E}">
        <p14:creationId xmlns:p14="http://schemas.microsoft.com/office/powerpoint/2010/main" val="2762820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pPr>
              <a:defRPr/>
            </a:pPr>
            <a:fld id="{9D616B19-E5C8-4CAB-863D-C0E1401878E8}" type="slidenum">
              <a:rPr lang="nl-NL" altLang="nl-NL" smtClean="0"/>
              <a:pPr>
                <a:defRPr/>
              </a:pPr>
              <a:t>5</a:t>
            </a:fld>
            <a:endParaRPr lang="nl-NL" altLang="nl-NL"/>
          </a:p>
        </p:txBody>
      </p:sp>
      <p:sp>
        <p:nvSpPr>
          <p:cNvPr id="5" name="Tijdelijke aanduiding voor voettekst 4"/>
          <p:cNvSpPr>
            <a:spLocks noGrp="1"/>
          </p:cNvSpPr>
          <p:nvPr>
            <p:ph type="ftr" sz="quarter" idx="11"/>
          </p:nvPr>
        </p:nvSpPr>
        <p:spPr/>
        <p:txBody>
          <a:bodyPr/>
          <a:lstStyle/>
          <a:p>
            <a:pPr>
              <a:defRPr/>
            </a:pPr>
            <a:endParaRPr lang="nl-NL" altLang="nl-NL" dirty="0"/>
          </a:p>
        </p:txBody>
      </p:sp>
    </p:spTree>
    <p:extLst>
      <p:ext uri="{BB962C8B-B14F-4D97-AF65-F5344CB8AC3E}">
        <p14:creationId xmlns:p14="http://schemas.microsoft.com/office/powerpoint/2010/main" val="35058040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Beperkt inzicht bestede middelen</a:t>
            </a:r>
            <a:br>
              <a:rPr lang="nl-NL" dirty="0" smtClean="0"/>
            </a:br>
            <a:r>
              <a:rPr lang="nl-NL" dirty="0" smtClean="0"/>
              <a:t>De </a:t>
            </a:r>
            <a:r>
              <a:rPr lang="nl-NL" dirty="0"/>
              <a:t>gemeente heeft de rekenkamer geen overzicht kunnen verstrekken van alle subsidies die voor maatschappelijke en </a:t>
            </a:r>
            <a:r>
              <a:rPr lang="nl-NL" dirty="0" smtClean="0"/>
              <a:t>bewonersinitiatieven </a:t>
            </a:r>
            <a:r>
              <a:rPr lang="nl-NL" dirty="0"/>
              <a:t>zijn verleend</a:t>
            </a:r>
            <a:r>
              <a:rPr lang="nl-NL" dirty="0" smtClean="0"/>
              <a:t>. Bijkomende ambtelijke kosten voor het faciliteren van initiatief zijn onbekend</a:t>
            </a:r>
          </a:p>
          <a:p>
            <a:endParaRPr lang="nl-NL" dirty="0"/>
          </a:p>
          <a:p>
            <a:r>
              <a:rPr lang="nl-NL" dirty="0" smtClean="0"/>
              <a:t>Te veel en te veel ingewikkelde regels</a:t>
            </a:r>
          </a:p>
          <a:p>
            <a:r>
              <a:rPr lang="nl-NL" dirty="0" smtClean="0"/>
              <a:t>Awb -&gt; ASA -&gt; subsidieverordening (voorwaarden verschillen per stadsdeel) -&gt; voorwaarden in subsidiebeschikking</a:t>
            </a:r>
          </a:p>
          <a:p>
            <a:r>
              <a:rPr lang="nl-NL" dirty="0" smtClean="0"/>
              <a:t>Regels zijn vaak taalkundig ingewikkeld</a:t>
            </a:r>
          </a:p>
          <a:p>
            <a:r>
              <a:rPr lang="nl-NL" dirty="0" smtClean="0"/>
              <a:t>Rechten en plichten verschillen per stadsdeel en soms per wijk: werkwijze subsidies tegenover werkwijze regiegroepen (geen bestuursorgaan, geen publiekrechtelijk beroep mogelijk). Initiatiefnemers vinden de verschillen oneerlijk</a:t>
            </a:r>
          </a:p>
          <a:p>
            <a:r>
              <a:rPr lang="nl-NL" dirty="0" smtClean="0"/>
              <a:t>Enquête: inspanningen zijn soms hoger dan de opbrengst</a:t>
            </a:r>
          </a:p>
          <a:p>
            <a:endParaRPr lang="nl-NL" dirty="0"/>
          </a:p>
          <a:p>
            <a:r>
              <a:rPr lang="nl-NL" dirty="0"/>
              <a:t>Ongeveer 40% van de initiatiefnemers had tijdens het doen van een subsidie- of budgetaanvraag een klein of een groot probleem met het vinden van informatie. Informatie over waar men met vragen terecht kon en over de ondersteuningsfaciliteiten van het stadsdeel was het moeilijkst te vinden, terwijl het bieden van ondersteuning juist een kerntaak is van de </a:t>
            </a:r>
            <a:r>
              <a:rPr lang="nl-NL" dirty="0" smtClean="0"/>
              <a:t>stadsdelen (doorsturen zuidoost naar ondersteunende organisaties).  </a:t>
            </a:r>
            <a:endParaRPr lang="nl-NL" dirty="0"/>
          </a:p>
        </p:txBody>
      </p:sp>
      <p:sp>
        <p:nvSpPr>
          <p:cNvPr id="4" name="Tijdelijke aanduiding voor dianummer 3"/>
          <p:cNvSpPr>
            <a:spLocks noGrp="1"/>
          </p:cNvSpPr>
          <p:nvPr>
            <p:ph type="sldNum" sz="quarter" idx="10"/>
          </p:nvPr>
        </p:nvSpPr>
        <p:spPr/>
        <p:txBody>
          <a:bodyPr/>
          <a:lstStyle/>
          <a:p>
            <a:pPr>
              <a:defRPr/>
            </a:pPr>
            <a:fld id="{9D616B19-E5C8-4CAB-863D-C0E1401878E8}" type="slidenum">
              <a:rPr lang="nl-NL" altLang="nl-NL" smtClean="0"/>
              <a:pPr>
                <a:defRPr/>
              </a:pPr>
              <a:t>8</a:t>
            </a:fld>
            <a:endParaRPr lang="nl-NL" altLang="nl-NL"/>
          </a:p>
        </p:txBody>
      </p:sp>
      <p:sp>
        <p:nvSpPr>
          <p:cNvPr id="5" name="Tijdelijke aanduiding voor voettekst 4"/>
          <p:cNvSpPr>
            <a:spLocks noGrp="1"/>
          </p:cNvSpPr>
          <p:nvPr>
            <p:ph type="ftr" sz="quarter" idx="11"/>
          </p:nvPr>
        </p:nvSpPr>
        <p:spPr/>
        <p:txBody>
          <a:bodyPr/>
          <a:lstStyle/>
          <a:p>
            <a:pPr>
              <a:defRPr/>
            </a:pPr>
            <a:endParaRPr lang="nl-NL" altLang="nl-NL"/>
          </a:p>
        </p:txBody>
      </p:sp>
    </p:spTree>
    <p:extLst>
      <p:ext uri="{BB962C8B-B14F-4D97-AF65-F5344CB8AC3E}">
        <p14:creationId xmlns:p14="http://schemas.microsoft.com/office/powerpoint/2010/main" val="20683246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In verhouding tot de verwachte verwerkings- en administratiekosten voor de subsidies zijn deze kosten laag. Een verklaring hiervoor is dat de beoordelingen door de bewoners zelf plaatsvinden. Zonder over actuele cijfers van de gemeente te beschikken concluderen we wel dat de werkwijze Nieuw-West op het vlak van verwerking aanmerkelijk goedkoper is dan de werkwijze via de subsidieregeling. Hierbij maken we wel de opmerking dat het de vraag is of de vergoeding die het stadsdeel hiervoor aan de instellingen geeft (10%) toereikend is om alle kosten te dekken. Er bestaat een mogelijkheid dat de welzijnsinstelling de hogere kosten voor eigen rekening neemt en dekt uit gesubsidieerde activiteiten waarvan de kosten lager uitvallen. Er is dan feitelijk sprake van kruissubsidiering binnen de welzijnsinstelling.</a:t>
            </a:r>
          </a:p>
        </p:txBody>
      </p:sp>
      <p:sp>
        <p:nvSpPr>
          <p:cNvPr id="4" name="Tijdelijke aanduiding voor voettekst 3"/>
          <p:cNvSpPr>
            <a:spLocks noGrp="1"/>
          </p:cNvSpPr>
          <p:nvPr>
            <p:ph type="ftr" sz="quarter" idx="10"/>
          </p:nvPr>
        </p:nvSpPr>
        <p:spPr/>
        <p:txBody>
          <a:bodyPr/>
          <a:lstStyle/>
          <a:p>
            <a:pPr>
              <a:defRPr/>
            </a:pPr>
            <a:endParaRPr lang="nl-NL" altLang="nl-NL"/>
          </a:p>
        </p:txBody>
      </p:sp>
      <p:sp>
        <p:nvSpPr>
          <p:cNvPr id="5" name="Tijdelijke aanduiding voor dianummer 4"/>
          <p:cNvSpPr>
            <a:spLocks noGrp="1"/>
          </p:cNvSpPr>
          <p:nvPr>
            <p:ph type="sldNum" sz="quarter" idx="11"/>
          </p:nvPr>
        </p:nvSpPr>
        <p:spPr/>
        <p:txBody>
          <a:bodyPr/>
          <a:lstStyle/>
          <a:p>
            <a:pPr>
              <a:defRPr/>
            </a:pPr>
            <a:fld id="{9D616B19-E5C8-4CAB-863D-C0E1401878E8}" type="slidenum">
              <a:rPr lang="nl-NL" altLang="nl-NL" smtClean="0"/>
              <a:pPr>
                <a:defRPr/>
              </a:pPr>
              <a:t>9</a:t>
            </a:fld>
            <a:endParaRPr lang="nl-NL" altLang="nl-NL"/>
          </a:p>
        </p:txBody>
      </p:sp>
    </p:spTree>
    <p:extLst>
      <p:ext uri="{BB962C8B-B14F-4D97-AF65-F5344CB8AC3E}">
        <p14:creationId xmlns:p14="http://schemas.microsoft.com/office/powerpoint/2010/main" val="2256114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Slechts 8% van de subsidiedossiers die we bij de stadsdelen hebben onderzocht</a:t>
            </a:r>
            <a:r>
              <a:rPr lang="nl-NL" dirty="0">
                <a:hlinkClick r:id="rId3"/>
              </a:rPr>
              <a:t> </a:t>
            </a:r>
            <a:r>
              <a:rPr lang="nl-NL" dirty="0"/>
              <a:t> voldoet volledig aan eisen die de stadsdelen zelf gesteld hebben, zoals het verstrekken van een volledig activiteitenplan en andere specifieke gegevens. In 92% van de onderzochte dossiers ontbrak informatie over bijvoorbeeld de doelgroep en het te verwachten aantal deelnemers. Werd de subsidie aangevraagd door een organisatie dan ontbrak regelmatig een recent jaarverslag of een afschrift van de statuten.</a:t>
            </a:r>
          </a:p>
          <a:p>
            <a:r>
              <a:rPr lang="nl-NL" dirty="0"/>
              <a:t>Het ontbreken van informatie heeft nauwelijks gevolgen voor de aanvragers. In 25% van deze gevallen werd de subsidie geweigerd maar de redenen hiervoor zijn niet terug te leiden naar de ontbrekende stukken.</a:t>
            </a:r>
          </a:p>
          <a:p>
            <a:r>
              <a:rPr lang="nl-NL" dirty="0"/>
              <a:t>Bij het dossieronderzoek in stadsdeel Nieuw-West bleek dat 85% van de onderzochte dossiers aan de formele vereisten voldeed. Wanneer er niet (geheel) aan de vereisten voldaan werd dan had dat geen consequenties voor de toekenning. </a:t>
            </a:r>
            <a:endParaRPr lang="nl-NL" dirty="0" smtClean="0"/>
          </a:p>
          <a:p>
            <a:r>
              <a:rPr lang="nl-NL" dirty="0"/>
              <a:t>Volgens de subsidieregelingen zijn initiatiefnemers verplicht om na afloop van hun initiatief een </a:t>
            </a:r>
            <a:r>
              <a:rPr lang="nl-NL" i="1" dirty="0"/>
              <a:t>activiteitenverslag</a:t>
            </a:r>
            <a:r>
              <a:rPr lang="nl-NL" dirty="0"/>
              <a:t> in te leveren. In zo'n activiteitenverslag dient een beschrijving van de aard en omvang van de activiteiten, een vergelijking tussen de nagestreefde en de uiteindelijk gerealiseerde doelen, en een toelichting op de verschillen hiertussen te staan.</a:t>
            </a:r>
            <a:r>
              <a:rPr lang="nl-NL" dirty="0">
                <a:hlinkClick r:id="rId4"/>
              </a:rPr>
              <a:t> </a:t>
            </a:r>
            <a:r>
              <a:rPr lang="nl-NL" dirty="0"/>
              <a:t> Het activiteitenverslag ontbreekt in alle onderzochte dossiers in Nieuw-West en in twee derde van de onderzochte subsidiedossiers (overige stadsdelen). Ondanks het ontbreken van dit verplichte verslag worden financiële bijdragen niet lager vastgesteld of teruggevorderd.</a:t>
            </a:r>
          </a:p>
          <a:p>
            <a:endParaRPr lang="nl-NL" dirty="0"/>
          </a:p>
          <a:p>
            <a:endParaRPr lang="nl-NL" dirty="0"/>
          </a:p>
        </p:txBody>
      </p:sp>
      <p:sp>
        <p:nvSpPr>
          <p:cNvPr id="4" name="Tijdelijke aanduiding voor dianummer 3"/>
          <p:cNvSpPr>
            <a:spLocks noGrp="1"/>
          </p:cNvSpPr>
          <p:nvPr>
            <p:ph type="sldNum" sz="quarter" idx="10"/>
          </p:nvPr>
        </p:nvSpPr>
        <p:spPr/>
        <p:txBody>
          <a:bodyPr/>
          <a:lstStyle/>
          <a:p>
            <a:pPr>
              <a:defRPr/>
            </a:pPr>
            <a:fld id="{9D616B19-E5C8-4CAB-863D-C0E1401878E8}" type="slidenum">
              <a:rPr lang="nl-NL" altLang="nl-NL" smtClean="0"/>
              <a:pPr>
                <a:defRPr/>
              </a:pPr>
              <a:t>10</a:t>
            </a:fld>
            <a:endParaRPr lang="nl-NL" altLang="nl-NL"/>
          </a:p>
        </p:txBody>
      </p:sp>
      <p:sp>
        <p:nvSpPr>
          <p:cNvPr id="5" name="Tijdelijke aanduiding voor voettekst 4"/>
          <p:cNvSpPr>
            <a:spLocks noGrp="1"/>
          </p:cNvSpPr>
          <p:nvPr>
            <p:ph type="ftr" sz="quarter" idx="11"/>
          </p:nvPr>
        </p:nvSpPr>
        <p:spPr/>
        <p:txBody>
          <a:bodyPr/>
          <a:lstStyle/>
          <a:p>
            <a:pPr>
              <a:defRPr/>
            </a:pPr>
            <a:endParaRPr lang="nl-NL" altLang="nl-NL"/>
          </a:p>
        </p:txBody>
      </p:sp>
    </p:spTree>
    <p:extLst>
      <p:ext uri="{BB962C8B-B14F-4D97-AF65-F5344CB8AC3E}">
        <p14:creationId xmlns:p14="http://schemas.microsoft.com/office/powerpoint/2010/main" val="1103941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a:xfrm>
            <a:off x="950565" y="4747295"/>
            <a:ext cx="4984962" cy="4466987"/>
          </a:xfrm>
        </p:spPr>
        <p:txBody>
          <a:bodyPr/>
          <a:lstStyle/>
          <a:p>
            <a:endParaRPr lang="nl-NL" dirty="0"/>
          </a:p>
        </p:txBody>
      </p:sp>
      <p:sp>
        <p:nvSpPr>
          <p:cNvPr id="4" name="Tijdelijke aanduiding voor dianummer 3"/>
          <p:cNvSpPr>
            <a:spLocks noGrp="1"/>
          </p:cNvSpPr>
          <p:nvPr>
            <p:ph type="sldNum" sz="quarter" idx="10"/>
          </p:nvPr>
        </p:nvSpPr>
        <p:spPr/>
        <p:txBody>
          <a:bodyPr/>
          <a:lstStyle/>
          <a:p>
            <a:pPr>
              <a:defRPr/>
            </a:pPr>
            <a:fld id="{9D616B19-E5C8-4CAB-863D-C0E1401878E8}" type="slidenum">
              <a:rPr lang="nl-NL" altLang="nl-NL" smtClean="0"/>
              <a:pPr>
                <a:defRPr/>
              </a:pPr>
              <a:t>11</a:t>
            </a:fld>
            <a:endParaRPr lang="nl-NL" altLang="nl-NL"/>
          </a:p>
        </p:txBody>
      </p:sp>
      <p:sp>
        <p:nvSpPr>
          <p:cNvPr id="5" name="Tijdelijke aanduiding voor voettekst 4"/>
          <p:cNvSpPr>
            <a:spLocks noGrp="1"/>
          </p:cNvSpPr>
          <p:nvPr>
            <p:ph type="ftr" sz="quarter" idx="11"/>
          </p:nvPr>
        </p:nvSpPr>
        <p:spPr/>
        <p:txBody>
          <a:bodyPr/>
          <a:lstStyle/>
          <a:p>
            <a:pPr>
              <a:defRPr/>
            </a:pPr>
            <a:endParaRPr lang="nl-NL" altLang="nl-NL"/>
          </a:p>
        </p:txBody>
      </p:sp>
    </p:spTree>
    <p:extLst>
      <p:ext uri="{BB962C8B-B14F-4D97-AF65-F5344CB8AC3E}">
        <p14:creationId xmlns:p14="http://schemas.microsoft.com/office/powerpoint/2010/main" val="26515784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4" name="Rectangle 46"/>
          <p:cNvSpPr>
            <a:spLocks noChangeArrowheads="1"/>
          </p:cNvSpPr>
          <p:nvPr/>
        </p:nvSpPr>
        <p:spPr bwMode="auto">
          <a:xfrm>
            <a:off x="0" y="0"/>
            <a:ext cx="1276350" cy="6858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pPr>
              <a:defRPr/>
            </a:pPr>
            <a:endParaRPr lang="nl-NL" altLang="nl-NL" smtClean="0">
              <a:latin typeface="+mn-lt"/>
            </a:endParaRPr>
          </a:p>
        </p:txBody>
      </p:sp>
      <p:sp>
        <p:nvSpPr>
          <p:cNvPr id="5" name="Rectangle 47"/>
          <p:cNvSpPr>
            <a:spLocks noChangeArrowheads="1"/>
          </p:cNvSpPr>
          <p:nvPr/>
        </p:nvSpPr>
        <p:spPr bwMode="auto">
          <a:xfrm>
            <a:off x="1295400" y="0"/>
            <a:ext cx="7861300" cy="6858000"/>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pPr>
              <a:defRPr/>
            </a:pPr>
            <a:endParaRPr lang="nl-NL" altLang="nl-NL" smtClean="0">
              <a:latin typeface="+mn-lt"/>
            </a:endParaRPr>
          </a:p>
        </p:txBody>
      </p:sp>
      <p:pic>
        <p:nvPicPr>
          <p:cNvPr id="6" name="Picture 48"/>
          <p:cNvPicPr>
            <a:picLocks noChangeAspect="1" noChangeArrowheads="1"/>
          </p:cNvPicPr>
          <p:nvPr/>
        </p:nvPicPr>
        <p:blipFill>
          <a:blip r:embed="rId2" cstate="print">
            <a:clrChange>
              <a:clrFrom>
                <a:srgbClr val="D1D1D1"/>
              </a:clrFrom>
              <a:clrTo>
                <a:srgbClr val="D1D1D1">
                  <a:alpha val="0"/>
                </a:srgbClr>
              </a:clrTo>
            </a:clrChange>
            <a:extLst>
              <a:ext uri="{28A0092B-C50C-407E-A947-70E740481C1C}">
                <a14:useLocalDpi xmlns:a14="http://schemas.microsoft.com/office/drawing/2010/main" val="0"/>
              </a:ext>
            </a:extLst>
          </a:blip>
          <a:srcRect/>
          <a:stretch>
            <a:fillRect/>
          </a:stretch>
        </p:blipFill>
        <p:spPr bwMode="auto">
          <a:xfrm>
            <a:off x="1474788" y="6019800"/>
            <a:ext cx="201612"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1981200" y="1676400"/>
            <a:ext cx="6400800" cy="1066800"/>
          </a:xfrm>
        </p:spPr>
        <p:txBody>
          <a:bodyPr/>
          <a:lstStyle>
            <a:lvl1pPr>
              <a:defRPr>
                <a:solidFill>
                  <a:schemeClr val="bg1"/>
                </a:solidFill>
                <a:latin typeface="+mn-lt"/>
              </a:defRPr>
            </a:lvl1pPr>
          </a:lstStyle>
          <a:p>
            <a:pPr lvl="0"/>
            <a:r>
              <a:rPr lang="nl-NL" altLang="nl-NL" noProof="0" smtClean="0"/>
              <a:t>Klik om de stijl te bewerken</a:t>
            </a:r>
            <a:endParaRPr lang="nl-NL" altLang="nl-NL" noProof="0" dirty="0" smtClean="0"/>
          </a:p>
        </p:txBody>
      </p:sp>
      <p:sp>
        <p:nvSpPr>
          <p:cNvPr id="3075" name="Rectangle 3"/>
          <p:cNvSpPr>
            <a:spLocks noGrp="1" noChangeArrowheads="1"/>
          </p:cNvSpPr>
          <p:nvPr>
            <p:ph type="subTitle" idx="1"/>
          </p:nvPr>
        </p:nvSpPr>
        <p:spPr>
          <a:xfrm>
            <a:off x="1981200" y="2971800"/>
            <a:ext cx="6172200" cy="533400"/>
          </a:xfrm>
        </p:spPr>
        <p:txBody>
          <a:bodyPr/>
          <a:lstStyle>
            <a:lvl1pPr marL="0" indent="0">
              <a:buFontTx/>
              <a:buNone/>
              <a:defRPr sz="1900">
                <a:solidFill>
                  <a:schemeClr val="bg1"/>
                </a:solidFill>
                <a:latin typeface="+mn-lt"/>
              </a:defRPr>
            </a:lvl1pPr>
          </a:lstStyle>
          <a:p>
            <a:pPr lvl="0"/>
            <a:r>
              <a:rPr lang="nl-NL" altLang="nl-NL" noProof="0" smtClean="0"/>
              <a:t>Klik om de ondertitelstijl van het model te bewerken</a:t>
            </a:r>
          </a:p>
        </p:txBody>
      </p:sp>
      <p:pic>
        <p:nvPicPr>
          <p:cNvPr id="3" name="Afbeelding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95536" y="188641"/>
            <a:ext cx="2066897" cy="720080"/>
          </a:xfrm>
          <a:prstGeom prst="rect">
            <a:avLst/>
          </a:prstGeom>
        </p:spPr>
      </p:pic>
      <p:sp>
        <p:nvSpPr>
          <p:cNvPr id="14" name="Rectangle 4"/>
          <p:cNvSpPr>
            <a:spLocks noGrp="1" noChangeArrowheads="1"/>
          </p:cNvSpPr>
          <p:nvPr>
            <p:ph type="dt" sz="half" idx="2"/>
          </p:nvPr>
        </p:nvSpPr>
        <p:spPr bwMode="auto">
          <a:xfrm>
            <a:off x="3429000" y="6248400"/>
            <a:ext cx="228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800">
                <a:latin typeface="+mn-lt"/>
              </a:defRPr>
            </a:lvl1pPr>
          </a:lstStyle>
          <a:p>
            <a:pPr>
              <a:defRPr/>
            </a:pPr>
            <a:fld id="{C7EFA13C-5DFB-49D9-98C0-F1C824B88CDE}" type="datetime4">
              <a:rPr lang="nl-NL" altLang="nl-NL" smtClean="0"/>
              <a:pPr>
                <a:defRPr/>
              </a:pPr>
              <a:t>22 mei 2019</a:t>
            </a:fld>
            <a:endParaRPr lang="nl-NL" altLang="nl-NL" sz="1200" dirty="0"/>
          </a:p>
        </p:txBody>
      </p:sp>
      <p:sp>
        <p:nvSpPr>
          <p:cNvPr id="15" name="Rectangle 5"/>
          <p:cNvSpPr>
            <a:spLocks noGrp="1" noChangeArrowheads="1"/>
          </p:cNvSpPr>
          <p:nvPr>
            <p:ph type="ftr" sz="quarter" idx="3"/>
          </p:nvPr>
        </p:nvSpPr>
        <p:spPr bwMode="auto">
          <a:xfrm>
            <a:off x="55626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800">
                <a:latin typeface="+mn-lt"/>
              </a:defRPr>
            </a:lvl1pPr>
          </a:lstStyle>
          <a:p>
            <a:pPr>
              <a:defRPr/>
            </a:pPr>
            <a:r>
              <a:rPr lang="nl-NL" altLang="nl-NL" dirty="0" smtClean="0"/>
              <a:t>Rekenkamer Metropool Amsterdam</a:t>
            </a:r>
            <a:endParaRPr lang="nl-NL" altLang="nl-NL" dirty="0"/>
          </a:p>
        </p:txBody>
      </p:sp>
      <p:sp>
        <p:nvSpPr>
          <p:cNvPr id="16" name="Rectangle 6"/>
          <p:cNvSpPr>
            <a:spLocks noGrp="1" noChangeArrowheads="1"/>
          </p:cNvSpPr>
          <p:nvPr>
            <p:ph type="sldNum" sz="quarter" idx="4"/>
          </p:nvPr>
        </p:nvSpPr>
        <p:spPr bwMode="auto">
          <a:xfrm>
            <a:off x="2057400" y="6248400"/>
            <a:ext cx="914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800">
                <a:latin typeface="+mn-lt"/>
              </a:defRPr>
            </a:lvl1pPr>
          </a:lstStyle>
          <a:p>
            <a:pPr>
              <a:defRPr/>
            </a:pPr>
            <a:fld id="{7DF447C7-7C70-44BE-8778-97C61EDC46F4}" type="slidenum">
              <a:rPr lang="nl-NL" altLang="nl-NL" smtClean="0"/>
              <a:pPr>
                <a:defRPr/>
              </a:pPr>
              <a:t>‹nr.›</a:t>
            </a:fld>
            <a:endParaRPr lang="nl-NL" altLang="nl-NL" sz="1400" dirty="0"/>
          </a:p>
        </p:txBody>
      </p:sp>
    </p:spTree>
    <p:extLst>
      <p:ext uri="{BB962C8B-B14F-4D97-AF65-F5344CB8AC3E}">
        <p14:creationId xmlns:p14="http://schemas.microsoft.com/office/powerpoint/2010/main" val="12343642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verticale tekst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Rectangle 4"/>
          <p:cNvSpPr>
            <a:spLocks noGrp="1" noChangeArrowheads="1"/>
          </p:cNvSpPr>
          <p:nvPr>
            <p:ph type="dt" sz="half" idx="10"/>
          </p:nvPr>
        </p:nvSpPr>
        <p:spPr>
          <a:ln/>
        </p:spPr>
        <p:txBody>
          <a:bodyPr/>
          <a:lstStyle>
            <a:lvl1pPr>
              <a:defRPr/>
            </a:lvl1pPr>
          </a:lstStyle>
          <a:p>
            <a:pPr>
              <a:defRPr/>
            </a:pPr>
            <a:fld id="{2A2DE978-9E22-4602-9738-EE6FD50B67F1}" type="datetime4">
              <a:rPr lang="nl-NL" altLang="nl-NL"/>
              <a:pPr>
                <a:defRPr/>
              </a:pPr>
              <a:t>22 mei 2019</a:t>
            </a:fld>
            <a:endParaRPr lang="nl-NL" altLang="nl-NL" sz="1200">
              <a:latin typeface="Times" charset="0"/>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nl-NL" altLang="nl-NL"/>
              <a:t>Rekenkamer Amsterdam</a:t>
            </a:r>
            <a:endParaRPr lang="nl-NL" altLang="nl-NL">
              <a:latin typeface="Times" charset="0"/>
            </a:endParaRPr>
          </a:p>
        </p:txBody>
      </p:sp>
      <p:sp>
        <p:nvSpPr>
          <p:cNvPr id="6" name="Rectangle 6"/>
          <p:cNvSpPr>
            <a:spLocks noGrp="1" noChangeArrowheads="1"/>
          </p:cNvSpPr>
          <p:nvPr>
            <p:ph type="sldNum" sz="quarter" idx="12"/>
          </p:nvPr>
        </p:nvSpPr>
        <p:spPr>
          <a:ln/>
        </p:spPr>
        <p:txBody>
          <a:bodyPr/>
          <a:lstStyle>
            <a:lvl1pPr>
              <a:defRPr/>
            </a:lvl1pPr>
          </a:lstStyle>
          <a:p>
            <a:pPr>
              <a:defRPr/>
            </a:pPr>
            <a:fld id="{758682FA-94D0-48AD-BA19-48BCC8EE7492}" type="slidenum">
              <a:rPr lang="nl-NL" altLang="nl-NL"/>
              <a:pPr>
                <a:defRPr/>
              </a:pPr>
              <a:t>‹nr.›</a:t>
            </a:fld>
            <a:endParaRPr lang="nl-NL" altLang="nl-NL" sz="1400">
              <a:latin typeface="Times" charset="0"/>
            </a:endParaRPr>
          </a:p>
        </p:txBody>
      </p:sp>
    </p:spTree>
    <p:extLst>
      <p:ext uri="{BB962C8B-B14F-4D97-AF65-F5344CB8AC3E}">
        <p14:creationId xmlns:p14="http://schemas.microsoft.com/office/powerpoint/2010/main" val="16736253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6858000" y="1752600"/>
            <a:ext cx="1600200" cy="4343400"/>
          </a:xfrm>
        </p:spPr>
        <p:txBody>
          <a:bodyPr vert="eaVert"/>
          <a:lstStyle/>
          <a:p>
            <a:r>
              <a:rPr lang="nl-NL" smtClean="0"/>
              <a:t>Klik om de stijl te bewerken</a:t>
            </a:r>
            <a:endParaRPr lang="nl-NL"/>
          </a:p>
        </p:txBody>
      </p:sp>
      <p:sp>
        <p:nvSpPr>
          <p:cNvPr id="3" name="Tijdelijke aanduiding voor verticale tekst 2"/>
          <p:cNvSpPr>
            <a:spLocks noGrp="1"/>
          </p:cNvSpPr>
          <p:nvPr>
            <p:ph type="body" orient="vert" idx="1"/>
          </p:nvPr>
        </p:nvSpPr>
        <p:spPr>
          <a:xfrm>
            <a:off x="2057400" y="1752600"/>
            <a:ext cx="4648200" cy="4343400"/>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Rectangle 4"/>
          <p:cNvSpPr>
            <a:spLocks noGrp="1" noChangeArrowheads="1"/>
          </p:cNvSpPr>
          <p:nvPr>
            <p:ph type="dt" sz="half" idx="10"/>
          </p:nvPr>
        </p:nvSpPr>
        <p:spPr>
          <a:ln/>
        </p:spPr>
        <p:txBody>
          <a:bodyPr/>
          <a:lstStyle>
            <a:lvl1pPr>
              <a:defRPr/>
            </a:lvl1pPr>
          </a:lstStyle>
          <a:p>
            <a:pPr>
              <a:defRPr/>
            </a:pPr>
            <a:fld id="{97CE6DF7-B10F-4596-B1D5-B64F9B426F85}" type="datetime4">
              <a:rPr lang="nl-NL" altLang="nl-NL"/>
              <a:pPr>
                <a:defRPr/>
              </a:pPr>
              <a:t>22 mei 2019</a:t>
            </a:fld>
            <a:endParaRPr lang="nl-NL" altLang="nl-NL" sz="1200">
              <a:latin typeface="Times" charset="0"/>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nl-NL" altLang="nl-NL"/>
              <a:t>Rekenkamer Amsterdam</a:t>
            </a:r>
            <a:endParaRPr lang="nl-NL" altLang="nl-NL">
              <a:latin typeface="Times" charset="0"/>
            </a:endParaRPr>
          </a:p>
        </p:txBody>
      </p:sp>
      <p:sp>
        <p:nvSpPr>
          <p:cNvPr id="6" name="Rectangle 6"/>
          <p:cNvSpPr>
            <a:spLocks noGrp="1" noChangeArrowheads="1"/>
          </p:cNvSpPr>
          <p:nvPr>
            <p:ph type="sldNum" sz="quarter" idx="12"/>
          </p:nvPr>
        </p:nvSpPr>
        <p:spPr>
          <a:ln/>
        </p:spPr>
        <p:txBody>
          <a:bodyPr/>
          <a:lstStyle>
            <a:lvl1pPr>
              <a:defRPr/>
            </a:lvl1pPr>
          </a:lstStyle>
          <a:p>
            <a:pPr>
              <a:defRPr/>
            </a:pPr>
            <a:fld id="{CF5A06EF-1278-4DA4-BE29-4C0FA9D5A70C}" type="slidenum">
              <a:rPr lang="nl-NL" altLang="nl-NL"/>
              <a:pPr>
                <a:defRPr/>
              </a:pPr>
              <a:t>‹nr.›</a:t>
            </a:fld>
            <a:endParaRPr lang="nl-NL" altLang="nl-NL" sz="1400">
              <a:latin typeface="Times" charset="0"/>
            </a:endParaRPr>
          </a:p>
        </p:txBody>
      </p:sp>
    </p:spTree>
    <p:extLst>
      <p:ext uri="{BB962C8B-B14F-4D97-AF65-F5344CB8AC3E}">
        <p14:creationId xmlns:p14="http://schemas.microsoft.com/office/powerpoint/2010/main" val="25326562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Rectangle 4"/>
          <p:cNvSpPr>
            <a:spLocks noGrp="1" noChangeArrowheads="1"/>
          </p:cNvSpPr>
          <p:nvPr>
            <p:ph type="dt" sz="half" idx="10"/>
          </p:nvPr>
        </p:nvSpPr>
        <p:spPr>
          <a:ln/>
        </p:spPr>
        <p:txBody>
          <a:bodyPr/>
          <a:lstStyle>
            <a:lvl1pPr>
              <a:defRPr/>
            </a:lvl1pPr>
          </a:lstStyle>
          <a:p>
            <a:pPr>
              <a:defRPr/>
            </a:pPr>
            <a:fld id="{4BA5CBEC-A3E9-4BEB-8C36-235D39579345}" type="datetime4">
              <a:rPr lang="nl-NL" altLang="nl-NL"/>
              <a:pPr>
                <a:defRPr/>
              </a:pPr>
              <a:t>22 mei 2019</a:t>
            </a:fld>
            <a:endParaRPr lang="nl-NL" altLang="nl-NL" sz="1200">
              <a:latin typeface="Times" charset="0"/>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nl-NL" altLang="nl-NL"/>
              <a:t>Rekenkamer Amsterdam</a:t>
            </a:r>
            <a:endParaRPr lang="nl-NL" altLang="nl-NL">
              <a:latin typeface="Times" charset="0"/>
            </a:endParaRPr>
          </a:p>
        </p:txBody>
      </p:sp>
      <p:sp>
        <p:nvSpPr>
          <p:cNvPr id="6" name="Rectangle 6"/>
          <p:cNvSpPr>
            <a:spLocks noGrp="1" noChangeArrowheads="1"/>
          </p:cNvSpPr>
          <p:nvPr>
            <p:ph type="sldNum" sz="quarter" idx="12"/>
          </p:nvPr>
        </p:nvSpPr>
        <p:spPr>
          <a:ln/>
        </p:spPr>
        <p:txBody>
          <a:bodyPr/>
          <a:lstStyle>
            <a:lvl1pPr>
              <a:defRPr/>
            </a:lvl1pPr>
          </a:lstStyle>
          <a:p>
            <a:pPr>
              <a:defRPr/>
            </a:pPr>
            <a:fld id="{1FA42EB2-C7DC-40C6-A675-ABA865C82C25}" type="slidenum">
              <a:rPr lang="nl-NL" altLang="nl-NL"/>
              <a:pPr>
                <a:defRPr/>
              </a:pPr>
              <a:t>‹nr.›</a:t>
            </a:fld>
            <a:endParaRPr lang="nl-NL" altLang="nl-NL" sz="1400">
              <a:latin typeface="Times" charset="0"/>
            </a:endParaRPr>
          </a:p>
        </p:txBody>
      </p:sp>
    </p:spTree>
    <p:extLst>
      <p:ext uri="{BB962C8B-B14F-4D97-AF65-F5344CB8AC3E}">
        <p14:creationId xmlns:p14="http://schemas.microsoft.com/office/powerpoint/2010/main" val="22679070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nl-NL" smtClean="0"/>
              <a:t>Klik om de stijl te bewerken</a:t>
            </a:r>
            <a:endParaRPr lang="nl-NL" dirty="0"/>
          </a:p>
        </p:txBody>
      </p:sp>
      <p:sp>
        <p:nvSpPr>
          <p:cNvPr id="3" name="Tijdelijke aanduiding voor tekst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nl-NL" smtClean="0"/>
              <a:t>Klik om de modelstijlen te bewerken</a:t>
            </a:r>
          </a:p>
        </p:txBody>
      </p:sp>
      <p:sp>
        <p:nvSpPr>
          <p:cNvPr id="4" name="Rectangle 4"/>
          <p:cNvSpPr>
            <a:spLocks noGrp="1" noChangeArrowheads="1"/>
          </p:cNvSpPr>
          <p:nvPr>
            <p:ph type="dt" sz="half" idx="10"/>
          </p:nvPr>
        </p:nvSpPr>
        <p:spPr>
          <a:ln/>
        </p:spPr>
        <p:txBody>
          <a:bodyPr/>
          <a:lstStyle>
            <a:lvl1pPr>
              <a:defRPr/>
            </a:lvl1pPr>
          </a:lstStyle>
          <a:p>
            <a:pPr>
              <a:defRPr/>
            </a:pPr>
            <a:fld id="{8F60868F-ED7D-4A7C-B511-909EBC6B2B39}" type="datetime4">
              <a:rPr lang="nl-NL" altLang="nl-NL"/>
              <a:pPr>
                <a:defRPr/>
              </a:pPr>
              <a:t>22 mei 2019</a:t>
            </a:fld>
            <a:endParaRPr lang="nl-NL" altLang="nl-NL" sz="1200">
              <a:latin typeface="Times" charset="0"/>
            </a:endParaRPr>
          </a:p>
        </p:txBody>
      </p:sp>
      <p:sp>
        <p:nvSpPr>
          <p:cNvPr id="5" name="Rectangle 5"/>
          <p:cNvSpPr>
            <a:spLocks noGrp="1" noChangeArrowheads="1"/>
          </p:cNvSpPr>
          <p:nvPr>
            <p:ph type="ftr" sz="quarter" idx="11"/>
          </p:nvPr>
        </p:nvSpPr>
        <p:spPr>
          <a:ln/>
        </p:spPr>
        <p:txBody>
          <a:bodyPr/>
          <a:lstStyle>
            <a:lvl1pPr>
              <a:defRPr/>
            </a:lvl1pPr>
          </a:lstStyle>
          <a:p>
            <a:pPr>
              <a:defRPr/>
            </a:pPr>
            <a:r>
              <a:rPr lang="nl-NL" altLang="nl-NL"/>
              <a:t>Rekenkamer Amsterdam</a:t>
            </a:r>
            <a:endParaRPr lang="nl-NL" altLang="nl-NL">
              <a:latin typeface="Times" charset="0"/>
            </a:endParaRPr>
          </a:p>
        </p:txBody>
      </p:sp>
      <p:sp>
        <p:nvSpPr>
          <p:cNvPr id="6" name="Rectangle 6"/>
          <p:cNvSpPr>
            <a:spLocks noGrp="1" noChangeArrowheads="1"/>
          </p:cNvSpPr>
          <p:nvPr>
            <p:ph type="sldNum" sz="quarter" idx="12"/>
          </p:nvPr>
        </p:nvSpPr>
        <p:spPr>
          <a:ln/>
        </p:spPr>
        <p:txBody>
          <a:bodyPr/>
          <a:lstStyle>
            <a:lvl1pPr>
              <a:defRPr/>
            </a:lvl1pPr>
          </a:lstStyle>
          <a:p>
            <a:pPr>
              <a:defRPr/>
            </a:pPr>
            <a:fld id="{5CE4FDC1-715E-44FA-816B-B5F967555FE6}" type="slidenum">
              <a:rPr lang="nl-NL" altLang="nl-NL"/>
              <a:pPr>
                <a:defRPr/>
              </a:pPr>
              <a:t>‹nr.›</a:t>
            </a:fld>
            <a:endParaRPr lang="nl-NL" altLang="nl-NL" sz="1400">
              <a:latin typeface="Times" charset="0"/>
            </a:endParaRPr>
          </a:p>
        </p:txBody>
      </p:sp>
    </p:spTree>
    <p:extLst>
      <p:ext uri="{BB962C8B-B14F-4D97-AF65-F5344CB8AC3E}">
        <p14:creationId xmlns:p14="http://schemas.microsoft.com/office/powerpoint/2010/main" val="27672150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Tijdelijke aanduiding voor inhoud 2"/>
          <p:cNvSpPr>
            <a:spLocks noGrp="1"/>
          </p:cNvSpPr>
          <p:nvPr>
            <p:ph sz="half" idx="1"/>
          </p:nvPr>
        </p:nvSpPr>
        <p:spPr>
          <a:xfrm>
            <a:off x="2057400" y="2819400"/>
            <a:ext cx="3124200" cy="327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inhoud 3"/>
          <p:cNvSpPr>
            <a:spLocks noGrp="1"/>
          </p:cNvSpPr>
          <p:nvPr>
            <p:ph sz="half" idx="2"/>
          </p:nvPr>
        </p:nvSpPr>
        <p:spPr>
          <a:xfrm>
            <a:off x="5334000" y="2819400"/>
            <a:ext cx="3124200" cy="3276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Rectangle 4"/>
          <p:cNvSpPr>
            <a:spLocks noGrp="1" noChangeArrowheads="1"/>
          </p:cNvSpPr>
          <p:nvPr>
            <p:ph type="dt" sz="half" idx="10"/>
          </p:nvPr>
        </p:nvSpPr>
        <p:spPr>
          <a:ln/>
        </p:spPr>
        <p:txBody>
          <a:bodyPr/>
          <a:lstStyle>
            <a:lvl1pPr>
              <a:defRPr/>
            </a:lvl1pPr>
          </a:lstStyle>
          <a:p>
            <a:pPr>
              <a:defRPr/>
            </a:pPr>
            <a:fld id="{D1B3B944-AC41-496A-AFA2-632CE17F1E0F}" type="datetime4">
              <a:rPr lang="nl-NL" altLang="nl-NL"/>
              <a:pPr>
                <a:defRPr/>
              </a:pPr>
              <a:t>22 mei 2019</a:t>
            </a:fld>
            <a:endParaRPr lang="nl-NL" altLang="nl-NL" sz="1200">
              <a:latin typeface="Times" charset="0"/>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nl-NL" altLang="nl-NL"/>
              <a:t>Rekenkamer Amsterdam</a:t>
            </a:r>
            <a:endParaRPr lang="nl-NL" altLang="nl-NL">
              <a:latin typeface="Times" charset="0"/>
            </a:endParaRPr>
          </a:p>
        </p:txBody>
      </p:sp>
      <p:sp>
        <p:nvSpPr>
          <p:cNvPr id="7" name="Rectangle 6"/>
          <p:cNvSpPr>
            <a:spLocks noGrp="1" noChangeArrowheads="1"/>
          </p:cNvSpPr>
          <p:nvPr>
            <p:ph type="sldNum" sz="quarter" idx="12"/>
          </p:nvPr>
        </p:nvSpPr>
        <p:spPr>
          <a:ln/>
        </p:spPr>
        <p:txBody>
          <a:bodyPr/>
          <a:lstStyle>
            <a:lvl1pPr>
              <a:defRPr/>
            </a:lvl1pPr>
          </a:lstStyle>
          <a:p>
            <a:pPr>
              <a:defRPr/>
            </a:pPr>
            <a:fld id="{B25EF763-2179-459A-8D3F-31611403556F}" type="slidenum">
              <a:rPr lang="nl-NL" altLang="nl-NL"/>
              <a:pPr>
                <a:defRPr/>
              </a:pPr>
              <a:t>‹nr.›</a:t>
            </a:fld>
            <a:endParaRPr lang="nl-NL" altLang="nl-NL" sz="1400">
              <a:latin typeface="Times" charset="0"/>
            </a:endParaRPr>
          </a:p>
        </p:txBody>
      </p:sp>
    </p:spTree>
    <p:extLst>
      <p:ext uri="{BB962C8B-B14F-4D97-AF65-F5344CB8AC3E}">
        <p14:creationId xmlns:p14="http://schemas.microsoft.com/office/powerpoint/2010/main" val="40134319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nl-NL" smtClean="0"/>
              <a:t>Klik om de stijl te bewerken</a:t>
            </a:r>
            <a:endParaRPr lang="nl-NL"/>
          </a:p>
        </p:txBody>
      </p:sp>
      <p:sp>
        <p:nvSpPr>
          <p:cNvPr id="3" name="Tijdelijke aanduiding voor tekst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Tijdelijke aanduiding voor inhoud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5" name="Tijdelijke aanduiding voor tekst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6" name="Tijdelijke aanduiding voor inhoud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7" name="Rectangle 4"/>
          <p:cNvSpPr>
            <a:spLocks noGrp="1" noChangeArrowheads="1"/>
          </p:cNvSpPr>
          <p:nvPr>
            <p:ph type="dt" sz="half" idx="10"/>
          </p:nvPr>
        </p:nvSpPr>
        <p:spPr>
          <a:ln/>
        </p:spPr>
        <p:txBody>
          <a:bodyPr/>
          <a:lstStyle>
            <a:lvl1pPr>
              <a:defRPr/>
            </a:lvl1pPr>
          </a:lstStyle>
          <a:p>
            <a:pPr>
              <a:defRPr/>
            </a:pPr>
            <a:fld id="{C78F9BA2-3E28-4B0E-97FA-E5164E451424}" type="datetime4">
              <a:rPr lang="nl-NL" altLang="nl-NL"/>
              <a:pPr>
                <a:defRPr/>
              </a:pPr>
              <a:t>22 mei 2019</a:t>
            </a:fld>
            <a:endParaRPr lang="nl-NL" altLang="nl-NL" sz="1200">
              <a:latin typeface="Times" charset="0"/>
            </a:endParaRPr>
          </a:p>
        </p:txBody>
      </p:sp>
      <p:sp>
        <p:nvSpPr>
          <p:cNvPr id="8" name="Rectangle 5"/>
          <p:cNvSpPr>
            <a:spLocks noGrp="1" noChangeArrowheads="1"/>
          </p:cNvSpPr>
          <p:nvPr>
            <p:ph type="ftr" sz="quarter" idx="11"/>
          </p:nvPr>
        </p:nvSpPr>
        <p:spPr>
          <a:ln/>
        </p:spPr>
        <p:txBody>
          <a:bodyPr/>
          <a:lstStyle>
            <a:lvl1pPr>
              <a:defRPr/>
            </a:lvl1pPr>
          </a:lstStyle>
          <a:p>
            <a:pPr>
              <a:defRPr/>
            </a:pPr>
            <a:r>
              <a:rPr lang="nl-NL" altLang="nl-NL"/>
              <a:t>Rekenkamer Amsterdam</a:t>
            </a:r>
            <a:endParaRPr lang="nl-NL" altLang="nl-NL">
              <a:latin typeface="Times" charset="0"/>
            </a:endParaRPr>
          </a:p>
        </p:txBody>
      </p:sp>
      <p:sp>
        <p:nvSpPr>
          <p:cNvPr id="9" name="Rectangle 6"/>
          <p:cNvSpPr>
            <a:spLocks noGrp="1" noChangeArrowheads="1"/>
          </p:cNvSpPr>
          <p:nvPr>
            <p:ph type="sldNum" sz="quarter" idx="12"/>
          </p:nvPr>
        </p:nvSpPr>
        <p:spPr>
          <a:ln/>
        </p:spPr>
        <p:txBody>
          <a:bodyPr/>
          <a:lstStyle>
            <a:lvl1pPr>
              <a:defRPr/>
            </a:lvl1pPr>
          </a:lstStyle>
          <a:p>
            <a:pPr>
              <a:defRPr/>
            </a:pPr>
            <a:fld id="{F83AC9C8-8ABD-431B-B7D4-B9A6190B7262}" type="slidenum">
              <a:rPr lang="nl-NL" altLang="nl-NL"/>
              <a:pPr>
                <a:defRPr/>
              </a:pPr>
              <a:t>‹nr.›</a:t>
            </a:fld>
            <a:endParaRPr lang="nl-NL" altLang="nl-NL" sz="1400">
              <a:latin typeface="Times" charset="0"/>
            </a:endParaRPr>
          </a:p>
        </p:txBody>
      </p:sp>
    </p:spTree>
    <p:extLst>
      <p:ext uri="{BB962C8B-B14F-4D97-AF65-F5344CB8AC3E}">
        <p14:creationId xmlns:p14="http://schemas.microsoft.com/office/powerpoint/2010/main" val="15868198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smtClean="0"/>
              <a:t>Klik om de stijl te bewerken</a:t>
            </a:r>
            <a:endParaRPr lang="nl-NL"/>
          </a:p>
        </p:txBody>
      </p:sp>
      <p:sp>
        <p:nvSpPr>
          <p:cNvPr id="3" name="Rectangle 4"/>
          <p:cNvSpPr>
            <a:spLocks noGrp="1" noChangeArrowheads="1"/>
          </p:cNvSpPr>
          <p:nvPr>
            <p:ph type="dt" sz="half" idx="10"/>
          </p:nvPr>
        </p:nvSpPr>
        <p:spPr>
          <a:ln/>
        </p:spPr>
        <p:txBody>
          <a:bodyPr/>
          <a:lstStyle>
            <a:lvl1pPr>
              <a:defRPr/>
            </a:lvl1pPr>
          </a:lstStyle>
          <a:p>
            <a:pPr>
              <a:defRPr/>
            </a:pPr>
            <a:fld id="{9DEC686B-4C88-49B4-BFD4-6F822E015D1E}" type="datetime4">
              <a:rPr lang="nl-NL" altLang="nl-NL"/>
              <a:pPr>
                <a:defRPr/>
              </a:pPr>
              <a:t>22 mei 2019</a:t>
            </a:fld>
            <a:endParaRPr lang="nl-NL" altLang="nl-NL" sz="1200">
              <a:latin typeface="Times" charset="0"/>
            </a:endParaRPr>
          </a:p>
        </p:txBody>
      </p:sp>
      <p:sp>
        <p:nvSpPr>
          <p:cNvPr id="4" name="Rectangle 5"/>
          <p:cNvSpPr>
            <a:spLocks noGrp="1" noChangeArrowheads="1"/>
          </p:cNvSpPr>
          <p:nvPr>
            <p:ph type="ftr" sz="quarter" idx="11"/>
          </p:nvPr>
        </p:nvSpPr>
        <p:spPr>
          <a:ln/>
        </p:spPr>
        <p:txBody>
          <a:bodyPr/>
          <a:lstStyle>
            <a:lvl1pPr>
              <a:defRPr/>
            </a:lvl1pPr>
          </a:lstStyle>
          <a:p>
            <a:pPr>
              <a:defRPr/>
            </a:pPr>
            <a:r>
              <a:rPr lang="nl-NL" altLang="nl-NL"/>
              <a:t>Rekenkamer Amsterdam</a:t>
            </a:r>
            <a:endParaRPr lang="nl-NL" altLang="nl-NL">
              <a:latin typeface="Times" charset="0"/>
            </a:endParaRPr>
          </a:p>
        </p:txBody>
      </p:sp>
      <p:sp>
        <p:nvSpPr>
          <p:cNvPr id="5" name="Rectangle 6"/>
          <p:cNvSpPr>
            <a:spLocks noGrp="1" noChangeArrowheads="1"/>
          </p:cNvSpPr>
          <p:nvPr>
            <p:ph type="sldNum" sz="quarter" idx="12"/>
          </p:nvPr>
        </p:nvSpPr>
        <p:spPr>
          <a:ln/>
        </p:spPr>
        <p:txBody>
          <a:bodyPr/>
          <a:lstStyle>
            <a:lvl1pPr>
              <a:defRPr/>
            </a:lvl1pPr>
          </a:lstStyle>
          <a:p>
            <a:pPr>
              <a:defRPr/>
            </a:pPr>
            <a:fld id="{AB044BEA-7BB3-4CC7-B721-2C8C2C07F3AA}" type="slidenum">
              <a:rPr lang="nl-NL" altLang="nl-NL"/>
              <a:pPr>
                <a:defRPr/>
              </a:pPr>
              <a:t>‹nr.›</a:t>
            </a:fld>
            <a:endParaRPr lang="nl-NL" altLang="nl-NL" sz="1400">
              <a:latin typeface="Times" charset="0"/>
            </a:endParaRPr>
          </a:p>
        </p:txBody>
      </p:sp>
    </p:spTree>
    <p:extLst>
      <p:ext uri="{BB962C8B-B14F-4D97-AF65-F5344CB8AC3E}">
        <p14:creationId xmlns:p14="http://schemas.microsoft.com/office/powerpoint/2010/main" val="41999707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B41D02F2-3A0B-4ABA-8953-C0176BA61A5A}" type="datetime4">
              <a:rPr lang="nl-NL" altLang="nl-NL"/>
              <a:pPr>
                <a:defRPr/>
              </a:pPr>
              <a:t>22 mei 2019</a:t>
            </a:fld>
            <a:endParaRPr lang="nl-NL" altLang="nl-NL" sz="1200">
              <a:latin typeface="Times" charset="0"/>
            </a:endParaRPr>
          </a:p>
        </p:txBody>
      </p:sp>
      <p:sp>
        <p:nvSpPr>
          <p:cNvPr id="3" name="Rectangle 5"/>
          <p:cNvSpPr>
            <a:spLocks noGrp="1" noChangeArrowheads="1"/>
          </p:cNvSpPr>
          <p:nvPr>
            <p:ph type="ftr" sz="quarter" idx="11"/>
          </p:nvPr>
        </p:nvSpPr>
        <p:spPr>
          <a:ln/>
        </p:spPr>
        <p:txBody>
          <a:bodyPr/>
          <a:lstStyle>
            <a:lvl1pPr>
              <a:defRPr/>
            </a:lvl1pPr>
          </a:lstStyle>
          <a:p>
            <a:pPr>
              <a:defRPr/>
            </a:pPr>
            <a:r>
              <a:rPr lang="nl-NL" altLang="nl-NL"/>
              <a:t>Rekenkamer Amsterdam</a:t>
            </a:r>
            <a:endParaRPr lang="nl-NL" altLang="nl-NL">
              <a:latin typeface="Times" charset="0"/>
            </a:endParaRPr>
          </a:p>
        </p:txBody>
      </p:sp>
      <p:sp>
        <p:nvSpPr>
          <p:cNvPr id="4" name="Rectangle 6"/>
          <p:cNvSpPr>
            <a:spLocks noGrp="1" noChangeArrowheads="1"/>
          </p:cNvSpPr>
          <p:nvPr>
            <p:ph type="sldNum" sz="quarter" idx="12"/>
          </p:nvPr>
        </p:nvSpPr>
        <p:spPr>
          <a:ln/>
        </p:spPr>
        <p:txBody>
          <a:bodyPr/>
          <a:lstStyle>
            <a:lvl1pPr>
              <a:defRPr/>
            </a:lvl1pPr>
          </a:lstStyle>
          <a:p>
            <a:pPr>
              <a:defRPr/>
            </a:pPr>
            <a:fld id="{FFFE8CA2-BC07-40E3-9C18-FD2371A5CAC1}" type="slidenum">
              <a:rPr lang="nl-NL" altLang="nl-NL"/>
              <a:pPr>
                <a:defRPr/>
              </a:pPr>
              <a:t>‹nr.›</a:t>
            </a:fld>
            <a:endParaRPr lang="nl-NL" altLang="nl-NL" sz="1400">
              <a:latin typeface="Times" charset="0"/>
            </a:endParaRPr>
          </a:p>
        </p:txBody>
      </p:sp>
    </p:spTree>
    <p:extLst>
      <p:ext uri="{BB962C8B-B14F-4D97-AF65-F5344CB8AC3E}">
        <p14:creationId xmlns:p14="http://schemas.microsoft.com/office/powerpoint/2010/main" val="42491935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nl-NL" smtClean="0"/>
              <a:t>Klik om de stijl te bewerken</a:t>
            </a:r>
            <a:endParaRPr lang="nl-NL"/>
          </a:p>
        </p:txBody>
      </p:sp>
      <p:sp>
        <p:nvSpPr>
          <p:cNvPr id="3" name="Tijdelijke aanduiding voor inhoud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tekst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Rectangle 4"/>
          <p:cNvSpPr>
            <a:spLocks noGrp="1" noChangeArrowheads="1"/>
          </p:cNvSpPr>
          <p:nvPr>
            <p:ph type="dt" sz="half" idx="10"/>
          </p:nvPr>
        </p:nvSpPr>
        <p:spPr>
          <a:ln/>
        </p:spPr>
        <p:txBody>
          <a:bodyPr/>
          <a:lstStyle>
            <a:lvl1pPr>
              <a:defRPr/>
            </a:lvl1pPr>
          </a:lstStyle>
          <a:p>
            <a:pPr>
              <a:defRPr/>
            </a:pPr>
            <a:fld id="{02E8A760-B42C-4628-B227-8222B603C147}" type="datetime4">
              <a:rPr lang="nl-NL" altLang="nl-NL"/>
              <a:pPr>
                <a:defRPr/>
              </a:pPr>
              <a:t>22 mei 2019</a:t>
            </a:fld>
            <a:endParaRPr lang="nl-NL" altLang="nl-NL" sz="1200">
              <a:latin typeface="Times" charset="0"/>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nl-NL" altLang="nl-NL"/>
              <a:t>Rekenkamer Amsterdam</a:t>
            </a:r>
            <a:endParaRPr lang="nl-NL" altLang="nl-NL">
              <a:latin typeface="Times" charset="0"/>
            </a:endParaRPr>
          </a:p>
        </p:txBody>
      </p:sp>
      <p:sp>
        <p:nvSpPr>
          <p:cNvPr id="7" name="Rectangle 6"/>
          <p:cNvSpPr>
            <a:spLocks noGrp="1" noChangeArrowheads="1"/>
          </p:cNvSpPr>
          <p:nvPr>
            <p:ph type="sldNum" sz="quarter" idx="12"/>
          </p:nvPr>
        </p:nvSpPr>
        <p:spPr>
          <a:ln/>
        </p:spPr>
        <p:txBody>
          <a:bodyPr/>
          <a:lstStyle>
            <a:lvl1pPr>
              <a:defRPr/>
            </a:lvl1pPr>
          </a:lstStyle>
          <a:p>
            <a:pPr>
              <a:defRPr/>
            </a:pPr>
            <a:fld id="{E3377F77-DF89-4BD1-A8B6-7059B5201A25}" type="slidenum">
              <a:rPr lang="nl-NL" altLang="nl-NL"/>
              <a:pPr>
                <a:defRPr/>
              </a:pPr>
              <a:t>‹nr.›</a:t>
            </a:fld>
            <a:endParaRPr lang="nl-NL" altLang="nl-NL" sz="1400">
              <a:latin typeface="Times" charset="0"/>
            </a:endParaRPr>
          </a:p>
        </p:txBody>
      </p:sp>
    </p:spTree>
    <p:extLst>
      <p:ext uri="{BB962C8B-B14F-4D97-AF65-F5344CB8AC3E}">
        <p14:creationId xmlns:p14="http://schemas.microsoft.com/office/powerpoint/2010/main" val="38908477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nl-NL" smtClean="0"/>
              <a:t>Klik om de stijl te bewerken</a:t>
            </a:r>
            <a:endParaRPr lang="nl-NL"/>
          </a:p>
        </p:txBody>
      </p:sp>
      <p:sp>
        <p:nvSpPr>
          <p:cNvPr id="3" name="Tijdelijke aanduiding voor afbeelding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nl-NL" noProof="0" smtClean="0"/>
              <a:t>Klik op het pictogram als u een afbeelding wilt toevoegen</a:t>
            </a:r>
          </a:p>
        </p:txBody>
      </p:sp>
      <p:sp>
        <p:nvSpPr>
          <p:cNvPr id="4" name="Tijdelijke aanduiding voor tekst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Rectangle 4"/>
          <p:cNvSpPr>
            <a:spLocks noGrp="1" noChangeArrowheads="1"/>
          </p:cNvSpPr>
          <p:nvPr>
            <p:ph type="dt" sz="half" idx="10"/>
          </p:nvPr>
        </p:nvSpPr>
        <p:spPr>
          <a:ln/>
        </p:spPr>
        <p:txBody>
          <a:bodyPr/>
          <a:lstStyle>
            <a:lvl1pPr>
              <a:defRPr/>
            </a:lvl1pPr>
          </a:lstStyle>
          <a:p>
            <a:pPr>
              <a:defRPr/>
            </a:pPr>
            <a:fld id="{AA43ED5C-0032-4734-9A41-2B66DC609355}" type="datetime4">
              <a:rPr lang="nl-NL" altLang="nl-NL"/>
              <a:pPr>
                <a:defRPr/>
              </a:pPr>
              <a:t>22 mei 2019</a:t>
            </a:fld>
            <a:endParaRPr lang="nl-NL" altLang="nl-NL" sz="1200">
              <a:latin typeface="Times" charset="0"/>
            </a:endParaRPr>
          </a:p>
        </p:txBody>
      </p:sp>
      <p:sp>
        <p:nvSpPr>
          <p:cNvPr id="6" name="Rectangle 5"/>
          <p:cNvSpPr>
            <a:spLocks noGrp="1" noChangeArrowheads="1"/>
          </p:cNvSpPr>
          <p:nvPr>
            <p:ph type="ftr" sz="quarter" idx="11"/>
          </p:nvPr>
        </p:nvSpPr>
        <p:spPr>
          <a:ln/>
        </p:spPr>
        <p:txBody>
          <a:bodyPr/>
          <a:lstStyle>
            <a:lvl1pPr>
              <a:defRPr/>
            </a:lvl1pPr>
          </a:lstStyle>
          <a:p>
            <a:pPr>
              <a:defRPr/>
            </a:pPr>
            <a:r>
              <a:rPr lang="nl-NL" altLang="nl-NL"/>
              <a:t>Rekenkamer Amsterdam</a:t>
            </a:r>
            <a:endParaRPr lang="nl-NL" altLang="nl-NL">
              <a:latin typeface="Times" charset="0"/>
            </a:endParaRPr>
          </a:p>
        </p:txBody>
      </p:sp>
      <p:sp>
        <p:nvSpPr>
          <p:cNvPr id="7" name="Rectangle 6"/>
          <p:cNvSpPr>
            <a:spLocks noGrp="1" noChangeArrowheads="1"/>
          </p:cNvSpPr>
          <p:nvPr>
            <p:ph type="sldNum" sz="quarter" idx="12"/>
          </p:nvPr>
        </p:nvSpPr>
        <p:spPr>
          <a:ln/>
        </p:spPr>
        <p:txBody>
          <a:bodyPr/>
          <a:lstStyle>
            <a:lvl1pPr>
              <a:defRPr/>
            </a:lvl1pPr>
          </a:lstStyle>
          <a:p>
            <a:pPr>
              <a:defRPr/>
            </a:pPr>
            <a:fld id="{A0F6449E-3B7B-41FC-8CB9-E094E237C7AF}" type="slidenum">
              <a:rPr lang="nl-NL" altLang="nl-NL"/>
              <a:pPr>
                <a:defRPr/>
              </a:pPr>
              <a:t>‹nr.›</a:t>
            </a:fld>
            <a:endParaRPr lang="nl-NL" altLang="nl-NL" sz="1400">
              <a:latin typeface="Times" charset="0"/>
            </a:endParaRPr>
          </a:p>
        </p:txBody>
      </p:sp>
    </p:spTree>
    <p:extLst>
      <p:ext uri="{BB962C8B-B14F-4D97-AF65-F5344CB8AC3E}">
        <p14:creationId xmlns:p14="http://schemas.microsoft.com/office/powerpoint/2010/main" val="15795817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body" idx="1"/>
          </p:nvPr>
        </p:nvSpPr>
        <p:spPr bwMode="auto">
          <a:xfrm>
            <a:off x="2057400" y="2819400"/>
            <a:ext cx="6400800"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nl-NL" altLang="nl-NL" smtClean="0"/>
              <a:t>Klik om de modelstijlen te bewerken</a:t>
            </a:r>
          </a:p>
          <a:p>
            <a:pPr lvl="1"/>
            <a:r>
              <a:rPr lang="nl-NL" altLang="nl-NL" smtClean="0"/>
              <a:t>Tweede niveau</a:t>
            </a:r>
          </a:p>
          <a:p>
            <a:pPr lvl="2"/>
            <a:r>
              <a:rPr lang="nl-NL" altLang="nl-NL" smtClean="0"/>
              <a:t>Derde niveau</a:t>
            </a:r>
          </a:p>
          <a:p>
            <a:pPr lvl="3"/>
            <a:r>
              <a:rPr lang="nl-NL" altLang="nl-NL" smtClean="0"/>
              <a:t>Vierde niveau</a:t>
            </a:r>
          </a:p>
          <a:p>
            <a:pPr lvl="4"/>
            <a:r>
              <a:rPr lang="nl-NL" altLang="nl-NL" smtClean="0"/>
              <a:t>Vijfde niveau</a:t>
            </a:r>
          </a:p>
        </p:txBody>
      </p:sp>
      <p:sp>
        <p:nvSpPr>
          <p:cNvPr id="1027" name="Rectangle 2"/>
          <p:cNvSpPr>
            <a:spLocks noGrp="1" noChangeArrowheads="1"/>
          </p:cNvSpPr>
          <p:nvPr>
            <p:ph type="title"/>
          </p:nvPr>
        </p:nvSpPr>
        <p:spPr bwMode="auto">
          <a:xfrm>
            <a:off x="2057400" y="1752600"/>
            <a:ext cx="64008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nl-NL" altLang="nl-NL" smtClean="0"/>
              <a:t>Klik om de stijl te bewerken</a:t>
            </a:r>
          </a:p>
        </p:txBody>
      </p:sp>
      <p:sp>
        <p:nvSpPr>
          <p:cNvPr id="1028" name="Rectangle 4"/>
          <p:cNvSpPr>
            <a:spLocks noGrp="1" noChangeArrowheads="1"/>
          </p:cNvSpPr>
          <p:nvPr>
            <p:ph type="dt" sz="half" idx="2"/>
          </p:nvPr>
        </p:nvSpPr>
        <p:spPr bwMode="auto">
          <a:xfrm>
            <a:off x="3429000" y="6248400"/>
            <a:ext cx="228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800">
                <a:latin typeface="+mn-lt"/>
              </a:defRPr>
            </a:lvl1pPr>
          </a:lstStyle>
          <a:p>
            <a:pPr>
              <a:defRPr/>
            </a:pPr>
            <a:fld id="{C7EFA13C-5DFB-49D9-98C0-F1C824B88CDE}" type="datetime4">
              <a:rPr lang="nl-NL" altLang="nl-NL" smtClean="0"/>
              <a:pPr>
                <a:defRPr/>
              </a:pPr>
              <a:t>22 mei 2019</a:t>
            </a:fld>
            <a:endParaRPr lang="nl-NL" altLang="nl-NL" sz="1200" dirty="0"/>
          </a:p>
        </p:txBody>
      </p:sp>
      <p:sp>
        <p:nvSpPr>
          <p:cNvPr id="1029" name="Rectangle 5"/>
          <p:cNvSpPr>
            <a:spLocks noGrp="1" noChangeArrowheads="1"/>
          </p:cNvSpPr>
          <p:nvPr>
            <p:ph type="ftr" sz="quarter" idx="3"/>
          </p:nvPr>
        </p:nvSpPr>
        <p:spPr bwMode="auto">
          <a:xfrm>
            <a:off x="55626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800">
                <a:latin typeface="+mn-lt"/>
              </a:defRPr>
            </a:lvl1pPr>
          </a:lstStyle>
          <a:p>
            <a:pPr>
              <a:defRPr/>
            </a:pPr>
            <a:r>
              <a:rPr lang="nl-NL" altLang="nl-NL" dirty="0" smtClean="0"/>
              <a:t>Rekenkamer Metropool Amsterdam</a:t>
            </a:r>
            <a:endParaRPr lang="nl-NL" altLang="nl-NL" dirty="0"/>
          </a:p>
        </p:txBody>
      </p:sp>
      <p:sp>
        <p:nvSpPr>
          <p:cNvPr id="1030" name="Rectangle 6"/>
          <p:cNvSpPr>
            <a:spLocks noGrp="1" noChangeArrowheads="1"/>
          </p:cNvSpPr>
          <p:nvPr>
            <p:ph type="sldNum" sz="quarter" idx="4"/>
          </p:nvPr>
        </p:nvSpPr>
        <p:spPr bwMode="auto">
          <a:xfrm>
            <a:off x="2057400" y="6248400"/>
            <a:ext cx="914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800">
                <a:latin typeface="+mn-lt"/>
              </a:defRPr>
            </a:lvl1pPr>
          </a:lstStyle>
          <a:p>
            <a:pPr>
              <a:defRPr/>
            </a:pPr>
            <a:fld id="{7DF447C7-7C70-44BE-8778-97C61EDC46F4}" type="slidenum">
              <a:rPr lang="nl-NL" altLang="nl-NL" smtClean="0"/>
              <a:pPr>
                <a:defRPr/>
              </a:pPr>
              <a:t>‹nr.›</a:t>
            </a:fld>
            <a:endParaRPr lang="nl-NL" altLang="nl-NL" sz="1400" dirty="0"/>
          </a:p>
        </p:txBody>
      </p:sp>
      <p:sp>
        <p:nvSpPr>
          <p:cNvPr id="1031" name="Rectangle 43"/>
          <p:cNvSpPr>
            <a:spLocks noChangeArrowheads="1"/>
          </p:cNvSpPr>
          <p:nvPr/>
        </p:nvSpPr>
        <p:spPr bwMode="auto">
          <a:xfrm>
            <a:off x="1276350" y="304800"/>
            <a:ext cx="522288" cy="52228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pPr>
              <a:defRPr/>
            </a:pPr>
            <a:endParaRPr lang="nl-NL" altLang="nl-NL" smtClean="0">
              <a:latin typeface="+mn-lt"/>
            </a:endParaRPr>
          </a:p>
        </p:txBody>
      </p:sp>
      <p:sp>
        <p:nvSpPr>
          <p:cNvPr id="1032" name="Rectangle 52"/>
          <p:cNvSpPr>
            <a:spLocks noChangeArrowheads="1"/>
          </p:cNvSpPr>
          <p:nvPr/>
        </p:nvSpPr>
        <p:spPr bwMode="auto">
          <a:xfrm>
            <a:off x="0" y="0"/>
            <a:ext cx="1295400" cy="6858000"/>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pPr>
              <a:defRPr/>
            </a:pPr>
            <a:endParaRPr lang="nl-NL" altLang="nl-NL" smtClean="0">
              <a:latin typeface="+mn-lt"/>
            </a:endParaRPr>
          </a:p>
        </p:txBody>
      </p:sp>
      <p:sp>
        <p:nvSpPr>
          <p:cNvPr id="1035" name="Rectangle 57"/>
          <p:cNvSpPr>
            <a:spLocks noChangeArrowheads="1"/>
          </p:cNvSpPr>
          <p:nvPr/>
        </p:nvSpPr>
        <p:spPr bwMode="auto">
          <a:xfrm>
            <a:off x="1981200" y="533400"/>
            <a:ext cx="2133600" cy="304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2400">
                <a:solidFill>
                  <a:schemeClr val="tx1"/>
                </a:solidFill>
                <a:latin typeface="Times" charset="0"/>
              </a:defRPr>
            </a:lvl1pPr>
            <a:lvl2pPr marL="742950" indent="-285750">
              <a:defRPr sz="2400">
                <a:solidFill>
                  <a:schemeClr val="tx1"/>
                </a:solidFill>
                <a:latin typeface="Times" charset="0"/>
              </a:defRPr>
            </a:lvl2pPr>
            <a:lvl3pPr marL="1143000" indent="-228600">
              <a:defRPr sz="2400">
                <a:solidFill>
                  <a:schemeClr val="tx1"/>
                </a:solidFill>
                <a:latin typeface="Times" charset="0"/>
              </a:defRPr>
            </a:lvl3pPr>
            <a:lvl4pPr marL="1600200" indent="-228600">
              <a:defRPr sz="2400">
                <a:solidFill>
                  <a:schemeClr val="tx1"/>
                </a:solidFill>
                <a:latin typeface="Times" charset="0"/>
              </a:defRPr>
            </a:lvl4pPr>
            <a:lvl5pPr marL="2057400" indent="-228600">
              <a:defRPr sz="2400">
                <a:solidFill>
                  <a:schemeClr val="tx1"/>
                </a:solidFill>
                <a:latin typeface="Times" charset="0"/>
              </a:defRPr>
            </a:lvl5pPr>
            <a:lvl6pPr marL="2514600" indent="-228600" eaLnBrk="0" fontAlgn="base" hangingPunct="0">
              <a:spcBef>
                <a:spcPct val="0"/>
              </a:spcBef>
              <a:spcAft>
                <a:spcPct val="0"/>
              </a:spcAft>
              <a:defRPr sz="2400">
                <a:solidFill>
                  <a:schemeClr val="tx1"/>
                </a:solidFill>
                <a:latin typeface="Times" charset="0"/>
              </a:defRPr>
            </a:lvl6pPr>
            <a:lvl7pPr marL="2971800" indent="-228600" eaLnBrk="0" fontAlgn="base" hangingPunct="0">
              <a:spcBef>
                <a:spcPct val="0"/>
              </a:spcBef>
              <a:spcAft>
                <a:spcPct val="0"/>
              </a:spcAft>
              <a:defRPr sz="2400">
                <a:solidFill>
                  <a:schemeClr val="tx1"/>
                </a:solidFill>
                <a:latin typeface="Times" charset="0"/>
              </a:defRPr>
            </a:lvl7pPr>
            <a:lvl8pPr marL="3429000" indent="-228600" eaLnBrk="0" fontAlgn="base" hangingPunct="0">
              <a:spcBef>
                <a:spcPct val="0"/>
              </a:spcBef>
              <a:spcAft>
                <a:spcPct val="0"/>
              </a:spcAft>
              <a:defRPr sz="2400">
                <a:solidFill>
                  <a:schemeClr val="tx1"/>
                </a:solidFill>
                <a:latin typeface="Times" charset="0"/>
              </a:defRPr>
            </a:lvl8pPr>
            <a:lvl9pPr marL="3886200" indent="-228600" eaLnBrk="0" fontAlgn="base" hangingPunct="0">
              <a:spcBef>
                <a:spcPct val="0"/>
              </a:spcBef>
              <a:spcAft>
                <a:spcPct val="0"/>
              </a:spcAft>
              <a:defRPr sz="2400">
                <a:solidFill>
                  <a:schemeClr val="tx1"/>
                </a:solidFill>
                <a:latin typeface="Times" charset="0"/>
              </a:defRPr>
            </a:lvl9pPr>
          </a:lstStyle>
          <a:p>
            <a:pPr>
              <a:defRPr/>
            </a:pPr>
            <a:endParaRPr lang="nl-NL" altLang="nl-NL" smtClean="0">
              <a:latin typeface="+mn-lt"/>
            </a:endParaRPr>
          </a:p>
        </p:txBody>
      </p:sp>
      <p:pic>
        <p:nvPicPr>
          <p:cNvPr id="1036" name="Picture 58"/>
          <p:cNvPicPr>
            <a:picLocks noChangeAspect="1" noChangeArrowheads="1"/>
          </p:cNvPicPr>
          <p:nvPr/>
        </p:nvPicPr>
        <p:blipFill>
          <a:blip r:embed="rId13" cstate="print">
            <a:clrChange>
              <a:clrFrom>
                <a:srgbClr val="D1D1D1"/>
              </a:clrFrom>
              <a:clrTo>
                <a:srgbClr val="D1D1D1">
                  <a:alpha val="0"/>
                </a:srgbClr>
              </a:clrTo>
            </a:clrChange>
            <a:extLst>
              <a:ext uri="{28A0092B-C50C-407E-A947-70E740481C1C}">
                <a14:useLocalDpi xmlns:a14="http://schemas.microsoft.com/office/drawing/2010/main" val="0"/>
              </a:ext>
            </a:extLst>
          </a:blip>
          <a:srcRect/>
          <a:stretch>
            <a:fillRect/>
          </a:stretch>
        </p:blipFill>
        <p:spPr bwMode="auto">
          <a:xfrm>
            <a:off x="914400" y="6019800"/>
            <a:ext cx="20161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Afbeelding 13"/>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95536" y="188641"/>
            <a:ext cx="2066897" cy="720080"/>
          </a:xfrm>
          <a:prstGeom prst="rect">
            <a:avLst/>
          </a:prstGeom>
        </p:spPr>
      </p:pic>
    </p:spTree>
  </p:cSld>
  <p:clrMap bg1="lt1" tx1="dk1" bg2="lt2" tx2="dk2" accent1="accent1" accent2="accent2" accent3="accent3" accent4="accent4" accent5="accent5" accent6="accent6" hlink="hlink" folHlink="folHlink"/>
  <p:sldLayoutIdLst>
    <p:sldLayoutId id="2147483683"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hdr="0" ftr="0" dt="0"/>
  <p:txStyles>
    <p:titleStyle>
      <a:lvl1pPr algn="l" rtl="0" eaLnBrk="1" fontAlgn="base" hangingPunct="1">
        <a:spcBef>
          <a:spcPct val="0"/>
        </a:spcBef>
        <a:spcAft>
          <a:spcPct val="0"/>
        </a:spcAft>
        <a:defRPr sz="3200" b="1">
          <a:solidFill>
            <a:schemeClr val="tx2"/>
          </a:solidFill>
          <a:latin typeface="+mn-lt"/>
          <a:ea typeface="+mj-ea"/>
          <a:cs typeface="+mj-cs"/>
        </a:defRPr>
      </a:lvl1pPr>
      <a:lvl2pPr algn="l" rtl="0" eaLnBrk="1" fontAlgn="base" hangingPunct="1">
        <a:spcBef>
          <a:spcPct val="0"/>
        </a:spcBef>
        <a:spcAft>
          <a:spcPct val="0"/>
        </a:spcAft>
        <a:defRPr sz="3200" b="1">
          <a:solidFill>
            <a:schemeClr val="tx2"/>
          </a:solidFill>
          <a:latin typeface="Tw Cen MT Condensed" pitchFamily="34" charset="0"/>
        </a:defRPr>
      </a:lvl2pPr>
      <a:lvl3pPr algn="l" rtl="0" eaLnBrk="1" fontAlgn="base" hangingPunct="1">
        <a:spcBef>
          <a:spcPct val="0"/>
        </a:spcBef>
        <a:spcAft>
          <a:spcPct val="0"/>
        </a:spcAft>
        <a:defRPr sz="3200" b="1">
          <a:solidFill>
            <a:schemeClr val="tx2"/>
          </a:solidFill>
          <a:latin typeface="Tw Cen MT Condensed" pitchFamily="34" charset="0"/>
        </a:defRPr>
      </a:lvl3pPr>
      <a:lvl4pPr algn="l" rtl="0" eaLnBrk="1" fontAlgn="base" hangingPunct="1">
        <a:spcBef>
          <a:spcPct val="0"/>
        </a:spcBef>
        <a:spcAft>
          <a:spcPct val="0"/>
        </a:spcAft>
        <a:defRPr sz="3200" b="1">
          <a:solidFill>
            <a:schemeClr val="tx2"/>
          </a:solidFill>
          <a:latin typeface="Tw Cen MT Condensed" pitchFamily="34" charset="0"/>
        </a:defRPr>
      </a:lvl4pPr>
      <a:lvl5pPr algn="l" rtl="0" eaLnBrk="1" fontAlgn="base" hangingPunct="1">
        <a:spcBef>
          <a:spcPct val="0"/>
        </a:spcBef>
        <a:spcAft>
          <a:spcPct val="0"/>
        </a:spcAft>
        <a:defRPr sz="3200" b="1">
          <a:solidFill>
            <a:schemeClr val="tx2"/>
          </a:solidFill>
          <a:latin typeface="Tw Cen MT Condensed" pitchFamily="34" charset="0"/>
        </a:defRPr>
      </a:lvl5pPr>
      <a:lvl6pPr marL="457200" algn="l" rtl="0" eaLnBrk="1" fontAlgn="base" hangingPunct="1">
        <a:spcBef>
          <a:spcPct val="0"/>
        </a:spcBef>
        <a:spcAft>
          <a:spcPct val="0"/>
        </a:spcAft>
        <a:defRPr sz="3200" b="1">
          <a:solidFill>
            <a:schemeClr val="tx2"/>
          </a:solidFill>
          <a:latin typeface="Arial" charset="0"/>
        </a:defRPr>
      </a:lvl6pPr>
      <a:lvl7pPr marL="914400" algn="l" rtl="0" eaLnBrk="1" fontAlgn="base" hangingPunct="1">
        <a:spcBef>
          <a:spcPct val="0"/>
        </a:spcBef>
        <a:spcAft>
          <a:spcPct val="0"/>
        </a:spcAft>
        <a:defRPr sz="3200" b="1">
          <a:solidFill>
            <a:schemeClr val="tx2"/>
          </a:solidFill>
          <a:latin typeface="Arial" charset="0"/>
        </a:defRPr>
      </a:lvl7pPr>
      <a:lvl8pPr marL="1371600" algn="l" rtl="0" eaLnBrk="1" fontAlgn="base" hangingPunct="1">
        <a:spcBef>
          <a:spcPct val="0"/>
        </a:spcBef>
        <a:spcAft>
          <a:spcPct val="0"/>
        </a:spcAft>
        <a:defRPr sz="3200" b="1">
          <a:solidFill>
            <a:schemeClr val="tx2"/>
          </a:solidFill>
          <a:latin typeface="Arial" charset="0"/>
        </a:defRPr>
      </a:lvl8pPr>
      <a:lvl9pPr marL="1828800" algn="l" rtl="0" eaLnBrk="1" fontAlgn="base" hangingPunct="1">
        <a:spcBef>
          <a:spcPct val="0"/>
        </a:spcBef>
        <a:spcAft>
          <a:spcPct val="0"/>
        </a:spcAft>
        <a:defRPr sz="3200" b="1">
          <a:solidFill>
            <a:schemeClr val="tx2"/>
          </a:solidFill>
          <a:latin typeface="Arial" charset="0"/>
        </a:defRPr>
      </a:lvl9pPr>
    </p:titleStyle>
    <p:bodyStyle>
      <a:lvl1pPr marL="342900" indent="-342900" algn="l" rtl="0" eaLnBrk="1" fontAlgn="base" hangingPunct="1">
        <a:spcBef>
          <a:spcPct val="20000"/>
        </a:spcBef>
        <a:spcAft>
          <a:spcPct val="0"/>
        </a:spcAft>
        <a:buChar char="•"/>
        <a:defRPr sz="30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lstStyle/>
          <a:p>
            <a:pPr eaLnBrk="1" hangingPunct="1"/>
            <a:r>
              <a:rPr lang="nl-NL" altLang="nl-NL" sz="2800" dirty="0" smtClean="0"/>
              <a:t>Rapport subsidies maatschappelijke- en bewonersinitiatieven</a:t>
            </a:r>
            <a:endParaRPr lang="en-US" altLang="nl-NL" sz="2800" dirty="0" smtClean="0"/>
          </a:p>
        </p:txBody>
      </p:sp>
      <p:sp>
        <p:nvSpPr>
          <p:cNvPr id="3075" name="Rectangle 3"/>
          <p:cNvSpPr>
            <a:spLocks noGrp="1" noChangeArrowheads="1"/>
          </p:cNvSpPr>
          <p:nvPr>
            <p:ph type="subTitle" idx="1"/>
          </p:nvPr>
        </p:nvSpPr>
        <p:spPr>
          <a:xfrm>
            <a:off x="1979712" y="2971800"/>
            <a:ext cx="6120680" cy="673224"/>
          </a:xfrm>
        </p:spPr>
        <p:txBody>
          <a:bodyPr/>
          <a:lstStyle/>
          <a:p>
            <a:pPr eaLnBrk="1" hangingPunct="1"/>
            <a:r>
              <a:rPr lang="nl-NL" altLang="nl-NL" sz="1800" dirty="0" smtClean="0"/>
              <a:t>Presentatie voor de Stadsdeelcommissie stadsdeel Zuidoost 22 mei 2019</a:t>
            </a:r>
          </a:p>
        </p:txBody>
      </p:sp>
      <p:pic>
        <p:nvPicPr>
          <p:cNvPr id="2050" name="Picture 2" descr="H:\Mijn Documenten\Mijn Afbeeldingen\telrol.jpg"/>
          <p:cNvPicPr>
            <a:picLocks noChangeAspect="1" noChangeArrowheads="1"/>
          </p:cNvPicPr>
          <p:nvPr/>
        </p:nvPicPr>
        <p:blipFill rotWithShape="1">
          <a:blip r:embed="rId3">
            <a:extLst>
              <a:ext uri="{28A0092B-C50C-407E-A947-70E740481C1C}">
                <a14:useLocalDpi xmlns:a14="http://schemas.microsoft.com/office/drawing/2010/main" val="0"/>
              </a:ext>
            </a:extLst>
          </a:blip>
          <a:srcRect l="-9061" t="29301" r="-8806" b="42052"/>
          <a:stretch/>
        </p:blipFill>
        <p:spPr bwMode="auto">
          <a:xfrm>
            <a:off x="-828600" y="3766782"/>
            <a:ext cx="10873208" cy="201986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057400" y="764704"/>
            <a:ext cx="6400800" cy="838200"/>
          </a:xfrm>
        </p:spPr>
        <p:txBody>
          <a:bodyPr/>
          <a:lstStyle/>
          <a:p>
            <a:r>
              <a:rPr lang="nl-NL" dirty="0" smtClean="0"/>
              <a:t>Bevindingen: rechtmatigheid</a:t>
            </a:r>
            <a:endParaRPr lang="nl-NL" dirty="0"/>
          </a:p>
        </p:txBody>
      </p:sp>
      <p:sp>
        <p:nvSpPr>
          <p:cNvPr id="3" name="Tijdelijke aanduiding voor inhoud 2"/>
          <p:cNvSpPr>
            <a:spLocks noGrp="1"/>
          </p:cNvSpPr>
          <p:nvPr>
            <p:ph idx="1"/>
          </p:nvPr>
        </p:nvSpPr>
        <p:spPr>
          <a:xfrm>
            <a:off x="2057400" y="1772816"/>
            <a:ext cx="6400800" cy="4392488"/>
          </a:xfrm>
        </p:spPr>
        <p:txBody>
          <a:bodyPr/>
          <a:lstStyle/>
          <a:p>
            <a:r>
              <a:rPr lang="nl-NL" sz="2000" dirty="0" smtClean="0"/>
              <a:t>Niet voldoen aan vereisten bij indiening heeft </a:t>
            </a:r>
            <a:r>
              <a:rPr lang="nl-NL" sz="2000" b="1" dirty="0" smtClean="0">
                <a:solidFill>
                  <a:srgbClr val="FF0000"/>
                </a:solidFill>
              </a:rPr>
              <a:t>soms</a:t>
            </a:r>
            <a:r>
              <a:rPr lang="nl-NL" sz="2000" dirty="0" smtClean="0"/>
              <a:t> consequenties, </a:t>
            </a:r>
          </a:p>
          <a:p>
            <a:pPr lvl="1"/>
            <a:r>
              <a:rPr lang="nl-NL" sz="1800" dirty="0" smtClean="0"/>
              <a:t>In 92% van de dossiers ontbraken één of meer stukken</a:t>
            </a:r>
          </a:p>
          <a:p>
            <a:pPr lvl="1"/>
            <a:r>
              <a:rPr lang="nl-NL" sz="1800" dirty="0" smtClean="0"/>
              <a:t>In 25% van die gevallen werd de subsidie geweigerd</a:t>
            </a:r>
          </a:p>
          <a:p>
            <a:pPr lvl="2"/>
            <a:r>
              <a:rPr lang="nl-NL" sz="1600" dirty="0" smtClean="0"/>
              <a:t>Reden werd in het dossier niet expliciet benoemd</a:t>
            </a:r>
          </a:p>
          <a:p>
            <a:r>
              <a:rPr lang="nl-NL" sz="2000" dirty="0" smtClean="0"/>
              <a:t>Ontbreken van verantwoording achteraf (activiteiten-verslag) heeft </a:t>
            </a:r>
            <a:r>
              <a:rPr lang="nl-NL" sz="2000" b="1" dirty="0" smtClean="0">
                <a:solidFill>
                  <a:srgbClr val="FF0000"/>
                </a:solidFill>
              </a:rPr>
              <a:t>vrijwel nooit</a:t>
            </a:r>
            <a:r>
              <a:rPr lang="nl-NL" sz="2000" b="1" dirty="0" smtClean="0"/>
              <a:t> </a:t>
            </a:r>
            <a:r>
              <a:rPr lang="nl-NL" sz="2000" dirty="0" smtClean="0"/>
              <a:t>consequenties</a:t>
            </a:r>
          </a:p>
          <a:p>
            <a:pPr marL="0" indent="0">
              <a:buNone/>
            </a:pPr>
            <a:endParaRPr lang="nl-NL" sz="2000" dirty="0" smtClean="0"/>
          </a:p>
          <a:p>
            <a:r>
              <a:rPr lang="nl-NL" sz="2000" dirty="0" smtClean="0"/>
              <a:t>Rechtsbescherming bij de werkwijze regiegroepen / </a:t>
            </a:r>
            <a:r>
              <a:rPr lang="nl-NL" sz="2000" i="1" dirty="0" smtClean="0"/>
              <a:t>budgetten</a:t>
            </a:r>
            <a:r>
              <a:rPr lang="nl-NL" sz="2000" dirty="0" smtClean="0"/>
              <a:t> minder toegankelijk (NB is niet van toepassing in Zuidoost)</a:t>
            </a:r>
          </a:p>
          <a:p>
            <a:endParaRPr lang="nl-NL" sz="1800" dirty="0"/>
          </a:p>
          <a:p>
            <a:endParaRPr lang="nl-NL" sz="1800" dirty="0"/>
          </a:p>
        </p:txBody>
      </p:sp>
      <p:sp>
        <p:nvSpPr>
          <p:cNvPr id="4" name="Tijdelijke aanduiding voor dianummer 3"/>
          <p:cNvSpPr>
            <a:spLocks noGrp="1"/>
          </p:cNvSpPr>
          <p:nvPr>
            <p:ph type="sldNum" sz="quarter" idx="12"/>
          </p:nvPr>
        </p:nvSpPr>
        <p:spPr/>
        <p:txBody>
          <a:bodyPr/>
          <a:lstStyle/>
          <a:p>
            <a:pPr>
              <a:defRPr/>
            </a:pPr>
            <a:fld id="{1FA42EB2-C7DC-40C6-A675-ABA865C82C25}" type="slidenum">
              <a:rPr lang="nl-NL" altLang="nl-NL" smtClean="0"/>
              <a:pPr>
                <a:defRPr/>
              </a:pPr>
              <a:t>10</a:t>
            </a:fld>
            <a:endParaRPr lang="nl-NL" altLang="nl-NL" sz="1400">
              <a:latin typeface="Times" charset="0"/>
            </a:endParaRPr>
          </a:p>
        </p:txBody>
      </p:sp>
    </p:spTree>
    <p:extLst>
      <p:ext uri="{BB962C8B-B14F-4D97-AF65-F5344CB8AC3E}">
        <p14:creationId xmlns:p14="http://schemas.microsoft.com/office/powerpoint/2010/main" val="42121429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057400" y="1052736"/>
            <a:ext cx="6400800" cy="838200"/>
          </a:xfrm>
        </p:spPr>
        <p:txBody>
          <a:bodyPr/>
          <a:lstStyle/>
          <a:p>
            <a:r>
              <a:rPr lang="nl-NL" dirty="0" smtClean="0"/>
              <a:t>Algemene aanbevelingen</a:t>
            </a:r>
            <a:endParaRPr lang="nl-NL" dirty="0"/>
          </a:p>
        </p:txBody>
      </p:sp>
      <p:sp>
        <p:nvSpPr>
          <p:cNvPr id="3" name="Tijdelijke aanduiding voor inhoud 2"/>
          <p:cNvSpPr>
            <a:spLocks noGrp="1"/>
          </p:cNvSpPr>
          <p:nvPr>
            <p:ph idx="1"/>
          </p:nvPr>
        </p:nvSpPr>
        <p:spPr>
          <a:xfrm>
            <a:off x="2051720" y="2204864"/>
            <a:ext cx="6763072" cy="2592288"/>
          </a:xfrm>
        </p:spPr>
        <p:txBody>
          <a:bodyPr/>
          <a:lstStyle/>
          <a:p>
            <a:pPr marL="514350" indent="-514350">
              <a:buFont typeface="+mj-lt"/>
              <a:buAutoNum type="arabicPeriod"/>
            </a:pPr>
            <a:r>
              <a:rPr lang="nl-NL" sz="2400" dirty="0" smtClean="0"/>
              <a:t>Verder sturen op faciliterende rol</a:t>
            </a:r>
          </a:p>
          <a:p>
            <a:pPr marL="514350" indent="-514350">
              <a:buFont typeface="+mj-lt"/>
              <a:buAutoNum type="arabicPeriod"/>
            </a:pPr>
            <a:r>
              <a:rPr lang="nl-NL" sz="2400" dirty="0" smtClean="0"/>
              <a:t>Versimpelen regels voor subsidies</a:t>
            </a:r>
          </a:p>
          <a:p>
            <a:pPr marL="514350" indent="-514350">
              <a:buFont typeface="+mj-lt"/>
              <a:buAutoNum type="arabicPeriod"/>
            </a:pPr>
            <a:r>
              <a:rPr lang="nl-NL" sz="2400" dirty="0" smtClean="0"/>
              <a:t>Doelmatige controle op subsidies</a:t>
            </a:r>
          </a:p>
          <a:p>
            <a:pPr marL="514350" indent="-514350">
              <a:buFont typeface="+mj-lt"/>
              <a:buAutoNum type="arabicPeriod"/>
            </a:pPr>
            <a:r>
              <a:rPr lang="nl-NL" sz="2400" dirty="0" smtClean="0"/>
              <a:t>Inzetten bewoners bewaken subsidiegelden</a:t>
            </a:r>
          </a:p>
          <a:p>
            <a:pPr marL="514350" indent="-514350">
              <a:buFont typeface="+mj-lt"/>
              <a:buAutoNum type="arabicPeriod"/>
            </a:pPr>
            <a:r>
              <a:rPr lang="nl-NL" sz="2400" dirty="0" smtClean="0"/>
              <a:t>Zichtbaar maken van resultaten</a:t>
            </a:r>
            <a:endParaRPr lang="nl-NL" sz="2400" dirty="0"/>
          </a:p>
        </p:txBody>
      </p:sp>
      <p:sp>
        <p:nvSpPr>
          <p:cNvPr id="4" name="Tijdelijke aanduiding voor dianummer 3"/>
          <p:cNvSpPr>
            <a:spLocks noGrp="1"/>
          </p:cNvSpPr>
          <p:nvPr>
            <p:ph type="sldNum" sz="quarter" idx="12"/>
          </p:nvPr>
        </p:nvSpPr>
        <p:spPr/>
        <p:txBody>
          <a:bodyPr/>
          <a:lstStyle/>
          <a:p>
            <a:pPr>
              <a:defRPr/>
            </a:pPr>
            <a:fld id="{1FA42EB2-C7DC-40C6-A675-ABA865C82C25}" type="slidenum">
              <a:rPr lang="nl-NL" altLang="nl-NL" smtClean="0"/>
              <a:pPr>
                <a:defRPr/>
              </a:pPr>
              <a:t>11</a:t>
            </a:fld>
            <a:endParaRPr lang="nl-NL" altLang="nl-NL" sz="1400">
              <a:latin typeface="Times" charset="0"/>
            </a:endParaRPr>
          </a:p>
        </p:txBody>
      </p:sp>
    </p:spTree>
    <p:extLst>
      <p:ext uri="{BB962C8B-B14F-4D97-AF65-F5344CB8AC3E}">
        <p14:creationId xmlns:p14="http://schemas.microsoft.com/office/powerpoint/2010/main" val="3459688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051720" y="908720"/>
            <a:ext cx="6400800" cy="838200"/>
          </a:xfrm>
        </p:spPr>
        <p:txBody>
          <a:bodyPr/>
          <a:lstStyle/>
          <a:p>
            <a:r>
              <a:rPr lang="nl-NL" sz="2800" dirty="0" smtClean="0"/>
              <a:t>Wat merkten we op aan Zuidoost?</a:t>
            </a:r>
            <a:endParaRPr lang="nl-NL" sz="2800" dirty="0"/>
          </a:p>
        </p:txBody>
      </p:sp>
      <p:sp>
        <p:nvSpPr>
          <p:cNvPr id="4" name="Tijdelijke aanduiding voor dianummer 3"/>
          <p:cNvSpPr>
            <a:spLocks noGrp="1"/>
          </p:cNvSpPr>
          <p:nvPr>
            <p:ph type="sldNum" sz="quarter" idx="12"/>
          </p:nvPr>
        </p:nvSpPr>
        <p:spPr/>
        <p:txBody>
          <a:bodyPr/>
          <a:lstStyle/>
          <a:p>
            <a:pPr>
              <a:defRPr/>
            </a:pPr>
            <a:fld id="{1FA42EB2-C7DC-40C6-A675-ABA865C82C25}" type="slidenum">
              <a:rPr lang="nl-NL" altLang="nl-NL" smtClean="0"/>
              <a:pPr>
                <a:defRPr/>
              </a:pPr>
              <a:t>12</a:t>
            </a:fld>
            <a:endParaRPr lang="nl-NL" altLang="nl-NL" sz="1400">
              <a:latin typeface="Times" charset="0"/>
            </a:endParaRPr>
          </a:p>
        </p:txBody>
      </p:sp>
      <p:sp>
        <p:nvSpPr>
          <p:cNvPr id="6" name="Tijdelijke aanduiding voor inhoud 5"/>
          <p:cNvSpPr>
            <a:spLocks noGrp="1"/>
          </p:cNvSpPr>
          <p:nvPr>
            <p:ph idx="1"/>
          </p:nvPr>
        </p:nvSpPr>
        <p:spPr>
          <a:xfrm>
            <a:off x="2123728" y="2132856"/>
            <a:ext cx="6696744" cy="3384376"/>
          </a:xfrm>
        </p:spPr>
        <p:txBody>
          <a:bodyPr/>
          <a:lstStyle/>
          <a:p>
            <a:r>
              <a:rPr lang="nl-NL" sz="1800" dirty="0" smtClean="0"/>
              <a:t>Totaal </a:t>
            </a:r>
            <a:r>
              <a:rPr lang="nl-NL" sz="1800" dirty="0"/>
              <a:t>€ </a:t>
            </a:r>
            <a:r>
              <a:rPr lang="nl-NL" sz="1800" dirty="0" smtClean="0"/>
              <a:t>280.000 subsidies MI en BI verleend in 2017</a:t>
            </a:r>
          </a:p>
          <a:p>
            <a:r>
              <a:rPr lang="nl-NL" sz="1800" dirty="0" smtClean="0"/>
              <a:t>Relatief weinig voor MI </a:t>
            </a:r>
          </a:p>
          <a:p>
            <a:pPr lvl="1"/>
            <a:r>
              <a:rPr lang="nl-NL" sz="1600" dirty="0" smtClean="0"/>
              <a:t>2 van de </a:t>
            </a:r>
            <a:r>
              <a:rPr lang="nl-NL" sz="1600" smtClean="0"/>
              <a:t>76 </a:t>
            </a:r>
            <a:r>
              <a:rPr lang="nl-NL" sz="1600" smtClean="0"/>
              <a:t>verstrekte </a:t>
            </a:r>
            <a:r>
              <a:rPr lang="nl-NL" sz="1600" smtClean="0"/>
              <a:t>subsidies  </a:t>
            </a:r>
            <a:r>
              <a:rPr lang="nl-NL" sz="1600" dirty="0" smtClean="0"/>
              <a:t>(t.w.v</a:t>
            </a:r>
            <a:r>
              <a:rPr lang="nl-NL" sz="1600" dirty="0" smtClean="0"/>
              <a:t>. € 6.566) </a:t>
            </a:r>
          </a:p>
          <a:p>
            <a:pPr lvl="1"/>
            <a:r>
              <a:rPr lang="nl-NL" sz="1600" dirty="0" smtClean="0"/>
              <a:t>2 van de 11 aanvragen afgewezen (82%)</a:t>
            </a:r>
          </a:p>
          <a:p>
            <a:pPr lvl="1"/>
            <a:r>
              <a:rPr lang="nl-NL" sz="1600" dirty="0" smtClean="0"/>
              <a:t>Maximale subsidie MI </a:t>
            </a:r>
            <a:r>
              <a:rPr lang="nl-NL" sz="1600" dirty="0"/>
              <a:t>€ 10.000 </a:t>
            </a:r>
            <a:endParaRPr lang="nl-NL" sz="1600" dirty="0" smtClean="0"/>
          </a:p>
          <a:p>
            <a:r>
              <a:rPr lang="nl-NL" sz="1800" dirty="0" smtClean="0"/>
              <a:t>Strenge toepassing van regelgeving (o.a. i-toets)</a:t>
            </a:r>
          </a:p>
          <a:p>
            <a:pPr lvl="1"/>
            <a:r>
              <a:rPr lang="nl-NL" sz="1600" dirty="0" smtClean="0"/>
              <a:t>Gemiddelde afwijzing bij MI in Amsterdam is 36%</a:t>
            </a:r>
          </a:p>
          <a:p>
            <a:r>
              <a:rPr lang="nl-NL" sz="1800" dirty="0" smtClean="0"/>
              <a:t>Scheiding tussen adviseren bij en beoordeling van aanvraag</a:t>
            </a:r>
          </a:p>
          <a:p>
            <a:pPr lvl="1"/>
            <a:r>
              <a:rPr lang="nl-NL" sz="1800" dirty="0" smtClean="0"/>
              <a:t>POZO / PBAZO / Venzo (ondersteuning en promotie)</a:t>
            </a:r>
          </a:p>
          <a:p>
            <a:r>
              <a:rPr lang="nl-NL" sz="1800" dirty="0" smtClean="0"/>
              <a:t>Aanvraag 8 weken vóór start activiteit (elders 4 weken</a:t>
            </a:r>
            <a:r>
              <a:rPr lang="nl-NL" sz="1800" dirty="0"/>
              <a:t>)</a:t>
            </a:r>
            <a:endParaRPr lang="nl-NL" sz="1800" dirty="0" smtClean="0"/>
          </a:p>
          <a:p>
            <a:pPr lvl="1"/>
            <a:endParaRPr lang="nl-NL" sz="2000" dirty="0"/>
          </a:p>
        </p:txBody>
      </p:sp>
    </p:spTree>
    <p:extLst>
      <p:ext uri="{BB962C8B-B14F-4D97-AF65-F5344CB8AC3E}">
        <p14:creationId xmlns:p14="http://schemas.microsoft.com/office/powerpoint/2010/main" val="40525317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p:cNvSpPr>
            <a:spLocks noGrp="1"/>
          </p:cNvSpPr>
          <p:nvPr>
            <p:ph type="sldNum" sz="quarter" idx="12"/>
          </p:nvPr>
        </p:nvSpPr>
        <p:spPr/>
        <p:txBody>
          <a:bodyPr/>
          <a:lstStyle/>
          <a:p>
            <a:pPr>
              <a:defRPr/>
            </a:pPr>
            <a:fld id="{1FA42EB2-C7DC-40C6-A675-ABA865C82C25}" type="slidenum">
              <a:rPr lang="nl-NL" altLang="nl-NL" smtClean="0"/>
              <a:pPr>
                <a:defRPr/>
              </a:pPr>
              <a:t>13</a:t>
            </a:fld>
            <a:endParaRPr lang="nl-NL" altLang="nl-NL" sz="1400">
              <a:latin typeface="Times" charset="0"/>
            </a:endParaRPr>
          </a:p>
        </p:txBody>
      </p:sp>
      <p:pic>
        <p:nvPicPr>
          <p:cNvPr id="4098" name="Picture 2" descr="G:\RMA\Projecten Amsterdam RA\2018 RA OND Subsidies maatschapp.initiatieven\035 Enquetes\3. Inwoners_organisaties\Graphs\Inspanning.e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7" y="188641"/>
            <a:ext cx="7158123" cy="6183058"/>
          </a:xfrm>
          <a:prstGeom prst="rect">
            <a:avLst/>
          </a:prstGeom>
          <a:noFill/>
          <a:extLst>
            <a:ext uri="{909E8E84-426E-40DD-AFC4-6F175D3DCCD1}">
              <a14:hiddenFill xmlns:a14="http://schemas.microsoft.com/office/drawing/2010/main">
                <a:solidFill>
                  <a:srgbClr val="FFFFFF"/>
                </a:solidFill>
              </a14:hiddenFill>
            </a:ext>
          </a:extLst>
        </p:spPr>
      </p:pic>
      <p:sp>
        <p:nvSpPr>
          <p:cNvPr id="2" name="Tekstvak 1"/>
          <p:cNvSpPr txBox="1"/>
          <p:nvPr/>
        </p:nvSpPr>
        <p:spPr>
          <a:xfrm>
            <a:off x="1331640" y="1052736"/>
            <a:ext cx="2016224" cy="830997"/>
          </a:xfrm>
          <a:prstGeom prst="rect">
            <a:avLst/>
          </a:prstGeom>
          <a:noFill/>
        </p:spPr>
        <p:txBody>
          <a:bodyPr wrap="square" rtlCol="0">
            <a:spAutoFit/>
          </a:bodyPr>
          <a:lstStyle/>
          <a:p>
            <a:r>
              <a:rPr lang="nl-NL" sz="1600" dirty="0" smtClean="0">
                <a:solidFill>
                  <a:srgbClr val="FF0000"/>
                </a:solidFill>
              </a:rPr>
              <a:t>In Zuidoost is ‘maatschappelijke’ doelmatigheid beperkt</a:t>
            </a:r>
            <a:endParaRPr lang="nl-NL" sz="1600" dirty="0">
              <a:solidFill>
                <a:srgbClr val="FF0000"/>
              </a:solidFill>
            </a:endParaRPr>
          </a:p>
        </p:txBody>
      </p:sp>
    </p:spTree>
    <p:extLst>
      <p:ext uri="{BB962C8B-B14F-4D97-AF65-F5344CB8AC3E}">
        <p14:creationId xmlns:p14="http://schemas.microsoft.com/office/powerpoint/2010/main" val="753486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p:cNvSpPr>
            <a:spLocks noGrp="1"/>
          </p:cNvSpPr>
          <p:nvPr>
            <p:ph type="sldNum" sz="quarter" idx="12"/>
          </p:nvPr>
        </p:nvSpPr>
        <p:spPr/>
        <p:txBody>
          <a:bodyPr/>
          <a:lstStyle/>
          <a:p>
            <a:pPr>
              <a:defRPr/>
            </a:pPr>
            <a:fld id="{1FA42EB2-C7DC-40C6-A675-ABA865C82C25}" type="slidenum">
              <a:rPr lang="nl-NL" altLang="nl-NL" smtClean="0"/>
              <a:pPr>
                <a:defRPr/>
              </a:pPr>
              <a:t>14</a:t>
            </a:fld>
            <a:endParaRPr lang="nl-NL" altLang="nl-NL" sz="1400">
              <a:latin typeface="Times" charset="0"/>
            </a:endParaRPr>
          </a:p>
        </p:txBody>
      </p:sp>
      <p:pic>
        <p:nvPicPr>
          <p:cNvPr id="3074" name="Picture 2" descr="G:\RMA\Projecten Amsterdam RA\2018 RA OND Subsidies maatschapp.initiatieven\035 Enquetes\3. Inwoners_organisaties\Graphs\Ervaringmedewerkers.em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9712" y="888999"/>
            <a:ext cx="7661188" cy="5328592"/>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p:cNvSpPr txBox="1"/>
          <p:nvPr/>
        </p:nvSpPr>
        <p:spPr>
          <a:xfrm>
            <a:off x="1259632" y="888999"/>
            <a:ext cx="1440160" cy="1323439"/>
          </a:xfrm>
          <a:prstGeom prst="rect">
            <a:avLst/>
          </a:prstGeom>
          <a:noFill/>
        </p:spPr>
        <p:txBody>
          <a:bodyPr wrap="square" rtlCol="0">
            <a:spAutoFit/>
          </a:bodyPr>
          <a:lstStyle/>
          <a:p>
            <a:r>
              <a:rPr lang="nl-NL" sz="1600" dirty="0" smtClean="0">
                <a:solidFill>
                  <a:srgbClr val="FF0000"/>
                </a:solidFill>
              </a:rPr>
              <a:t>In Zuidoost is ondersteuning vergelijkbaar met de andere stadsdelen</a:t>
            </a:r>
            <a:endParaRPr lang="nl-NL" sz="1600" dirty="0">
              <a:solidFill>
                <a:srgbClr val="FF0000"/>
              </a:solidFill>
            </a:endParaRPr>
          </a:p>
        </p:txBody>
      </p:sp>
    </p:spTree>
    <p:extLst>
      <p:ext uri="{BB962C8B-B14F-4D97-AF65-F5344CB8AC3E}">
        <p14:creationId xmlns:p14="http://schemas.microsoft.com/office/powerpoint/2010/main" val="1473278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p:cNvSpPr>
            <a:spLocks noGrp="1"/>
          </p:cNvSpPr>
          <p:nvPr>
            <p:ph type="sldNum" sz="quarter" idx="12"/>
          </p:nvPr>
        </p:nvSpPr>
        <p:spPr/>
        <p:txBody>
          <a:bodyPr/>
          <a:lstStyle/>
          <a:p>
            <a:pPr>
              <a:defRPr/>
            </a:pPr>
            <a:fld id="{1FA42EB2-C7DC-40C6-A675-ABA865C82C25}" type="slidenum">
              <a:rPr lang="nl-NL" altLang="nl-NL" smtClean="0"/>
              <a:pPr>
                <a:defRPr/>
              </a:pPr>
              <a:t>15</a:t>
            </a:fld>
            <a:endParaRPr lang="nl-NL" altLang="nl-NL" sz="1400">
              <a:latin typeface="Times" charset="0"/>
            </a:endParaRPr>
          </a:p>
        </p:txBody>
      </p:sp>
      <p:pic>
        <p:nvPicPr>
          <p:cNvPr id="5122" name="Picture 2" descr="G:\RMA\Projecten Amsterdam RA\2018 RA OND Subsidies maatschapp.initiatieven\035 Enquetes\3. Inwoners_organisaties\Graphs\Infovinde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764704"/>
            <a:ext cx="6790578" cy="5666685"/>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p:cNvSpPr txBox="1"/>
          <p:nvPr/>
        </p:nvSpPr>
        <p:spPr>
          <a:xfrm>
            <a:off x="1331640" y="1052735"/>
            <a:ext cx="1800200" cy="1077218"/>
          </a:xfrm>
          <a:prstGeom prst="rect">
            <a:avLst/>
          </a:prstGeom>
          <a:noFill/>
        </p:spPr>
        <p:txBody>
          <a:bodyPr wrap="square" rtlCol="0">
            <a:spAutoFit/>
          </a:bodyPr>
          <a:lstStyle/>
          <a:p>
            <a:r>
              <a:rPr lang="nl-NL" sz="1600" dirty="0" smtClean="0">
                <a:solidFill>
                  <a:srgbClr val="FF0000"/>
                </a:solidFill>
              </a:rPr>
              <a:t>In Zuidoost is het moeilijk om informatie te vinden</a:t>
            </a:r>
            <a:endParaRPr lang="nl-NL" sz="1600" dirty="0">
              <a:solidFill>
                <a:srgbClr val="FF0000"/>
              </a:solidFill>
            </a:endParaRPr>
          </a:p>
        </p:txBody>
      </p:sp>
    </p:spTree>
    <p:extLst>
      <p:ext uri="{BB962C8B-B14F-4D97-AF65-F5344CB8AC3E}">
        <p14:creationId xmlns:p14="http://schemas.microsoft.com/office/powerpoint/2010/main" val="13035622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743200" y="620688"/>
            <a:ext cx="6400800" cy="792088"/>
          </a:xfrm>
        </p:spPr>
        <p:txBody>
          <a:bodyPr/>
          <a:lstStyle/>
          <a:p>
            <a:r>
              <a:rPr lang="nl-NL" sz="2800" dirty="0" smtClean="0"/>
              <a:t>Wat kan er in Zuidoost beter?</a:t>
            </a:r>
            <a:endParaRPr lang="nl-NL" sz="2800" dirty="0"/>
          </a:p>
        </p:txBody>
      </p:sp>
      <p:sp>
        <p:nvSpPr>
          <p:cNvPr id="3" name="Tijdelijke aanduiding voor inhoud 2"/>
          <p:cNvSpPr>
            <a:spLocks noGrp="1"/>
          </p:cNvSpPr>
          <p:nvPr>
            <p:ph idx="1"/>
          </p:nvPr>
        </p:nvSpPr>
        <p:spPr>
          <a:xfrm>
            <a:off x="1979712" y="2132856"/>
            <a:ext cx="6400800" cy="3168352"/>
          </a:xfrm>
        </p:spPr>
        <p:txBody>
          <a:bodyPr/>
          <a:lstStyle/>
          <a:p>
            <a:r>
              <a:rPr lang="nl-NL" sz="2000" dirty="0" smtClean="0"/>
              <a:t>Meer ruimte voor MI</a:t>
            </a:r>
          </a:p>
          <a:p>
            <a:r>
              <a:rPr lang="nl-NL" sz="2000" dirty="0" smtClean="0"/>
              <a:t>Subsidieregels doelmatiger maken</a:t>
            </a:r>
          </a:p>
          <a:p>
            <a:r>
              <a:rPr lang="nl-NL" sz="2000" dirty="0" smtClean="0"/>
              <a:t>Laagdrempelige informatievoorziening</a:t>
            </a:r>
          </a:p>
          <a:p>
            <a:r>
              <a:rPr lang="nl-NL" sz="2000" dirty="0" smtClean="0"/>
              <a:t>Schakel bewoners in voor beoordelingen, MAAR:</a:t>
            </a:r>
          </a:p>
          <a:p>
            <a:pPr lvl="1"/>
            <a:r>
              <a:rPr lang="nl-NL" sz="1800" dirty="0" smtClean="0"/>
              <a:t>Democratische legitimiteit</a:t>
            </a:r>
          </a:p>
          <a:p>
            <a:pPr lvl="1"/>
            <a:r>
              <a:rPr lang="nl-NL" sz="1800" dirty="0" smtClean="0"/>
              <a:t>Transparantie</a:t>
            </a:r>
          </a:p>
          <a:p>
            <a:pPr lvl="1"/>
            <a:r>
              <a:rPr lang="nl-NL" sz="2000" dirty="0" smtClean="0"/>
              <a:t>Borgen van goede rechtsbescherming </a:t>
            </a:r>
          </a:p>
          <a:p>
            <a:r>
              <a:rPr lang="nl-NL" sz="2000" dirty="0" smtClean="0"/>
              <a:t>Evalueren en zichtbaar maken van wat er bereikt is</a:t>
            </a:r>
            <a:endParaRPr lang="nl-NL" sz="2000" dirty="0"/>
          </a:p>
        </p:txBody>
      </p:sp>
      <p:sp>
        <p:nvSpPr>
          <p:cNvPr id="4" name="Tijdelijke aanduiding voor dianummer 3"/>
          <p:cNvSpPr>
            <a:spLocks noGrp="1"/>
          </p:cNvSpPr>
          <p:nvPr>
            <p:ph type="sldNum" sz="quarter" idx="12"/>
          </p:nvPr>
        </p:nvSpPr>
        <p:spPr/>
        <p:txBody>
          <a:bodyPr/>
          <a:lstStyle/>
          <a:p>
            <a:pPr>
              <a:defRPr/>
            </a:pPr>
            <a:fld id="{1FA42EB2-C7DC-40C6-A675-ABA865C82C25}" type="slidenum">
              <a:rPr lang="nl-NL" altLang="nl-NL" smtClean="0"/>
              <a:pPr>
                <a:defRPr/>
              </a:pPr>
              <a:t>16</a:t>
            </a:fld>
            <a:endParaRPr lang="nl-NL" altLang="nl-NL" sz="1400">
              <a:latin typeface="Times" charset="0"/>
            </a:endParaRPr>
          </a:p>
        </p:txBody>
      </p:sp>
    </p:spTree>
    <p:extLst>
      <p:ext uri="{BB962C8B-B14F-4D97-AF65-F5344CB8AC3E}">
        <p14:creationId xmlns:p14="http://schemas.microsoft.com/office/powerpoint/2010/main" val="379310529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fbeeldingsresultaat voor maatschappelijke initiatiev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6016" y="3717032"/>
            <a:ext cx="1800200" cy="1197952"/>
          </a:xfrm>
          <a:prstGeom prst="rect">
            <a:avLst/>
          </a:prstGeom>
          <a:noFill/>
          <a:extLst>
            <a:ext uri="{909E8E84-426E-40DD-AFC4-6F175D3DCCD1}">
              <a14:hiddenFill xmlns:a14="http://schemas.microsoft.com/office/drawing/2010/main">
                <a:solidFill>
                  <a:srgbClr val="FFFFFF"/>
                </a:solidFill>
              </a14:hiddenFill>
            </a:ext>
          </a:extLst>
        </p:spPr>
      </p:pic>
      <p:sp>
        <p:nvSpPr>
          <p:cNvPr id="4" name="Tijdelijke aanduiding voor dianummer 5"/>
          <p:cNvSpPr>
            <a:spLocks noGrp="1"/>
          </p:cNvSpPr>
          <p:nvPr>
            <p:ph type="sldNum" sz="quarter" idx="12"/>
          </p:nvPr>
        </p:nvSpPr>
        <p:spPr/>
        <p:txBody>
          <a:bodyPr/>
          <a:lstStyle/>
          <a:p>
            <a:pPr>
              <a:defRPr/>
            </a:pPr>
            <a:fld id="{3CCA5EF7-E4DB-43F1-A3F5-B2352DB62032}" type="slidenum">
              <a:rPr lang="nl-NL" altLang="nl-NL"/>
              <a:pPr>
                <a:defRPr/>
              </a:pPr>
              <a:t>2</a:t>
            </a:fld>
            <a:endParaRPr lang="nl-NL" altLang="nl-NL" sz="1400">
              <a:latin typeface="Times" charset="0"/>
            </a:endParaRPr>
          </a:p>
        </p:txBody>
      </p:sp>
      <p:sp>
        <p:nvSpPr>
          <p:cNvPr id="5123" name="Rectangle 2"/>
          <p:cNvSpPr>
            <a:spLocks noGrp="1" noChangeArrowheads="1"/>
          </p:cNvSpPr>
          <p:nvPr>
            <p:ph type="title"/>
          </p:nvPr>
        </p:nvSpPr>
        <p:spPr>
          <a:xfrm>
            <a:off x="2057400" y="1052736"/>
            <a:ext cx="6400800" cy="838200"/>
          </a:xfrm>
        </p:spPr>
        <p:txBody>
          <a:bodyPr/>
          <a:lstStyle/>
          <a:p>
            <a:pPr eaLnBrk="1" hangingPunct="1"/>
            <a:r>
              <a:rPr lang="nl-NL" altLang="nl-NL" dirty="0" smtClean="0"/>
              <a:t>Waarom dit onderzoek?</a:t>
            </a:r>
          </a:p>
        </p:txBody>
      </p:sp>
      <p:sp>
        <p:nvSpPr>
          <p:cNvPr id="5124" name="Rectangle 3"/>
          <p:cNvSpPr>
            <a:spLocks noGrp="1" noChangeArrowheads="1"/>
          </p:cNvSpPr>
          <p:nvPr>
            <p:ph type="body" idx="1"/>
          </p:nvPr>
        </p:nvSpPr>
        <p:spPr>
          <a:xfrm>
            <a:off x="2057400" y="1916832"/>
            <a:ext cx="6400800" cy="3276600"/>
          </a:xfrm>
        </p:spPr>
        <p:txBody>
          <a:bodyPr/>
          <a:lstStyle/>
          <a:p>
            <a:pPr eaLnBrk="1" hangingPunct="1"/>
            <a:r>
              <a:rPr lang="nl-NL" altLang="nl-NL" sz="2000" dirty="0" smtClean="0"/>
              <a:t>Rekenkamerrapport ‘Grip op subsidies’ (2014)</a:t>
            </a:r>
            <a:r>
              <a:rPr lang="nl-NL" altLang="nl-NL" sz="1800" dirty="0" smtClean="0"/>
              <a:t> </a:t>
            </a:r>
          </a:p>
          <a:p>
            <a:pPr eaLnBrk="1" hangingPunct="1"/>
            <a:endParaRPr lang="nl-NL" altLang="nl-NL" sz="2000" dirty="0" smtClean="0"/>
          </a:p>
          <a:p>
            <a:pPr eaLnBrk="1" hangingPunct="1"/>
            <a:r>
              <a:rPr lang="nl-NL" altLang="nl-NL" sz="2000" dirty="0" smtClean="0"/>
              <a:t>Sinds medio 2016 subsidieregelingen voor initiatieven</a:t>
            </a:r>
          </a:p>
          <a:p>
            <a:pPr lvl="1"/>
            <a:r>
              <a:rPr lang="nl-NL" altLang="nl-NL" sz="1800" dirty="0" smtClean="0"/>
              <a:t>Doel: </a:t>
            </a:r>
            <a:r>
              <a:rPr lang="nl-NL" altLang="nl-NL" sz="1600" i="1" dirty="0" smtClean="0"/>
              <a:t>Faciliteren en stimuleren van initiatieven die een sociale meerwaarde bieden</a:t>
            </a:r>
          </a:p>
          <a:p>
            <a:pPr lvl="1"/>
            <a:endParaRPr lang="nl-NL" altLang="nl-NL" sz="1600" i="1" dirty="0" smtClean="0"/>
          </a:p>
          <a:p>
            <a:pPr lvl="1"/>
            <a:endParaRPr lang="nl-NL" altLang="nl-NL" sz="1600" i="1" dirty="0"/>
          </a:p>
          <a:p>
            <a:pPr lvl="1"/>
            <a:endParaRPr lang="nl-NL" altLang="nl-NL" sz="1600" i="1" dirty="0" smtClean="0"/>
          </a:p>
          <a:p>
            <a:pPr lvl="1"/>
            <a:r>
              <a:rPr lang="nl-NL" altLang="nl-NL" sz="1800" dirty="0" smtClean="0"/>
              <a:t>Voor wie?</a:t>
            </a:r>
          </a:p>
          <a:p>
            <a:pPr marL="1200150" lvl="2" indent="-342900">
              <a:buFont typeface="+mj-lt"/>
              <a:buAutoNum type="arabicPeriod"/>
            </a:pPr>
            <a:r>
              <a:rPr lang="nl-NL" altLang="nl-NL" sz="1400" dirty="0" smtClean="0"/>
              <a:t>Betrokken bewoners die iets willen organiseren</a:t>
            </a:r>
          </a:p>
          <a:p>
            <a:pPr marL="1200150" lvl="2" indent="-342900">
              <a:buFont typeface="+mj-lt"/>
              <a:buAutoNum type="arabicPeriod"/>
            </a:pPr>
            <a:r>
              <a:rPr lang="nl-NL" altLang="nl-NL" sz="1400" dirty="0"/>
              <a:t>M</a:t>
            </a:r>
            <a:r>
              <a:rPr lang="nl-NL" altLang="nl-NL" sz="1400" dirty="0" smtClean="0"/>
              <a:t>aatschappelijke organisaties en sociale ondernemingen</a:t>
            </a:r>
          </a:p>
          <a:p>
            <a:pPr lvl="1"/>
            <a:endParaRPr lang="nl-NL" altLang="nl-NL" sz="1800" dirty="0" smtClean="0"/>
          </a:p>
          <a:p>
            <a:pPr lvl="1"/>
            <a:endParaRPr lang="nl-NL" altLang="nl-NL" sz="18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5"/>
          <p:cNvSpPr>
            <a:spLocks noGrp="1"/>
          </p:cNvSpPr>
          <p:nvPr>
            <p:ph type="sldNum" sz="quarter" idx="12"/>
          </p:nvPr>
        </p:nvSpPr>
        <p:spPr/>
        <p:txBody>
          <a:bodyPr/>
          <a:lstStyle/>
          <a:p>
            <a:pPr>
              <a:defRPr/>
            </a:pPr>
            <a:fld id="{D6FC3A6F-E143-4CC4-B94E-67EDE9E33570}" type="slidenum">
              <a:rPr lang="nl-NL" altLang="nl-NL"/>
              <a:pPr>
                <a:defRPr/>
              </a:pPr>
              <a:t>3</a:t>
            </a:fld>
            <a:endParaRPr lang="nl-NL" altLang="nl-NL" sz="1400">
              <a:latin typeface="Times" charset="0"/>
            </a:endParaRPr>
          </a:p>
        </p:txBody>
      </p:sp>
      <p:sp>
        <p:nvSpPr>
          <p:cNvPr id="4099" name="Rectangle 2"/>
          <p:cNvSpPr>
            <a:spLocks noGrp="1" noChangeArrowheads="1"/>
          </p:cNvSpPr>
          <p:nvPr>
            <p:ph type="title"/>
          </p:nvPr>
        </p:nvSpPr>
        <p:spPr/>
        <p:txBody>
          <a:bodyPr/>
          <a:lstStyle/>
          <a:p>
            <a:pPr eaLnBrk="1" hangingPunct="1"/>
            <a:r>
              <a:rPr lang="nl-NL" altLang="nl-NL" dirty="0" smtClean="0"/>
              <a:t>Onderdelen presentatie</a:t>
            </a:r>
          </a:p>
        </p:txBody>
      </p:sp>
      <p:sp>
        <p:nvSpPr>
          <p:cNvPr id="4100" name="Rectangle 3"/>
          <p:cNvSpPr>
            <a:spLocks noGrp="1" noChangeArrowheads="1"/>
          </p:cNvSpPr>
          <p:nvPr>
            <p:ph type="body" idx="1"/>
          </p:nvPr>
        </p:nvSpPr>
        <p:spPr/>
        <p:txBody>
          <a:bodyPr/>
          <a:lstStyle/>
          <a:p>
            <a:pPr marL="514350" indent="-514350" eaLnBrk="1" hangingPunct="1">
              <a:buAutoNum type="arabicPeriod"/>
            </a:pPr>
            <a:r>
              <a:rPr lang="nl-NL" altLang="nl-NL" sz="2400" dirty="0" smtClean="0"/>
              <a:t>Onderzoeksvragen &amp; Aanpak</a:t>
            </a:r>
          </a:p>
          <a:p>
            <a:pPr marL="514350" indent="-514350" eaLnBrk="1" hangingPunct="1">
              <a:buAutoNum type="arabicPeriod"/>
            </a:pPr>
            <a:r>
              <a:rPr lang="nl-NL" altLang="nl-NL" sz="2400" dirty="0" smtClean="0"/>
              <a:t>Algemene bevindingen</a:t>
            </a:r>
          </a:p>
          <a:p>
            <a:pPr marL="514350" indent="-514350" eaLnBrk="1" hangingPunct="1">
              <a:buAutoNum type="arabicPeriod"/>
            </a:pPr>
            <a:r>
              <a:rPr lang="nl-NL" altLang="nl-NL" sz="2400" dirty="0" smtClean="0"/>
              <a:t>Algemene aanbevelingen</a:t>
            </a:r>
          </a:p>
          <a:p>
            <a:pPr marL="514350" indent="-514350" eaLnBrk="1" hangingPunct="1">
              <a:buAutoNum type="arabicPeriod"/>
            </a:pPr>
            <a:r>
              <a:rPr lang="nl-NL" altLang="nl-NL" sz="2400" dirty="0" smtClean="0"/>
              <a:t>Wat merkten we op over Zuidoost?</a:t>
            </a:r>
          </a:p>
          <a:p>
            <a:pPr marL="400050" lvl="1" indent="0">
              <a:buNone/>
            </a:pPr>
            <a:r>
              <a:rPr lang="nl-NL" altLang="nl-NL" sz="2200" dirty="0" smtClean="0"/>
              <a:t>	</a:t>
            </a:r>
            <a:r>
              <a:rPr lang="nl-NL" altLang="nl-NL" sz="2200" dirty="0" smtClean="0">
                <a:solidFill>
                  <a:srgbClr val="00B050"/>
                </a:solidFill>
              </a:rPr>
              <a:t>Zie ook website, onderzoeksrapport </a:t>
            </a:r>
          </a:p>
          <a:p>
            <a:pPr marL="514350" indent="-514350" eaLnBrk="1" hangingPunct="1">
              <a:buAutoNum type="arabicPeriod"/>
            </a:pPr>
            <a:r>
              <a:rPr lang="nl-NL" altLang="nl-NL" sz="2400" dirty="0" smtClean="0"/>
              <a:t>Wat kan er in Zuidoost beter?</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051720" y="1052736"/>
            <a:ext cx="6400800" cy="838200"/>
          </a:xfrm>
        </p:spPr>
        <p:txBody>
          <a:bodyPr/>
          <a:lstStyle/>
          <a:p>
            <a:r>
              <a:rPr lang="nl-NL" dirty="0" smtClean="0"/>
              <a:t>Onderzoeksvraag</a:t>
            </a:r>
            <a:endParaRPr lang="nl-NL" dirty="0"/>
          </a:p>
        </p:txBody>
      </p:sp>
      <p:sp>
        <p:nvSpPr>
          <p:cNvPr id="3" name="Tijdelijke aanduiding voor inhoud 2"/>
          <p:cNvSpPr>
            <a:spLocks noGrp="1"/>
          </p:cNvSpPr>
          <p:nvPr>
            <p:ph idx="1"/>
          </p:nvPr>
        </p:nvSpPr>
        <p:spPr>
          <a:xfrm>
            <a:off x="2051720" y="1916832"/>
            <a:ext cx="6529456" cy="1440160"/>
          </a:xfrm>
        </p:spPr>
        <p:txBody>
          <a:bodyPr/>
          <a:lstStyle/>
          <a:p>
            <a:pPr marL="0" indent="0">
              <a:buNone/>
            </a:pPr>
            <a:r>
              <a:rPr lang="nl-NL" sz="1800" b="1" i="1" dirty="0" smtClean="0"/>
              <a:t>‘In hoeverre worden subsidies voor maatschappelijke initiatieven </a:t>
            </a:r>
            <a:r>
              <a:rPr lang="nl-NL" sz="1800" b="1" i="1" dirty="0" smtClean="0">
                <a:solidFill>
                  <a:srgbClr val="00B050"/>
                </a:solidFill>
              </a:rPr>
              <a:t>doelmatig</a:t>
            </a:r>
            <a:r>
              <a:rPr lang="nl-NL" sz="1800" b="1" i="1" dirty="0" smtClean="0"/>
              <a:t>, doeltreffend en rechtmatig besteed?’</a:t>
            </a:r>
          </a:p>
          <a:p>
            <a:pPr lvl="1">
              <a:buFont typeface="+mj-lt"/>
              <a:buAutoNum type="alphaLcPeriod"/>
            </a:pPr>
            <a:endParaRPr lang="nl-NL" sz="1200" dirty="0" smtClean="0">
              <a:solidFill>
                <a:srgbClr val="00B050"/>
              </a:solidFill>
            </a:endParaRPr>
          </a:p>
          <a:p>
            <a:pPr lvl="1">
              <a:buFont typeface="+mj-lt"/>
              <a:buAutoNum type="alphaLcPeriod"/>
            </a:pPr>
            <a:r>
              <a:rPr lang="nl-NL" sz="1200" dirty="0" smtClean="0">
                <a:solidFill>
                  <a:srgbClr val="00B050"/>
                </a:solidFill>
              </a:rPr>
              <a:t>‘Maatschappelijke’ doelmatigheid: inzet initiatiefnemers versus resultaten</a:t>
            </a:r>
          </a:p>
          <a:p>
            <a:pPr lvl="1">
              <a:buFont typeface="+mj-lt"/>
              <a:buAutoNum type="alphaLcPeriod"/>
            </a:pPr>
            <a:r>
              <a:rPr lang="nl-NL" sz="1200" dirty="0" smtClean="0">
                <a:solidFill>
                  <a:srgbClr val="00B050"/>
                </a:solidFill>
              </a:rPr>
              <a:t>‘Klassieke’ doelmatigheid: ambtelijke uitvoeringskosten</a:t>
            </a:r>
          </a:p>
          <a:p>
            <a:pPr marL="0" indent="0">
              <a:buNone/>
            </a:pPr>
            <a:endParaRPr lang="nl-NL" sz="1400" dirty="0" smtClean="0"/>
          </a:p>
        </p:txBody>
      </p:sp>
      <p:sp>
        <p:nvSpPr>
          <p:cNvPr id="4" name="Tijdelijke aanduiding voor dianummer 3"/>
          <p:cNvSpPr>
            <a:spLocks noGrp="1"/>
          </p:cNvSpPr>
          <p:nvPr>
            <p:ph type="sldNum" sz="quarter" idx="12"/>
          </p:nvPr>
        </p:nvSpPr>
        <p:spPr/>
        <p:txBody>
          <a:bodyPr/>
          <a:lstStyle/>
          <a:p>
            <a:pPr>
              <a:defRPr/>
            </a:pPr>
            <a:fld id="{1FA42EB2-C7DC-40C6-A675-ABA865C82C25}" type="slidenum">
              <a:rPr lang="nl-NL" altLang="nl-NL" smtClean="0"/>
              <a:pPr>
                <a:defRPr/>
              </a:pPr>
              <a:t>4</a:t>
            </a:fld>
            <a:endParaRPr lang="nl-NL" altLang="nl-NL" sz="1400" dirty="0">
              <a:latin typeface="Times" charset="0"/>
            </a:endParaRPr>
          </a:p>
        </p:txBody>
      </p:sp>
      <p:sp>
        <p:nvSpPr>
          <p:cNvPr id="9" name="PIJL-OMLAAG 8"/>
          <p:cNvSpPr/>
          <p:nvPr/>
        </p:nvSpPr>
        <p:spPr bwMode="auto">
          <a:xfrm>
            <a:off x="3851920" y="2492896"/>
            <a:ext cx="144016" cy="288032"/>
          </a:xfrm>
          <a:prstGeom prst="downArrow">
            <a:avLst/>
          </a:prstGeom>
          <a:solidFill>
            <a:srgbClr val="00B05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nl-NL" sz="2400" b="0" i="0" u="none" strike="noStrike" cap="none" normalizeH="0" baseline="0" smtClean="0">
              <a:ln>
                <a:noFill/>
              </a:ln>
              <a:solidFill>
                <a:schemeClr val="tx1"/>
              </a:solidFill>
              <a:effectLst/>
              <a:latin typeface="Times" charset="0"/>
            </a:endParaRPr>
          </a:p>
        </p:txBody>
      </p:sp>
      <p:sp>
        <p:nvSpPr>
          <p:cNvPr id="10" name="Titel 1"/>
          <p:cNvSpPr txBox="1">
            <a:spLocks/>
          </p:cNvSpPr>
          <p:nvPr/>
        </p:nvSpPr>
        <p:spPr bwMode="auto">
          <a:xfrm>
            <a:off x="2051720" y="3284984"/>
            <a:ext cx="6529456"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200" b="1">
                <a:solidFill>
                  <a:schemeClr val="tx2"/>
                </a:solidFill>
                <a:latin typeface="+mn-lt"/>
                <a:ea typeface="+mj-ea"/>
                <a:cs typeface="+mj-cs"/>
              </a:defRPr>
            </a:lvl1pPr>
            <a:lvl2pPr algn="l" rtl="0" eaLnBrk="1" fontAlgn="base" hangingPunct="1">
              <a:spcBef>
                <a:spcPct val="0"/>
              </a:spcBef>
              <a:spcAft>
                <a:spcPct val="0"/>
              </a:spcAft>
              <a:defRPr sz="3200" b="1">
                <a:solidFill>
                  <a:schemeClr val="tx2"/>
                </a:solidFill>
                <a:latin typeface="Tw Cen MT Condensed" pitchFamily="34" charset="0"/>
              </a:defRPr>
            </a:lvl2pPr>
            <a:lvl3pPr algn="l" rtl="0" eaLnBrk="1" fontAlgn="base" hangingPunct="1">
              <a:spcBef>
                <a:spcPct val="0"/>
              </a:spcBef>
              <a:spcAft>
                <a:spcPct val="0"/>
              </a:spcAft>
              <a:defRPr sz="3200" b="1">
                <a:solidFill>
                  <a:schemeClr val="tx2"/>
                </a:solidFill>
                <a:latin typeface="Tw Cen MT Condensed" pitchFamily="34" charset="0"/>
              </a:defRPr>
            </a:lvl3pPr>
            <a:lvl4pPr algn="l" rtl="0" eaLnBrk="1" fontAlgn="base" hangingPunct="1">
              <a:spcBef>
                <a:spcPct val="0"/>
              </a:spcBef>
              <a:spcAft>
                <a:spcPct val="0"/>
              </a:spcAft>
              <a:defRPr sz="3200" b="1">
                <a:solidFill>
                  <a:schemeClr val="tx2"/>
                </a:solidFill>
                <a:latin typeface="Tw Cen MT Condensed" pitchFamily="34" charset="0"/>
              </a:defRPr>
            </a:lvl4pPr>
            <a:lvl5pPr algn="l" rtl="0" eaLnBrk="1" fontAlgn="base" hangingPunct="1">
              <a:spcBef>
                <a:spcPct val="0"/>
              </a:spcBef>
              <a:spcAft>
                <a:spcPct val="0"/>
              </a:spcAft>
              <a:defRPr sz="3200" b="1">
                <a:solidFill>
                  <a:schemeClr val="tx2"/>
                </a:solidFill>
                <a:latin typeface="Tw Cen MT Condensed" pitchFamily="34" charset="0"/>
              </a:defRPr>
            </a:lvl5pPr>
            <a:lvl6pPr marL="457200" algn="l" rtl="0" eaLnBrk="1" fontAlgn="base" hangingPunct="1">
              <a:spcBef>
                <a:spcPct val="0"/>
              </a:spcBef>
              <a:spcAft>
                <a:spcPct val="0"/>
              </a:spcAft>
              <a:defRPr sz="3200" b="1">
                <a:solidFill>
                  <a:schemeClr val="tx2"/>
                </a:solidFill>
                <a:latin typeface="Arial" charset="0"/>
              </a:defRPr>
            </a:lvl6pPr>
            <a:lvl7pPr marL="914400" algn="l" rtl="0" eaLnBrk="1" fontAlgn="base" hangingPunct="1">
              <a:spcBef>
                <a:spcPct val="0"/>
              </a:spcBef>
              <a:spcAft>
                <a:spcPct val="0"/>
              </a:spcAft>
              <a:defRPr sz="3200" b="1">
                <a:solidFill>
                  <a:schemeClr val="tx2"/>
                </a:solidFill>
                <a:latin typeface="Arial" charset="0"/>
              </a:defRPr>
            </a:lvl7pPr>
            <a:lvl8pPr marL="1371600" algn="l" rtl="0" eaLnBrk="1" fontAlgn="base" hangingPunct="1">
              <a:spcBef>
                <a:spcPct val="0"/>
              </a:spcBef>
              <a:spcAft>
                <a:spcPct val="0"/>
              </a:spcAft>
              <a:defRPr sz="3200" b="1">
                <a:solidFill>
                  <a:schemeClr val="tx2"/>
                </a:solidFill>
                <a:latin typeface="Arial" charset="0"/>
              </a:defRPr>
            </a:lvl8pPr>
            <a:lvl9pPr marL="1828800" algn="l" rtl="0" eaLnBrk="1" fontAlgn="base" hangingPunct="1">
              <a:spcBef>
                <a:spcPct val="0"/>
              </a:spcBef>
              <a:spcAft>
                <a:spcPct val="0"/>
              </a:spcAft>
              <a:defRPr sz="3200" b="1">
                <a:solidFill>
                  <a:schemeClr val="tx2"/>
                </a:solidFill>
                <a:latin typeface="Arial" charset="0"/>
              </a:defRPr>
            </a:lvl9pPr>
          </a:lstStyle>
          <a:p>
            <a:r>
              <a:rPr lang="nl-NL" kern="0" dirty="0" smtClean="0"/>
              <a:t>&amp; Aanpak</a:t>
            </a:r>
            <a:endParaRPr lang="nl-NL" kern="0" dirty="0"/>
          </a:p>
        </p:txBody>
      </p:sp>
      <p:sp>
        <p:nvSpPr>
          <p:cNvPr id="11" name="Tijdelijke aanduiding voor inhoud 2"/>
          <p:cNvSpPr txBox="1">
            <a:spLocks/>
          </p:cNvSpPr>
          <p:nvPr/>
        </p:nvSpPr>
        <p:spPr bwMode="auto">
          <a:xfrm>
            <a:off x="2051720" y="4150044"/>
            <a:ext cx="6745480" cy="17992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30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r>
              <a:rPr lang="nl-NL" sz="1800" kern="0" dirty="0" smtClean="0"/>
              <a:t>Beleidsonderzoek</a:t>
            </a:r>
          </a:p>
          <a:p>
            <a:r>
              <a:rPr lang="nl-NL" sz="1800" kern="0" dirty="0" smtClean="0"/>
              <a:t>Gesprekken met initiatiefnemers en professioneel betrokkenen</a:t>
            </a:r>
          </a:p>
          <a:p>
            <a:r>
              <a:rPr lang="nl-NL" sz="1800" kern="0" dirty="0" smtClean="0"/>
              <a:t>Enquête onder 162 initiatiefnemers</a:t>
            </a:r>
          </a:p>
          <a:p>
            <a:r>
              <a:rPr lang="nl-NL" sz="1800" kern="0" dirty="0" smtClean="0"/>
              <a:t>Enquête onder 29 leden bestuurscommissies</a:t>
            </a:r>
          </a:p>
          <a:p>
            <a:r>
              <a:rPr lang="nl-NL" sz="1800" kern="0" dirty="0" smtClean="0"/>
              <a:t>Dossieronderzoek (100 dossiers)</a:t>
            </a:r>
            <a:endParaRPr lang="nl-NL" sz="1400" kern="0" dirty="0" smtClean="0"/>
          </a:p>
        </p:txBody>
      </p:sp>
    </p:spTree>
    <p:extLst>
      <p:ext uri="{BB962C8B-B14F-4D97-AF65-F5344CB8AC3E}">
        <p14:creationId xmlns:p14="http://schemas.microsoft.com/office/powerpoint/2010/main" val="316237518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051720" y="934616"/>
            <a:ext cx="6400800" cy="838200"/>
          </a:xfrm>
        </p:spPr>
        <p:txBody>
          <a:bodyPr/>
          <a:lstStyle/>
          <a:p>
            <a:r>
              <a:rPr lang="nl-NL" sz="2800" dirty="0" smtClean="0"/>
              <a:t>Bevindingen: doeltreffendheid</a:t>
            </a:r>
            <a:endParaRPr lang="nl-NL" sz="2800" dirty="0"/>
          </a:p>
        </p:txBody>
      </p:sp>
      <p:sp>
        <p:nvSpPr>
          <p:cNvPr id="3" name="Tijdelijke aanduiding voor inhoud 2"/>
          <p:cNvSpPr>
            <a:spLocks noGrp="1"/>
          </p:cNvSpPr>
          <p:nvPr>
            <p:ph idx="1"/>
          </p:nvPr>
        </p:nvSpPr>
        <p:spPr>
          <a:xfrm>
            <a:off x="2057400" y="1914128"/>
            <a:ext cx="6400800" cy="4755232"/>
          </a:xfrm>
        </p:spPr>
        <p:txBody>
          <a:bodyPr/>
          <a:lstStyle/>
          <a:p>
            <a:pPr marL="0" indent="0">
              <a:buNone/>
            </a:pPr>
            <a:r>
              <a:rPr lang="nl-NL" sz="2000" i="1" dirty="0" smtClean="0"/>
              <a:t>Worden initiatieven gestimuleerd?</a:t>
            </a:r>
          </a:p>
          <a:p>
            <a:r>
              <a:rPr lang="nl-NL" sz="2000" dirty="0" smtClean="0"/>
              <a:t>In alle stadsdelen (ondersteuning van) initiatieven</a:t>
            </a:r>
          </a:p>
          <a:p>
            <a:r>
              <a:rPr lang="nl-NL" sz="2000" dirty="0" smtClean="0"/>
              <a:t>Bijna 1.600 ondersteunde initiatieven, € 2,3 miljoen aan subsidies (MI en BI) en € 700.000 aan budgetten</a:t>
            </a:r>
          </a:p>
          <a:p>
            <a:endParaRPr lang="nl-NL" sz="2000" dirty="0" smtClean="0"/>
          </a:p>
          <a:p>
            <a:pPr marL="0" indent="0">
              <a:buNone/>
            </a:pPr>
            <a:r>
              <a:rPr lang="nl-NL" sz="2000" i="1" dirty="0" smtClean="0"/>
              <a:t>Zijn gerealiseerde initiatieven zinvol?</a:t>
            </a:r>
          </a:p>
          <a:p>
            <a:r>
              <a:rPr lang="nl-NL" sz="2000" dirty="0" smtClean="0"/>
              <a:t>Kader niet altijd helder</a:t>
            </a:r>
          </a:p>
          <a:p>
            <a:r>
              <a:rPr lang="nl-NL" sz="2000" dirty="0"/>
              <a:t>(</a:t>
            </a:r>
            <a:r>
              <a:rPr lang="nl-NL" sz="2000" dirty="0" smtClean="0"/>
              <a:t>Bijna) geen tussentijdse evaluaties</a:t>
            </a:r>
          </a:p>
          <a:p>
            <a:pPr lvl="1"/>
            <a:r>
              <a:rPr lang="nl-NL" sz="1800" dirty="0" smtClean="0"/>
              <a:t>Concrete resultaten ondergeschoven of onbekend</a:t>
            </a:r>
          </a:p>
          <a:p>
            <a:pPr lvl="1"/>
            <a:r>
              <a:rPr lang="nl-NL" sz="1800" dirty="0" smtClean="0"/>
              <a:t>Programma ‘Ruimte voor Initiatief’ (gericht op leren van ervaringen) in de praktijk weinig benut</a:t>
            </a:r>
            <a:endParaRPr lang="nl-NL" sz="1800" dirty="0"/>
          </a:p>
        </p:txBody>
      </p:sp>
      <p:sp>
        <p:nvSpPr>
          <p:cNvPr id="4" name="Tijdelijke aanduiding voor dianummer 3"/>
          <p:cNvSpPr>
            <a:spLocks noGrp="1"/>
          </p:cNvSpPr>
          <p:nvPr>
            <p:ph type="sldNum" sz="quarter" idx="12"/>
          </p:nvPr>
        </p:nvSpPr>
        <p:spPr/>
        <p:txBody>
          <a:bodyPr/>
          <a:lstStyle/>
          <a:p>
            <a:pPr>
              <a:defRPr/>
            </a:pPr>
            <a:fld id="{1FA42EB2-C7DC-40C6-A675-ABA865C82C25}" type="slidenum">
              <a:rPr lang="nl-NL" altLang="nl-NL" smtClean="0"/>
              <a:pPr>
                <a:defRPr/>
              </a:pPr>
              <a:t>5</a:t>
            </a:fld>
            <a:endParaRPr lang="nl-NL" altLang="nl-NL" sz="1400">
              <a:latin typeface="Times" charset="0"/>
            </a:endParaRPr>
          </a:p>
        </p:txBody>
      </p:sp>
    </p:spTree>
    <p:extLst>
      <p:ext uri="{BB962C8B-B14F-4D97-AF65-F5344CB8AC3E}">
        <p14:creationId xmlns:p14="http://schemas.microsoft.com/office/powerpoint/2010/main" val="28976675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p:cNvSpPr>
            <a:spLocks noGrp="1"/>
          </p:cNvSpPr>
          <p:nvPr>
            <p:ph type="sldNum" sz="quarter" idx="12"/>
          </p:nvPr>
        </p:nvSpPr>
        <p:spPr/>
        <p:txBody>
          <a:bodyPr/>
          <a:lstStyle/>
          <a:p>
            <a:pPr>
              <a:defRPr/>
            </a:pPr>
            <a:fld id="{1FA42EB2-C7DC-40C6-A675-ABA865C82C25}" type="slidenum">
              <a:rPr lang="nl-NL" altLang="nl-NL" smtClean="0"/>
              <a:pPr>
                <a:defRPr/>
              </a:pPr>
              <a:t>6</a:t>
            </a:fld>
            <a:endParaRPr lang="nl-NL" altLang="nl-NL" sz="1400">
              <a:latin typeface="Times" charset="0"/>
            </a:endParaRPr>
          </a:p>
        </p:txBody>
      </p:sp>
      <p:graphicFrame>
        <p:nvGraphicFramePr>
          <p:cNvPr id="5" name="Tabel 4"/>
          <p:cNvGraphicFramePr>
            <a:graphicFrameLocks noGrp="1"/>
          </p:cNvGraphicFramePr>
          <p:nvPr>
            <p:extLst>
              <p:ext uri="{D42A27DB-BD31-4B8C-83A1-F6EECF244321}">
                <p14:modId xmlns:p14="http://schemas.microsoft.com/office/powerpoint/2010/main" val="3906328004"/>
              </p:ext>
            </p:extLst>
          </p:nvPr>
        </p:nvGraphicFramePr>
        <p:xfrm>
          <a:off x="2555776" y="1656966"/>
          <a:ext cx="5688632" cy="4220306"/>
        </p:xfrm>
        <a:graphic>
          <a:graphicData uri="http://schemas.openxmlformats.org/drawingml/2006/table">
            <a:tbl>
              <a:tblPr firstRow="1" bandRow="1">
                <a:tableStyleId>{ED083AE6-46FA-4A59-8FB0-9F97EB10719F}</a:tableStyleId>
              </a:tblPr>
              <a:tblGrid>
                <a:gridCol w="1422158"/>
                <a:gridCol w="1422158"/>
                <a:gridCol w="1422158"/>
                <a:gridCol w="1422158"/>
              </a:tblGrid>
              <a:tr h="1015206">
                <a:tc>
                  <a:txBody>
                    <a:bodyPr/>
                    <a:lstStyle/>
                    <a:p>
                      <a:r>
                        <a:rPr lang="nl-NL" sz="1600" dirty="0"/>
                        <a:t>Stadsdeel</a:t>
                      </a:r>
                    </a:p>
                  </a:txBody>
                  <a:tcPr anchor="ctr"/>
                </a:tc>
                <a:tc>
                  <a:txBody>
                    <a:bodyPr/>
                    <a:lstStyle/>
                    <a:p>
                      <a:r>
                        <a:rPr lang="nl-NL" sz="1600" dirty="0" smtClean="0"/>
                        <a:t>Aantal subsidies</a:t>
                      </a:r>
                      <a:endParaRPr lang="nl-NL" sz="1600" dirty="0"/>
                    </a:p>
                  </a:txBody>
                  <a:tcPr anchor="ctr"/>
                </a:tc>
                <a:tc>
                  <a:txBody>
                    <a:bodyPr/>
                    <a:lstStyle/>
                    <a:p>
                      <a:r>
                        <a:rPr lang="nl-NL" sz="1600" dirty="0" smtClean="0"/>
                        <a:t>Aantal budgetten</a:t>
                      </a:r>
                      <a:endParaRPr lang="nl-NL" sz="1600" dirty="0"/>
                    </a:p>
                  </a:txBody>
                  <a:tcPr anchor="ctr"/>
                </a:tc>
                <a:tc>
                  <a:txBody>
                    <a:bodyPr/>
                    <a:lstStyle/>
                    <a:p>
                      <a:r>
                        <a:rPr lang="nl-NL" sz="1600" dirty="0" smtClean="0"/>
                        <a:t>Totaal</a:t>
                      </a:r>
                      <a:endParaRPr lang="nl-NL" sz="1600" dirty="0"/>
                    </a:p>
                  </a:txBody>
                  <a:tcPr anchor="ctr"/>
                </a:tc>
              </a:tr>
              <a:tr h="332354">
                <a:tc>
                  <a:txBody>
                    <a:bodyPr/>
                    <a:lstStyle/>
                    <a:p>
                      <a:r>
                        <a:rPr lang="nl-NL" sz="1600" dirty="0"/>
                        <a:t>Noord</a:t>
                      </a:r>
                    </a:p>
                  </a:txBody>
                  <a:tcPr anchor="ctr"/>
                </a:tc>
                <a:tc>
                  <a:txBody>
                    <a:bodyPr/>
                    <a:lstStyle/>
                    <a:p>
                      <a:pPr algn="ctr"/>
                      <a:r>
                        <a:rPr lang="nl-NL" sz="1600" dirty="0" smtClean="0"/>
                        <a:t>161</a:t>
                      </a:r>
                      <a:endParaRPr lang="nl-NL" sz="1600" dirty="0"/>
                    </a:p>
                  </a:txBody>
                  <a:tcPr anchor="ctr"/>
                </a:tc>
                <a:tc>
                  <a:txBody>
                    <a:bodyPr/>
                    <a:lstStyle/>
                    <a:p>
                      <a:pPr algn="ctr"/>
                      <a:r>
                        <a:rPr lang="nl-NL" sz="1600" dirty="0" smtClean="0"/>
                        <a:t>185</a:t>
                      </a:r>
                      <a:endParaRPr lang="nl-NL" sz="1600" dirty="0"/>
                    </a:p>
                  </a:txBody>
                  <a:tcPr anchor="ctr"/>
                </a:tc>
                <a:tc>
                  <a:txBody>
                    <a:bodyPr/>
                    <a:lstStyle/>
                    <a:p>
                      <a:pPr algn="ctr"/>
                      <a:r>
                        <a:rPr lang="nl-NL" sz="1600" dirty="0" smtClean="0"/>
                        <a:t>346</a:t>
                      </a:r>
                      <a:endParaRPr lang="nl-NL" sz="1600" dirty="0"/>
                    </a:p>
                  </a:txBody>
                  <a:tcPr anchor="ctr"/>
                </a:tc>
              </a:tr>
              <a:tr h="398642">
                <a:tc>
                  <a:txBody>
                    <a:bodyPr/>
                    <a:lstStyle/>
                    <a:p>
                      <a:r>
                        <a:rPr lang="nl-NL" sz="1600" dirty="0"/>
                        <a:t>Oost</a:t>
                      </a:r>
                    </a:p>
                  </a:txBody>
                  <a:tcPr anchor="ctr"/>
                </a:tc>
                <a:tc>
                  <a:txBody>
                    <a:bodyPr/>
                    <a:lstStyle/>
                    <a:p>
                      <a:pPr algn="ctr"/>
                      <a:r>
                        <a:rPr lang="nl-NL" sz="1600" dirty="0" smtClean="0"/>
                        <a:t>90</a:t>
                      </a:r>
                      <a:endParaRPr lang="nl-NL" sz="1600" dirty="0"/>
                    </a:p>
                  </a:txBody>
                  <a:tcPr anchor="ctr"/>
                </a:tc>
                <a:tc>
                  <a:txBody>
                    <a:bodyPr/>
                    <a:lstStyle/>
                    <a:p>
                      <a:pPr algn="ctr"/>
                      <a:r>
                        <a:rPr lang="nl-NL" sz="1600" dirty="0" smtClean="0"/>
                        <a:t>-</a:t>
                      </a:r>
                      <a:endParaRPr lang="nl-NL" sz="1600" dirty="0"/>
                    </a:p>
                  </a:txBody>
                  <a:tcPr anchor="ctr"/>
                </a:tc>
                <a:tc>
                  <a:txBody>
                    <a:bodyPr/>
                    <a:lstStyle/>
                    <a:p>
                      <a:pPr algn="ctr"/>
                      <a:r>
                        <a:rPr lang="nl-NL" sz="1600" dirty="0" smtClean="0"/>
                        <a:t>90</a:t>
                      </a:r>
                      <a:endParaRPr lang="nl-NL" sz="1600" dirty="0"/>
                    </a:p>
                  </a:txBody>
                  <a:tcPr anchor="ctr"/>
                </a:tc>
              </a:tr>
              <a:tr h="432048">
                <a:tc>
                  <a:txBody>
                    <a:bodyPr/>
                    <a:lstStyle/>
                    <a:p>
                      <a:r>
                        <a:rPr lang="nl-NL" sz="1600" dirty="0"/>
                        <a:t>West</a:t>
                      </a:r>
                    </a:p>
                  </a:txBody>
                  <a:tcPr anchor="ctr"/>
                </a:tc>
                <a:tc>
                  <a:txBody>
                    <a:bodyPr/>
                    <a:lstStyle/>
                    <a:p>
                      <a:pPr algn="ctr"/>
                      <a:r>
                        <a:rPr lang="nl-NL" sz="1600" dirty="0" smtClean="0"/>
                        <a:t>103</a:t>
                      </a:r>
                      <a:endParaRPr lang="nl-NL" sz="1600" dirty="0"/>
                    </a:p>
                  </a:txBody>
                  <a:tcPr anchor="ctr"/>
                </a:tc>
                <a:tc>
                  <a:txBody>
                    <a:bodyPr/>
                    <a:lstStyle/>
                    <a:p>
                      <a:pPr algn="ctr"/>
                      <a:r>
                        <a:rPr lang="nl-NL" sz="1600" dirty="0" smtClean="0"/>
                        <a:t>173</a:t>
                      </a:r>
                      <a:endParaRPr lang="nl-NL" sz="1600" dirty="0"/>
                    </a:p>
                  </a:txBody>
                  <a:tcPr anchor="ctr"/>
                </a:tc>
                <a:tc>
                  <a:txBody>
                    <a:bodyPr/>
                    <a:lstStyle/>
                    <a:p>
                      <a:pPr algn="ctr"/>
                      <a:r>
                        <a:rPr lang="nl-NL" sz="1600" dirty="0" smtClean="0"/>
                        <a:t>276</a:t>
                      </a:r>
                      <a:endParaRPr lang="nl-NL" sz="1600" dirty="0"/>
                    </a:p>
                  </a:txBody>
                  <a:tcPr anchor="ctr"/>
                </a:tc>
              </a:tr>
              <a:tr h="432048">
                <a:tc>
                  <a:txBody>
                    <a:bodyPr/>
                    <a:lstStyle/>
                    <a:p>
                      <a:r>
                        <a:rPr lang="nl-NL" sz="1600" dirty="0"/>
                        <a:t>Zuid</a:t>
                      </a:r>
                    </a:p>
                  </a:txBody>
                  <a:tcPr anchor="ctr"/>
                </a:tc>
                <a:tc>
                  <a:txBody>
                    <a:bodyPr/>
                    <a:lstStyle/>
                    <a:p>
                      <a:pPr algn="ctr"/>
                      <a:r>
                        <a:rPr lang="nl-NL" sz="1600" dirty="0" smtClean="0"/>
                        <a:t>75</a:t>
                      </a:r>
                      <a:endParaRPr lang="nl-NL" sz="1600" dirty="0"/>
                    </a:p>
                  </a:txBody>
                  <a:tcPr anchor="ctr"/>
                </a:tc>
                <a:tc>
                  <a:txBody>
                    <a:bodyPr/>
                    <a:lstStyle/>
                    <a:p>
                      <a:pPr algn="ctr"/>
                      <a:r>
                        <a:rPr lang="nl-NL" sz="1600" dirty="0" smtClean="0"/>
                        <a:t>-</a:t>
                      </a:r>
                      <a:endParaRPr lang="nl-NL" sz="1600" dirty="0"/>
                    </a:p>
                  </a:txBody>
                  <a:tcPr anchor="ctr"/>
                </a:tc>
                <a:tc>
                  <a:txBody>
                    <a:bodyPr/>
                    <a:lstStyle/>
                    <a:p>
                      <a:pPr algn="ctr"/>
                      <a:r>
                        <a:rPr lang="nl-NL" sz="1600" dirty="0" smtClean="0"/>
                        <a:t>75</a:t>
                      </a:r>
                      <a:endParaRPr lang="nl-NL" sz="1600" dirty="0"/>
                    </a:p>
                  </a:txBody>
                  <a:tcPr anchor="ctr"/>
                </a:tc>
              </a:tr>
              <a:tr h="339493">
                <a:tc>
                  <a:txBody>
                    <a:bodyPr/>
                    <a:lstStyle/>
                    <a:p>
                      <a:r>
                        <a:rPr lang="nl-NL" sz="1600" dirty="0"/>
                        <a:t>Zuidoost</a:t>
                      </a:r>
                    </a:p>
                  </a:txBody>
                  <a:tcPr anchor="ctr">
                    <a:solidFill>
                      <a:srgbClr val="00B050">
                        <a:alpha val="20000"/>
                      </a:srgbClr>
                    </a:solidFill>
                  </a:tcPr>
                </a:tc>
                <a:tc>
                  <a:txBody>
                    <a:bodyPr/>
                    <a:lstStyle/>
                    <a:p>
                      <a:pPr algn="ctr"/>
                      <a:r>
                        <a:rPr lang="nl-NL" sz="1600" dirty="0" smtClean="0"/>
                        <a:t>76</a:t>
                      </a:r>
                      <a:endParaRPr lang="nl-NL" sz="1600" dirty="0"/>
                    </a:p>
                  </a:txBody>
                  <a:tcPr anchor="ctr">
                    <a:solidFill>
                      <a:srgbClr val="00B050">
                        <a:alpha val="20000"/>
                      </a:srgbClr>
                    </a:solidFill>
                  </a:tcPr>
                </a:tc>
                <a:tc>
                  <a:txBody>
                    <a:bodyPr/>
                    <a:lstStyle/>
                    <a:p>
                      <a:pPr algn="ctr"/>
                      <a:r>
                        <a:rPr lang="nl-NL" sz="1600" dirty="0" smtClean="0"/>
                        <a:t>-</a:t>
                      </a:r>
                      <a:endParaRPr lang="nl-NL" sz="1600" dirty="0"/>
                    </a:p>
                  </a:txBody>
                  <a:tcPr anchor="ctr">
                    <a:solidFill>
                      <a:srgbClr val="00B050">
                        <a:alpha val="20000"/>
                      </a:srgbClr>
                    </a:solidFill>
                  </a:tcPr>
                </a:tc>
                <a:tc>
                  <a:txBody>
                    <a:bodyPr/>
                    <a:lstStyle/>
                    <a:p>
                      <a:pPr algn="ctr"/>
                      <a:r>
                        <a:rPr lang="nl-NL" sz="1600" dirty="0" smtClean="0"/>
                        <a:t>76</a:t>
                      </a:r>
                      <a:endParaRPr lang="nl-NL" sz="1600" dirty="0"/>
                    </a:p>
                  </a:txBody>
                  <a:tcPr anchor="ctr">
                    <a:solidFill>
                      <a:srgbClr val="00B050">
                        <a:alpha val="20000"/>
                      </a:srgbClr>
                    </a:solidFill>
                  </a:tcPr>
                </a:tc>
              </a:tr>
              <a:tr h="339493">
                <a:tc>
                  <a:txBody>
                    <a:bodyPr/>
                    <a:lstStyle/>
                    <a:p>
                      <a:r>
                        <a:rPr lang="nl-NL" sz="1600" dirty="0"/>
                        <a:t>Centrum</a:t>
                      </a:r>
                    </a:p>
                  </a:txBody>
                  <a:tcPr anchor="ctr"/>
                </a:tc>
                <a:tc>
                  <a:txBody>
                    <a:bodyPr/>
                    <a:lstStyle/>
                    <a:p>
                      <a:pPr algn="ctr"/>
                      <a:r>
                        <a:rPr lang="nl-NL" sz="1600" dirty="0" smtClean="0"/>
                        <a:t>-</a:t>
                      </a:r>
                      <a:endParaRPr lang="nl-NL" sz="1600" dirty="0"/>
                    </a:p>
                  </a:txBody>
                  <a:tcPr anchor="ctr"/>
                </a:tc>
                <a:tc>
                  <a:txBody>
                    <a:bodyPr/>
                    <a:lstStyle/>
                    <a:p>
                      <a:pPr algn="ctr"/>
                      <a:r>
                        <a:rPr lang="nl-NL" sz="1600" dirty="0" smtClean="0"/>
                        <a:t>-</a:t>
                      </a:r>
                      <a:endParaRPr lang="nl-NL" sz="1600" dirty="0"/>
                    </a:p>
                  </a:txBody>
                  <a:tcPr anchor="ctr"/>
                </a:tc>
                <a:tc>
                  <a:txBody>
                    <a:bodyPr/>
                    <a:lstStyle/>
                    <a:p>
                      <a:pPr algn="ctr"/>
                      <a:r>
                        <a:rPr lang="nl-NL" sz="1600" dirty="0" smtClean="0"/>
                        <a:t>-</a:t>
                      </a:r>
                      <a:endParaRPr lang="nl-NL" sz="1600" dirty="0"/>
                    </a:p>
                  </a:txBody>
                  <a:tcPr anchor="ctr"/>
                </a:tc>
              </a:tr>
              <a:tr h="348600">
                <a:tc>
                  <a:txBody>
                    <a:bodyPr/>
                    <a:lstStyle/>
                    <a:p>
                      <a:r>
                        <a:rPr lang="nl-NL" sz="1600" dirty="0"/>
                        <a:t>Nieuw-West</a:t>
                      </a:r>
                    </a:p>
                  </a:txBody>
                  <a:tcPr anchor="ctr"/>
                </a:tc>
                <a:tc>
                  <a:txBody>
                    <a:bodyPr/>
                    <a:lstStyle/>
                    <a:p>
                      <a:pPr algn="ctr"/>
                      <a:r>
                        <a:rPr lang="nl-NL" sz="1600" dirty="0" smtClean="0"/>
                        <a:t>-</a:t>
                      </a:r>
                      <a:endParaRPr lang="nl-NL" sz="1600" dirty="0"/>
                    </a:p>
                  </a:txBody>
                  <a:tcPr anchor="ctr"/>
                </a:tc>
                <a:tc>
                  <a:txBody>
                    <a:bodyPr/>
                    <a:lstStyle/>
                    <a:p>
                      <a:pPr algn="ctr"/>
                      <a:r>
                        <a:rPr lang="nl-NL" sz="1600" dirty="0" smtClean="0"/>
                        <a:t>731</a:t>
                      </a:r>
                      <a:endParaRPr lang="nl-NL" sz="1600" dirty="0"/>
                    </a:p>
                  </a:txBody>
                  <a:tcPr anchor="ctr"/>
                </a:tc>
                <a:tc>
                  <a:txBody>
                    <a:bodyPr/>
                    <a:lstStyle/>
                    <a:p>
                      <a:pPr algn="ctr"/>
                      <a:r>
                        <a:rPr lang="nl-NL" sz="1600" dirty="0" smtClean="0"/>
                        <a:t>731</a:t>
                      </a:r>
                      <a:endParaRPr lang="nl-NL" sz="1600" dirty="0"/>
                    </a:p>
                  </a:txBody>
                  <a:tcPr anchor="ctr"/>
                </a:tc>
              </a:tr>
              <a:tr h="579496">
                <a:tc>
                  <a:txBody>
                    <a:bodyPr/>
                    <a:lstStyle/>
                    <a:p>
                      <a:endParaRPr lang="nl-NL" sz="1600" dirty="0"/>
                    </a:p>
                  </a:txBody>
                  <a:tcPr anchor="ctr"/>
                </a:tc>
                <a:tc>
                  <a:txBody>
                    <a:bodyPr/>
                    <a:lstStyle/>
                    <a:p>
                      <a:pPr algn="ctr"/>
                      <a:r>
                        <a:rPr lang="nl-NL" sz="1600" dirty="0" smtClean="0"/>
                        <a:t>505</a:t>
                      </a:r>
                      <a:endParaRPr lang="nl-NL" sz="1600" dirty="0"/>
                    </a:p>
                  </a:txBody>
                  <a:tcPr anchor="ctr"/>
                </a:tc>
                <a:tc>
                  <a:txBody>
                    <a:bodyPr/>
                    <a:lstStyle/>
                    <a:p>
                      <a:pPr algn="ctr"/>
                      <a:r>
                        <a:rPr lang="nl-NL" sz="1600" dirty="0" smtClean="0"/>
                        <a:t>1089</a:t>
                      </a:r>
                      <a:endParaRPr lang="nl-NL" sz="1600" dirty="0"/>
                    </a:p>
                  </a:txBody>
                  <a:tcPr anchor="ctr"/>
                </a:tc>
                <a:tc>
                  <a:txBody>
                    <a:bodyPr/>
                    <a:lstStyle/>
                    <a:p>
                      <a:pPr algn="ctr"/>
                      <a:r>
                        <a:rPr lang="nl-NL" sz="1600" b="1" dirty="0" smtClean="0"/>
                        <a:t>1594</a:t>
                      </a:r>
                      <a:endParaRPr lang="nl-NL" sz="1600" b="1" dirty="0"/>
                    </a:p>
                  </a:txBody>
                  <a:tcPr anchor="ctr"/>
                </a:tc>
              </a:tr>
            </a:tbl>
          </a:graphicData>
        </a:graphic>
      </p:graphicFrame>
      <p:sp>
        <p:nvSpPr>
          <p:cNvPr id="6" name="Tekstvak 5"/>
          <p:cNvSpPr txBox="1"/>
          <p:nvPr/>
        </p:nvSpPr>
        <p:spPr>
          <a:xfrm>
            <a:off x="2411760" y="951111"/>
            <a:ext cx="6480720" cy="461665"/>
          </a:xfrm>
          <a:prstGeom prst="rect">
            <a:avLst/>
          </a:prstGeom>
          <a:noFill/>
        </p:spPr>
        <p:txBody>
          <a:bodyPr wrap="square" rtlCol="0">
            <a:spAutoFit/>
          </a:bodyPr>
          <a:lstStyle/>
          <a:p>
            <a:r>
              <a:rPr lang="nl-NL" b="1" dirty="0" smtClean="0">
                <a:latin typeface="+mn-lt"/>
              </a:rPr>
              <a:t>Aantal subsidies en budgetten per stadsdeel</a:t>
            </a:r>
            <a:endParaRPr lang="nl-NL" b="1" dirty="0">
              <a:latin typeface="+mn-lt"/>
            </a:endParaRPr>
          </a:p>
        </p:txBody>
      </p:sp>
    </p:spTree>
    <p:extLst>
      <p:ext uri="{BB962C8B-B14F-4D97-AF65-F5344CB8AC3E}">
        <p14:creationId xmlns:p14="http://schemas.microsoft.com/office/powerpoint/2010/main" val="7409521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p:cNvSpPr>
            <a:spLocks noGrp="1"/>
          </p:cNvSpPr>
          <p:nvPr>
            <p:ph type="sldNum" sz="quarter" idx="12"/>
          </p:nvPr>
        </p:nvSpPr>
        <p:spPr/>
        <p:txBody>
          <a:bodyPr/>
          <a:lstStyle/>
          <a:p>
            <a:pPr>
              <a:defRPr/>
            </a:pPr>
            <a:fld id="{1FA42EB2-C7DC-40C6-A675-ABA865C82C25}" type="slidenum">
              <a:rPr lang="nl-NL" altLang="nl-NL" smtClean="0"/>
              <a:pPr>
                <a:defRPr/>
              </a:pPr>
              <a:t>7</a:t>
            </a:fld>
            <a:endParaRPr lang="nl-NL" altLang="nl-NL" sz="1400">
              <a:latin typeface="Times" charset="0"/>
            </a:endParaRPr>
          </a:p>
        </p:txBody>
      </p:sp>
      <p:graphicFrame>
        <p:nvGraphicFramePr>
          <p:cNvPr id="5" name="Tabel 4"/>
          <p:cNvGraphicFramePr>
            <a:graphicFrameLocks noGrp="1"/>
          </p:cNvGraphicFramePr>
          <p:nvPr>
            <p:extLst>
              <p:ext uri="{D42A27DB-BD31-4B8C-83A1-F6EECF244321}">
                <p14:modId xmlns:p14="http://schemas.microsoft.com/office/powerpoint/2010/main" val="1600004932"/>
              </p:ext>
            </p:extLst>
          </p:nvPr>
        </p:nvGraphicFramePr>
        <p:xfrm>
          <a:off x="1475656" y="1844824"/>
          <a:ext cx="7200800" cy="3643215"/>
        </p:xfrm>
        <a:graphic>
          <a:graphicData uri="http://schemas.openxmlformats.org/drawingml/2006/table">
            <a:tbl>
              <a:tblPr firstRow="1" bandRow="1">
                <a:tableStyleId>{ED083AE6-46FA-4A59-8FB0-9F97EB10719F}</a:tableStyleId>
              </a:tblPr>
              <a:tblGrid>
                <a:gridCol w="1440160"/>
                <a:gridCol w="1539482"/>
                <a:gridCol w="1340838"/>
                <a:gridCol w="1440160"/>
                <a:gridCol w="1440160"/>
              </a:tblGrid>
              <a:tr h="799182">
                <a:tc>
                  <a:txBody>
                    <a:bodyPr/>
                    <a:lstStyle/>
                    <a:p>
                      <a:r>
                        <a:rPr lang="nl-NL" sz="1600" dirty="0"/>
                        <a:t>Stadsdeel</a:t>
                      </a:r>
                    </a:p>
                  </a:txBody>
                  <a:tcPr anchor="ctr"/>
                </a:tc>
                <a:tc>
                  <a:txBody>
                    <a:bodyPr/>
                    <a:lstStyle/>
                    <a:p>
                      <a:r>
                        <a:rPr lang="nl-NL" sz="1600" dirty="0"/>
                        <a:t>Verleende subsidies 2017</a:t>
                      </a:r>
                    </a:p>
                  </a:txBody>
                  <a:tcPr anchor="ctr"/>
                </a:tc>
                <a:tc>
                  <a:txBody>
                    <a:bodyPr/>
                    <a:lstStyle/>
                    <a:p>
                      <a:r>
                        <a:rPr lang="nl-NL" sz="1600" dirty="0" smtClean="0"/>
                        <a:t>Verleende budgetten 2017</a:t>
                      </a:r>
                      <a:endParaRPr lang="nl-NL" sz="1600" dirty="0"/>
                    </a:p>
                  </a:txBody>
                  <a:tcPr anchor="ctr"/>
                </a:tc>
                <a:tc>
                  <a:txBody>
                    <a:bodyPr/>
                    <a:lstStyle/>
                    <a:p>
                      <a:r>
                        <a:rPr lang="nl-NL" sz="1600" dirty="0" smtClean="0"/>
                        <a:t>Totaal</a:t>
                      </a:r>
                      <a:endParaRPr lang="nl-NL" sz="1600" dirty="0"/>
                    </a:p>
                  </a:txBody>
                  <a:tcPr anchor="ctr"/>
                </a:tc>
                <a:tc>
                  <a:txBody>
                    <a:bodyPr/>
                    <a:lstStyle/>
                    <a:p>
                      <a:r>
                        <a:rPr lang="nl-NL" sz="1600" dirty="0" smtClean="0"/>
                        <a:t>€ per inwoner</a:t>
                      </a:r>
                      <a:endParaRPr lang="nl-NL" sz="1600" dirty="0"/>
                    </a:p>
                  </a:txBody>
                  <a:tcPr anchor="ctr"/>
                </a:tc>
              </a:tr>
              <a:tr h="332354">
                <a:tc>
                  <a:txBody>
                    <a:bodyPr/>
                    <a:lstStyle/>
                    <a:p>
                      <a:pPr algn="l"/>
                      <a:r>
                        <a:rPr lang="nl-NL" sz="1600" dirty="0"/>
                        <a:t>Noord</a:t>
                      </a:r>
                    </a:p>
                  </a:txBody>
                  <a:tcPr anchor="ctr"/>
                </a:tc>
                <a:tc>
                  <a:txBody>
                    <a:bodyPr/>
                    <a:lstStyle/>
                    <a:p>
                      <a:pPr algn="ctr" fontAlgn="b"/>
                      <a:r>
                        <a:rPr lang="nl-NL" sz="1600" b="0" i="0" u="none" strike="noStrike" dirty="0">
                          <a:solidFill>
                            <a:srgbClr val="000000"/>
                          </a:solidFill>
                          <a:effectLst/>
                          <a:latin typeface="+mn-lt"/>
                        </a:rPr>
                        <a:t>€ 548.977</a:t>
                      </a:r>
                    </a:p>
                  </a:txBody>
                  <a:tcPr marL="9525" marR="9525" marT="9525" marB="0" anchor="ctr"/>
                </a:tc>
                <a:tc>
                  <a:txBody>
                    <a:bodyPr/>
                    <a:lstStyle/>
                    <a:p>
                      <a:pPr algn="ctr" fontAlgn="b"/>
                      <a:r>
                        <a:rPr lang="nl-NL" sz="1600" b="0" i="0" u="none" strike="noStrike" dirty="0">
                          <a:solidFill>
                            <a:srgbClr val="000000"/>
                          </a:solidFill>
                          <a:effectLst/>
                          <a:latin typeface="+mn-lt"/>
                        </a:rPr>
                        <a:t>€ 77.796</a:t>
                      </a:r>
                    </a:p>
                  </a:txBody>
                  <a:tcPr marL="9525" marR="9525" marT="9525" marB="0" anchor="ctr"/>
                </a:tc>
                <a:tc>
                  <a:txBody>
                    <a:bodyPr/>
                    <a:lstStyle/>
                    <a:p>
                      <a:pPr algn="ctr" fontAlgn="b"/>
                      <a:r>
                        <a:rPr lang="nl-NL" sz="1600" b="0" i="0" u="none" strike="noStrike" dirty="0">
                          <a:solidFill>
                            <a:srgbClr val="000000"/>
                          </a:solidFill>
                          <a:effectLst/>
                          <a:latin typeface="+mn-lt"/>
                        </a:rPr>
                        <a:t>€ 626.773</a:t>
                      </a:r>
                    </a:p>
                  </a:txBody>
                  <a:tcPr marL="9525" marR="9525" marT="9525" marB="0" anchor="ctr"/>
                </a:tc>
                <a:tc>
                  <a:txBody>
                    <a:bodyPr/>
                    <a:lstStyle/>
                    <a:p>
                      <a:pPr algn="ctr"/>
                      <a:r>
                        <a:rPr lang="nl-NL" sz="1600" dirty="0" smtClean="0"/>
                        <a:t>€ 6,51</a:t>
                      </a:r>
                      <a:endParaRPr lang="nl-NL" sz="1600" dirty="0"/>
                    </a:p>
                  </a:txBody>
                  <a:tcPr anchor="ctr"/>
                </a:tc>
              </a:tr>
              <a:tr h="360040">
                <a:tc>
                  <a:txBody>
                    <a:bodyPr/>
                    <a:lstStyle/>
                    <a:p>
                      <a:pPr algn="l"/>
                      <a:r>
                        <a:rPr lang="nl-NL" sz="1600" dirty="0"/>
                        <a:t>Oost</a:t>
                      </a:r>
                    </a:p>
                  </a:txBody>
                  <a:tcPr anchor="ctr"/>
                </a:tc>
                <a:tc>
                  <a:txBody>
                    <a:bodyPr/>
                    <a:lstStyle/>
                    <a:p>
                      <a:pPr algn="ctr" fontAlgn="b"/>
                      <a:r>
                        <a:rPr lang="nl-NL" sz="1600" b="0" i="0" u="none" strike="noStrike" dirty="0">
                          <a:solidFill>
                            <a:srgbClr val="000000"/>
                          </a:solidFill>
                          <a:effectLst/>
                          <a:latin typeface="+mn-lt"/>
                        </a:rPr>
                        <a:t>€ 179.319</a:t>
                      </a:r>
                    </a:p>
                  </a:txBody>
                  <a:tcPr marL="9525" marR="9525" marT="9525" marB="0" anchor="ctr"/>
                </a:tc>
                <a:tc>
                  <a:txBody>
                    <a:bodyPr/>
                    <a:lstStyle/>
                    <a:p>
                      <a:pPr algn="ctr" fontAlgn="b"/>
                      <a:r>
                        <a:rPr lang="nl-NL" sz="1600" b="0" i="0" u="none" strike="noStrike">
                          <a:solidFill>
                            <a:srgbClr val="000000"/>
                          </a:solidFill>
                          <a:effectLst/>
                          <a:latin typeface="+mn-lt"/>
                        </a:rPr>
                        <a:t>-</a:t>
                      </a:r>
                    </a:p>
                  </a:txBody>
                  <a:tcPr marL="9525" marR="9525" marT="9525" marB="0" anchor="ctr"/>
                </a:tc>
                <a:tc>
                  <a:txBody>
                    <a:bodyPr/>
                    <a:lstStyle/>
                    <a:p>
                      <a:pPr algn="ctr" fontAlgn="b"/>
                      <a:r>
                        <a:rPr lang="nl-NL" sz="1600" b="0" i="0" u="none" strike="noStrike" dirty="0">
                          <a:solidFill>
                            <a:srgbClr val="000000"/>
                          </a:solidFill>
                          <a:effectLst/>
                          <a:latin typeface="+mn-lt"/>
                        </a:rPr>
                        <a:t>€ 179.319</a:t>
                      </a:r>
                    </a:p>
                  </a:txBody>
                  <a:tcPr marL="9525" marR="9525" marT="9525" marB="0" anchor="ctr"/>
                </a:tc>
                <a:tc>
                  <a:txBody>
                    <a:bodyPr/>
                    <a:lstStyle/>
                    <a:p>
                      <a:pPr algn="ctr"/>
                      <a:r>
                        <a:rPr lang="nl-NL" sz="1600" dirty="0" smtClean="0"/>
                        <a:t>€ 1,30</a:t>
                      </a:r>
                      <a:endParaRPr lang="nl-NL" sz="1600" dirty="0"/>
                    </a:p>
                  </a:txBody>
                  <a:tcPr anchor="ctr"/>
                </a:tc>
              </a:tr>
              <a:tr h="392922">
                <a:tc>
                  <a:txBody>
                    <a:bodyPr/>
                    <a:lstStyle/>
                    <a:p>
                      <a:pPr algn="l"/>
                      <a:r>
                        <a:rPr lang="nl-NL" sz="1600" dirty="0"/>
                        <a:t>West</a:t>
                      </a:r>
                    </a:p>
                  </a:txBody>
                  <a:tcPr anchor="ctr"/>
                </a:tc>
                <a:tc>
                  <a:txBody>
                    <a:bodyPr/>
                    <a:lstStyle/>
                    <a:p>
                      <a:pPr algn="ctr" fontAlgn="b"/>
                      <a:r>
                        <a:rPr lang="nl-NL" sz="1600" b="0" i="0" u="none" strike="noStrike" dirty="0">
                          <a:solidFill>
                            <a:srgbClr val="000000"/>
                          </a:solidFill>
                          <a:effectLst/>
                          <a:latin typeface="+mn-lt"/>
                        </a:rPr>
                        <a:t>€ 1.086.006</a:t>
                      </a:r>
                    </a:p>
                  </a:txBody>
                  <a:tcPr marL="9525" marR="9525" marT="9525" marB="0" anchor="ctr"/>
                </a:tc>
                <a:tc>
                  <a:txBody>
                    <a:bodyPr/>
                    <a:lstStyle/>
                    <a:p>
                      <a:pPr algn="ctr" fontAlgn="b"/>
                      <a:r>
                        <a:rPr lang="nl-NL" sz="1600" b="0" i="0" u="none" strike="noStrike" dirty="0">
                          <a:solidFill>
                            <a:srgbClr val="000000"/>
                          </a:solidFill>
                          <a:effectLst/>
                          <a:latin typeface="+mn-lt"/>
                        </a:rPr>
                        <a:t>€ 203.680</a:t>
                      </a:r>
                    </a:p>
                  </a:txBody>
                  <a:tcPr marL="9525" marR="9525" marT="9525" marB="0" anchor="ctr"/>
                </a:tc>
                <a:tc>
                  <a:txBody>
                    <a:bodyPr/>
                    <a:lstStyle/>
                    <a:p>
                      <a:pPr algn="ctr" fontAlgn="b"/>
                      <a:r>
                        <a:rPr lang="nl-NL" sz="1600" b="0" i="0" u="none" strike="noStrike" dirty="0">
                          <a:solidFill>
                            <a:srgbClr val="000000"/>
                          </a:solidFill>
                          <a:effectLst/>
                          <a:latin typeface="+mn-lt"/>
                        </a:rPr>
                        <a:t>€ 1.289.686</a:t>
                      </a:r>
                    </a:p>
                  </a:txBody>
                  <a:tcPr marL="9525" marR="9525" marT="9525" marB="0" anchor="ctr"/>
                </a:tc>
                <a:tc>
                  <a:txBody>
                    <a:bodyPr/>
                    <a:lstStyle/>
                    <a:p>
                      <a:pPr algn="ctr"/>
                      <a:r>
                        <a:rPr lang="nl-NL" sz="1600" dirty="0" smtClean="0"/>
                        <a:t>€ 8,94</a:t>
                      </a:r>
                      <a:endParaRPr lang="nl-NL" sz="1600" dirty="0"/>
                    </a:p>
                  </a:txBody>
                  <a:tcPr anchor="ctr"/>
                </a:tc>
              </a:tr>
              <a:tr h="360040">
                <a:tc>
                  <a:txBody>
                    <a:bodyPr/>
                    <a:lstStyle/>
                    <a:p>
                      <a:pPr algn="l"/>
                      <a:r>
                        <a:rPr lang="nl-NL" sz="1600" dirty="0"/>
                        <a:t>Zuid</a:t>
                      </a:r>
                    </a:p>
                  </a:txBody>
                  <a:tcPr anchor="ctr"/>
                </a:tc>
                <a:tc>
                  <a:txBody>
                    <a:bodyPr/>
                    <a:lstStyle/>
                    <a:p>
                      <a:pPr algn="ctr" fontAlgn="b"/>
                      <a:r>
                        <a:rPr lang="nl-NL" sz="1600" b="0" i="0" u="none" strike="noStrike" dirty="0">
                          <a:solidFill>
                            <a:srgbClr val="000000"/>
                          </a:solidFill>
                          <a:effectLst/>
                          <a:latin typeface="+mn-lt"/>
                        </a:rPr>
                        <a:t>€ 188.594</a:t>
                      </a:r>
                    </a:p>
                  </a:txBody>
                  <a:tcPr marL="9525" marR="9525" marT="9525" marB="0" anchor="ctr"/>
                </a:tc>
                <a:tc>
                  <a:txBody>
                    <a:bodyPr/>
                    <a:lstStyle/>
                    <a:p>
                      <a:pPr algn="ctr" fontAlgn="b"/>
                      <a:r>
                        <a:rPr lang="nl-NL" sz="1600" b="0" i="0" u="none" strike="noStrike" dirty="0">
                          <a:solidFill>
                            <a:srgbClr val="000000"/>
                          </a:solidFill>
                          <a:effectLst/>
                          <a:latin typeface="+mn-lt"/>
                        </a:rPr>
                        <a:t>-</a:t>
                      </a:r>
                    </a:p>
                  </a:txBody>
                  <a:tcPr marL="9525" marR="9525" marT="9525" marB="0" anchor="ctr"/>
                </a:tc>
                <a:tc>
                  <a:txBody>
                    <a:bodyPr/>
                    <a:lstStyle/>
                    <a:p>
                      <a:pPr algn="ctr" fontAlgn="b"/>
                      <a:r>
                        <a:rPr lang="nl-NL" sz="1600" b="0" i="0" u="none" strike="noStrike" dirty="0">
                          <a:solidFill>
                            <a:srgbClr val="000000"/>
                          </a:solidFill>
                          <a:effectLst/>
                          <a:latin typeface="+mn-lt"/>
                        </a:rPr>
                        <a:t>€ 188.594</a:t>
                      </a:r>
                    </a:p>
                  </a:txBody>
                  <a:tcPr marL="9525" marR="9525" marT="9525" marB="0" anchor="ctr"/>
                </a:tc>
                <a:tc>
                  <a:txBody>
                    <a:bodyPr/>
                    <a:lstStyle/>
                    <a:p>
                      <a:pPr algn="ctr"/>
                      <a:r>
                        <a:rPr lang="nl-NL" sz="1600" dirty="0" smtClean="0"/>
                        <a:t>€ 1,30</a:t>
                      </a:r>
                      <a:endParaRPr lang="nl-NL" sz="1600" dirty="0"/>
                    </a:p>
                  </a:txBody>
                  <a:tcPr anchor="ctr"/>
                </a:tc>
              </a:tr>
              <a:tr h="354320">
                <a:tc>
                  <a:txBody>
                    <a:bodyPr/>
                    <a:lstStyle/>
                    <a:p>
                      <a:pPr algn="l"/>
                      <a:r>
                        <a:rPr lang="nl-NL" sz="1600" dirty="0"/>
                        <a:t>Zuidoost</a:t>
                      </a:r>
                    </a:p>
                  </a:txBody>
                  <a:tcPr anchor="ctr">
                    <a:solidFill>
                      <a:srgbClr val="00B050">
                        <a:alpha val="20000"/>
                      </a:srgbClr>
                    </a:solidFill>
                  </a:tcPr>
                </a:tc>
                <a:tc>
                  <a:txBody>
                    <a:bodyPr/>
                    <a:lstStyle/>
                    <a:p>
                      <a:pPr algn="ctr" fontAlgn="b"/>
                      <a:r>
                        <a:rPr lang="nl-NL" sz="1600" b="0" i="0" u="none" strike="noStrike" dirty="0">
                          <a:solidFill>
                            <a:srgbClr val="000000"/>
                          </a:solidFill>
                          <a:effectLst/>
                          <a:latin typeface="+mn-lt"/>
                        </a:rPr>
                        <a:t>€ 280.047</a:t>
                      </a:r>
                    </a:p>
                  </a:txBody>
                  <a:tcPr marL="9525" marR="9525" marT="9525" marB="0" anchor="ctr">
                    <a:solidFill>
                      <a:srgbClr val="00B050">
                        <a:alpha val="20000"/>
                      </a:srgbClr>
                    </a:solidFill>
                  </a:tcPr>
                </a:tc>
                <a:tc>
                  <a:txBody>
                    <a:bodyPr/>
                    <a:lstStyle/>
                    <a:p>
                      <a:pPr algn="ctr" fontAlgn="b"/>
                      <a:r>
                        <a:rPr lang="nl-NL" sz="1600" b="0" i="0" u="none" strike="noStrike" dirty="0">
                          <a:solidFill>
                            <a:srgbClr val="000000"/>
                          </a:solidFill>
                          <a:effectLst/>
                          <a:latin typeface="+mn-lt"/>
                        </a:rPr>
                        <a:t>-</a:t>
                      </a:r>
                    </a:p>
                  </a:txBody>
                  <a:tcPr marL="9525" marR="9525" marT="9525" marB="0" anchor="ctr">
                    <a:solidFill>
                      <a:srgbClr val="00B050">
                        <a:alpha val="20000"/>
                      </a:srgbClr>
                    </a:solidFill>
                  </a:tcPr>
                </a:tc>
                <a:tc>
                  <a:txBody>
                    <a:bodyPr/>
                    <a:lstStyle/>
                    <a:p>
                      <a:pPr algn="ctr" fontAlgn="b"/>
                      <a:r>
                        <a:rPr lang="nl-NL" sz="1600" b="0" i="0" u="none" strike="noStrike" dirty="0">
                          <a:solidFill>
                            <a:srgbClr val="000000"/>
                          </a:solidFill>
                          <a:effectLst/>
                          <a:latin typeface="+mn-lt"/>
                        </a:rPr>
                        <a:t>€ 280.047</a:t>
                      </a:r>
                    </a:p>
                  </a:txBody>
                  <a:tcPr marL="9525" marR="9525" marT="9525" marB="0" anchor="ctr">
                    <a:solidFill>
                      <a:srgbClr val="00B050">
                        <a:alpha val="20000"/>
                      </a:srgbClr>
                    </a:solidFill>
                  </a:tcPr>
                </a:tc>
                <a:tc>
                  <a:txBody>
                    <a:bodyPr/>
                    <a:lstStyle/>
                    <a:p>
                      <a:pPr algn="ctr"/>
                      <a:r>
                        <a:rPr lang="nl-NL" sz="1600" b="1" dirty="0" smtClean="0"/>
                        <a:t>€ 3,18</a:t>
                      </a:r>
                      <a:endParaRPr lang="nl-NL" sz="1600" b="1" dirty="0"/>
                    </a:p>
                  </a:txBody>
                  <a:tcPr anchor="ctr">
                    <a:solidFill>
                      <a:srgbClr val="00B050">
                        <a:alpha val="20000"/>
                      </a:srgbClr>
                    </a:solidFill>
                  </a:tcPr>
                </a:tc>
              </a:tr>
              <a:tr h="339493">
                <a:tc>
                  <a:txBody>
                    <a:bodyPr/>
                    <a:lstStyle/>
                    <a:p>
                      <a:pPr algn="l"/>
                      <a:r>
                        <a:rPr lang="nl-NL" sz="1600" dirty="0"/>
                        <a:t>Centrum</a:t>
                      </a:r>
                    </a:p>
                  </a:txBody>
                  <a:tcPr anchor="ctr"/>
                </a:tc>
                <a:tc>
                  <a:txBody>
                    <a:bodyPr/>
                    <a:lstStyle/>
                    <a:p>
                      <a:pPr algn="ctr" fontAlgn="b"/>
                      <a:r>
                        <a:rPr lang="nl-NL" sz="1600" b="0" i="0" u="none" strike="noStrike">
                          <a:solidFill>
                            <a:srgbClr val="000000"/>
                          </a:solidFill>
                          <a:effectLst/>
                          <a:latin typeface="+mn-lt"/>
                        </a:rPr>
                        <a:t>-</a:t>
                      </a:r>
                    </a:p>
                  </a:txBody>
                  <a:tcPr marL="9525" marR="9525" marT="9525" marB="0" anchor="ctr"/>
                </a:tc>
                <a:tc>
                  <a:txBody>
                    <a:bodyPr/>
                    <a:lstStyle/>
                    <a:p>
                      <a:pPr algn="ctr" fontAlgn="b"/>
                      <a:r>
                        <a:rPr lang="nl-NL" sz="1600" b="0" i="0" u="none" strike="noStrike">
                          <a:solidFill>
                            <a:srgbClr val="000000"/>
                          </a:solidFill>
                          <a:effectLst/>
                          <a:latin typeface="+mn-lt"/>
                        </a:rPr>
                        <a:t>-</a:t>
                      </a:r>
                    </a:p>
                  </a:txBody>
                  <a:tcPr marL="9525" marR="9525" marT="9525" marB="0" anchor="ctr"/>
                </a:tc>
                <a:tc>
                  <a:txBody>
                    <a:bodyPr/>
                    <a:lstStyle/>
                    <a:p>
                      <a:pPr algn="ctr" fontAlgn="b"/>
                      <a:r>
                        <a:rPr lang="nl-NL" sz="1600" b="0" i="0" u="none" strike="noStrike" dirty="0" smtClean="0">
                          <a:solidFill>
                            <a:srgbClr val="000000"/>
                          </a:solidFill>
                          <a:effectLst/>
                          <a:latin typeface="+mn-lt"/>
                        </a:rPr>
                        <a:t>-</a:t>
                      </a:r>
                      <a:endParaRPr lang="nl-NL" sz="1600" b="0" i="0" u="none" strike="noStrike" dirty="0">
                        <a:solidFill>
                          <a:srgbClr val="000000"/>
                        </a:solidFill>
                        <a:effectLst/>
                        <a:latin typeface="+mn-lt"/>
                      </a:endParaRPr>
                    </a:p>
                  </a:txBody>
                  <a:tcPr marL="9525" marR="9525" marT="9525" marB="0" anchor="ctr"/>
                </a:tc>
                <a:tc>
                  <a:txBody>
                    <a:bodyPr/>
                    <a:lstStyle/>
                    <a:p>
                      <a:pPr algn="ctr"/>
                      <a:r>
                        <a:rPr lang="nl-NL" sz="1600" dirty="0" smtClean="0"/>
                        <a:t>-</a:t>
                      </a:r>
                      <a:endParaRPr lang="nl-NL" sz="1600" dirty="0"/>
                    </a:p>
                  </a:txBody>
                  <a:tcPr anchor="ctr"/>
                </a:tc>
              </a:tr>
              <a:tr h="342880">
                <a:tc>
                  <a:txBody>
                    <a:bodyPr/>
                    <a:lstStyle/>
                    <a:p>
                      <a:pPr algn="l"/>
                      <a:r>
                        <a:rPr lang="nl-NL" sz="1600" dirty="0"/>
                        <a:t>Nieuw-West</a:t>
                      </a:r>
                    </a:p>
                  </a:txBody>
                  <a:tcPr anchor="ctr"/>
                </a:tc>
                <a:tc>
                  <a:txBody>
                    <a:bodyPr/>
                    <a:lstStyle/>
                    <a:p>
                      <a:pPr algn="ctr" fontAlgn="b"/>
                      <a:r>
                        <a:rPr lang="nl-NL" sz="1600" b="0" i="0" u="none" strike="noStrike">
                          <a:solidFill>
                            <a:srgbClr val="000000"/>
                          </a:solidFill>
                          <a:effectLst/>
                          <a:latin typeface="+mn-lt"/>
                        </a:rPr>
                        <a:t>-</a:t>
                      </a:r>
                    </a:p>
                  </a:txBody>
                  <a:tcPr marL="9525" marR="9525" marT="9525" marB="0" anchor="ctr"/>
                </a:tc>
                <a:tc>
                  <a:txBody>
                    <a:bodyPr/>
                    <a:lstStyle/>
                    <a:p>
                      <a:pPr algn="ctr" fontAlgn="b"/>
                      <a:r>
                        <a:rPr lang="nl-NL" sz="1600" b="0" i="0" u="none" strike="noStrike" dirty="0">
                          <a:solidFill>
                            <a:srgbClr val="000000"/>
                          </a:solidFill>
                          <a:effectLst/>
                          <a:latin typeface="+mn-lt"/>
                        </a:rPr>
                        <a:t>€ 412.122</a:t>
                      </a:r>
                    </a:p>
                  </a:txBody>
                  <a:tcPr marL="9525" marR="9525" marT="9525" marB="0" anchor="ctr"/>
                </a:tc>
                <a:tc>
                  <a:txBody>
                    <a:bodyPr/>
                    <a:lstStyle/>
                    <a:p>
                      <a:pPr algn="ctr" fontAlgn="b"/>
                      <a:r>
                        <a:rPr lang="nl-NL" sz="1600" b="0" i="0" u="none" strike="noStrike" dirty="0">
                          <a:solidFill>
                            <a:srgbClr val="000000"/>
                          </a:solidFill>
                          <a:effectLst/>
                          <a:latin typeface="+mn-lt"/>
                        </a:rPr>
                        <a:t>€ 412.122</a:t>
                      </a:r>
                    </a:p>
                  </a:txBody>
                  <a:tcPr marL="9525" marR="9525" marT="9525" marB="0" anchor="ctr"/>
                </a:tc>
                <a:tc>
                  <a:txBody>
                    <a:bodyPr/>
                    <a:lstStyle/>
                    <a:p>
                      <a:pPr algn="ctr"/>
                      <a:r>
                        <a:rPr lang="nl-NL" sz="1600" dirty="0" smtClean="0"/>
                        <a:t>€ 2,65</a:t>
                      </a:r>
                      <a:endParaRPr lang="nl-NL" sz="1600" dirty="0"/>
                    </a:p>
                  </a:txBody>
                  <a:tcPr anchor="ctr"/>
                </a:tc>
              </a:tr>
              <a:tr h="265152">
                <a:tc>
                  <a:txBody>
                    <a:bodyPr/>
                    <a:lstStyle/>
                    <a:p>
                      <a:pPr algn="ctr"/>
                      <a:endParaRPr lang="nl-NL" sz="1600" dirty="0"/>
                    </a:p>
                  </a:txBody>
                  <a:tcPr anchor="ctr"/>
                </a:tc>
                <a:tc>
                  <a:txBody>
                    <a:bodyPr/>
                    <a:lstStyle/>
                    <a:p>
                      <a:pPr algn="ctr" fontAlgn="b"/>
                      <a:r>
                        <a:rPr lang="nl-NL" sz="1600" b="0" i="0" u="none" strike="noStrike">
                          <a:solidFill>
                            <a:srgbClr val="000000"/>
                          </a:solidFill>
                          <a:effectLst/>
                          <a:latin typeface="+mn-lt"/>
                        </a:rPr>
                        <a:t>€ 2.282.943</a:t>
                      </a:r>
                    </a:p>
                  </a:txBody>
                  <a:tcPr marL="9525" marR="9525" marT="9525" marB="0" anchor="ctr"/>
                </a:tc>
                <a:tc>
                  <a:txBody>
                    <a:bodyPr/>
                    <a:lstStyle/>
                    <a:p>
                      <a:pPr algn="ctr" fontAlgn="b"/>
                      <a:r>
                        <a:rPr lang="nl-NL" sz="1600" b="0" i="0" u="none" strike="noStrike" dirty="0">
                          <a:solidFill>
                            <a:srgbClr val="000000"/>
                          </a:solidFill>
                          <a:effectLst/>
                          <a:latin typeface="+mn-lt"/>
                        </a:rPr>
                        <a:t>€ 693.598</a:t>
                      </a:r>
                    </a:p>
                  </a:txBody>
                  <a:tcPr marL="9525" marR="9525" marT="9525" marB="0" anchor="ctr"/>
                </a:tc>
                <a:tc>
                  <a:txBody>
                    <a:bodyPr/>
                    <a:lstStyle/>
                    <a:p>
                      <a:pPr algn="ctr" fontAlgn="b"/>
                      <a:r>
                        <a:rPr lang="nl-NL" sz="1600" b="1" i="0" u="none" strike="noStrike" dirty="0">
                          <a:solidFill>
                            <a:srgbClr val="000000"/>
                          </a:solidFill>
                          <a:effectLst/>
                          <a:latin typeface="+mn-lt"/>
                        </a:rPr>
                        <a:t>€ 2.976.541</a:t>
                      </a:r>
                    </a:p>
                  </a:txBody>
                  <a:tcPr marL="9525" marR="9525" marT="9525" marB="0" anchor="ctr"/>
                </a:tc>
                <a:tc>
                  <a:txBody>
                    <a:bodyPr/>
                    <a:lstStyle/>
                    <a:p>
                      <a:pPr algn="ctr"/>
                      <a:r>
                        <a:rPr lang="nl-NL" sz="1600" b="1" dirty="0" smtClean="0"/>
                        <a:t>€ 3,41</a:t>
                      </a:r>
                      <a:endParaRPr lang="nl-NL" sz="1600" b="1" dirty="0"/>
                    </a:p>
                  </a:txBody>
                  <a:tcPr anchor="ctr"/>
                </a:tc>
              </a:tr>
            </a:tbl>
          </a:graphicData>
        </a:graphic>
      </p:graphicFrame>
      <p:sp>
        <p:nvSpPr>
          <p:cNvPr id="2" name="Tekstvak 1"/>
          <p:cNvSpPr txBox="1"/>
          <p:nvPr/>
        </p:nvSpPr>
        <p:spPr>
          <a:xfrm>
            <a:off x="1475656" y="1057551"/>
            <a:ext cx="7488832" cy="461665"/>
          </a:xfrm>
          <a:prstGeom prst="rect">
            <a:avLst/>
          </a:prstGeom>
          <a:noFill/>
        </p:spPr>
        <p:txBody>
          <a:bodyPr wrap="square" rtlCol="0">
            <a:spAutoFit/>
          </a:bodyPr>
          <a:lstStyle/>
          <a:p>
            <a:r>
              <a:rPr lang="nl-NL" b="1" dirty="0" smtClean="0">
                <a:latin typeface="+mn-lt"/>
              </a:rPr>
              <a:t>Overzicht uitgegeven aan initiatieven per stadsdeel</a:t>
            </a:r>
            <a:endParaRPr lang="nl-NL" b="1" dirty="0">
              <a:latin typeface="+mn-lt"/>
            </a:endParaRPr>
          </a:p>
        </p:txBody>
      </p:sp>
    </p:spTree>
    <p:extLst>
      <p:ext uri="{BB962C8B-B14F-4D97-AF65-F5344CB8AC3E}">
        <p14:creationId xmlns:p14="http://schemas.microsoft.com/office/powerpoint/2010/main" val="23942403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350166" y="1006624"/>
            <a:ext cx="7326289" cy="838200"/>
          </a:xfrm>
        </p:spPr>
        <p:txBody>
          <a:bodyPr/>
          <a:lstStyle/>
          <a:p>
            <a:r>
              <a:rPr lang="nl-NL" sz="2800" dirty="0" smtClean="0"/>
              <a:t>Bevindingen: </a:t>
            </a:r>
            <a:br>
              <a:rPr lang="nl-NL" sz="2800" dirty="0" smtClean="0"/>
            </a:br>
            <a:r>
              <a:rPr lang="nl-NL" sz="2800" dirty="0" smtClean="0"/>
              <a:t>‘maatschappelijke’ doelmatigheid</a:t>
            </a:r>
            <a:endParaRPr lang="nl-NL" sz="2800" dirty="0"/>
          </a:p>
        </p:txBody>
      </p:sp>
      <p:sp>
        <p:nvSpPr>
          <p:cNvPr id="3" name="Tijdelijke aanduiding voor inhoud 2"/>
          <p:cNvSpPr>
            <a:spLocks noGrp="1"/>
          </p:cNvSpPr>
          <p:nvPr>
            <p:ph idx="1"/>
          </p:nvPr>
        </p:nvSpPr>
        <p:spPr>
          <a:xfrm>
            <a:off x="1350166" y="2060848"/>
            <a:ext cx="7542314" cy="4464496"/>
          </a:xfrm>
        </p:spPr>
        <p:txBody>
          <a:bodyPr/>
          <a:lstStyle/>
          <a:p>
            <a:r>
              <a:rPr lang="nl-NL" sz="1800" dirty="0" smtClean="0"/>
              <a:t>Initiatiefnemers vaak ontevreden </a:t>
            </a:r>
            <a:r>
              <a:rPr lang="nl-NL" sz="1800" dirty="0"/>
              <a:t>met </a:t>
            </a:r>
            <a:r>
              <a:rPr lang="nl-NL" sz="1800" dirty="0" smtClean="0"/>
              <a:t>subsidieproces</a:t>
            </a:r>
            <a:endParaRPr lang="nl-NL" sz="1800" dirty="0"/>
          </a:p>
          <a:p>
            <a:pPr lvl="1"/>
            <a:r>
              <a:rPr lang="nl-NL" sz="1600" dirty="0" smtClean="0"/>
              <a:t>Is moeilijk en duurt lang</a:t>
            </a:r>
          </a:p>
          <a:p>
            <a:pPr lvl="1"/>
            <a:r>
              <a:rPr lang="nl-NL" sz="1600" dirty="0" smtClean="0"/>
              <a:t>Inspanningen groot in verhouding tot opbrengst</a:t>
            </a:r>
          </a:p>
          <a:p>
            <a:pPr lvl="1"/>
            <a:r>
              <a:rPr lang="nl-NL" sz="1600" dirty="0" smtClean="0"/>
              <a:t>initiatiefnemers Nieuw-West zijn positiever dan in andere stadsdelen</a:t>
            </a:r>
          </a:p>
          <a:p>
            <a:pPr lvl="1"/>
            <a:endParaRPr lang="nl-NL" sz="1600" dirty="0" smtClean="0"/>
          </a:p>
          <a:p>
            <a:r>
              <a:rPr lang="nl-NL" sz="1800" dirty="0" smtClean="0"/>
              <a:t>Te veel en te veel ingewikkelde regels</a:t>
            </a:r>
          </a:p>
          <a:p>
            <a:pPr lvl="1"/>
            <a:r>
              <a:rPr lang="nl-NL" sz="1600" dirty="0" smtClean="0"/>
              <a:t>In sommige stadsdelen </a:t>
            </a:r>
            <a:r>
              <a:rPr lang="nl-NL" sz="1600" i="1" dirty="0" smtClean="0"/>
              <a:t>subsidies</a:t>
            </a:r>
            <a:r>
              <a:rPr lang="nl-NL" sz="1600" dirty="0" smtClean="0"/>
              <a:t>, in andere </a:t>
            </a:r>
            <a:r>
              <a:rPr lang="nl-NL" sz="1600" i="1" dirty="0" smtClean="0"/>
              <a:t>budgetten</a:t>
            </a:r>
            <a:r>
              <a:rPr lang="nl-NL" sz="1600" dirty="0" smtClean="0"/>
              <a:t> óf een mengvorm</a:t>
            </a:r>
            <a:endParaRPr lang="nl-NL" sz="1200" dirty="0" smtClean="0"/>
          </a:p>
          <a:p>
            <a:pPr lvl="1"/>
            <a:r>
              <a:rPr lang="nl-NL" sz="1600" dirty="0" smtClean="0"/>
              <a:t>Voorschriften staan in de kleine lettertjes</a:t>
            </a:r>
          </a:p>
          <a:p>
            <a:pPr lvl="1"/>
            <a:r>
              <a:rPr lang="nl-NL" sz="1600" dirty="0" smtClean="0"/>
              <a:t>Informatie over de regels is moeilijk te vinden en te begrijpen </a:t>
            </a:r>
          </a:p>
          <a:p>
            <a:pPr marL="457200" lvl="1" indent="0">
              <a:buNone/>
            </a:pPr>
            <a:endParaRPr lang="nl-NL" sz="1600" dirty="0"/>
          </a:p>
          <a:p>
            <a:r>
              <a:rPr lang="nl-NL" sz="1800" dirty="0" smtClean="0"/>
              <a:t>Handhaving regels soms streng en niet altijd navolgbaar</a:t>
            </a:r>
            <a:endParaRPr lang="nl-NL" sz="1800" dirty="0"/>
          </a:p>
          <a:p>
            <a:pPr lvl="1"/>
            <a:endParaRPr lang="nl-NL" sz="1600" dirty="0"/>
          </a:p>
        </p:txBody>
      </p:sp>
      <p:sp>
        <p:nvSpPr>
          <p:cNvPr id="4" name="Tijdelijke aanduiding voor dianummer 3"/>
          <p:cNvSpPr>
            <a:spLocks noGrp="1"/>
          </p:cNvSpPr>
          <p:nvPr>
            <p:ph type="sldNum" sz="quarter" idx="12"/>
          </p:nvPr>
        </p:nvSpPr>
        <p:spPr/>
        <p:txBody>
          <a:bodyPr/>
          <a:lstStyle/>
          <a:p>
            <a:pPr>
              <a:defRPr/>
            </a:pPr>
            <a:fld id="{1FA42EB2-C7DC-40C6-A675-ABA865C82C25}" type="slidenum">
              <a:rPr lang="nl-NL" altLang="nl-NL" smtClean="0"/>
              <a:pPr>
                <a:defRPr/>
              </a:pPr>
              <a:t>8</a:t>
            </a:fld>
            <a:endParaRPr lang="nl-NL" altLang="nl-NL" sz="1400" dirty="0">
              <a:latin typeface="Times" charset="0"/>
            </a:endParaRPr>
          </a:p>
        </p:txBody>
      </p:sp>
    </p:spTree>
    <p:extLst>
      <p:ext uri="{BB962C8B-B14F-4D97-AF65-F5344CB8AC3E}">
        <p14:creationId xmlns:p14="http://schemas.microsoft.com/office/powerpoint/2010/main" val="42121429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051720" y="934616"/>
            <a:ext cx="6400800" cy="838200"/>
          </a:xfrm>
        </p:spPr>
        <p:txBody>
          <a:bodyPr/>
          <a:lstStyle/>
          <a:p>
            <a:r>
              <a:rPr lang="nl-NL" sz="2800" dirty="0" smtClean="0"/>
              <a:t>Bevindingen: </a:t>
            </a:r>
            <a:br>
              <a:rPr lang="nl-NL" sz="2800" dirty="0" smtClean="0"/>
            </a:br>
            <a:r>
              <a:rPr lang="nl-NL" sz="2800" dirty="0" smtClean="0"/>
              <a:t>‘klassieke’ doelmatigheid</a:t>
            </a:r>
            <a:endParaRPr lang="nl-NL" sz="2800" dirty="0"/>
          </a:p>
        </p:txBody>
      </p:sp>
      <p:sp>
        <p:nvSpPr>
          <p:cNvPr id="3" name="Tijdelijke aanduiding voor inhoud 2"/>
          <p:cNvSpPr>
            <a:spLocks noGrp="1"/>
          </p:cNvSpPr>
          <p:nvPr>
            <p:ph idx="1"/>
          </p:nvPr>
        </p:nvSpPr>
        <p:spPr>
          <a:xfrm>
            <a:off x="2123728" y="2132856"/>
            <a:ext cx="6400800" cy="3168352"/>
          </a:xfrm>
        </p:spPr>
        <p:txBody>
          <a:bodyPr/>
          <a:lstStyle/>
          <a:p>
            <a:r>
              <a:rPr lang="nl-NL" sz="2000" dirty="0"/>
              <a:t>Zeer beperkt inzicht in bestede </a:t>
            </a:r>
            <a:r>
              <a:rPr lang="nl-NL" sz="2000" dirty="0" smtClean="0"/>
              <a:t>middelen (incl. uitvoeringskosten) in relatie tot gemeentelijke doelen</a:t>
            </a:r>
          </a:p>
          <a:p>
            <a:endParaRPr lang="nl-NL" sz="1800" dirty="0"/>
          </a:p>
          <a:p>
            <a:r>
              <a:rPr lang="nl-NL" sz="2000" dirty="0" smtClean="0"/>
              <a:t>Grote subsidies zijn vanuit dit </a:t>
            </a:r>
            <a:r>
              <a:rPr lang="nl-NL" sz="2000" dirty="0" err="1" smtClean="0"/>
              <a:t>doelmatigheids-perspectief</a:t>
            </a:r>
            <a:r>
              <a:rPr lang="nl-NL" sz="2000" dirty="0" smtClean="0"/>
              <a:t> efficiënter (i.v.m. uitvoeringskosten)</a:t>
            </a:r>
          </a:p>
          <a:p>
            <a:endParaRPr lang="nl-NL" sz="2000" dirty="0"/>
          </a:p>
          <a:p>
            <a:r>
              <a:rPr lang="nl-NL" sz="2000" dirty="0" smtClean="0"/>
              <a:t>Administratie- en verwerkingskosten van welzijnsinstellingen die budgetten beheren zijn laag</a:t>
            </a:r>
            <a:endParaRPr lang="nl-NL" sz="2000" dirty="0"/>
          </a:p>
        </p:txBody>
      </p:sp>
      <p:sp>
        <p:nvSpPr>
          <p:cNvPr id="4" name="Tijdelijke aanduiding voor dianummer 3"/>
          <p:cNvSpPr>
            <a:spLocks noGrp="1"/>
          </p:cNvSpPr>
          <p:nvPr>
            <p:ph type="sldNum" sz="quarter" idx="12"/>
          </p:nvPr>
        </p:nvSpPr>
        <p:spPr/>
        <p:txBody>
          <a:bodyPr/>
          <a:lstStyle/>
          <a:p>
            <a:pPr>
              <a:defRPr/>
            </a:pPr>
            <a:fld id="{1FA42EB2-C7DC-40C6-A675-ABA865C82C25}" type="slidenum">
              <a:rPr lang="nl-NL" altLang="nl-NL" smtClean="0"/>
              <a:pPr>
                <a:defRPr/>
              </a:pPr>
              <a:t>9</a:t>
            </a:fld>
            <a:endParaRPr lang="nl-NL" altLang="nl-NL" sz="1400">
              <a:latin typeface="Times" charset="0"/>
            </a:endParaRPr>
          </a:p>
        </p:txBody>
      </p:sp>
    </p:spTree>
    <p:extLst>
      <p:ext uri="{BB962C8B-B14F-4D97-AF65-F5344CB8AC3E}">
        <p14:creationId xmlns:p14="http://schemas.microsoft.com/office/powerpoint/2010/main" val="1542689847"/>
      </p:ext>
    </p:extLst>
  </p:cSld>
  <p:clrMapOvr>
    <a:masterClrMapping/>
  </p:clrMapOvr>
  <p:timing>
    <p:tnLst>
      <p:par>
        <p:cTn id="1" dur="indefinite" restart="never" nodeType="tmRoot"/>
      </p:par>
    </p:tnLst>
  </p:timing>
</p:sld>
</file>

<file path=ppt/theme/theme1.xml><?xml version="1.0" encoding="utf-8"?>
<a:theme xmlns:a="http://schemas.openxmlformats.org/drawingml/2006/main" name="20190314 - Sjabloon presentatie RMA">
  <a:themeElements>
    <a:clrScheme name="Rekenkamer presentati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Nieuwe stijl RMA">
      <a:majorFont>
        <a:latin typeface="Tw Cen MT Condensed"/>
        <a:ea typeface=""/>
        <a:cs typeface=""/>
      </a:majorFont>
      <a:minorFont>
        <a:latin typeface="Cambria"/>
        <a:ea typeface=""/>
        <a:cs typeface=""/>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nl-NL" altLang="nl-NL" sz="2400" b="0" i="0" u="none" strike="noStrike" cap="none" normalizeH="0" baseline="0" smtClean="0">
            <a:ln>
              <a:noFill/>
            </a:ln>
            <a:solidFill>
              <a:schemeClr val="tx1"/>
            </a:solidFill>
            <a:effectLst/>
            <a:latin typeface="Times"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nl-NL" altLang="nl-NL" sz="2400" b="0" i="0" u="none" strike="noStrike" cap="none" normalizeH="0" baseline="0" smtClean="0">
            <a:ln>
              <a:noFill/>
            </a:ln>
            <a:solidFill>
              <a:schemeClr val="tx1"/>
            </a:solidFill>
            <a:effectLst/>
            <a:latin typeface="Times" charset="0"/>
          </a:defRPr>
        </a:defPPr>
      </a:lstStyle>
    </a:lnDef>
  </a:objectDefaults>
  <a:extraClrSchemeLst>
    <a:extraClrScheme>
      <a:clrScheme name="Rekenkamer presentati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Rekenkamer presentati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Rekenkamer presentati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Rekenkamer presentati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Rekenkamer presentati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Rekenkamer presentati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Rekenkamer presentati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Rekenkamer presentati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Rekenkamer presentati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Rekenkamer presentati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Rekenkamer presentati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Rekenkamer presentati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Kantoorth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20190314 - Sjabloon presentatie RMA</Template>
  <TotalTime>713</TotalTime>
  <Words>862</Words>
  <Application>Microsoft Office PowerPoint</Application>
  <PresentationFormat>Diavoorstelling (4:3)</PresentationFormat>
  <Paragraphs>218</Paragraphs>
  <Slides>16</Slides>
  <Notes>12</Notes>
  <HiddenSlides>0</HiddenSlides>
  <MMClips>0</MMClips>
  <ScaleCrop>false</ScaleCrop>
  <HeadingPairs>
    <vt:vector size="4" baseType="variant">
      <vt:variant>
        <vt:lpstr>Thema</vt:lpstr>
      </vt:variant>
      <vt:variant>
        <vt:i4>1</vt:i4>
      </vt:variant>
      <vt:variant>
        <vt:lpstr>Diatitels</vt:lpstr>
      </vt:variant>
      <vt:variant>
        <vt:i4>16</vt:i4>
      </vt:variant>
    </vt:vector>
  </HeadingPairs>
  <TitlesOfParts>
    <vt:vector size="17" baseType="lpstr">
      <vt:lpstr>20190314 - Sjabloon presentatie RMA</vt:lpstr>
      <vt:lpstr>Rapport subsidies maatschappelijke- en bewonersinitiatieven</vt:lpstr>
      <vt:lpstr>Waarom dit onderzoek?</vt:lpstr>
      <vt:lpstr>Onderdelen presentatie</vt:lpstr>
      <vt:lpstr>Onderzoeksvraag</vt:lpstr>
      <vt:lpstr>Bevindingen: doeltreffendheid</vt:lpstr>
      <vt:lpstr>PowerPoint-presentatie</vt:lpstr>
      <vt:lpstr>PowerPoint-presentatie</vt:lpstr>
      <vt:lpstr>Bevindingen:  ‘maatschappelijke’ doelmatigheid</vt:lpstr>
      <vt:lpstr>Bevindingen:  ‘klassieke’ doelmatigheid</vt:lpstr>
      <vt:lpstr>Bevindingen: rechtmatigheid</vt:lpstr>
      <vt:lpstr>Algemene aanbevelingen</vt:lpstr>
      <vt:lpstr>Wat merkten we op aan Zuidoost?</vt:lpstr>
      <vt:lpstr>PowerPoint-presentatie</vt:lpstr>
      <vt:lpstr>PowerPoint-presentatie</vt:lpstr>
      <vt:lpstr>PowerPoint-presentatie</vt:lpstr>
      <vt:lpstr>Wat kan er in Zuidoost beter?</vt:lpstr>
    </vt:vector>
  </TitlesOfParts>
  <Company>Gemeente Amsterdam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Heldring, Tello</dc:creator>
  <cp:lastModifiedBy>Febis</cp:lastModifiedBy>
  <cp:revision>44</cp:revision>
  <cp:lastPrinted>2019-05-22T14:26:46Z</cp:lastPrinted>
  <dcterms:created xsi:type="dcterms:W3CDTF">2019-05-20T13:22:05Z</dcterms:created>
  <dcterms:modified xsi:type="dcterms:W3CDTF">2019-05-22T16:19:13Z</dcterms:modified>
</cp:coreProperties>
</file>