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Override1.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sldIdLst>
    <p:sldId id="269" r:id="rId2"/>
    <p:sldId id="257" r:id="rId3"/>
    <p:sldId id="295" r:id="rId4"/>
    <p:sldId id="294" r:id="rId5"/>
    <p:sldId id="292" r:id="rId6"/>
    <p:sldId id="288" r:id="rId7"/>
    <p:sldId id="299" r:id="rId8"/>
    <p:sldId id="284" r:id="rId9"/>
    <p:sldId id="282" r:id="rId10"/>
    <p:sldId id="301" r:id="rId11"/>
    <p:sldId id="302" r:id="rId12"/>
    <p:sldId id="303" r:id="rId13"/>
    <p:sldId id="258" r:id="rId14"/>
    <p:sldId id="286" r:id="rId15"/>
    <p:sldId id="259" r:id="rId16"/>
    <p:sldId id="256" r:id="rId17"/>
    <p:sldId id="307" r:id="rId18"/>
    <p:sldId id="308" r:id="rId19"/>
    <p:sldId id="309" r:id="rId20"/>
    <p:sldId id="310" r:id="rId21"/>
    <p:sldId id="311" r:id="rId22"/>
    <p:sldId id="312" r:id="rId23"/>
    <p:sldId id="313" r:id="rId24"/>
    <p:sldId id="264" r:id="rId25"/>
    <p:sldId id="265" r:id="rId26"/>
    <p:sldId id="266" r:id="rId27"/>
    <p:sldId id="314" r:id="rId28"/>
    <p:sldId id="296" r:id="rId29"/>
    <p:sldId id="297" r:id="rId30"/>
    <p:sldId id="298" r:id="rId31"/>
    <p:sldId id="260" r:id="rId32"/>
    <p:sldId id="261" r:id="rId33"/>
    <p:sldId id="262" r:id="rId34"/>
    <p:sldId id="291" r:id="rId35"/>
    <p:sldId id="306" r:id="rId36"/>
    <p:sldId id="263" r:id="rId37"/>
    <p:sldId id="305" r:id="rId38"/>
    <p:sldId id="267" r:id="rId39"/>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1"/>
    <p:restoredTop sz="96259"/>
  </p:normalViewPr>
  <p:slideViewPr>
    <p:cSldViewPr snapToGrid="0" snapToObjects="1">
      <p:cViewPr varScale="1">
        <p:scale>
          <a:sx n="100" d="100"/>
          <a:sy n="100" d="100"/>
        </p:scale>
        <p:origin x="72" y="84"/>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BCAD085-E8A6-8845-BD4E-CB4CCA059FC4}" type="datetimeFigureOut">
              <a:rPr lang="en-US" smtClean="0"/>
              <a:t>9/30/2025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‹nr.›</a:t>
            </a:fld>
            <a:endParaRPr lang="en-US"/>
          </a:p>
        </p:txBody>
      </p:sp>
    </p:spTree>
    <p:extLst>
      <p:ext uri="{BB962C8B-B14F-4D97-AF65-F5344CB8AC3E}">
        <p14:creationId xmlns:p14="http://schemas.microsoft.com/office/powerpoint/2010/main" val="31680755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9/30/2025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‹nr.›</a:t>
            </a:fld>
            <a:endParaRPr lang="en-US"/>
          </a:p>
        </p:txBody>
      </p:sp>
    </p:spTree>
    <p:extLst>
      <p:ext uri="{BB962C8B-B14F-4D97-AF65-F5344CB8AC3E}">
        <p14:creationId xmlns:p14="http://schemas.microsoft.com/office/powerpoint/2010/main" val="291092796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9/30/2025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‹nr.›</a:t>
            </a:fld>
            <a:endParaRPr lang="en-US"/>
          </a:p>
        </p:txBody>
      </p:sp>
    </p:spTree>
    <p:extLst>
      <p:ext uri="{BB962C8B-B14F-4D97-AF65-F5344CB8AC3E}">
        <p14:creationId xmlns:p14="http://schemas.microsoft.com/office/powerpoint/2010/main" val="361222379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9/30/2025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‹nr.›</a:t>
            </a:fld>
            <a:endParaRPr lang="en-US"/>
          </a:p>
        </p:txBody>
      </p:sp>
    </p:spTree>
    <p:extLst>
      <p:ext uri="{BB962C8B-B14F-4D97-AF65-F5344CB8AC3E}">
        <p14:creationId xmlns:p14="http://schemas.microsoft.com/office/powerpoint/2010/main" val="26143142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BCAD085-E8A6-8845-BD4E-CB4CCA059FC4}" type="datetimeFigureOut">
              <a:rPr lang="en-US" smtClean="0"/>
              <a:t>9/30/2025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‹nr.›</a:t>
            </a:fld>
            <a:endParaRPr lang="en-US"/>
          </a:p>
        </p:txBody>
      </p:sp>
    </p:spTree>
    <p:extLst>
      <p:ext uri="{BB962C8B-B14F-4D97-AF65-F5344CB8AC3E}">
        <p14:creationId xmlns:p14="http://schemas.microsoft.com/office/powerpoint/2010/main" val="96064837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BCAD085-E8A6-8845-BD4E-CB4CCA059FC4}" type="datetimeFigureOut">
              <a:rPr lang="en-US" smtClean="0"/>
              <a:t>9/30/2025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‹nr.›</a:t>
            </a:fld>
            <a:endParaRPr lang="en-US"/>
          </a:p>
        </p:txBody>
      </p:sp>
    </p:spTree>
    <p:extLst>
      <p:ext uri="{BB962C8B-B14F-4D97-AF65-F5344CB8AC3E}">
        <p14:creationId xmlns:p14="http://schemas.microsoft.com/office/powerpoint/2010/main" val="27822449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BCAD085-E8A6-8845-BD4E-CB4CCA059FC4}" type="datetimeFigureOut">
              <a:rPr lang="en-US" smtClean="0"/>
              <a:t>9/30/2025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1FF6DA9-008F-8B48-92A6-B652298478BF}" type="slidenum">
              <a:rPr lang="en-US" smtClean="0"/>
              <a:t>‹nr.›</a:t>
            </a:fld>
            <a:endParaRPr lang="en-US"/>
          </a:p>
        </p:txBody>
      </p:sp>
    </p:spTree>
    <p:extLst>
      <p:ext uri="{BB962C8B-B14F-4D97-AF65-F5344CB8AC3E}">
        <p14:creationId xmlns:p14="http://schemas.microsoft.com/office/powerpoint/2010/main" val="9901587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BCAD085-E8A6-8845-BD4E-CB4CCA059FC4}" type="datetimeFigureOut">
              <a:rPr lang="en-US" smtClean="0"/>
              <a:t>9/30/2025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1FF6DA9-008F-8B48-92A6-B652298478BF}" type="slidenum">
              <a:rPr lang="en-US" smtClean="0"/>
              <a:t>‹nr.›</a:t>
            </a:fld>
            <a:endParaRPr lang="en-US"/>
          </a:p>
        </p:txBody>
      </p:sp>
    </p:spTree>
    <p:extLst>
      <p:ext uri="{BB962C8B-B14F-4D97-AF65-F5344CB8AC3E}">
        <p14:creationId xmlns:p14="http://schemas.microsoft.com/office/powerpoint/2010/main" val="72702771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CAD085-E8A6-8845-BD4E-CB4CCA059FC4}" type="datetimeFigureOut">
              <a:rPr lang="en-US" smtClean="0"/>
              <a:t>9/30/2025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1FF6DA9-008F-8B48-92A6-B652298478BF}" type="slidenum">
              <a:rPr lang="en-US" smtClean="0"/>
              <a:t>‹nr.›</a:t>
            </a:fld>
            <a:endParaRPr lang="en-US"/>
          </a:p>
        </p:txBody>
      </p:sp>
    </p:spTree>
    <p:extLst>
      <p:ext uri="{BB962C8B-B14F-4D97-AF65-F5344CB8AC3E}">
        <p14:creationId xmlns:p14="http://schemas.microsoft.com/office/powerpoint/2010/main" val="12129998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BCAD085-E8A6-8845-BD4E-CB4CCA059FC4}" type="datetimeFigureOut">
              <a:rPr lang="en-US" smtClean="0"/>
              <a:t>9/30/2025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‹nr.›</a:t>
            </a:fld>
            <a:endParaRPr lang="en-US"/>
          </a:p>
        </p:txBody>
      </p:sp>
    </p:spTree>
    <p:extLst>
      <p:ext uri="{BB962C8B-B14F-4D97-AF65-F5344CB8AC3E}">
        <p14:creationId xmlns:p14="http://schemas.microsoft.com/office/powerpoint/2010/main" val="18407265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BCAD085-E8A6-8845-BD4E-CB4CCA059FC4}" type="datetimeFigureOut">
              <a:rPr lang="en-US" smtClean="0"/>
              <a:t>9/30/2025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‹nr.›</a:t>
            </a:fld>
            <a:endParaRPr lang="en-US"/>
          </a:p>
        </p:txBody>
      </p:sp>
    </p:spTree>
    <p:extLst>
      <p:ext uri="{BB962C8B-B14F-4D97-AF65-F5344CB8AC3E}">
        <p14:creationId xmlns:p14="http://schemas.microsoft.com/office/powerpoint/2010/main" val="38892369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BCAD085-E8A6-8845-BD4E-CB4CCA059FC4}" type="datetimeFigureOut">
              <a:rPr lang="en-US" smtClean="0"/>
              <a:t>9/30/2025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1FF6DA9-008F-8B48-92A6-B652298478BF}" type="slidenum">
              <a:rPr lang="en-US" smtClean="0"/>
              <a:t>‹nr.›</a:t>
            </a:fld>
            <a:endParaRPr lang="en-US"/>
          </a:p>
        </p:txBody>
      </p:sp>
    </p:spTree>
    <p:extLst>
      <p:ext uri="{BB962C8B-B14F-4D97-AF65-F5344CB8AC3E}">
        <p14:creationId xmlns:p14="http://schemas.microsoft.com/office/powerpoint/2010/main" val="220997751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https://voorwaards.nu/wp-content/uploads/elementor/thumbs/cropped-logo-voorwaards-transparant-pjhv5945dm4jristal2q5tegyvtkagjj0r8kbyhqco.png"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Layout" Target="../slideLayouts/slideLayout2.xml"/><Relationship Id="rId1" Type="http://schemas.openxmlformats.org/officeDocument/2006/relationships/themeOverride" Target="../theme/themeOverride1.xml"/><Relationship Id="rId4" Type="http://schemas.openxmlformats.org/officeDocument/2006/relationships/image" Target="https://voorwaards.nu/wp-content/uploads/elementor/thumbs/cropped-logo-voorwaards-transparant-pjhv5945dm4jristal2q5tegyvtkagjj0r8kbyhqco.png" TargetMode="External"/></Relationships>
</file>

<file path=ppt/slides/_rels/slide14.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7.xml"/><Relationship Id="rId5" Type="http://schemas.openxmlformats.org/officeDocument/2006/relationships/image" Target="../media/image16.svg"/><Relationship Id="rId4" Type="http://schemas.openxmlformats.org/officeDocument/2006/relationships/image" Target="../media/image15.png"/></Relationships>
</file>

<file path=ppt/slides/_rels/slide1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7.xml"/><Relationship Id="rId4" Type="http://schemas.openxmlformats.org/officeDocument/2006/relationships/image" Target="../media/image19.jpeg"/></Relationships>
</file>

<file path=ppt/slides/_rels/slide1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27.jpeg"/></Relationships>
</file>

<file path=ppt/slides/_rels/slide35.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29.jpeg"/><Relationship Id="rId5" Type="http://schemas.openxmlformats.org/officeDocument/2006/relationships/image" Target="../media/image28.jpeg"/><Relationship Id="rId4" Type="http://schemas.openxmlformats.org/officeDocument/2006/relationships/hyperlink" Target="mailto:fractie@voorwaards.nu" TargetMode="External"/></Relationships>
</file>

<file path=ppt/slides/_rels/slide38.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hyperlink" Target="https://diervizier.nl/" TargetMode="External"/><Relationship Id="rId4" Type="http://schemas.openxmlformats.org/officeDocument/2006/relationships/hyperlink" Target="https://www.rda.nl/"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https://voorwaards.nu/wp-content/uploads/elementor/thumbs/cropped-logo-voorwaards-transparant-pjhv5945dm4jristal2q5tegyvtkagjj0r8kbyhqco.png" TargetMode="External"/><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116483B2-E4AB-4B9B-8095-EFDF37719DD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5" name="Color">
              <a:extLst>
                <a:ext uri="{FF2B5EF4-FFF2-40B4-BE49-F238E27FC236}">
                  <a16:creationId xmlns:a16="http://schemas.microsoft.com/office/drawing/2014/main" id="{F6F7DCBC-657D-4A6A-8ECA-E624AA9E85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4870CDC1-11AF-44D7-93E6-339AF652FC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pic>
        <p:nvPicPr>
          <p:cNvPr id="10" name="Tijdelijke aanduiding voor inhoud 9" descr="Afbeelding met grafische vormgeving, tekenfilm&#10;&#10;Door AI gegenereerde inhoud is mogelijk onjuist.">
            <a:extLst>
              <a:ext uri="{FF2B5EF4-FFF2-40B4-BE49-F238E27FC236}">
                <a16:creationId xmlns:a16="http://schemas.microsoft.com/office/drawing/2014/main" id="{6B7D6AD2-2418-7D08-14FC-E561ADB63CC2}"/>
              </a:ext>
            </a:extLst>
          </p:cNvPr>
          <p:cNvPicPr>
            <a:picLocks noGrp="1" noChangeAspect="1"/>
          </p:cNvPicPr>
          <p:nvPr>
            <p:ph idx="1"/>
          </p:nvPr>
        </p:nvPicPr>
        <p:blipFill>
          <a:blip r:embed="rId2"/>
          <a:stretch>
            <a:fillRect/>
          </a:stretch>
        </p:blipFill>
        <p:spPr>
          <a:xfrm>
            <a:off x="2065393" y="392080"/>
            <a:ext cx="4424327" cy="4375492"/>
          </a:xfrm>
        </p:spPr>
      </p:pic>
      <p:sp>
        <p:nvSpPr>
          <p:cNvPr id="6" name="Rectangle 2">
            <a:extLst>
              <a:ext uri="{FF2B5EF4-FFF2-40B4-BE49-F238E27FC236}">
                <a16:creationId xmlns:a16="http://schemas.microsoft.com/office/drawing/2014/main" id="{025813E9-38C3-9632-83E1-0BE7B88C81A7}"/>
              </a:ext>
            </a:extLst>
          </p:cNvPr>
          <p:cNvSpPr>
            <a:spLocks noChangeArrowheads="1"/>
          </p:cNvSpPr>
          <p:nvPr/>
        </p:nvSpPr>
        <p:spPr bwMode="auto">
          <a:xfrm>
            <a:off x="2065393" y="70751"/>
            <a:ext cx="26937730"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nl-NL"/>
          </a:p>
        </p:txBody>
      </p:sp>
      <p:pic>
        <p:nvPicPr>
          <p:cNvPr id="11" name="Afbeelding 512755963" descr="Afbeelding met Graphics, vogel, grafische vormgeving&#10;&#10;Automatisch gegenereerde beschrijving">
            <a:extLst>
              <a:ext uri="{FF2B5EF4-FFF2-40B4-BE49-F238E27FC236}">
                <a16:creationId xmlns:a16="http://schemas.microsoft.com/office/drawing/2014/main" id="{2F92D1C3-DEEA-B34B-337E-7F2C1F87836A}"/>
              </a:ext>
            </a:extLst>
          </p:cNvPr>
          <p:cNvPicPr>
            <a:picLocks noChangeAspect="1" noChangeArrowheads="1"/>
          </p:cNvPicPr>
          <p:nvPr/>
        </p:nvPicPr>
        <p:blipFill>
          <a:blip r:embed="rId3" r:link="rId4">
            <a:extLst>
              <a:ext uri="{28A0092B-C50C-407E-A947-70E740481C1C}">
                <a14:useLocalDpi xmlns:a14="http://schemas.microsoft.com/office/drawing/2010/main" val="0"/>
              </a:ext>
            </a:extLst>
          </a:blip>
          <a:stretch>
            <a:fillRect/>
          </a:stretch>
        </p:blipFill>
        <p:spPr bwMode="auto">
          <a:xfrm>
            <a:off x="6017356" y="5611559"/>
            <a:ext cx="2758833" cy="903517"/>
          </a:xfrm>
          <a:prstGeom prst="rect">
            <a:avLst/>
          </a:prstGeom>
          <a:noFill/>
          <a:extLst>
            <a:ext uri="{909E8E84-426E-40DD-AFC4-6F175D3DCCD1}">
              <a14:hiddenFill xmlns:a14="http://schemas.microsoft.com/office/drawing/2010/main">
                <a:solidFill>
                  <a:srgbClr val="FFFFFF"/>
                </a:solidFill>
              </a14:hiddenFill>
            </a:ext>
          </a:extLst>
        </p:spPr>
      </p:pic>
      <p:sp>
        <p:nvSpPr>
          <p:cNvPr id="17" name="Tekstvak 16">
            <a:extLst>
              <a:ext uri="{FF2B5EF4-FFF2-40B4-BE49-F238E27FC236}">
                <a16:creationId xmlns:a16="http://schemas.microsoft.com/office/drawing/2014/main" id="{BA7BA033-CF79-009A-0E99-80177BA73A37}"/>
              </a:ext>
            </a:extLst>
          </p:cNvPr>
          <p:cNvSpPr txBox="1"/>
          <p:nvPr/>
        </p:nvSpPr>
        <p:spPr>
          <a:xfrm>
            <a:off x="1975057" y="4874671"/>
            <a:ext cx="4654087" cy="923330"/>
          </a:xfrm>
          <a:prstGeom prst="rect">
            <a:avLst/>
          </a:prstGeom>
          <a:noFill/>
        </p:spPr>
        <p:txBody>
          <a:bodyPr wrap="square">
            <a:spAutoFit/>
          </a:bodyPr>
          <a:lstStyle/>
          <a:p>
            <a:pPr marL="0" indent="0">
              <a:buNone/>
            </a:pPr>
            <a:r>
              <a:rPr lang="nl-NL" sz="1800" b="1" i="1" dirty="0">
                <a:solidFill>
                  <a:schemeClr val="bg1"/>
                </a:solidFill>
              </a:rPr>
              <a:t>“De grootheid van een natie en haar morele vooruitgang kan worden afgemeten aan de wijze waarop zij haar dieren behandelt.”</a:t>
            </a:r>
            <a:endParaRPr lang="nl-NL" sz="1800" dirty="0">
              <a:solidFill>
                <a:schemeClr val="bg1"/>
              </a:solidFill>
            </a:endParaRPr>
          </a:p>
        </p:txBody>
      </p:sp>
    </p:spTree>
    <p:extLst>
      <p:ext uri="{BB962C8B-B14F-4D97-AF65-F5344CB8AC3E}">
        <p14:creationId xmlns:p14="http://schemas.microsoft.com/office/powerpoint/2010/main" val="3827707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116483B2-E4AB-4B9B-8095-EFDF37719DD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5" name="Color">
              <a:extLst>
                <a:ext uri="{FF2B5EF4-FFF2-40B4-BE49-F238E27FC236}">
                  <a16:creationId xmlns:a16="http://schemas.microsoft.com/office/drawing/2014/main" id="{F6F7DCBC-657D-4A6A-8ECA-E624AA9E85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4870CDC1-11AF-44D7-93E6-339AF652FC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2">
            <a:extLst>
              <a:ext uri="{FF2B5EF4-FFF2-40B4-BE49-F238E27FC236}">
                <a16:creationId xmlns:a16="http://schemas.microsoft.com/office/drawing/2014/main" id="{025813E9-38C3-9632-83E1-0BE7B88C81A7}"/>
              </a:ext>
            </a:extLst>
          </p:cNvPr>
          <p:cNvSpPr>
            <a:spLocks noChangeArrowheads="1"/>
          </p:cNvSpPr>
          <p:nvPr/>
        </p:nvSpPr>
        <p:spPr bwMode="auto">
          <a:xfrm>
            <a:off x="2065393" y="70751"/>
            <a:ext cx="26937730"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nl-NL"/>
          </a:p>
        </p:txBody>
      </p:sp>
      <p:pic>
        <p:nvPicPr>
          <p:cNvPr id="11" name="Afbeelding 512755963" descr="Afbeelding met Graphics, vogel, grafische vormgeving&#10;&#10;Automatisch gegenereerde beschrijving">
            <a:extLst>
              <a:ext uri="{FF2B5EF4-FFF2-40B4-BE49-F238E27FC236}">
                <a16:creationId xmlns:a16="http://schemas.microsoft.com/office/drawing/2014/main" id="{2F92D1C3-DEEA-B34B-337E-7F2C1F87836A}"/>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5892636" y="5424483"/>
            <a:ext cx="2758833" cy="903517"/>
          </a:xfrm>
          <a:prstGeom prst="rect">
            <a:avLst/>
          </a:prstGeom>
          <a:noFill/>
          <a:extLst>
            <a:ext uri="{909E8E84-426E-40DD-AFC4-6F175D3DCCD1}">
              <a14:hiddenFill xmlns:a14="http://schemas.microsoft.com/office/drawing/2010/main">
                <a:solidFill>
                  <a:srgbClr val="FFFFFF"/>
                </a:solidFill>
              </a14:hiddenFill>
            </a:ext>
          </a:extLst>
        </p:spPr>
      </p:pic>
      <p:pic>
        <p:nvPicPr>
          <p:cNvPr id="4" name="Tijdelijke aanduiding voor inhoud 3">
            <a:extLst>
              <a:ext uri="{FF2B5EF4-FFF2-40B4-BE49-F238E27FC236}">
                <a16:creationId xmlns:a16="http://schemas.microsoft.com/office/drawing/2014/main" id="{8CC1F033-2BA1-905F-C70A-B6B15FBDBFA8}"/>
              </a:ext>
            </a:extLst>
          </p:cNvPr>
          <p:cNvPicPr>
            <a:picLocks noGrp="1" noChangeAspect="1"/>
          </p:cNvPicPr>
          <p:nvPr>
            <p:ph idx="1"/>
          </p:nvPr>
        </p:nvPicPr>
        <p:blipFill>
          <a:blip r:embed="rId4"/>
          <a:stretch>
            <a:fillRect/>
          </a:stretch>
        </p:blipFill>
        <p:spPr>
          <a:xfrm>
            <a:off x="421869" y="1501935"/>
            <a:ext cx="8229600" cy="3196775"/>
          </a:xfrm>
        </p:spPr>
      </p:pic>
      <p:sp>
        <p:nvSpPr>
          <p:cNvPr id="5" name="Titel 1">
            <a:extLst>
              <a:ext uri="{FF2B5EF4-FFF2-40B4-BE49-F238E27FC236}">
                <a16:creationId xmlns:a16="http://schemas.microsoft.com/office/drawing/2014/main" id="{11B1050A-0F5C-41EE-43B2-4C0CFEB851B5}"/>
              </a:ext>
            </a:extLst>
          </p:cNvPr>
          <p:cNvSpPr>
            <a:spLocks noGrp="1"/>
          </p:cNvSpPr>
          <p:nvPr>
            <p:ph type="title"/>
          </p:nvPr>
        </p:nvSpPr>
        <p:spPr>
          <a:xfrm>
            <a:off x="457200" y="274638"/>
            <a:ext cx="8229600" cy="1143000"/>
          </a:xfrm>
        </p:spPr>
        <p:txBody>
          <a:bodyPr/>
          <a:lstStyle/>
          <a:p>
            <a:r>
              <a:rPr lang="nl-NL" dirty="0">
                <a:solidFill>
                  <a:schemeClr val="bg1"/>
                </a:solidFill>
              </a:rPr>
              <a:t>Dierenwelzijn is belangrijk!</a:t>
            </a:r>
          </a:p>
        </p:txBody>
      </p:sp>
      <p:pic>
        <p:nvPicPr>
          <p:cNvPr id="9" name="Afbeelding 8">
            <a:extLst>
              <a:ext uri="{FF2B5EF4-FFF2-40B4-BE49-F238E27FC236}">
                <a16:creationId xmlns:a16="http://schemas.microsoft.com/office/drawing/2014/main" id="{4FF1D9B9-EB88-054E-18CF-2BC806960F58}"/>
              </a:ext>
            </a:extLst>
          </p:cNvPr>
          <p:cNvPicPr>
            <a:picLocks noChangeAspect="1"/>
          </p:cNvPicPr>
          <p:nvPr/>
        </p:nvPicPr>
        <p:blipFill>
          <a:blip r:embed="rId5"/>
          <a:stretch>
            <a:fillRect/>
          </a:stretch>
        </p:blipFill>
        <p:spPr>
          <a:xfrm>
            <a:off x="420724" y="4698710"/>
            <a:ext cx="8230746" cy="757630"/>
          </a:xfrm>
          <a:prstGeom prst="rect">
            <a:avLst/>
          </a:prstGeom>
        </p:spPr>
      </p:pic>
    </p:spTree>
    <p:extLst>
      <p:ext uri="{BB962C8B-B14F-4D97-AF65-F5344CB8AC3E}">
        <p14:creationId xmlns:p14="http://schemas.microsoft.com/office/powerpoint/2010/main" val="360353081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116483B2-E4AB-4B9B-8095-EFDF37719DD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5" name="Color">
              <a:extLst>
                <a:ext uri="{FF2B5EF4-FFF2-40B4-BE49-F238E27FC236}">
                  <a16:creationId xmlns:a16="http://schemas.microsoft.com/office/drawing/2014/main" id="{F6F7DCBC-657D-4A6A-8ECA-E624AA9E85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4870CDC1-11AF-44D7-93E6-339AF652FC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2">
            <a:extLst>
              <a:ext uri="{FF2B5EF4-FFF2-40B4-BE49-F238E27FC236}">
                <a16:creationId xmlns:a16="http://schemas.microsoft.com/office/drawing/2014/main" id="{025813E9-38C3-9632-83E1-0BE7B88C81A7}"/>
              </a:ext>
            </a:extLst>
          </p:cNvPr>
          <p:cNvSpPr>
            <a:spLocks noChangeArrowheads="1"/>
          </p:cNvSpPr>
          <p:nvPr/>
        </p:nvSpPr>
        <p:spPr bwMode="auto">
          <a:xfrm>
            <a:off x="2065393" y="70751"/>
            <a:ext cx="26937730"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nl-NL"/>
          </a:p>
        </p:txBody>
      </p:sp>
      <p:pic>
        <p:nvPicPr>
          <p:cNvPr id="11" name="Afbeelding 512755963" descr="Afbeelding met Graphics, vogel, grafische vormgeving&#10;&#10;Automatisch gegenereerde beschrijving">
            <a:extLst>
              <a:ext uri="{FF2B5EF4-FFF2-40B4-BE49-F238E27FC236}">
                <a16:creationId xmlns:a16="http://schemas.microsoft.com/office/drawing/2014/main" id="{2F92D1C3-DEEA-B34B-337E-7F2C1F87836A}"/>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5892636" y="5424483"/>
            <a:ext cx="2758833" cy="903517"/>
          </a:xfrm>
          <a:prstGeom prst="rect">
            <a:avLst/>
          </a:prstGeom>
          <a:noFill/>
          <a:extLst>
            <a:ext uri="{909E8E84-426E-40DD-AFC4-6F175D3DCCD1}">
              <a14:hiddenFill xmlns:a14="http://schemas.microsoft.com/office/drawing/2010/main">
                <a:solidFill>
                  <a:srgbClr val="FFFFFF"/>
                </a:solidFill>
              </a14:hiddenFill>
            </a:ext>
          </a:extLst>
        </p:spPr>
      </p:pic>
      <p:pic>
        <p:nvPicPr>
          <p:cNvPr id="4" name="Tijdelijke aanduiding voor inhoud 3">
            <a:extLst>
              <a:ext uri="{FF2B5EF4-FFF2-40B4-BE49-F238E27FC236}">
                <a16:creationId xmlns:a16="http://schemas.microsoft.com/office/drawing/2014/main" id="{E8448A8F-2AAB-6001-5C8A-8E788EAA2D91}"/>
              </a:ext>
            </a:extLst>
          </p:cNvPr>
          <p:cNvPicPr>
            <a:picLocks noGrp="1" noChangeAspect="1"/>
          </p:cNvPicPr>
          <p:nvPr>
            <p:ph idx="1"/>
          </p:nvPr>
        </p:nvPicPr>
        <p:blipFill>
          <a:blip r:embed="rId4"/>
          <a:stretch>
            <a:fillRect/>
          </a:stretch>
        </p:blipFill>
        <p:spPr>
          <a:xfrm>
            <a:off x="709688" y="1400438"/>
            <a:ext cx="7722333" cy="3915211"/>
          </a:xfrm>
        </p:spPr>
      </p:pic>
      <p:sp>
        <p:nvSpPr>
          <p:cNvPr id="5" name="Titel 1">
            <a:extLst>
              <a:ext uri="{FF2B5EF4-FFF2-40B4-BE49-F238E27FC236}">
                <a16:creationId xmlns:a16="http://schemas.microsoft.com/office/drawing/2014/main" id="{11B1050A-0F5C-41EE-43B2-4C0CFEB851B5}"/>
              </a:ext>
            </a:extLst>
          </p:cNvPr>
          <p:cNvSpPr>
            <a:spLocks noGrp="1"/>
          </p:cNvSpPr>
          <p:nvPr>
            <p:ph type="title"/>
          </p:nvPr>
        </p:nvSpPr>
        <p:spPr>
          <a:xfrm>
            <a:off x="457200" y="274638"/>
            <a:ext cx="8229600" cy="1143000"/>
          </a:xfrm>
        </p:spPr>
        <p:txBody>
          <a:bodyPr/>
          <a:lstStyle/>
          <a:p>
            <a:r>
              <a:rPr lang="nl-NL" dirty="0">
                <a:solidFill>
                  <a:schemeClr val="bg1"/>
                </a:solidFill>
              </a:rPr>
              <a:t>Dierenwelzijn is belangrijk!</a:t>
            </a:r>
          </a:p>
        </p:txBody>
      </p:sp>
    </p:spTree>
    <p:extLst>
      <p:ext uri="{BB962C8B-B14F-4D97-AF65-F5344CB8AC3E}">
        <p14:creationId xmlns:p14="http://schemas.microsoft.com/office/powerpoint/2010/main" val="105025656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116483B2-E4AB-4B9B-8095-EFDF37719DD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5" name="Color">
              <a:extLst>
                <a:ext uri="{FF2B5EF4-FFF2-40B4-BE49-F238E27FC236}">
                  <a16:creationId xmlns:a16="http://schemas.microsoft.com/office/drawing/2014/main" id="{F6F7DCBC-657D-4A6A-8ECA-E624AA9E85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4870CDC1-11AF-44D7-93E6-339AF652FC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2">
            <a:extLst>
              <a:ext uri="{FF2B5EF4-FFF2-40B4-BE49-F238E27FC236}">
                <a16:creationId xmlns:a16="http://schemas.microsoft.com/office/drawing/2014/main" id="{025813E9-38C3-9632-83E1-0BE7B88C81A7}"/>
              </a:ext>
            </a:extLst>
          </p:cNvPr>
          <p:cNvSpPr>
            <a:spLocks noChangeArrowheads="1"/>
          </p:cNvSpPr>
          <p:nvPr/>
        </p:nvSpPr>
        <p:spPr bwMode="auto">
          <a:xfrm>
            <a:off x="2065393" y="70751"/>
            <a:ext cx="26937730"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nl-NL"/>
          </a:p>
        </p:txBody>
      </p:sp>
      <p:pic>
        <p:nvPicPr>
          <p:cNvPr id="11" name="Afbeelding 512755963" descr="Afbeelding met Graphics, vogel, grafische vormgeving&#10;&#10;Automatisch gegenereerde beschrijving">
            <a:extLst>
              <a:ext uri="{FF2B5EF4-FFF2-40B4-BE49-F238E27FC236}">
                <a16:creationId xmlns:a16="http://schemas.microsoft.com/office/drawing/2014/main" id="{2F92D1C3-DEEA-B34B-337E-7F2C1F87836A}"/>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5892636" y="5424483"/>
            <a:ext cx="2758833" cy="903517"/>
          </a:xfrm>
          <a:prstGeom prst="rect">
            <a:avLst/>
          </a:prstGeom>
          <a:noFill/>
          <a:extLst>
            <a:ext uri="{909E8E84-426E-40DD-AFC4-6F175D3DCCD1}">
              <a14:hiddenFill xmlns:a14="http://schemas.microsoft.com/office/drawing/2010/main">
                <a:solidFill>
                  <a:srgbClr val="FFFFFF"/>
                </a:solidFill>
              </a14:hiddenFill>
            </a:ext>
          </a:extLst>
        </p:spPr>
      </p:pic>
      <p:pic>
        <p:nvPicPr>
          <p:cNvPr id="4" name="Tijdelijke aanduiding voor inhoud 3">
            <a:extLst>
              <a:ext uri="{FF2B5EF4-FFF2-40B4-BE49-F238E27FC236}">
                <a16:creationId xmlns:a16="http://schemas.microsoft.com/office/drawing/2014/main" id="{9A5D4EDA-9669-435F-D69A-C097577D8229}"/>
              </a:ext>
            </a:extLst>
          </p:cNvPr>
          <p:cNvPicPr>
            <a:picLocks noGrp="1" noChangeAspect="1"/>
          </p:cNvPicPr>
          <p:nvPr>
            <p:ph idx="1"/>
          </p:nvPr>
        </p:nvPicPr>
        <p:blipFill>
          <a:blip r:embed="rId4"/>
          <a:stretch>
            <a:fillRect/>
          </a:stretch>
        </p:blipFill>
        <p:spPr>
          <a:xfrm>
            <a:off x="1080692" y="1336815"/>
            <a:ext cx="7165858" cy="3978521"/>
          </a:xfrm>
        </p:spPr>
      </p:pic>
      <p:sp>
        <p:nvSpPr>
          <p:cNvPr id="5" name="Titel 1">
            <a:extLst>
              <a:ext uri="{FF2B5EF4-FFF2-40B4-BE49-F238E27FC236}">
                <a16:creationId xmlns:a16="http://schemas.microsoft.com/office/drawing/2014/main" id="{11B1050A-0F5C-41EE-43B2-4C0CFEB851B5}"/>
              </a:ext>
            </a:extLst>
          </p:cNvPr>
          <p:cNvSpPr>
            <a:spLocks noGrp="1"/>
          </p:cNvSpPr>
          <p:nvPr>
            <p:ph type="title"/>
          </p:nvPr>
        </p:nvSpPr>
        <p:spPr>
          <a:xfrm>
            <a:off x="457200" y="274638"/>
            <a:ext cx="8229600" cy="1143000"/>
          </a:xfrm>
        </p:spPr>
        <p:txBody>
          <a:bodyPr/>
          <a:lstStyle/>
          <a:p>
            <a:r>
              <a:rPr lang="nl-NL" dirty="0">
                <a:solidFill>
                  <a:schemeClr val="bg1"/>
                </a:solidFill>
              </a:rPr>
              <a:t>Dierenwelzijn is belangrijk!</a:t>
            </a:r>
          </a:p>
        </p:txBody>
      </p:sp>
    </p:spTree>
    <p:extLst>
      <p:ext uri="{BB962C8B-B14F-4D97-AF65-F5344CB8AC3E}">
        <p14:creationId xmlns:p14="http://schemas.microsoft.com/office/powerpoint/2010/main" val="299642317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589788" y="576072"/>
            <a:ext cx="4072687" cy="2751749"/>
          </a:xfrm>
        </p:spPr>
        <p:txBody>
          <a:bodyPr anchor="ctr">
            <a:normAutofit/>
          </a:bodyPr>
          <a:lstStyle/>
          <a:p>
            <a:pPr algn="l"/>
            <a:r>
              <a:rPr lang="nl-NL" sz="4200" dirty="0">
                <a:solidFill>
                  <a:schemeClr val="bg1"/>
                </a:solidFill>
              </a:rPr>
              <a:t>Wat willen we bereiken? </a:t>
            </a:r>
          </a:p>
        </p:txBody>
      </p:sp>
      <p:sp>
        <p:nvSpPr>
          <p:cNvPr id="3" name="Content Placeholder 2"/>
          <p:cNvSpPr>
            <a:spLocks noGrp="1"/>
          </p:cNvSpPr>
          <p:nvPr>
            <p:ph idx="1"/>
          </p:nvPr>
        </p:nvSpPr>
        <p:spPr>
          <a:xfrm>
            <a:off x="3754672" y="219527"/>
            <a:ext cx="5225143" cy="4939357"/>
          </a:xfrm>
        </p:spPr>
        <p:txBody>
          <a:bodyPr anchor="ctr">
            <a:noAutofit/>
          </a:bodyPr>
          <a:lstStyle/>
          <a:p>
            <a:pPr>
              <a:lnSpc>
                <a:spcPct val="90000"/>
              </a:lnSpc>
            </a:pPr>
            <a:endParaRPr lang="nl-NL" sz="2400" dirty="0">
              <a:solidFill>
                <a:schemeClr val="bg1"/>
              </a:solidFill>
            </a:endParaRPr>
          </a:p>
          <a:p>
            <a:pPr>
              <a:lnSpc>
                <a:spcPct val="90000"/>
              </a:lnSpc>
            </a:pPr>
            <a:r>
              <a:rPr lang="nl-NL" sz="2400" dirty="0">
                <a:solidFill>
                  <a:schemeClr val="bg1"/>
                </a:solidFill>
              </a:rPr>
              <a:t>Verbeteren van het dierenwelzijn </a:t>
            </a:r>
          </a:p>
          <a:p>
            <a:pPr>
              <a:lnSpc>
                <a:spcPct val="90000"/>
              </a:lnSpc>
            </a:pPr>
            <a:r>
              <a:rPr lang="nl-NL" sz="2400" dirty="0">
                <a:solidFill>
                  <a:schemeClr val="bg1"/>
                </a:solidFill>
              </a:rPr>
              <a:t>Bewustwording en educatie vergroten.</a:t>
            </a:r>
          </a:p>
          <a:p>
            <a:pPr>
              <a:lnSpc>
                <a:spcPct val="90000"/>
              </a:lnSpc>
            </a:pPr>
            <a:r>
              <a:rPr lang="nl-NL" sz="2400" dirty="0">
                <a:solidFill>
                  <a:schemeClr val="bg1"/>
                </a:solidFill>
              </a:rPr>
              <a:t>Het in kaart brengen van kengetallen en informatie over dieren en dierenwelzijn.</a:t>
            </a:r>
          </a:p>
          <a:p>
            <a:pPr>
              <a:lnSpc>
                <a:spcPct val="90000"/>
              </a:lnSpc>
            </a:pPr>
            <a:r>
              <a:rPr lang="nl-NL" sz="2400" dirty="0">
                <a:solidFill>
                  <a:schemeClr val="bg1"/>
                </a:solidFill>
              </a:rPr>
              <a:t>Het bevorderen van bewustwording over dierenwelzijn onder de inwoners</a:t>
            </a:r>
          </a:p>
          <a:p>
            <a:pPr>
              <a:lnSpc>
                <a:spcPct val="90000"/>
              </a:lnSpc>
            </a:pPr>
            <a:r>
              <a:rPr lang="nl-NL" sz="2400" dirty="0">
                <a:solidFill>
                  <a:schemeClr val="bg1"/>
                </a:solidFill>
              </a:rPr>
              <a:t>Het integreren van afwegingen over dierenwelzijn in gemeentelijk beleid.</a:t>
            </a:r>
          </a:p>
          <a:p>
            <a:pPr>
              <a:lnSpc>
                <a:spcPct val="90000"/>
              </a:lnSpc>
            </a:pPr>
            <a:r>
              <a:rPr lang="nl-NL" sz="2400" dirty="0">
                <a:solidFill>
                  <a:schemeClr val="bg1"/>
                </a:solidFill>
              </a:rPr>
              <a:t>Door de raad vastgesteld en controleerbaar beleid.</a:t>
            </a:r>
          </a:p>
        </p:txBody>
      </p:sp>
      <p:pic>
        <p:nvPicPr>
          <p:cNvPr id="5" name="Afbeelding 512755963" descr="Afbeelding met Graphics, vogel, grafische vormgeving&#10;&#10;Automatisch gegenereerde beschrijving">
            <a:extLst>
              <a:ext uri="{FF2B5EF4-FFF2-40B4-BE49-F238E27FC236}">
                <a16:creationId xmlns:a16="http://schemas.microsoft.com/office/drawing/2014/main" id="{0479A414-F09A-B4D6-80DF-0414377D12C4}"/>
              </a:ext>
            </a:extLst>
          </p:cNvPr>
          <p:cNvPicPr>
            <a:picLocks noChangeAspect="1" noChangeArrowheads="1"/>
          </p:cNvPicPr>
          <p:nvPr/>
        </p:nvPicPr>
        <p:blipFill>
          <a:blip r:embed="rId3" r:link="rId4">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116483B2-E4AB-4B9B-8095-EFDF37719DD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5" name="Color">
              <a:extLst>
                <a:ext uri="{FF2B5EF4-FFF2-40B4-BE49-F238E27FC236}">
                  <a16:creationId xmlns:a16="http://schemas.microsoft.com/office/drawing/2014/main" id="{F6F7DCBC-657D-4A6A-8ECA-E624AA9E85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4870CDC1-11AF-44D7-93E6-339AF652FC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2">
            <a:extLst>
              <a:ext uri="{FF2B5EF4-FFF2-40B4-BE49-F238E27FC236}">
                <a16:creationId xmlns:a16="http://schemas.microsoft.com/office/drawing/2014/main" id="{025813E9-38C3-9632-83E1-0BE7B88C81A7}"/>
              </a:ext>
            </a:extLst>
          </p:cNvPr>
          <p:cNvSpPr>
            <a:spLocks noChangeArrowheads="1"/>
          </p:cNvSpPr>
          <p:nvPr/>
        </p:nvSpPr>
        <p:spPr bwMode="auto">
          <a:xfrm>
            <a:off x="2065393" y="70751"/>
            <a:ext cx="26937730"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nl-NL"/>
          </a:p>
        </p:txBody>
      </p:sp>
      <p:pic>
        <p:nvPicPr>
          <p:cNvPr id="11" name="Afbeelding 512755963" descr="Afbeelding met Graphics, vogel, grafische vormgeving&#10;&#10;Automatisch gegenereerde beschrijving">
            <a:extLst>
              <a:ext uri="{FF2B5EF4-FFF2-40B4-BE49-F238E27FC236}">
                <a16:creationId xmlns:a16="http://schemas.microsoft.com/office/drawing/2014/main" id="{2F92D1C3-DEEA-B34B-337E-7F2C1F87836A}"/>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5892636" y="5424483"/>
            <a:ext cx="2758833" cy="903517"/>
          </a:xfrm>
          <a:prstGeom prst="rect">
            <a:avLst/>
          </a:prstGeom>
          <a:noFill/>
          <a:extLst>
            <a:ext uri="{909E8E84-426E-40DD-AFC4-6F175D3DCCD1}">
              <a14:hiddenFill xmlns:a14="http://schemas.microsoft.com/office/drawing/2010/main">
                <a:solidFill>
                  <a:srgbClr val="FFFFFF"/>
                </a:solidFill>
              </a14:hiddenFill>
            </a:ext>
          </a:extLst>
        </p:spPr>
      </p:pic>
      <p:pic>
        <p:nvPicPr>
          <p:cNvPr id="8" name="Tijdelijke aanduiding voor inhoud 7" descr="Afbeelding met tekst, schermopname, Lettertype, document&#10;&#10;Door AI gegenereerde inhoud is mogelijk onjuist.">
            <a:extLst>
              <a:ext uri="{FF2B5EF4-FFF2-40B4-BE49-F238E27FC236}">
                <a16:creationId xmlns:a16="http://schemas.microsoft.com/office/drawing/2014/main" id="{D1F6FA19-3DC8-5554-0F3B-2F1DDF294A74}"/>
              </a:ext>
            </a:extLst>
          </p:cNvPr>
          <p:cNvPicPr>
            <a:picLocks noGrp="1" noChangeAspect="1"/>
          </p:cNvPicPr>
          <p:nvPr>
            <p:ph idx="1"/>
          </p:nvPr>
        </p:nvPicPr>
        <p:blipFill>
          <a:blip r:embed="rId4"/>
          <a:stretch>
            <a:fillRect/>
          </a:stretch>
        </p:blipFill>
        <p:spPr>
          <a:xfrm>
            <a:off x="569984" y="2219014"/>
            <a:ext cx="6862949" cy="2987950"/>
          </a:xfrm>
        </p:spPr>
      </p:pic>
      <p:sp>
        <p:nvSpPr>
          <p:cNvPr id="5" name="Titel 1">
            <a:extLst>
              <a:ext uri="{FF2B5EF4-FFF2-40B4-BE49-F238E27FC236}">
                <a16:creationId xmlns:a16="http://schemas.microsoft.com/office/drawing/2014/main" id="{11B1050A-0F5C-41EE-43B2-4C0CFEB851B5}"/>
              </a:ext>
            </a:extLst>
          </p:cNvPr>
          <p:cNvSpPr>
            <a:spLocks noGrp="1"/>
          </p:cNvSpPr>
          <p:nvPr>
            <p:ph type="title"/>
          </p:nvPr>
        </p:nvSpPr>
        <p:spPr>
          <a:xfrm>
            <a:off x="457200" y="274638"/>
            <a:ext cx="8229600" cy="1143000"/>
          </a:xfrm>
        </p:spPr>
        <p:txBody>
          <a:bodyPr/>
          <a:lstStyle/>
          <a:p>
            <a:r>
              <a:rPr lang="nl-NL" dirty="0">
                <a:solidFill>
                  <a:schemeClr val="bg1"/>
                </a:solidFill>
              </a:rPr>
              <a:t>Aanbevelingen Dierenbescherming</a:t>
            </a:r>
          </a:p>
        </p:txBody>
      </p:sp>
      <p:pic>
        <p:nvPicPr>
          <p:cNvPr id="2" name="Afbeelding 1" descr="Afbeelding met tekst, schermopname, visitekaartje, Lettertype&#10;&#10;Door AI gegenereerde inhoud is mogelijk onjuist.">
            <a:extLst>
              <a:ext uri="{FF2B5EF4-FFF2-40B4-BE49-F238E27FC236}">
                <a16:creationId xmlns:a16="http://schemas.microsoft.com/office/drawing/2014/main" id="{050035A3-7746-6C66-E7BB-F83715E5972F}"/>
              </a:ext>
            </a:extLst>
          </p:cNvPr>
          <p:cNvPicPr>
            <a:picLocks noChangeAspect="1"/>
          </p:cNvPicPr>
          <p:nvPr/>
        </p:nvPicPr>
        <p:blipFill>
          <a:blip r:embed="rId5"/>
          <a:stretch>
            <a:fillRect/>
          </a:stretch>
        </p:blipFill>
        <p:spPr>
          <a:xfrm>
            <a:off x="6641446" y="1561674"/>
            <a:ext cx="2168539" cy="1407038"/>
          </a:xfrm>
          <a:prstGeom prst="rect">
            <a:avLst/>
          </a:prstGeom>
        </p:spPr>
      </p:pic>
    </p:spTree>
    <p:extLst>
      <p:ext uri="{BB962C8B-B14F-4D97-AF65-F5344CB8AC3E}">
        <p14:creationId xmlns:p14="http://schemas.microsoft.com/office/powerpoint/2010/main" val="42283359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589788" y="576072"/>
            <a:ext cx="4072687" cy="2751749"/>
          </a:xfrm>
        </p:spPr>
        <p:txBody>
          <a:bodyPr anchor="ctr">
            <a:normAutofit/>
          </a:bodyPr>
          <a:lstStyle/>
          <a:p>
            <a:pPr algn="l"/>
            <a:r>
              <a:rPr lang="nl-NL" sz="4200" dirty="0">
                <a:solidFill>
                  <a:schemeClr val="bg1"/>
                </a:solidFill>
              </a:rPr>
              <a:t>Maatschappelijke resultaten</a:t>
            </a:r>
          </a:p>
        </p:txBody>
      </p:sp>
      <p:sp>
        <p:nvSpPr>
          <p:cNvPr id="3" name="Content Placeholder 2"/>
          <p:cNvSpPr>
            <a:spLocks noGrp="1"/>
          </p:cNvSpPr>
          <p:nvPr>
            <p:ph idx="1"/>
          </p:nvPr>
        </p:nvSpPr>
        <p:spPr>
          <a:xfrm>
            <a:off x="4590161" y="156482"/>
            <a:ext cx="4213870" cy="5221929"/>
          </a:xfrm>
        </p:spPr>
        <p:txBody>
          <a:bodyPr anchor="ctr">
            <a:noAutofit/>
          </a:bodyPr>
          <a:lstStyle/>
          <a:p>
            <a:pPr marL="0" indent="0">
              <a:lnSpc>
                <a:spcPct val="90000"/>
              </a:lnSpc>
              <a:buNone/>
            </a:pPr>
            <a:endParaRPr lang="nl-NL" sz="2400" dirty="0">
              <a:solidFill>
                <a:schemeClr val="bg1"/>
              </a:solidFill>
            </a:endParaRPr>
          </a:p>
          <a:p>
            <a:pPr>
              <a:lnSpc>
                <a:spcPct val="90000"/>
              </a:lnSpc>
            </a:pPr>
            <a:r>
              <a:rPr lang="nl-NL" sz="2400" dirty="0">
                <a:solidFill>
                  <a:schemeClr val="bg1"/>
                </a:solidFill>
              </a:rPr>
              <a:t>Verbetering welzijn van gehouden én niet-gehouden dieren.</a:t>
            </a:r>
          </a:p>
          <a:p>
            <a:pPr>
              <a:lnSpc>
                <a:spcPct val="90000"/>
              </a:lnSpc>
            </a:pPr>
            <a:r>
              <a:rPr lang="nl-NL" sz="2400" dirty="0">
                <a:solidFill>
                  <a:schemeClr val="bg1"/>
                </a:solidFill>
              </a:rPr>
              <a:t>Betere informatievoorziening (Dieren Informatiepunt).</a:t>
            </a:r>
          </a:p>
          <a:p>
            <a:pPr>
              <a:lnSpc>
                <a:spcPct val="90000"/>
              </a:lnSpc>
            </a:pPr>
            <a:r>
              <a:rPr lang="nl-NL" sz="2400" dirty="0">
                <a:solidFill>
                  <a:schemeClr val="bg1"/>
                </a:solidFill>
              </a:rPr>
              <a:t>Meer bewustwording bij inwoners en scholen.</a:t>
            </a:r>
          </a:p>
          <a:p>
            <a:pPr>
              <a:lnSpc>
                <a:spcPct val="90000"/>
              </a:lnSpc>
            </a:pPr>
            <a:r>
              <a:rPr lang="nl-NL" sz="2400" dirty="0">
                <a:solidFill>
                  <a:schemeClr val="bg1"/>
                </a:solidFill>
              </a:rPr>
              <a:t>Sterkere samenwerking met dierenorganisaties.</a:t>
            </a:r>
          </a:p>
          <a:p>
            <a:pPr>
              <a:lnSpc>
                <a:spcPct val="90000"/>
              </a:lnSpc>
            </a:pPr>
            <a:r>
              <a:rPr lang="nl-NL" sz="2400" dirty="0">
                <a:solidFill>
                  <a:schemeClr val="bg1"/>
                </a:solidFill>
              </a:rPr>
              <a:t>Integratie dierenwelzijn in ander beleid (evenementen, natuurbeheer, nieuwbouw).</a:t>
            </a:r>
          </a:p>
        </p:txBody>
      </p:sp>
      <p:pic>
        <p:nvPicPr>
          <p:cNvPr id="5" name="Afbeelding 512755963" descr="Afbeelding met Graphics, vogel, grafische vormgeving&#10;&#10;Automatisch gegenereerde beschrijving">
            <a:extLst>
              <a:ext uri="{FF2B5EF4-FFF2-40B4-BE49-F238E27FC236}">
                <a16:creationId xmlns:a16="http://schemas.microsoft.com/office/drawing/2014/main" id="{4E9CC0DE-70C9-FBED-CD10-4379585BE7C2}"/>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2783785" y="4603011"/>
            <a:ext cx="3428907" cy="727620"/>
          </a:xfrm>
          <a:custGeom>
            <a:avLst/>
            <a:gdLst/>
            <a:ahLst/>
            <a:cxnLst/>
            <a:rect l="l" t="t" r="r" b="b"/>
            <a:pathLst>
              <a:path w="6857814" h="1455239">
                <a:moveTo>
                  <a:pt x="0" y="0"/>
                </a:moveTo>
                <a:lnTo>
                  <a:pt x="6857813" y="0"/>
                </a:lnTo>
                <a:lnTo>
                  <a:pt x="6857813" y="1455239"/>
                </a:lnTo>
                <a:lnTo>
                  <a:pt x="0" y="1455239"/>
                </a:lnTo>
                <a:lnTo>
                  <a:pt x="0" y="0"/>
                </a:lnTo>
                <a:close/>
              </a:path>
            </a:pathLst>
          </a:custGeom>
          <a:blipFill>
            <a:blip r:embed="rId2"/>
            <a:stretch>
              <a:fillRect/>
            </a:stretch>
          </a:blipFill>
        </p:spPr>
        <p:txBody>
          <a:bodyPr/>
          <a:lstStyle/>
          <a:p>
            <a:endParaRPr lang="nl-NL" sz="900"/>
          </a:p>
        </p:txBody>
      </p:sp>
      <p:sp>
        <p:nvSpPr>
          <p:cNvPr id="3" name="TextBox 3"/>
          <p:cNvSpPr txBox="1"/>
          <p:nvPr/>
        </p:nvSpPr>
        <p:spPr>
          <a:xfrm>
            <a:off x="1084504" y="2442035"/>
            <a:ext cx="6974992" cy="1514645"/>
          </a:xfrm>
          <a:prstGeom prst="rect">
            <a:avLst/>
          </a:prstGeom>
        </p:spPr>
        <p:txBody>
          <a:bodyPr lIns="0" tIns="0" rIns="0" bIns="0" rtlCol="0" anchor="t">
            <a:spAutoFit/>
          </a:bodyPr>
          <a:lstStyle/>
          <a:p>
            <a:pPr algn="ctr">
              <a:lnSpc>
                <a:spcPts val="3913"/>
              </a:lnSpc>
            </a:pPr>
            <a:r>
              <a:rPr lang="en-US" sz="4772">
                <a:solidFill>
                  <a:srgbClr val="0692B8"/>
                </a:solidFill>
                <a:latin typeface="Arial"/>
                <a:ea typeface="Arial"/>
                <a:cs typeface="Arial"/>
                <a:sym typeface="Arial"/>
              </a:rPr>
              <a:t>Nut en noodzaak van </a:t>
            </a:r>
          </a:p>
          <a:p>
            <a:pPr algn="ctr">
              <a:lnSpc>
                <a:spcPts val="3913"/>
              </a:lnSpc>
            </a:pPr>
            <a:r>
              <a:rPr lang="en-US" sz="4772">
                <a:solidFill>
                  <a:srgbClr val="7D9E29"/>
                </a:solidFill>
                <a:latin typeface="Arial"/>
                <a:ea typeface="Arial"/>
                <a:cs typeface="Arial"/>
                <a:sym typeface="Arial"/>
              </a:rPr>
              <a:t>een integraal dierenbeleid</a:t>
            </a:r>
          </a:p>
          <a:p>
            <a:pPr algn="ctr">
              <a:lnSpc>
                <a:spcPts val="3913"/>
              </a:lnSpc>
            </a:pPr>
            <a:r>
              <a:rPr lang="en-US" sz="4772">
                <a:solidFill>
                  <a:srgbClr val="0692B8"/>
                </a:solidFill>
                <a:latin typeface="Arial"/>
                <a:ea typeface="Arial"/>
                <a:cs typeface="Arial"/>
                <a:sym typeface="Arial"/>
              </a:rPr>
              <a:t>voor de gemeente</a:t>
            </a:r>
          </a:p>
        </p:txBody>
      </p:sp>
      <p:sp>
        <p:nvSpPr>
          <p:cNvPr id="4" name="Freeform 4"/>
          <p:cNvSpPr/>
          <p:nvPr/>
        </p:nvSpPr>
        <p:spPr>
          <a:xfrm>
            <a:off x="364465" y="1058707"/>
            <a:ext cx="2487501" cy="625787"/>
          </a:xfrm>
          <a:custGeom>
            <a:avLst/>
            <a:gdLst/>
            <a:ahLst/>
            <a:cxnLst/>
            <a:rect l="l" t="t" r="r" b="b"/>
            <a:pathLst>
              <a:path w="4975002" h="1251573">
                <a:moveTo>
                  <a:pt x="0" y="0"/>
                </a:moveTo>
                <a:lnTo>
                  <a:pt x="4975002" y="0"/>
                </a:lnTo>
                <a:lnTo>
                  <a:pt x="4975002" y="1251572"/>
                </a:lnTo>
                <a:lnTo>
                  <a:pt x="0" y="1251572"/>
                </a:lnTo>
                <a:lnTo>
                  <a:pt x="0" y="0"/>
                </a:lnTo>
                <a:close/>
              </a:path>
            </a:pathLst>
          </a:custGeom>
          <a:blipFill>
            <a:blip r:embed="rId3"/>
            <a:stretch>
              <a:fillRect/>
            </a:stretch>
          </a:blipFill>
        </p:spPr>
        <p:txBody>
          <a:bodyPr/>
          <a:lstStyle/>
          <a:p>
            <a:endParaRPr lang="nl-NL" sz="90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279016" y="1985168"/>
            <a:ext cx="8451645" cy="2031518"/>
          </a:xfrm>
          <a:prstGeom prst="rect">
            <a:avLst/>
          </a:prstGeom>
        </p:spPr>
        <p:txBody>
          <a:bodyPr lIns="0" tIns="0" rIns="0" bIns="0" rtlCol="0" anchor="t">
            <a:spAutoFit/>
          </a:bodyPr>
          <a:lstStyle/>
          <a:p>
            <a:pPr marL="324024" lvl="1" indent="-162012">
              <a:lnSpc>
                <a:spcPts val="1951"/>
              </a:lnSpc>
              <a:buFont typeface="Arial"/>
              <a:buChar char="•"/>
            </a:pPr>
            <a:r>
              <a:rPr lang="en-US" sz="1501">
                <a:solidFill>
                  <a:srgbClr val="202346"/>
                </a:solidFill>
                <a:latin typeface="Arial"/>
                <a:ea typeface="Arial"/>
                <a:cs typeface="Arial"/>
                <a:sym typeface="Arial"/>
              </a:rPr>
              <a:t>Onafhankelijk freelance dieradviseur, met name voor gemeenten (Willeke.nl).</a:t>
            </a:r>
          </a:p>
          <a:p>
            <a:pPr marL="324024" lvl="1" indent="-162012">
              <a:lnSpc>
                <a:spcPts val="1951"/>
              </a:lnSpc>
              <a:buFont typeface="Arial"/>
              <a:buChar char="•"/>
            </a:pPr>
            <a:r>
              <a:rPr lang="en-US" sz="1501">
                <a:solidFill>
                  <a:srgbClr val="202346"/>
                </a:solidFill>
                <a:latin typeface="Arial"/>
                <a:ea typeface="Arial"/>
                <a:cs typeface="Arial"/>
                <a:sym typeface="Arial"/>
              </a:rPr>
              <a:t>Eigenaar en trainer/coach van de Vakopleiding dieradviseur.</a:t>
            </a:r>
          </a:p>
          <a:p>
            <a:pPr marL="324024" lvl="1" indent="-162012">
              <a:lnSpc>
                <a:spcPts val="1951"/>
              </a:lnSpc>
              <a:buFont typeface="Arial"/>
              <a:buChar char="•"/>
            </a:pPr>
            <a:r>
              <a:rPr lang="en-US" sz="1501">
                <a:solidFill>
                  <a:srgbClr val="202346"/>
                </a:solidFill>
                <a:latin typeface="Arial"/>
                <a:ea typeface="Arial"/>
                <a:cs typeface="Arial"/>
                <a:sym typeface="Arial"/>
              </a:rPr>
              <a:t>Samenwerking met multidisciplinair team (Didor.nl).</a:t>
            </a:r>
          </a:p>
          <a:p>
            <a:pPr marL="324024" lvl="1" indent="-162012">
              <a:lnSpc>
                <a:spcPts val="1951"/>
              </a:lnSpc>
              <a:buFont typeface="Arial"/>
              <a:buChar char="•"/>
            </a:pPr>
            <a:r>
              <a:rPr lang="en-US" sz="1501">
                <a:solidFill>
                  <a:srgbClr val="202346"/>
                </a:solidFill>
                <a:latin typeface="Arial"/>
                <a:ea typeface="Arial"/>
                <a:cs typeface="Arial"/>
                <a:sym typeface="Arial"/>
              </a:rPr>
              <a:t>Vaste adviseur vanuit de branchevereniging Nederlandse Federatie Dierenhulporganisaties - aanspreekpunt voor ministerie LVVN (nfdo.nl)</a:t>
            </a:r>
          </a:p>
          <a:p>
            <a:pPr marL="324024" lvl="1" indent="-162012">
              <a:lnSpc>
                <a:spcPts val="1951"/>
              </a:lnSpc>
              <a:buFont typeface="Arial"/>
              <a:buChar char="•"/>
            </a:pPr>
            <a:r>
              <a:rPr lang="en-US" sz="1501">
                <a:solidFill>
                  <a:srgbClr val="202346"/>
                </a:solidFill>
                <a:latin typeface="Arial"/>
                <a:ea typeface="Arial"/>
                <a:cs typeface="Arial"/>
                <a:sym typeface="Arial"/>
              </a:rPr>
              <a:t>Lid van Diervizier, Kernteam Spreekbuis Wildopvang &amp; Dierenambulances</a:t>
            </a:r>
          </a:p>
          <a:p>
            <a:pPr marL="324024" lvl="1" indent="-162012">
              <a:lnSpc>
                <a:spcPts val="1951"/>
              </a:lnSpc>
              <a:buFont typeface="Arial"/>
              <a:buChar char="•"/>
            </a:pPr>
            <a:r>
              <a:rPr lang="en-US" sz="1501">
                <a:solidFill>
                  <a:srgbClr val="202346"/>
                </a:solidFill>
                <a:latin typeface="Arial"/>
                <a:ea typeface="Arial"/>
                <a:cs typeface="Arial"/>
                <a:sym typeface="Arial"/>
              </a:rPr>
              <a:t>Mede organisator van de landelijke Gemeentelijke Dierenbeleid dag (20 mei 2026 in Ede) ism de Koninklijke Hondenbescherming.</a:t>
            </a:r>
          </a:p>
        </p:txBody>
      </p:sp>
      <p:grpSp>
        <p:nvGrpSpPr>
          <p:cNvPr id="3" name="Group 3"/>
          <p:cNvGrpSpPr/>
          <p:nvPr/>
        </p:nvGrpSpPr>
        <p:grpSpPr>
          <a:xfrm>
            <a:off x="683988" y="4437718"/>
            <a:ext cx="1302777" cy="1168554"/>
            <a:chOff x="0" y="0"/>
            <a:chExt cx="906161" cy="812800"/>
          </a:xfrm>
        </p:grpSpPr>
        <p:sp>
          <p:nvSpPr>
            <p:cNvPr id="4" name="Freeform 4"/>
            <p:cNvSpPr/>
            <p:nvPr/>
          </p:nvSpPr>
          <p:spPr>
            <a:xfrm>
              <a:off x="0" y="0"/>
              <a:ext cx="906161" cy="812800"/>
            </a:xfrm>
            <a:custGeom>
              <a:avLst/>
              <a:gdLst/>
              <a:ahLst/>
              <a:cxnLst/>
              <a:rect l="l" t="t" r="r" b="b"/>
              <a:pathLst>
                <a:path w="906161" h="812800">
                  <a:moveTo>
                    <a:pt x="453080" y="0"/>
                  </a:moveTo>
                  <a:cubicBezTo>
                    <a:pt x="202851" y="0"/>
                    <a:pt x="0" y="181951"/>
                    <a:pt x="0" y="406400"/>
                  </a:cubicBezTo>
                  <a:cubicBezTo>
                    <a:pt x="0" y="630849"/>
                    <a:pt x="202851" y="812800"/>
                    <a:pt x="453080" y="812800"/>
                  </a:cubicBezTo>
                  <a:cubicBezTo>
                    <a:pt x="703310" y="812800"/>
                    <a:pt x="906161" y="630849"/>
                    <a:pt x="906161" y="406400"/>
                  </a:cubicBezTo>
                  <a:cubicBezTo>
                    <a:pt x="906161" y="181951"/>
                    <a:pt x="703310" y="0"/>
                    <a:pt x="453080" y="0"/>
                  </a:cubicBezTo>
                  <a:close/>
                </a:path>
              </a:pathLst>
            </a:custGeom>
            <a:solidFill>
              <a:srgbClr val="7D9E29"/>
            </a:solidFill>
          </p:spPr>
          <p:txBody>
            <a:bodyPr/>
            <a:lstStyle/>
            <a:p>
              <a:endParaRPr lang="nl-NL" sz="900"/>
            </a:p>
          </p:txBody>
        </p:sp>
        <p:sp>
          <p:nvSpPr>
            <p:cNvPr id="5" name="TextBox 5"/>
            <p:cNvSpPr txBox="1"/>
            <p:nvPr/>
          </p:nvSpPr>
          <p:spPr>
            <a:xfrm>
              <a:off x="84953" y="9525"/>
              <a:ext cx="736256" cy="727075"/>
            </a:xfrm>
            <a:prstGeom prst="rect">
              <a:avLst/>
            </a:prstGeom>
          </p:spPr>
          <p:txBody>
            <a:bodyPr lIns="25400" tIns="25400" rIns="25400" bIns="25400" rtlCol="0" anchor="ctr"/>
            <a:lstStyle/>
            <a:p>
              <a:pPr algn="ctr">
                <a:lnSpc>
                  <a:spcPts val="2030"/>
                </a:lnSpc>
              </a:pPr>
              <a:r>
                <a:rPr lang="en-US" sz="1450">
                  <a:solidFill>
                    <a:srgbClr val="FFFFFF"/>
                  </a:solidFill>
                  <a:latin typeface="Roboto"/>
                  <a:ea typeface="Roboto"/>
                  <a:cs typeface="Roboto"/>
                  <a:sym typeface="Roboto"/>
                </a:rPr>
                <a:t>Gemeenten</a:t>
              </a:r>
            </a:p>
          </p:txBody>
        </p:sp>
      </p:grpSp>
      <p:grpSp>
        <p:nvGrpSpPr>
          <p:cNvPr id="6" name="Group 6"/>
          <p:cNvGrpSpPr/>
          <p:nvPr/>
        </p:nvGrpSpPr>
        <p:grpSpPr>
          <a:xfrm>
            <a:off x="3791988" y="4424982"/>
            <a:ext cx="1400880" cy="1194024"/>
            <a:chOff x="0" y="0"/>
            <a:chExt cx="953612" cy="812800"/>
          </a:xfrm>
        </p:grpSpPr>
        <p:sp>
          <p:nvSpPr>
            <p:cNvPr id="7" name="Freeform 7"/>
            <p:cNvSpPr/>
            <p:nvPr/>
          </p:nvSpPr>
          <p:spPr>
            <a:xfrm>
              <a:off x="0" y="0"/>
              <a:ext cx="953612" cy="812800"/>
            </a:xfrm>
            <a:custGeom>
              <a:avLst/>
              <a:gdLst/>
              <a:ahLst/>
              <a:cxnLst/>
              <a:rect l="l" t="t" r="r" b="b"/>
              <a:pathLst>
                <a:path w="953612" h="812800">
                  <a:moveTo>
                    <a:pt x="476806" y="0"/>
                  </a:moveTo>
                  <a:cubicBezTo>
                    <a:pt x="213473" y="0"/>
                    <a:pt x="0" y="181951"/>
                    <a:pt x="0" y="406400"/>
                  </a:cubicBezTo>
                  <a:cubicBezTo>
                    <a:pt x="0" y="630849"/>
                    <a:pt x="213473" y="812800"/>
                    <a:pt x="476806" y="812800"/>
                  </a:cubicBezTo>
                  <a:cubicBezTo>
                    <a:pt x="740139" y="812800"/>
                    <a:pt x="953612" y="630849"/>
                    <a:pt x="953612" y="406400"/>
                  </a:cubicBezTo>
                  <a:cubicBezTo>
                    <a:pt x="953612" y="181951"/>
                    <a:pt x="740139" y="0"/>
                    <a:pt x="476806" y="0"/>
                  </a:cubicBezTo>
                  <a:close/>
                </a:path>
              </a:pathLst>
            </a:custGeom>
            <a:solidFill>
              <a:srgbClr val="E0701D"/>
            </a:solidFill>
          </p:spPr>
          <p:txBody>
            <a:bodyPr/>
            <a:lstStyle/>
            <a:p>
              <a:endParaRPr lang="nl-NL" sz="900"/>
            </a:p>
          </p:txBody>
        </p:sp>
        <p:sp>
          <p:nvSpPr>
            <p:cNvPr id="8" name="TextBox 8"/>
            <p:cNvSpPr txBox="1"/>
            <p:nvPr/>
          </p:nvSpPr>
          <p:spPr>
            <a:xfrm>
              <a:off x="89401" y="9525"/>
              <a:ext cx="774810" cy="727075"/>
            </a:xfrm>
            <a:prstGeom prst="rect">
              <a:avLst/>
            </a:prstGeom>
          </p:spPr>
          <p:txBody>
            <a:bodyPr lIns="25400" tIns="25400" rIns="25400" bIns="25400" rtlCol="0" anchor="ctr"/>
            <a:lstStyle/>
            <a:p>
              <a:pPr algn="ctr">
                <a:lnSpc>
                  <a:spcPts val="2030"/>
                </a:lnSpc>
              </a:pPr>
              <a:r>
                <a:rPr lang="en-US" sz="1450">
                  <a:solidFill>
                    <a:srgbClr val="FFFFFF"/>
                  </a:solidFill>
                  <a:latin typeface="Roboto"/>
                  <a:ea typeface="Roboto"/>
                  <a:cs typeface="Roboto"/>
                  <a:sym typeface="Roboto"/>
                </a:rPr>
                <a:t>Dierenhulp-organisaties</a:t>
              </a:r>
            </a:p>
          </p:txBody>
        </p:sp>
      </p:grpSp>
      <p:sp>
        <p:nvSpPr>
          <p:cNvPr id="9" name="Freeform 9"/>
          <p:cNvSpPr/>
          <p:nvPr/>
        </p:nvSpPr>
        <p:spPr>
          <a:xfrm>
            <a:off x="6571556" y="4827546"/>
            <a:ext cx="2636413" cy="1173204"/>
          </a:xfrm>
          <a:custGeom>
            <a:avLst/>
            <a:gdLst/>
            <a:ahLst/>
            <a:cxnLst/>
            <a:rect l="l" t="t" r="r" b="b"/>
            <a:pathLst>
              <a:path w="5272826" h="2346408">
                <a:moveTo>
                  <a:pt x="0" y="0"/>
                </a:moveTo>
                <a:lnTo>
                  <a:pt x="5272826" y="0"/>
                </a:lnTo>
                <a:lnTo>
                  <a:pt x="5272826" y="2346408"/>
                </a:lnTo>
                <a:lnTo>
                  <a:pt x="0" y="2346408"/>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nl-NL" sz="900"/>
          </a:p>
        </p:txBody>
      </p:sp>
      <p:sp>
        <p:nvSpPr>
          <p:cNvPr id="10" name="Freeform 10"/>
          <p:cNvSpPr/>
          <p:nvPr/>
        </p:nvSpPr>
        <p:spPr>
          <a:xfrm>
            <a:off x="2072755" y="4925151"/>
            <a:ext cx="1631044" cy="193687"/>
          </a:xfrm>
          <a:custGeom>
            <a:avLst/>
            <a:gdLst/>
            <a:ahLst/>
            <a:cxnLst/>
            <a:rect l="l" t="t" r="r" b="b"/>
            <a:pathLst>
              <a:path w="3262087" h="387373">
                <a:moveTo>
                  <a:pt x="0" y="0"/>
                </a:moveTo>
                <a:lnTo>
                  <a:pt x="3262088" y="0"/>
                </a:lnTo>
                <a:lnTo>
                  <a:pt x="3262088" y="387373"/>
                </a:lnTo>
                <a:lnTo>
                  <a:pt x="0" y="387373"/>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nl-NL" sz="900"/>
          </a:p>
        </p:txBody>
      </p:sp>
      <p:sp>
        <p:nvSpPr>
          <p:cNvPr id="11" name="TextBox 11"/>
          <p:cNvSpPr txBox="1"/>
          <p:nvPr/>
        </p:nvSpPr>
        <p:spPr>
          <a:xfrm>
            <a:off x="279016" y="1217123"/>
            <a:ext cx="2316473" cy="1040670"/>
          </a:xfrm>
          <a:prstGeom prst="rect">
            <a:avLst/>
          </a:prstGeom>
        </p:spPr>
        <p:txBody>
          <a:bodyPr lIns="0" tIns="0" rIns="0" bIns="0" rtlCol="0" anchor="t">
            <a:spAutoFit/>
          </a:bodyPr>
          <a:lstStyle/>
          <a:p>
            <a:pPr algn="ctr">
              <a:lnSpc>
                <a:spcPts val="4018"/>
              </a:lnSpc>
            </a:pPr>
            <a:r>
              <a:rPr lang="en-US" sz="4900">
                <a:solidFill>
                  <a:srgbClr val="0692B8"/>
                </a:solidFill>
                <a:latin typeface="Arial"/>
                <a:ea typeface="Arial"/>
                <a:cs typeface="Arial"/>
                <a:sym typeface="Arial"/>
              </a:rPr>
              <a:t>Over mij</a:t>
            </a:r>
          </a:p>
        </p:txBody>
      </p:sp>
      <p:sp>
        <p:nvSpPr>
          <p:cNvPr id="12" name="TextBox 12"/>
          <p:cNvSpPr txBox="1"/>
          <p:nvPr/>
        </p:nvSpPr>
        <p:spPr>
          <a:xfrm>
            <a:off x="2461798" y="4763282"/>
            <a:ext cx="1014414" cy="440377"/>
          </a:xfrm>
          <a:prstGeom prst="rect">
            <a:avLst/>
          </a:prstGeom>
        </p:spPr>
        <p:txBody>
          <a:bodyPr lIns="0" tIns="0" rIns="0" bIns="0" rtlCol="0" anchor="t">
            <a:spAutoFit/>
          </a:bodyPr>
          <a:lstStyle/>
          <a:p>
            <a:pPr algn="ctr">
              <a:lnSpc>
                <a:spcPts val="1750"/>
              </a:lnSpc>
            </a:pPr>
            <a:r>
              <a:rPr lang="en-US" sz="1250">
                <a:solidFill>
                  <a:srgbClr val="000000"/>
                </a:solidFill>
                <a:latin typeface="Arial"/>
                <a:ea typeface="Arial"/>
                <a:cs typeface="Arial"/>
                <a:sym typeface="Arial"/>
              </a:rPr>
              <a:t>Communicatie</a:t>
            </a:r>
          </a:p>
        </p:txBody>
      </p:sp>
      <p:sp>
        <p:nvSpPr>
          <p:cNvPr id="13" name="TextBox 13"/>
          <p:cNvSpPr txBox="1"/>
          <p:nvPr/>
        </p:nvSpPr>
        <p:spPr>
          <a:xfrm>
            <a:off x="2730808" y="4574558"/>
            <a:ext cx="476392" cy="440377"/>
          </a:xfrm>
          <a:prstGeom prst="rect">
            <a:avLst/>
          </a:prstGeom>
        </p:spPr>
        <p:txBody>
          <a:bodyPr lIns="0" tIns="0" rIns="0" bIns="0" rtlCol="0" anchor="t">
            <a:spAutoFit/>
          </a:bodyPr>
          <a:lstStyle/>
          <a:p>
            <a:pPr algn="ctr">
              <a:lnSpc>
                <a:spcPts val="1750"/>
              </a:lnSpc>
            </a:pPr>
            <a:r>
              <a:rPr lang="en-US" sz="1250">
                <a:solidFill>
                  <a:srgbClr val="000000"/>
                </a:solidFill>
                <a:latin typeface="Arial"/>
                <a:ea typeface="Arial"/>
                <a:cs typeface="Arial"/>
                <a:sym typeface="Arial"/>
              </a:rPr>
              <a:t>Advies</a:t>
            </a:r>
          </a:p>
        </p:txBody>
      </p:sp>
      <p:sp>
        <p:nvSpPr>
          <p:cNvPr id="14" name="TextBox 14"/>
          <p:cNvSpPr txBox="1"/>
          <p:nvPr/>
        </p:nvSpPr>
        <p:spPr>
          <a:xfrm>
            <a:off x="2730808" y="5068288"/>
            <a:ext cx="441220" cy="440377"/>
          </a:xfrm>
          <a:prstGeom prst="rect">
            <a:avLst/>
          </a:prstGeom>
        </p:spPr>
        <p:txBody>
          <a:bodyPr lIns="0" tIns="0" rIns="0" bIns="0" rtlCol="0" anchor="t">
            <a:spAutoFit/>
          </a:bodyPr>
          <a:lstStyle/>
          <a:p>
            <a:pPr algn="ctr">
              <a:lnSpc>
                <a:spcPts val="1750"/>
              </a:lnSpc>
            </a:pPr>
            <a:r>
              <a:rPr lang="en-US" sz="1250">
                <a:solidFill>
                  <a:srgbClr val="000000"/>
                </a:solidFill>
                <a:latin typeface="Arial"/>
                <a:ea typeface="Arial"/>
                <a:cs typeface="Arial"/>
                <a:sym typeface="Arial"/>
              </a:rPr>
              <a:t>Beleid</a:t>
            </a:r>
          </a:p>
        </p:txBody>
      </p:sp>
      <p:sp>
        <p:nvSpPr>
          <p:cNvPr id="15" name="TextBox 15"/>
          <p:cNvSpPr txBox="1"/>
          <p:nvPr/>
        </p:nvSpPr>
        <p:spPr>
          <a:xfrm>
            <a:off x="2580801" y="5278931"/>
            <a:ext cx="776407" cy="440377"/>
          </a:xfrm>
          <a:prstGeom prst="rect">
            <a:avLst/>
          </a:prstGeom>
        </p:spPr>
        <p:txBody>
          <a:bodyPr lIns="0" tIns="0" rIns="0" bIns="0" rtlCol="0" anchor="t">
            <a:spAutoFit/>
          </a:bodyPr>
          <a:lstStyle/>
          <a:p>
            <a:pPr algn="ctr">
              <a:lnSpc>
                <a:spcPts val="1750"/>
              </a:lnSpc>
            </a:pPr>
            <a:r>
              <a:rPr lang="en-US" sz="1250">
                <a:solidFill>
                  <a:srgbClr val="000000"/>
                </a:solidFill>
                <a:latin typeface="Arial"/>
                <a:ea typeface="Arial"/>
                <a:cs typeface="Arial"/>
                <a:sym typeface="Arial"/>
              </a:rPr>
              <a:t>Contracten</a:t>
            </a:r>
          </a:p>
        </p:txBody>
      </p:sp>
      <p:sp>
        <p:nvSpPr>
          <p:cNvPr id="16" name="TextBox 16"/>
          <p:cNvSpPr txBox="1"/>
          <p:nvPr/>
        </p:nvSpPr>
        <p:spPr>
          <a:xfrm>
            <a:off x="2104564" y="4363786"/>
            <a:ext cx="1728881" cy="440377"/>
          </a:xfrm>
          <a:prstGeom prst="rect">
            <a:avLst/>
          </a:prstGeom>
        </p:spPr>
        <p:txBody>
          <a:bodyPr lIns="0" tIns="0" rIns="0" bIns="0" rtlCol="0" anchor="t">
            <a:spAutoFit/>
          </a:bodyPr>
          <a:lstStyle/>
          <a:p>
            <a:pPr algn="ctr">
              <a:lnSpc>
                <a:spcPts val="1750"/>
              </a:lnSpc>
            </a:pPr>
            <a:r>
              <a:rPr lang="en-US" sz="1250">
                <a:solidFill>
                  <a:srgbClr val="000000"/>
                </a:solidFill>
                <a:latin typeface="Arial"/>
                <a:ea typeface="Arial"/>
                <a:cs typeface="Arial"/>
                <a:sym typeface="Arial"/>
              </a:rPr>
              <a:t>Pragmatisch &amp; Praktisch</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13" grpId="0"/>
      <p:bldP spid="14" grpId="0"/>
      <p:bldP spid="15" grpId="0"/>
      <p:bldP spid="1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3109379"/>
            <a:ext cx="2901437" cy="2168165"/>
          </a:xfrm>
          <a:custGeom>
            <a:avLst/>
            <a:gdLst/>
            <a:ahLst/>
            <a:cxnLst/>
            <a:rect l="l" t="t" r="r" b="b"/>
            <a:pathLst>
              <a:path w="5802874" h="4336329">
                <a:moveTo>
                  <a:pt x="0" y="0"/>
                </a:moveTo>
                <a:lnTo>
                  <a:pt x="5802874" y="0"/>
                </a:lnTo>
                <a:lnTo>
                  <a:pt x="5802874" y="4336330"/>
                </a:lnTo>
                <a:lnTo>
                  <a:pt x="0" y="4336330"/>
                </a:lnTo>
                <a:lnTo>
                  <a:pt x="0" y="0"/>
                </a:lnTo>
                <a:close/>
              </a:path>
            </a:pathLst>
          </a:custGeom>
          <a:blipFill>
            <a:blip r:embed="rId2"/>
            <a:stretch>
              <a:fillRect/>
            </a:stretch>
          </a:blipFill>
        </p:spPr>
        <p:txBody>
          <a:bodyPr/>
          <a:lstStyle/>
          <a:p>
            <a:endParaRPr lang="nl-NL" sz="900"/>
          </a:p>
        </p:txBody>
      </p:sp>
      <p:sp>
        <p:nvSpPr>
          <p:cNvPr id="3" name="Freeform 3"/>
          <p:cNvSpPr/>
          <p:nvPr/>
        </p:nvSpPr>
        <p:spPr>
          <a:xfrm>
            <a:off x="2901437" y="3109379"/>
            <a:ext cx="2988282" cy="2151563"/>
          </a:xfrm>
          <a:custGeom>
            <a:avLst/>
            <a:gdLst/>
            <a:ahLst/>
            <a:cxnLst/>
            <a:rect l="l" t="t" r="r" b="b"/>
            <a:pathLst>
              <a:path w="5976564" h="4303126">
                <a:moveTo>
                  <a:pt x="0" y="0"/>
                </a:moveTo>
                <a:lnTo>
                  <a:pt x="5976564" y="0"/>
                </a:lnTo>
                <a:lnTo>
                  <a:pt x="5976564" y="4303127"/>
                </a:lnTo>
                <a:lnTo>
                  <a:pt x="0" y="4303127"/>
                </a:lnTo>
                <a:lnTo>
                  <a:pt x="0" y="0"/>
                </a:lnTo>
                <a:close/>
              </a:path>
            </a:pathLst>
          </a:custGeom>
          <a:blipFill>
            <a:blip r:embed="rId3"/>
            <a:stretch>
              <a:fillRect/>
            </a:stretch>
          </a:blipFill>
        </p:spPr>
        <p:txBody>
          <a:bodyPr/>
          <a:lstStyle/>
          <a:p>
            <a:endParaRPr lang="nl-NL" sz="900"/>
          </a:p>
        </p:txBody>
      </p:sp>
      <p:sp>
        <p:nvSpPr>
          <p:cNvPr id="4" name="Freeform 4"/>
          <p:cNvSpPr/>
          <p:nvPr/>
        </p:nvSpPr>
        <p:spPr>
          <a:xfrm>
            <a:off x="5889719" y="3109379"/>
            <a:ext cx="3254281" cy="2168165"/>
          </a:xfrm>
          <a:custGeom>
            <a:avLst/>
            <a:gdLst/>
            <a:ahLst/>
            <a:cxnLst/>
            <a:rect l="l" t="t" r="r" b="b"/>
            <a:pathLst>
              <a:path w="6508562" h="4336329">
                <a:moveTo>
                  <a:pt x="0" y="0"/>
                </a:moveTo>
                <a:lnTo>
                  <a:pt x="6508562" y="0"/>
                </a:lnTo>
                <a:lnTo>
                  <a:pt x="6508562" y="4336330"/>
                </a:lnTo>
                <a:lnTo>
                  <a:pt x="0" y="4336330"/>
                </a:lnTo>
                <a:lnTo>
                  <a:pt x="0" y="0"/>
                </a:lnTo>
                <a:close/>
              </a:path>
            </a:pathLst>
          </a:custGeom>
          <a:blipFill>
            <a:blip r:embed="rId4"/>
            <a:stretch>
              <a:fillRect/>
            </a:stretch>
          </a:blipFill>
        </p:spPr>
        <p:txBody>
          <a:bodyPr/>
          <a:lstStyle/>
          <a:p>
            <a:endParaRPr lang="nl-NL" sz="900"/>
          </a:p>
        </p:txBody>
      </p:sp>
      <p:sp>
        <p:nvSpPr>
          <p:cNvPr id="5" name="TextBox 5"/>
          <p:cNvSpPr txBox="1"/>
          <p:nvPr/>
        </p:nvSpPr>
        <p:spPr>
          <a:xfrm>
            <a:off x="0" y="1352242"/>
            <a:ext cx="6441631" cy="527709"/>
          </a:xfrm>
          <a:prstGeom prst="rect">
            <a:avLst/>
          </a:prstGeom>
        </p:spPr>
        <p:txBody>
          <a:bodyPr lIns="0" tIns="0" rIns="0" bIns="0" rtlCol="0" anchor="t">
            <a:spAutoFit/>
          </a:bodyPr>
          <a:lstStyle/>
          <a:p>
            <a:pPr algn="ctr">
              <a:lnSpc>
                <a:spcPts val="4018"/>
              </a:lnSpc>
            </a:pPr>
            <a:r>
              <a:rPr lang="en-US" sz="4900">
                <a:solidFill>
                  <a:srgbClr val="0692B8"/>
                </a:solidFill>
                <a:latin typeface="Arial"/>
                <a:ea typeface="Arial"/>
                <a:cs typeface="Arial"/>
                <a:sym typeface="Arial"/>
              </a:rPr>
              <a:t>Integraal dierenbeleid</a:t>
            </a:r>
          </a:p>
        </p:txBody>
      </p:sp>
      <p:sp>
        <p:nvSpPr>
          <p:cNvPr id="6" name="TextBox 6"/>
          <p:cNvSpPr txBox="1"/>
          <p:nvPr/>
        </p:nvSpPr>
        <p:spPr>
          <a:xfrm>
            <a:off x="297032" y="2340722"/>
            <a:ext cx="2986839" cy="320985"/>
          </a:xfrm>
          <a:prstGeom prst="rect">
            <a:avLst/>
          </a:prstGeom>
        </p:spPr>
        <p:txBody>
          <a:bodyPr lIns="0" tIns="0" rIns="0" bIns="0" rtlCol="0" anchor="t">
            <a:spAutoFit/>
          </a:bodyPr>
          <a:lstStyle/>
          <a:p>
            <a:pPr>
              <a:lnSpc>
                <a:spcPts val="2731"/>
              </a:lnSpc>
            </a:pPr>
            <a:r>
              <a:rPr lang="en-US" sz="2101">
                <a:solidFill>
                  <a:srgbClr val="202346"/>
                </a:solidFill>
                <a:latin typeface="Arial"/>
                <a:ea typeface="Arial"/>
                <a:cs typeface="Arial"/>
                <a:sym typeface="Arial"/>
              </a:rPr>
              <a:t>Cases uit de praktijk</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74604" y="2059157"/>
            <a:ext cx="2640527" cy="3668277"/>
          </a:xfrm>
          <a:custGeom>
            <a:avLst/>
            <a:gdLst/>
            <a:ahLst/>
            <a:cxnLst/>
            <a:rect l="l" t="t" r="r" b="b"/>
            <a:pathLst>
              <a:path w="5281053" h="7336553">
                <a:moveTo>
                  <a:pt x="0" y="0"/>
                </a:moveTo>
                <a:lnTo>
                  <a:pt x="5281053" y="0"/>
                </a:lnTo>
                <a:lnTo>
                  <a:pt x="5281053" y="7336553"/>
                </a:lnTo>
                <a:lnTo>
                  <a:pt x="0" y="7336553"/>
                </a:lnTo>
                <a:lnTo>
                  <a:pt x="0" y="0"/>
                </a:lnTo>
                <a:close/>
              </a:path>
            </a:pathLst>
          </a:custGeom>
          <a:blipFill>
            <a:blip r:embed="rId2"/>
            <a:stretch>
              <a:fillRect t="-8041"/>
            </a:stretch>
          </a:blipFill>
        </p:spPr>
        <p:txBody>
          <a:bodyPr/>
          <a:lstStyle/>
          <a:p>
            <a:endParaRPr lang="nl-NL" sz="900"/>
          </a:p>
        </p:txBody>
      </p:sp>
      <p:grpSp>
        <p:nvGrpSpPr>
          <p:cNvPr id="3" name="Group 3"/>
          <p:cNvGrpSpPr/>
          <p:nvPr/>
        </p:nvGrpSpPr>
        <p:grpSpPr>
          <a:xfrm>
            <a:off x="3028950" y="3536421"/>
            <a:ext cx="5357894" cy="1516027"/>
            <a:chOff x="0" y="0"/>
            <a:chExt cx="2822265" cy="798565"/>
          </a:xfrm>
        </p:grpSpPr>
        <p:sp>
          <p:nvSpPr>
            <p:cNvPr id="4" name="Freeform 4"/>
            <p:cNvSpPr/>
            <p:nvPr/>
          </p:nvSpPr>
          <p:spPr>
            <a:xfrm>
              <a:off x="0" y="0"/>
              <a:ext cx="2822265" cy="798565"/>
            </a:xfrm>
            <a:custGeom>
              <a:avLst/>
              <a:gdLst/>
              <a:ahLst/>
              <a:cxnLst/>
              <a:rect l="l" t="t" r="r" b="b"/>
              <a:pathLst>
                <a:path w="2822265" h="798565">
                  <a:moveTo>
                    <a:pt x="0" y="0"/>
                  </a:moveTo>
                  <a:lnTo>
                    <a:pt x="2822265" y="0"/>
                  </a:lnTo>
                  <a:lnTo>
                    <a:pt x="2822265" y="798565"/>
                  </a:lnTo>
                  <a:lnTo>
                    <a:pt x="0" y="798565"/>
                  </a:lnTo>
                  <a:close/>
                </a:path>
              </a:pathLst>
            </a:custGeom>
            <a:solidFill>
              <a:srgbClr val="FFFFFF"/>
            </a:solidFill>
            <a:ln w="38100" cap="sq">
              <a:solidFill>
                <a:srgbClr val="E0701D"/>
              </a:solidFill>
              <a:prstDash val="solid"/>
              <a:miter/>
            </a:ln>
          </p:spPr>
          <p:txBody>
            <a:bodyPr/>
            <a:lstStyle/>
            <a:p>
              <a:endParaRPr lang="nl-NL" sz="900"/>
            </a:p>
          </p:txBody>
        </p:sp>
        <p:sp>
          <p:nvSpPr>
            <p:cNvPr id="5" name="TextBox 5"/>
            <p:cNvSpPr txBox="1"/>
            <p:nvPr/>
          </p:nvSpPr>
          <p:spPr>
            <a:xfrm>
              <a:off x="0" y="-47625"/>
              <a:ext cx="2822265" cy="846190"/>
            </a:xfrm>
            <a:prstGeom prst="rect">
              <a:avLst/>
            </a:prstGeom>
          </p:spPr>
          <p:txBody>
            <a:bodyPr lIns="25400" tIns="25400" rIns="25400" bIns="25400" rtlCol="0" anchor="ctr"/>
            <a:lstStyle/>
            <a:p>
              <a:pPr algn="ctr">
                <a:lnSpc>
                  <a:spcPts val="1330"/>
                </a:lnSpc>
              </a:pPr>
              <a:endParaRPr sz="900"/>
            </a:p>
          </p:txBody>
        </p:sp>
      </p:grpSp>
      <p:sp>
        <p:nvSpPr>
          <p:cNvPr id="6" name="TextBox 6"/>
          <p:cNvSpPr txBox="1"/>
          <p:nvPr/>
        </p:nvSpPr>
        <p:spPr>
          <a:xfrm>
            <a:off x="3044440" y="2035344"/>
            <a:ext cx="5234310" cy="1598964"/>
          </a:xfrm>
          <a:prstGeom prst="rect">
            <a:avLst/>
          </a:prstGeom>
        </p:spPr>
        <p:txBody>
          <a:bodyPr lIns="0" tIns="0" rIns="0" bIns="0" rtlCol="0" anchor="t">
            <a:spAutoFit/>
          </a:bodyPr>
          <a:lstStyle/>
          <a:p>
            <a:pPr>
              <a:lnSpc>
                <a:spcPts val="1821"/>
              </a:lnSpc>
            </a:pPr>
            <a:r>
              <a:rPr lang="en-US" sz="1401" dirty="0">
                <a:solidFill>
                  <a:srgbClr val="202346"/>
                </a:solidFill>
                <a:latin typeface="Arial"/>
                <a:ea typeface="Arial"/>
                <a:cs typeface="Arial"/>
                <a:sym typeface="Arial"/>
              </a:rPr>
              <a:t>Wie is </a:t>
            </a:r>
            <a:r>
              <a:rPr lang="en-US" sz="1401" dirty="0" err="1">
                <a:solidFill>
                  <a:srgbClr val="202346"/>
                </a:solidFill>
                <a:latin typeface="Arial"/>
                <a:ea typeface="Arial"/>
                <a:cs typeface="Arial"/>
                <a:sym typeface="Arial"/>
              </a:rPr>
              <a:t>verantwoordelijk</a:t>
            </a:r>
            <a:r>
              <a:rPr lang="en-US" sz="1401" dirty="0">
                <a:solidFill>
                  <a:srgbClr val="202346"/>
                </a:solidFill>
                <a:latin typeface="Arial"/>
                <a:ea typeface="Arial"/>
                <a:cs typeface="Arial"/>
                <a:sym typeface="Arial"/>
              </a:rPr>
              <a:t> voor </a:t>
            </a:r>
            <a:r>
              <a:rPr lang="en-US" sz="1401" dirty="0" err="1">
                <a:solidFill>
                  <a:srgbClr val="202346"/>
                </a:solidFill>
                <a:latin typeface="Arial"/>
                <a:ea typeface="Arial"/>
                <a:cs typeface="Arial"/>
                <a:sym typeface="Arial"/>
              </a:rPr>
              <a:t>beleid</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rondom</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Aziatische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hoornaar</a:t>
            </a:r>
            <a:r>
              <a:rPr lang="en-US" sz="1401" dirty="0">
                <a:solidFill>
                  <a:srgbClr val="202346"/>
                </a:solidFill>
                <a:latin typeface="Arial"/>
                <a:ea typeface="Arial"/>
                <a:cs typeface="Arial"/>
                <a:sym typeface="Arial"/>
              </a:rPr>
              <a:t>?</a:t>
            </a:r>
          </a:p>
          <a:p>
            <a:pPr>
              <a:lnSpc>
                <a:spcPts val="1821"/>
              </a:lnSpc>
            </a:pPr>
            <a:endParaRPr lang="en-US" sz="1401" dirty="0">
              <a:solidFill>
                <a:srgbClr val="202346"/>
              </a:solidFill>
              <a:latin typeface="Arial"/>
              <a:ea typeface="Arial"/>
              <a:cs typeface="Arial"/>
              <a:sym typeface="Arial"/>
            </a:endParaRPr>
          </a:p>
          <a:p>
            <a:pPr marL="302435" lvl="1" indent="-151218">
              <a:lnSpc>
                <a:spcPts val="1821"/>
              </a:lnSpc>
              <a:buAutoNum type="arabicPeriod"/>
            </a:pPr>
            <a:r>
              <a:rPr lang="en-US" sz="1401" dirty="0" err="1">
                <a:solidFill>
                  <a:srgbClr val="202346"/>
                </a:solidFill>
                <a:latin typeface="Arial"/>
                <a:ea typeface="Arial"/>
                <a:cs typeface="Arial"/>
                <a:sym typeface="Arial"/>
              </a:rPr>
              <a:t>Ministerie</a:t>
            </a:r>
            <a:r>
              <a:rPr lang="en-US" sz="1401" dirty="0">
                <a:solidFill>
                  <a:srgbClr val="202346"/>
                </a:solidFill>
                <a:latin typeface="Arial"/>
                <a:ea typeface="Arial"/>
                <a:cs typeface="Arial"/>
                <a:sym typeface="Arial"/>
              </a:rPr>
              <a:t> van LVVN</a:t>
            </a:r>
          </a:p>
          <a:p>
            <a:pPr marL="302435" lvl="1" indent="-151218">
              <a:lnSpc>
                <a:spcPts val="1821"/>
              </a:lnSpc>
              <a:buAutoNum type="arabicPeriod"/>
            </a:pPr>
            <a:r>
              <a:rPr lang="en-US" sz="1401" dirty="0" err="1">
                <a:solidFill>
                  <a:srgbClr val="202346"/>
                </a:solidFill>
                <a:latin typeface="Arial"/>
                <a:ea typeface="Arial"/>
                <a:cs typeface="Arial"/>
                <a:sym typeface="Arial"/>
              </a:rPr>
              <a:t>Provincie</a:t>
            </a:r>
            <a:r>
              <a:rPr lang="en-US" sz="1401" dirty="0">
                <a:solidFill>
                  <a:srgbClr val="202346"/>
                </a:solidFill>
                <a:latin typeface="Arial"/>
                <a:ea typeface="Arial"/>
                <a:cs typeface="Arial"/>
                <a:sym typeface="Arial"/>
              </a:rPr>
              <a:t> Zuid-Holland</a:t>
            </a:r>
          </a:p>
          <a:p>
            <a:pPr marL="302435" lvl="1" indent="-151218">
              <a:lnSpc>
                <a:spcPts val="1821"/>
              </a:lnSpc>
              <a:buAutoNum type="arabicPeriod"/>
            </a:pPr>
            <a:r>
              <a:rPr lang="en-US" sz="1401" dirty="0">
                <a:solidFill>
                  <a:srgbClr val="202346"/>
                </a:solidFill>
                <a:latin typeface="Arial"/>
                <a:ea typeface="Arial"/>
                <a:cs typeface="Arial"/>
                <a:sym typeface="Arial"/>
              </a:rPr>
              <a:t>De </a:t>
            </a:r>
            <a:r>
              <a:rPr lang="en-US" sz="1401" dirty="0" err="1">
                <a:solidFill>
                  <a:srgbClr val="202346"/>
                </a:solidFill>
                <a:latin typeface="Arial"/>
                <a:ea typeface="Arial"/>
                <a:cs typeface="Arial"/>
                <a:sym typeface="Arial"/>
              </a:rPr>
              <a:t>gemeente</a:t>
            </a:r>
            <a:endParaRPr lang="en-US" sz="1401" dirty="0">
              <a:solidFill>
                <a:srgbClr val="202346"/>
              </a:solidFill>
              <a:latin typeface="Arial"/>
              <a:ea typeface="Arial"/>
              <a:cs typeface="Arial"/>
              <a:sym typeface="Arial"/>
            </a:endParaRPr>
          </a:p>
          <a:p>
            <a:pPr marL="302435" lvl="1" indent="-151218">
              <a:lnSpc>
                <a:spcPts val="1821"/>
              </a:lnSpc>
              <a:buAutoNum type="arabicPeriod"/>
            </a:pPr>
            <a:r>
              <a:rPr lang="en-US" sz="1401" dirty="0">
                <a:solidFill>
                  <a:srgbClr val="202346"/>
                </a:solidFill>
                <a:latin typeface="Arial"/>
                <a:ea typeface="Arial"/>
                <a:cs typeface="Arial"/>
                <a:sym typeface="Arial"/>
              </a:rPr>
              <a:t>De </a:t>
            </a:r>
            <a:r>
              <a:rPr lang="en-US" sz="1401" dirty="0" err="1">
                <a:solidFill>
                  <a:srgbClr val="202346"/>
                </a:solidFill>
                <a:latin typeface="Arial"/>
                <a:ea typeface="Arial"/>
                <a:cs typeface="Arial"/>
                <a:sym typeface="Arial"/>
              </a:rPr>
              <a:t>eigenaar</a:t>
            </a:r>
            <a:r>
              <a:rPr lang="en-US" sz="1401" dirty="0">
                <a:solidFill>
                  <a:srgbClr val="202346"/>
                </a:solidFill>
                <a:latin typeface="Arial"/>
                <a:ea typeface="Arial"/>
                <a:cs typeface="Arial"/>
                <a:sym typeface="Arial"/>
              </a:rPr>
              <a:t> van het </a:t>
            </a:r>
            <a:r>
              <a:rPr lang="en-US" sz="1401" dirty="0" err="1">
                <a:solidFill>
                  <a:srgbClr val="202346"/>
                </a:solidFill>
                <a:latin typeface="Arial"/>
                <a:ea typeface="Arial"/>
                <a:cs typeface="Arial"/>
                <a:sym typeface="Arial"/>
              </a:rPr>
              <a:t>stuk</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grond</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waar</a:t>
            </a:r>
            <a:r>
              <a:rPr lang="en-US" sz="1401" dirty="0">
                <a:solidFill>
                  <a:srgbClr val="202346"/>
                </a:solidFill>
                <a:latin typeface="Arial"/>
                <a:ea typeface="Arial"/>
                <a:cs typeface="Arial"/>
                <a:sym typeface="Arial"/>
              </a:rPr>
              <a:t> de boom </a:t>
            </a:r>
            <a:r>
              <a:rPr lang="en-US" sz="1401" dirty="0" err="1">
                <a:solidFill>
                  <a:srgbClr val="202346"/>
                </a:solidFill>
                <a:latin typeface="Arial"/>
                <a:ea typeface="Arial"/>
                <a:cs typeface="Arial"/>
                <a:sym typeface="Arial"/>
              </a:rPr>
              <a:t>staat</a:t>
            </a:r>
            <a:endParaRPr lang="en-US" sz="1401" dirty="0">
              <a:solidFill>
                <a:srgbClr val="202346"/>
              </a:solidFill>
              <a:latin typeface="Arial"/>
              <a:ea typeface="Arial"/>
              <a:cs typeface="Arial"/>
              <a:sym typeface="Arial"/>
            </a:endParaRPr>
          </a:p>
          <a:p>
            <a:pPr>
              <a:lnSpc>
                <a:spcPts val="1821"/>
              </a:lnSpc>
            </a:pPr>
            <a:endParaRPr lang="en-US" sz="1401" dirty="0">
              <a:solidFill>
                <a:srgbClr val="202346"/>
              </a:solidFill>
              <a:latin typeface="Arial"/>
              <a:ea typeface="Arial"/>
              <a:cs typeface="Arial"/>
              <a:sym typeface="Arial"/>
            </a:endParaRPr>
          </a:p>
        </p:txBody>
      </p:sp>
      <p:sp>
        <p:nvSpPr>
          <p:cNvPr id="7" name="TextBox 7"/>
          <p:cNvSpPr txBox="1"/>
          <p:nvPr/>
        </p:nvSpPr>
        <p:spPr>
          <a:xfrm>
            <a:off x="255161" y="1232253"/>
            <a:ext cx="7909918" cy="527709"/>
          </a:xfrm>
          <a:prstGeom prst="rect">
            <a:avLst/>
          </a:prstGeom>
        </p:spPr>
        <p:txBody>
          <a:bodyPr lIns="0" tIns="0" rIns="0" bIns="0" rtlCol="0" anchor="t">
            <a:spAutoFit/>
          </a:bodyPr>
          <a:lstStyle/>
          <a:p>
            <a:pPr>
              <a:lnSpc>
                <a:spcPts val="4018"/>
              </a:lnSpc>
            </a:pPr>
            <a:r>
              <a:rPr lang="en-US" sz="4900">
                <a:solidFill>
                  <a:srgbClr val="0692B8"/>
                </a:solidFill>
                <a:latin typeface="Arial"/>
                <a:ea typeface="Arial"/>
                <a:cs typeface="Arial"/>
                <a:sym typeface="Arial"/>
              </a:rPr>
              <a:t>Ervaringen uit de praktijk</a:t>
            </a:r>
          </a:p>
        </p:txBody>
      </p:sp>
      <p:sp>
        <p:nvSpPr>
          <p:cNvPr id="8" name="TextBox 8"/>
          <p:cNvSpPr txBox="1"/>
          <p:nvPr/>
        </p:nvSpPr>
        <p:spPr>
          <a:xfrm>
            <a:off x="3152535" y="3720427"/>
            <a:ext cx="5234310" cy="1137299"/>
          </a:xfrm>
          <a:prstGeom prst="rect">
            <a:avLst/>
          </a:prstGeom>
        </p:spPr>
        <p:txBody>
          <a:bodyPr lIns="0" tIns="0" rIns="0" bIns="0" rtlCol="0" anchor="t">
            <a:spAutoFit/>
          </a:bodyPr>
          <a:lstStyle/>
          <a:p>
            <a:pPr>
              <a:lnSpc>
                <a:spcPts val="1821"/>
              </a:lnSpc>
            </a:pPr>
            <a:r>
              <a:rPr lang="en-US" sz="1401" b="1" dirty="0" err="1">
                <a:solidFill>
                  <a:srgbClr val="202346"/>
                </a:solidFill>
                <a:latin typeface="Arial Bold"/>
                <a:ea typeface="Arial Bold"/>
                <a:cs typeface="Arial Bold"/>
                <a:sym typeface="Arial Bold"/>
              </a:rPr>
              <a:t>Situatie</a:t>
            </a:r>
            <a:r>
              <a:rPr lang="en-US" sz="1401" b="1" dirty="0">
                <a:solidFill>
                  <a:srgbClr val="202346"/>
                </a:solidFill>
                <a:latin typeface="Arial Bold"/>
                <a:ea typeface="Arial Bold"/>
                <a:cs typeface="Arial Bold"/>
                <a:sym typeface="Arial Bold"/>
              </a:rPr>
              <a:t>:</a:t>
            </a:r>
          </a:p>
          <a:p>
            <a:pPr>
              <a:lnSpc>
                <a:spcPts val="1821"/>
              </a:lnSpc>
            </a:pPr>
            <a:r>
              <a:rPr lang="en-US" sz="1401" dirty="0" err="1">
                <a:solidFill>
                  <a:srgbClr val="202346"/>
                </a:solidFill>
                <a:latin typeface="Arial"/>
                <a:ea typeface="Arial"/>
                <a:cs typeface="Arial"/>
                <a:sym typeface="Arial"/>
              </a:rPr>
              <a:t>Vrijdagmiddag</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schoolplein</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voetballende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kinderen</a:t>
            </a:r>
            <a:r>
              <a:rPr lang="en-US" sz="1401" dirty="0">
                <a:solidFill>
                  <a:srgbClr val="202346"/>
                </a:solidFill>
                <a:latin typeface="Arial"/>
                <a:ea typeface="Arial"/>
                <a:cs typeface="Arial"/>
                <a:sym typeface="Arial"/>
              </a:rPr>
              <a:t>, boom, nest, </a:t>
            </a:r>
            <a:r>
              <a:rPr lang="en-US" sz="1401" dirty="0" err="1">
                <a:solidFill>
                  <a:srgbClr val="202346"/>
                </a:solidFill>
                <a:latin typeface="Arial"/>
                <a:ea typeface="Arial"/>
                <a:cs typeface="Arial"/>
                <a:sym typeface="Arial"/>
              </a:rPr>
              <a:t>boze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hoornaars</a:t>
            </a:r>
            <a:r>
              <a:rPr lang="en-US" sz="1401" dirty="0">
                <a:solidFill>
                  <a:srgbClr val="202346"/>
                </a:solidFill>
                <a:latin typeface="Arial"/>
                <a:ea typeface="Arial"/>
                <a:cs typeface="Arial"/>
                <a:sym typeface="Arial"/>
              </a:rPr>
              <a:t> en </a:t>
            </a:r>
            <a:r>
              <a:rPr lang="en-US" sz="1401" dirty="0" err="1">
                <a:solidFill>
                  <a:srgbClr val="202346"/>
                </a:solidFill>
                <a:latin typeface="Arial"/>
                <a:ea typeface="Arial"/>
                <a:cs typeface="Arial"/>
                <a:sym typeface="Arial"/>
              </a:rPr>
              <a:t>grote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paniek</a:t>
            </a:r>
            <a:r>
              <a:rPr lang="en-US" sz="1401" dirty="0">
                <a:solidFill>
                  <a:srgbClr val="202346"/>
                </a:solidFill>
                <a:latin typeface="Arial"/>
                <a:ea typeface="Arial"/>
                <a:cs typeface="Arial"/>
                <a:sym typeface="Arial"/>
              </a:rPr>
              <a:t>! Wie </a:t>
            </a:r>
            <a:r>
              <a:rPr lang="en-US" sz="1401" dirty="0" err="1">
                <a:solidFill>
                  <a:srgbClr val="202346"/>
                </a:solidFill>
                <a:latin typeface="Arial"/>
                <a:ea typeface="Arial"/>
                <a:cs typeface="Arial"/>
                <a:sym typeface="Arial"/>
              </a:rPr>
              <a:t>wordt</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gebeld</a:t>
            </a:r>
            <a:r>
              <a:rPr lang="en-US" sz="1401" dirty="0">
                <a:solidFill>
                  <a:srgbClr val="202346"/>
                </a:solidFill>
                <a:latin typeface="Arial"/>
                <a:ea typeface="Arial"/>
                <a:cs typeface="Arial"/>
                <a:sym typeface="Arial"/>
              </a:rPr>
              <a:t>? Is er </a:t>
            </a:r>
            <a:r>
              <a:rPr lang="en-US" sz="1401" dirty="0" err="1">
                <a:solidFill>
                  <a:srgbClr val="202346"/>
                </a:solidFill>
                <a:latin typeface="Arial"/>
                <a:ea typeface="Arial"/>
                <a:cs typeface="Arial"/>
                <a:sym typeface="Arial"/>
              </a:rPr>
              <a:t>beleid</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een</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noodplan</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Zijn</a:t>
            </a:r>
            <a:r>
              <a:rPr lang="en-US" sz="1401" dirty="0">
                <a:solidFill>
                  <a:srgbClr val="202346"/>
                </a:solidFill>
                <a:latin typeface="Arial"/>
                <a:ea typeface="Arial"/>
                <a:cs typeface="Arial"/>
                <a:sym typeface="Arial"/>
              </a:rPr>
              <a:t> er </a:t>
            </a:r>
            <a:r>
              <a:rPr lang="en-US" sz="1401" dirty="0" err="1">
                <a:solidFill>
                  <a:srgbClr val="202346"/>
                </a:solidFill>
                <a:latin typeface="Arial"/>
                <a:ea typeface="Arial"/>
                <a:cs typeface="Arial"/>
                <a:sym typeface="Arial"/>
              </a:rPr>
              <a:t>medewerkers</a:t>
            </a:r>
            <a:r>
              <a:rPr lang="en-US" sz="1401" dirty="0">
                <a:solidFill>
                  <a:srgbClr val="202346"/>
                </a:solidFill>
                <a:latin typeface="Arial"/>
                <a:ea typeface="Arial"/>
                <a:cs typeface="Arial"/>
                <a:sym typeface="Arial"/>
              </a:rPr>
              <a:t> die het nest </a:t>
            </a:r>
            <a:r>
              <a:rPr lang="en-US" sz="1401" dirty="0" err="1">
                <a:solidFill>
                  <a:srgbClr val="202346"/>
                </a:solidFill>
                <a:latin typeface="Arial"/>
                <a:ea typeface="Arial"/>
                <a:cs typeface="Arial"/>
                <a:sym typeface="Arial"/>
              </a:rPr>
              <a:t>weghalen</a:t>
            </a:r>
            <a:r>
              <a:rPr lang="en-US" sz="1401" dirty="0">
                <a:solidFill>
                  <a:srgbClr val="202346"/>
                </a:solidFill>
                <a:latin typeface="Arial"/>
                <a:ea typeface="Arial"/>
                <a:cs typeface="Arial"/>
                <a:sym typeface="Arial"/>
              </a:rPr>
              <a:t> of het </a:t>
            </a:r>
            <a:r>
              <a:rPr lang="en-US" sz="1401" dirty="0" err="1">
                <a:solidFill>
                  <a:srgbClr val="202346"/>
                </a:solidFill>
                <a:latin typeface="Arial"/>
                <a:ea typeface="Arial"/>
                <a:cs typeface="Arial"/>
                <a:sym typeface="Arial"/>
              </a:rPr>
              <a:t>dier</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bestrijden</a:t>
            </a:r>
            <a:r>
              <a:rPr lang="en-US" sz="1401" dirty="0">
                <a:solidFill>
                  <a:srgbClr val="202346"/>
                </a:solidFill>
                <a:latin typeface="Arial"/>
                <a:ea typeface="Arial"/>
                <a:cs typeface="Arial"/>
                <a:sym typeface="Arial"/>
              </a:rPr>
              <a:t>? Mag er met gif </a:t>
            </a:r>
            <a:r>
              <a:rPr lang="en-US" sz="1401" dirty="0" err="1">
                <a:solidFill>
                  <a:srgbClr val="202346"/>
                </a:solidFill>
                <a:latin typeface="Arial"/>
                <a:ea typeface="Arial"/>
                <a:cs typeface="Arial"/>
                <a:sym typeface="Arial"/>
              </a:rPr>
              <a:t>worden</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gewerkt</a:t>
            </a:r>
            <a:r>
              <a:rPr lang="en-US" sz="1401" dirty="0">
                <a:solidFill>
                  <a:srgbClr val="202346"/>
                </a:solidFill>
                <a:latin typeface="Arial"/>
                <a:ea typeface="Arial"/>
                <a:cs typeface="Arial"/>
                <a:sym typeface="Arial"/>
              </a:rPr>
              <a:t>?</a:t>
            </a:r>
          </a:p>
        </p:txBody>
      </p:sp>
      <p:sp>
        <p:nvSpPr>
          <p:cNvPr id="9" name="Freeform 9"/>
          <p:cNvSpPr/>
          <p:nvPr/>
        </p:nvSpPr>
        <p:spPr>
          <a:xfrm>
            <a:off x="6389971" y="4463912"/>
            <a:ext cx="2979145" cy="1536838"/>
          </a:xfrm>
          <a:custGeom>
            <a:avLst/>
            <a:gdLst/>
            <a:ahLst/>
            <a:cxnLst/>
            <a:rect l="l" t="t" r="r" b="b"/>
            <a:pathLst>
              <a:path w="5958289" h="3073676">
                <a:moveTo>
                  <a:pt x="0" y="0"/>
                </a:moveTo>
                <a:lnTo>
                  <a:pt x="5958289" y="0"/>
                </a:lnTo>
                <a:lnTo>
                  <a:pt x="5958289" y="3073676"/>
                </a:lnTo>
                <a:lnTo>
                  <a:pt x="0" y="3073676"/>
                </a:lnTo>
                <a:lnTo>
                  <a:pt x="0" y="0"/>
                </a:lnTo>
                <a:close/>
              </a:path>
            </a:pathLst>
          </a:custGeom>
          <a:blipFill>
            <a:blip r:embed="rId3"/>
            <a:stretch>
              <a:fillRect t="-4520" b="-4520"/>
            </a:stretch>
          </a:blipFill>
        </p:spPr>
        <p:txBody>
          <a:bodyPr/>
          <a:lstStyle/>
          <a:p>
            <a:endParaRPr lang="nl-NL" sz="9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Afbeelding 512755963" descr="Afbeelding met Graphics, vogel, grafische vormgeving&#10;&#10;Automatisch gegenereerde beschrijving">
            <a:extLst>
              <a:ext uri="{FF2B5EF4-FFF2-40B4-BE49-F238E27FC236}">
                <a16:creationId xmlns:a16="http://schemas.microsoft.com/office/drawing/2014/main" id="{B3745A73-C276-21A0-C7D7-0306221C824C}"/>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378250" y="490070"/>
            <a:ext cx="4072687" cy="2751749"/>
          </a:xfrm>
        </p:spPr>
        <p:txBody>
          <a:bodyPr anchor="ctr">
            <a:normAutofit/>
          </a:bodyPr>
          <a:lstStyle/>
          <a:p>
            <a:pPr algn="l"/>
            <a:r>
              <a:rPr lang="nl-NL" sz="4000" dirty="0">
                <a:solidFill>
                  <a:schemeClr val="bg1"/>
                </a:solidFill>
              </a:rPr>
              <a:t>Dierenwelzijn</a:t>
            </a:r>
            <a:endParaRPr lang="nl-NL" sz="4200" dirty="0">
              <a:solidFill>
                <a:schemeClr val="bg1"/>
              </a:solidFill>
            </a:endParaRPr>
          </a:p>
        </p:txBody>
      </p:sp>
      <p:sp>
        <p:nvSpPr>
          <p:cNvPr id="3" name="Content Placeholder 2"/>
          <p:cNvSpPr>
            <a:spLocks noGrp="1"/>
          </p:cNvSpPr>
          <p:nvPr>
            <p:ph idx="1"/>
          </p:nvPr>
        </p:nvSpPr>
        <p:spPr>
          <a:xfrm>
            <a:off x="3896179" y="478087"/>
            <a:ext cx="4750470" cy="4398270"/>
          </a:xfrm>
        </p:spPr>
        <p:txBody>
          <a:bodyPr anchor="ctr">
            <a:noAutofit/>
          </a:bodyPr>
          <a:lstStyle/>
          <a:p>
            <a:pPr marL="0" indent="0">
              <a:buNone/>
            </a:pPr>
            <a:r>
              <a:rPr lang="nl-NL" sz="2800" dirty="0">
                <a:solidFill>
                  <a:schemeClr val="bg1"/>
                </a:solidFill>
              </a:rPr>
              <a:t>Willeke van den Heuvel</a:t>
            </a:r>
            <a:br>
              <a:rPr lang="nl-NL" sz="2800" dirty="0">
                <a:solidFill>
                  <a:schemeClr val="bg1"/>
                </a:solidFill>
              </a:rPr>
            </a:br>
            <a:br>
              <a:rPr lang="nl-NL" sz="2800" dirty="0">
                <a:solidFill>
                  <a:schemeClr val="bg1"/>
                </a:solidFill>
              </a:rPr>
            </a:br>
            <a:r>
              <a:rPr lang="nl-NL" sz="2800" dirty="0">
                <a:solidFill>
                  <a:schemeClr val="bg1"/>
                </a:solidFill>
              </a:rPr>
              <a:t>Onafhankelijk adviseur dierenwelzijn en specialist in dieren in de openbare ruimte</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74604" y="2059157"/>
            <a:ext cx="2640527" cy="3668277"/>
          </a:xfrm>
          <a:custGeom>
            <a:avLst/>
            <a:gdLst/>
            <a:ahLst/>
            <a:cxnLst/>
            <a:rect l="l" t="t" r="r" b="b"/>
            <a:pathLst>
              <a:path w="5281053" h="7336553">
                <a:moveTo>
                  <a:pt x="0" y="0"/>
                </a:moveTo>
                <a:lnTo>
                  <a:pt x="5281053" y="0"/>
                </a:lnTo>
                <a:lnTo>
                  <a:pt x="5281053" y="7336553"/>
                </a:lnTo>
                <a:lnTo>
                  <a:pt x="0" y="7336553"/>
                </a:lnTo>
                <a:lnTo>
                  <a:pt x="0" y="0"/>
                </a:lnTo>
                <a:close/>
              </a:path>
            </a:pathLst>
          </a:custGeom>
          <a:blipFill>
            <a:blip r:embed="rId2"/>
            <a:stretch>
              <a:fillRect l="-54256" r="-54256"/>
            </a:stretch>
          </a:blipFill>
        </p:spPr>
        <p:txBody>
          <a:bodyPr/>
          <a:lstStyle/>
          <a:p>
            <a:endParaRPr lang="nl-NL" sz="900"/>
          </a:p>
        </p:txBody>
      </p:sp>
      <p:sp>
        <p:nvSpPr>
          <p:cNvPr id="3" name="TextBox 3"/>
          <p:cNvSpPr txBox="1"/>
          <p:nvPr/>
        </p:nvSpPr>
        <p:spPr>
          <a:xfrm>
            <a:off x="3044440" y="2035344"/>
            <a:ext cx="5342404" cy="1368131"/>
          </a:xfrm>
          <a:prstGeom prst="rect">
            <a:avLst/>
          </a:prstGeom>
        </p:spPr>
        <p:txBody>
          <a:bodyPr lIns="0" tIns="0" rIns="0" bIns="0" rtlCol="0" anchor="t">
            <a:spAutoFit/>
          </a:bodyPr>
          <a:lstStyle/>
          <a:p>
            <a:pPr>
              <a:lnSpc>
                <a:spcPts val="1821"/>
              </a:lnSpc>
            </a:pPr>
            <a:r>
              <a:rPr lang="en-US" sz="1401" dirty="0">
                <a:solidFill>
                  <a:srgbClr val="202346"/>
                </a:solidFill>
                <a:latin typeface="Arial"/>
                <a:ea typeface="Arial"/>
                <a:cs typeface="Arial"/>
                <a:sym typeface="Arial"/>
              </a:rPr>
              <a:t>Wie </a:t>
            </a:r>
            <a:r>
              <a:rPr lang="en-US" sz="1401" dirty="0" err="1">
                <a:solidFill>
                  <a:srgbClr val="202346"/>
                </a:solidFill>
                <a:latin typeface="Arial"/>
                <a:ea typeface="Arial"/>
                <a:cs typeface="Arial"/>
                <a:sym typeface="Arial"/>
              </a:rPr>
              <a:t>neemt</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verantwoordelijkheid</a:t>
            </a:r>
            <a:r>
              <a:rPr lang="en-US" sz="1401" dirty="0">
                <a:solidFill>
                  <a:srgbClr val="202346"/>
                </a:solidFill>
                <a:latin typeface="Arial"/>
                <a:ea typeface="Arial"/>
                <a:cs typeface="Arial"/>
                <a:sym typeface="Arial"/>
              </a:rPr>
              <a:t> voor </a:t>
            </a:r>
            <a:r>
              <a:rPr lang="en-US" sz="1401" dirty="0" err="1">
                <a:solidFill>
                  <a:srgbClr val="202346"/>
                </a:solidFill>
                <a:latin typeface="Arial"/>
                <a:ea typeface="Arial"/>
                <a:cs typeface="Arial"/>
                <a:sym typeface="Arial"/>
              </a:rPr>
              <a:t>een</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hond</a:t>
            </a:r>
            <a:r>
              <a:rPr lang="en-US" sz="1401" dirty="0">
                <a:solidFill>
                  <a:srgbClr val="202346"/>
                </a:solidFill>
                <a:latin typeface="Arial"/>
                <a:ea typeface="Arial"/>
                <a:cs typeface="Arial"/>
                <a:sym typeface="Arial"/>
              </a:rPr>
              <a:t> met </a:t>
            </a:r>
            <a:r>
              <a:rPr lang="en-US" sz="1401" dirty="0" err="1">
                <a:solidFill>
                  <a:srgbClr val="202346"/>
                </a:solidFill>
                <a:latin typeface="Arial"/>
                <a:ea typeface="Arial"/>
                <a:cs typeface="Arial"/>
                <a:sym typeface="Arial"/>
              </a:rPr>
              <a:t>agressief</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gedrag</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als</a:t>
            </a:r>
            <a:r>
              <a:rPr lang="en-US" sz="1401" dirty="0">
                <a:solidFill>
                  <a:srgbClr val="202346"/>
                </a:solidFill>
                <a:latin typeface="Arial"/>
                <a:ea typeface="Arial"/>
                <a:cs typeface="Arial"/>
                <a:sym typeface="Arial"/>
              </a:rPr>
              <a:t> de </a:t>
            </a:r>
            <a:r>
              <a:rPr lang="en-US" sz="1401" dirty="0" err="1">
                <a:solidFill>
                  <a:srgbClr val="202346"/>
                </a:solidFill>
                <a:latin typeface="Arial"/>
                <a:ea typeface="Arial"/>
                <a:cs typeface="Arial"/>
                <a:sym typeface="Arial"/>
              </a:rPr>
              <a:t>eigenaar</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wordt</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gearresteerd</a:t>
            </a:r>
            <a:r>
              <a:rPr lang="en-US" sz="1401" dirty="0">
                <a:solidFill>
                  <a:srgbClr val="202346"/>
                </a:solidFill>
                <a:latin typeface="Arial"/>
                <a:ea typeface="Arial"/>
                <a:cs typeface="Arial"/>
                <a:sym typeface="Arial"/>
              </a:rPr>
              <a:t>?</a:t>
            </a:r>
          </a:p>
          <a:p>
            <a:pPr>
              <a:lnSpc>
                <a:spcPts val="1821"/>
              </a:lnSpc>
            </a:pPr>
            <a:endParaRPr lang="en-US" sz="1401" dirty="0">
              <a:solidFill>
                <a:srgbClr val="202346"/>
              </a:solidFill>
              <a:latin typeface="Arial"/>
              <a:ea typeface="Arial"/>
              <a:cs typeface="Arial"/>
              <a:sym typeface="Arial"/>
            </a:endParaRPr>
          </a:p>
          <a:p>
            <a:pPr marL="302435" lvl="1" indent="-151218">
              <a:lnSpc>
                <a:spcPts val="1821"/>
              </a:lnSpc>
              <a:buAutoNum type="arabicPeriod"/>
            </a:pPr>
            <a:r>
              <a:rPr lang="en-US" sz="1401" dirty="0">
                <a:solidFill>
                  <a:srgbClr val="202346"/>
                </a:solidFill>
                <a:latin typeface="Arial"/>
                <a:ea typeface="Arial"/>
                <a:cs typeface="Arial"/>
                <a:sym typeface="Arial"/>
              </a:rPr>
              <a:t>Asiel De </a:t>
            </a:r>
            <a:r>
              <a:rPr lang="en-US" sz="1401" dirty="0" err="1">
                <a:solidFill>
                  <a:srgbClr val="202346"/>
                </a:solidFill>
                <a:latin typeface="Arial"/>
                <a:ea typeface="Arial"/>
                <a:cs typeface="Arial"/>
                <a:sym typeface="Arial"/>
              </a:rPr>
              <a:t>Dierenstee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wettelijke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taak</a:t>
            </a:r>
            <a:r>
              <a:rPr lang="en-US" sz="1401" dirty="0">
                <a:solidFill>
                  <a:srgbClr val="202346"/>
                </a:solidFill>
                <a:latin typeface="Arial"/>
                <a:ea typeface="Arial"/>
                <a:cs typeface="Arial"/>
                <a:sym typeface="Arial"/>
              </a:rPr>
              <a:t> is </a:t>
            </a:r>
            <a:r>
              <a:rPr lang="en-US" sz="1401" dirty="0" err="1">
                <a:solidFill>
                  <a:srgbClr val="202346"/>
                </a:solidFill>
                <a:latin typeface="Arial"/>
                <a:ea typeface="Arial"/>
                <a:cs typeface="Arial"/>
                <a:sym typeface="Arial"/>
              </a:rPr>
              <a:t>uitbesteed</a:t>
            </a:r>
            <a:r>
              <a:rPr lang="en-US" sz="1401" dirty="0">
                <a:solidFill>
                  <a:srgbClr val="202346"/>
                </a:solidFill>
                <a:latin typeface="Arial"/>
                <a:ea typeface="Arial"/>
                <a:cs typeface="Arial"/>
                <a:sym typeface="Arial"/>
              </a:rPr>
              <a:t>)</a:t>
            </a:r>
          </a:p>
          <a:p>
            <a:pPr marL="302435" lvl="1" indent="-151218">
              <a:lnSpc>
                <a:spcPts val="1821"/>
              </a:lnSpc>
              <a:buAutoNum type="arabicPeriod"/>
            </a:pPr>
            <a:r>
              <a:rPr lang="en-US" sz="1401" dirty="0" err="1">
                <a:solidFill>
                  <a:srgbClr val="202346"/>
                </a:solidFill>
                <a:latin typeface="Arial"/>
                <a:ea typeface="Arial"/>
                <a:cs typeface="Arial"/>
                <a:sym typeface="Arial"/>
              </a:rPr>
              <a:t>Politie</a:t>
            </a:r>
            <a:r>
              <a:rPr lang="en-US" sz="1401" dirty="0">
                <a:solidFill>
                  <a:srgbClr val="202346"/>
                </a:solidFill>
                <a:latin typeface="Arial"/>
                <a:ea typeface="Arial"/>
                <a:cs typeface="Arial"/>
                <a:sym typeface="Arial"/>
              </a:rPr>
              <a:t>/</a:t>
            </a:r>
            <a:r>
              <a:rPr lang="en-US" sz="1401" dirty="0" err="1">
                <a:solidFill>
                  <a:srgbClr val="202346"/>
                </a:solidFill>
                <a:latin typeface="Arial"/>
                <a:ea typeface="Arial"/>
                <a:cs typeface="Arial"/>
                <a:sym typeface="Arial"/>
              </a:rPr>
              <a:t>justitie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strafrechtelijk</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traject</a:t>
            </a:r>
            <a:r>
              <a:rPr lang="en-US" sz="1401" dirty="0">
                <a:solidFill>
                  <a:srgbClr val="202346"/>
                </a:solidFill>
                <a:latin typeface="Arial"/>
                <a:ea typeface="Arial"/>
                <a:cs typeface="Arial"/>
                <a:sym typeface="Arial"/>
              </a:rPr>
              <a:t>)</a:t>
            </a:r>
          </a:p>
          <a:p>
            <a:pPr>
              <a:lnSpc>
                <a:spcPts val="1821"/>
              </a:lnSpc>
            </a:pPr>
            <a:endParaRPr lang="en-US" sz="1401" dirty="0">
              <a:solidFill>
                <a:srgbClr val="202346"/>
              </a:solidFill>
              <a:latin typeface="Arial"/>
              <a:ea typeface="Arial"/>
              <a:cs typeface="Arial"/>
              <a:sym typeface="Arial"/>
            </a:endParaRPr>
          </a:p>
        </p:txBody>
      </p:sp>
      <p:sp>
        <p:nvSpPr>
          <p:cNvPr id="4" name="TextBox 4"/>
          <p:cNvSpPr txBox="1"/>
          <p:nvPr/>
        </p:nvSpPr>
        <p:spPr>
          <a:xfrm>
            <a:off x="255161" y="1232253"/>
            <a:ext cx="7909918" cy="527709"/>
          </a:xfrm>
          <a:prstGeom prst="rect">
            <a:avLst/>
          </a:prstGeom>
        </p:spPr>
        <p:txBody>
          <a:bodyPr lIns="0" tIns="0" rIns="0" bIns="0" rtlCol="0" anchor="t">
            <a:spAutoFit/>
          </a:bodyPr>
          <a:lstStyle/>
          <a:p>
            <a:pPr>
              <a:lnSpc>
                <a:spcPts val="4018"/>
              </a:lnSpc>
            </a:pPr>
            <a:r>
              <a:rPr lang="en-US" sz="4900">
                <a:solidFill>
                  <a:srgbClr val="0692B8"/>
                </a:solidFill>
                <a:latin typeface="Arial"/>
                <a:ea typeface="Arial"/>
                <a:cs typeface="Arial"/>
                <a:sym typeface="Arial"/>
              </a:rPr>
              <a:t>Ervaringen uit de praktijk</a:t>
            </a:r>
          </a:p>
        </p:txBody>
      </p:sp>
      <p:grpSp>
        <p:nvGrpSpPr>
          <p:cNvPr id="5" name="Group 5"/>
          <p:cNvGrpSpPr/>
          <p:nvPr/>
        </p:nvGrpSpPr>
        <p:grpSpPr>
          <a:xfrm>
            <a:off x="3028950" y="3429000"/>
            <a:ext cx="5456981" cy="2083524"/>
            <a:chOff x="0" y="0"/>
            <a:chExt cx="2874459" cy="1097494"/>
          </a:xfrm>
        </p:grpSpPr>
        <p:sp>
          <p:nvSpPr>
            <p:cNvPr id="6" name="Freeform 6"/>
            <p:cNvSpPr/>
            <p:nvPr/>
          </p:nvSpPr>
          <p:spPr>
            <a:xfrm>
              <a:off x="0" y="0"/>
              <a:ext cx="2874459" cy="1097494"/>
            </a:xfrm>
            <a:custGeom>
              <a:avLst/>
              <a:gdLst/>
              <a:ahLst/>
              <a:cxnLst/>
              <a:rect l="l" t="t" r="r" b="b"/>
              <a:pathLst>
                <a:path w="2874459" h="1097494">
                  <a:moveTo>
                    <a:pt x="0" y="0"/>
                  </a:moveTo>
                  <a:lnTo>
                    <a:pt x="2874459" y="0"/>
                  </a:lnTo>
                  <a:lnTo>
                    <a:pt x="2874459" y="1097494"/>
                  </a:lnTo>
                  <a:lnTo>
                    <a:pt x="0" y="1097494"/>
                  </a:lnTo>
                  <a:close/>
                </a:path>
              </a:pathLst>
            </a:custGeom>
            <a:solidFill>
              <a:srgbClr val="FFFFFF"/>
            </a:solidFill>
            <a:ln w="38100" cap="sq">
              <a:solidFill>
                <a:srgbClr val="E0701D"/>
              </a:solidFill>
              <a:prstDash val="solid"/>
              <a:miter/>
            </a:ln>
          </p:spPr>
          <p:txBody>
            <a:bodyPr/>
            <a:lstStyle/>
            <a:p>
              <a:endParaRPr lang="nl-NL" sz="900"/>
            </a:p>
          </p:txBody>
        </p:sp>
        <p:sp>
          <p:nvSpPr>
            <p:cNvPr id="7" name="TextBox 7"/>
            <p:cNvSpPr txBox="1"/>
            <p:nvPr/>
          </p:nvSpPr>
          <p:spPr>
            <a:xfrm>
              <a:off x="0" y="-47625"/>
              <a:ext cx="2874459" cy="1145119"/>
            </a:xfrm>
            <a:prstGeom prst="rect">
              <a:avLst/>
            </a:prstGeom>
          </p:spPr>
          <p:txBody>
            <a:bodyPr lIns="25400" tIns="25400" rIns="25400" bIns="25400" rtlCol="0" anchor="ctr"/>
            <a:lstStyle/>
            <a:p>
              <a:pPr algn="ctr">
                <a:lnSpc>
                  <a:spcPts val="1330"/>
                </a:lnSpc>
              </a:pPr>
              <a:endParaRPr sz="900"/>
            </a:p>
          </p:txBody>
        </p:sp>
      </p:grpSp>
      <p:sp>
        <p:nvSpPr>
          <p:cNvPr id="8" name="TextBox 8"/>
          <p:cNvSpPr txBox="1"/>
          <p:nvPr/>
        </p:nvSpPr>
        <p:spPr>
          <a:xfrm>
            <a:off x="3143527" y="3557085"/>
            <a:ext cx="5342404" cy="2060629"/>
          </a:xfrm>
          <a:prstGeom prst="rect">
            <a:avLst/>
          </a:prstGeom>
        </p:spPr>
        <p:txBody>
          <a:bodyPr lIns="0" tIns="0" rIns="0" bIns="0" rtlCol="0" anchor="t">
            <a:spAutoFit/>
          </a:bodyPr>
          <a:lstStyle/>
          <a:p>
            <a:pPr>
              <a:lnSpc>
                <a:spcPts val="1821"/>
              </a:lnSpc>
            </a:pPr>
            <a:r>
              <a:rPr lang="en-US" sz="1401" dirty="0">
                <a:solidFill>
                  <a:srgbClr val="202346"/>
                </a:solidFill>
                <a:latin typeface="Arial"/>
                <a:ea typeface="Arial"/>
                <a:cs typeface="Arial"/>
                <a:sym typeface="Arial"/>
              </a:rPr>
              <a:t>Wie </a:t>
            </a:r>
            <a:r>
              <a:rPr lang="en-US" sz="1401" dirty="0" err="1">
                <a:solidFill>
                  <a:srgbClr val="202346"/>
                </a:solidFill>
                <a:latin typeface="Arial"/>
                <a:ea typeface="Arial"/>
                <a:cs typeface="Arial"/>
                <a:sym typeface="Arial"/>
              </a:rPr>
              <a:t>neemt</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verantwoordelijkheid</a:t>
            </a:r>
            <a:r>
              <a:rPr lang="en-US" sz="1401" dirty="0">
                <a:solidFill>
                  <a:srgbClr val="202346"/>
                </a:solidFill>
                <a:latin typeface="Arial"/>
                <a:ea typeface="Arial"/>
                <a:cs typeface="Arial"/>
                <a:sym typeface="Arial"/>
              </a:rPr>
              <a:t> voor </a:t>
            </a:r>
            <a:r>
              <a:rPr lang="en-US" sz="1401" dirty="0" err="1">
                <a:solidFill>
                  <a:srgbClr val="202346"/>
                </a:solidFill>
                <a:latin typeface="Arial"/>
                <a:ea typeface="Arial"/>
                <a:cs typeface="Arial"/>
                <a:sym typeface="Arial"/>
              </a:rPr>
              <a:t>een</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hond</a:t>
            </a:r>
            <a:r>
              <a:rPr lang="en-US" sz="1401" dirty="0">
                <a:solidFill>
                  <a:srgbClr val="202346"/>
                </a:solidFill>
                <a:latin typeface="Arial"/>
                <a:ea typeface="Arial"/>
                <a:cs typeface="Arial"/>
                <a:sym typeface="Arial"/>
              </a:rPr>
              <a:t> met </a:t>
            </a:r>
            <a:r>
              <a:rPr lang="en-US" sz="1401" dirty="0" err="1">
                <a:solidFill>
                  <a:srgbClr val="202346"/>
                </a:solidFill>
                <a:latin typeface="Arial"/>
                <a:ea typeface="Arial"/>
                <a:cs typeface="Arial"/>
                <a:sym typeface="Arial"/>
              </a:rPr>
              <a:t>agressief</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gedrag</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als</a:t>
            </a:r>
            <a:r>
              <a:rPr lang="en-US" sz="1401" dirty="0">
                <a:solidFill>
                  <a:srgbClr val="202346"/>
                </a:solidFill>
                <a:latin typeface="Arial"/>
                <a:ea typeface="Arial"/>
                <a:cs typeface="Arial"/>
                <a:sym typeface="Arial"/>
              </a:rPr>
              <a:t> de </a:t>
            </a:r>
            <a:r>
              <a:rPr lang="en-US" sz="1401" dirty="0" err="1">
                <a:solidFill>
                  <a:srgbClr val="202346"/>
                </a:solidFill>
                <a:latin typeface="Arial"/>
                <a:ea typeface="Arial"/>
                <a:cs typeface="Arial"/>
                <a:sym typeface="Arial"/>
              </a:rPr>
              <a:t>eigenaar</a:t>
            </a:r>
            <a:r>
              <a:rPr lang="en-US" sz="1401" dirty="0">
                <a:solidFill>
                  <a:srgbClr val="202346"/>
                </a:solidFill>
                <a:latin typeface="Arial"/>
                <a:ea typeface="Arial"/>
                <a:cs typeface="Arial"/>
                <a:sym typeface="Arial"/>
              </a:rPr>
              <a:t> is </a:t>
            </a:r>
            <a:r>
              <a:rPr lang="en-US" sz="1401" dirty="0" err="1">
                <a:solidFill>
                  <a:srgbClr val="202346"/>
                </a:solidFill>
                <a:latin typeface="Arial"/>
                <a:ea typeface="Arial"/>
                <a:cs typeface="Arial"/>
                <a:sym typeface="Arial"/>
              </a:rPr>
              <a:t>vertrokken</a:t>
            </a:r>
            <a:r>
              <a:rPr lang="en-US" sz="1401" dirty="0">
                <a:solidFill>
                  <a:srgbClr val="202346"/>
                </a:solidFill>
                <a:latin typeface="Arial"/>
                <a:ea typeface="Arial"/>
                <a:cs typeface="Arial"/>
                <a:sym typeface="Arial"/>
              </a:rPr>
              <a:t> en het </a:t>
            </a:r>
            <a:r>
              <a:rPr lang="en-US" sz="1401" dirty="0" err="1">
                <a:solidFill>
                  <a:srgbClr val="202346"/>
                </a:solidFill>
                <a:latin typeface="Arial"/>
                <a:ea typeface="Arial"/>
                <a:cs typeface="Arial"/>
                <a:sym typeface="Arial"/>
              </a:rPr>
              <a:t>dier</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achtergelaten</a:t>
            </a:r>
            <a:r>
              <a:rPr lang="en-US" sz="1401" dirty="0">
                <a:solidFill>
                  <a:srgbClr val="202346"/>
                </a:solidFill>
                <a:latin typeface="Arial"/>
                <a:ea typeface="Arial"/>
                <a:cs typeface="Arial"/>
                <a:sym typeface="Arial"/>
              </a:rPr>
              <a:t> is in de </a:t>
            </a:r>
            <a:r>
              <a:rPr lang="en-US" sz="1401" dirty="0" err="1">
                <a:solidFill>
                  <a:srgbClr val="202346"/>
                </a:solidFill>
                <a:latin typeface="Arial"/>
                <a:ea typeface="Arial"/>
                <a:cs typeface="Arial"/>
                <a:sym typeface="Arial"/>
              </a:rPr>
              <a:t>woning</a:t>
            </a:r>
            <a:r>
              <a:rPr lang="en-US" sz="1401" dirty="0">
                <a:solidFill>
                  <a:srgbClr val="202346"/>
                </a:solidFill>
                <a:latin typeface="Arial"/>
                <a:ea typeface="Arial"/>
                <a:cs typeface="Arial"/>
                <a:sym typeface="Arial"/>
              </a:rPr>
              <a:t>?</a:t>
            </a:r>
          </a:p>
          <a:p>
            <a:pPr>
              <a:lnSpc>
                <a:spcPts val="1821"/>
              </a:lnSpc>
            </a:pPr>
            <a:endParaRPr lang="en-US" sz="1401" dirty="0">
              <a:solidFill>
                <a:srgbClr val="202346"/>
              </a:solidFill>
              <a:latin typeface="Arial"/>
              <a:ea typeface="Arial"/>
              <a:cs typeface="Arial"/>
              <a:sym typeface="Arial"/>
            </a:endParaRPr>
          </a:p>
          <a:p>
            <a:pPr marL="302435" lvl="1" indent="-151218">
              <a:lnSpc>
                <a:spcPts val="1821"/>
              </a:lnSpc>
              <a:buAutoNum type="arabicPeriod"/>
            </a:pPr>
            <a:r>
              <a:rPr lang="en-US" sz="1401" dirty="0">
                <a:solidFill>
                  <a:srgbClr val="202346"/>
                </a:solidFill>
                <a:latin typeface="Arial"/>
                <a:ea typeface="Arial"/>
                <a:cs typeface="Arial"/>
                <a:sym typeface="Arial"/>
              </a:rPr>
              <a:t>De </a:t>
            </a:r>
            <a:r>
              <a:rPr lang="en-US" sz="1401" dirty="0" err="1">
                <a:solidFill>
                  <a:srgbClr val="202346"/>
                </a:solidFill>
                <a:latin typeface="Arial"/>
                <a:ea typeface="Arial"/>
                <a:cs typeface="Arial"/>
                <a:sym typeface="Arial"/>
              </a:rPr>
              <a:t>gemeente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inboedel</a:t>
            </a:r>
            <a:r>
              <a:rPr lang="en-US" sz="1401" dirty="0">
                <a:solidFill>
                  <a:srgbClr val="202346"/>
                </a:solidFill>
                <a:latin typeface="Arial"/>
                <a:ea typeface="Arial"/>
                <a:cs typeface="Arial"/>
                <a:sym typeface="Arial"/>
              </a:rPr>
              <a:t>)</a:t>
            </a:r>
          </a:p>
          <a:p>
            <a:pPr marL="302435" lvl="1" indent="-151218">
              <a:lnSpc>
                <a:spcPts val="1821"/>
              </a:lnSpc>
              <a:buAutoNum type="arabicPeriod"/>
            </a:pPr>
            <a:r>
              <a:rPr lang="en-US" sz="1401" dirty="0">
                <a:solidFill>
                  <a:srgbClr val="202346"/>
                </a:solidFill>
                <a:latin typeface="Arial"/>
                <a:ea typeface="Arial"/>
                <a:cs typeface="Arial"/>
                <a:sym typeface="Arial"/>
              </a:rPr>
              <a:t>De </a:t>
            </a:r>
            <a:r>
              <a:rPr lang="en-US" sz="1401" dirty="0" err="1">
                <a:solidFill>
                  <a:srgbClr val="202346"/>
                </a:solidFill>
                <a:latin typeface="Arial"/>
                <a:ea typeface="Arial"/>
                <a:cs typeface="Arial"/>
                <a:sym typeface="Arial"/>
              </a:rPr>
              <a:t>Dierenstee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wettelijke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taak</a:t>
            </a:r>
            <a:r>
              <a:rPr lang="en-US" sz="1401" dirty="0">
                <a:solidFill>
                  <a:srgbClr val="202346"/>
                </a:solidFill>
                <a:latin typeface="Arial"/>
                <a:ea typeface="Arial"/>
                <a:cs typeface="Arial"/>
                <a:sym typeface="Arial"/>
              </a:rPr>
              <a:t>)</a:t>
            </a:r>
          </a:p>
          <a:p>
            <a:pPr marL="302435" lvl="1" indent="-151218">
              <a:lnSpc>
                <a:spcPts val="1821"/>
              </a:lnSpc>
              <a:buAutoNum type="arabicPeriod"/>
            </a:pPr>
            <a:r>
              <a:rPr lang="en-US" sz="1401" dirty="0" err="1">
                <a:solidFill>
                  <a:srgbClr val="202346"/>
                </a:solidFill>
                <a:latin typeface="Arial"/>
                <a:ea typeface="Arial"/>
                <a:cs typeface="Arial"/>
                <a:sym typeface="Arial"/>
              </a:rPr>
              <a:t>Politie</a:t>
            </a:r>
            <a:r>
              <a:rPr lang="en-US" sz="1401" dirty="0">
                <a:solidFill>
                  <a:srgbClr val="202346"/>
                </a:solidFill>
                <a:latin typeface="Arial"/>
                <a:ea typeface="Arial"/>
                <a:cs typeface="Arial"/>
                <a:sym typeface="Arial"/>
              </a:rPr>
              <a:t>/</a:t>
            </a:r>
            <a:r>
              <a:rPr lang="en-US" sz="1401" dirty="0" err="1">
                <a:solidFill>
                  <a:srgbClr val="202346"/>
                </a:solidFill>
                <a:latin typeface="Arial"/>
                <a:ea typeface="Arial"/>
                <a:cs typeface="Arial"/>
                <a:sym typeface="Arial"/>
              </a:rPr>
              <a:t>justitie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strafrechtelijk</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traject</a:t>
            </a:r>
            <a:r>
              <a:rPr lang="en-US" sz="1401" dirty="0">
                <a:solidFill>
                  <a:srgbClr val="202346"/>
                </a:solidFill>
                <a:latin typeface="Arial"/>
                <a:ea typeface="Arial"/>
                <a:cs typeface="Arial"/>
                <a:sym typeface="Arial"/>
              </a:rPr>
              <a:t>)</a:t>
            </a:r>
          </a:p>
          <a:p>
            <a:pPr marL="302435" lvl="1" indent="-151218">
              <a:lnSpc>
                <a:spcPts val="1821"/>
              </a:lnSpc>
              <a:buAutoNum type="arabicPeriod"/>
            </a:pPr>
            <a:r>
              <a:rPr lang="en-US" sz="1401" dirty="0" err="1">
                <a:solidFill>
                  <a:srgbClr val="202346"/>
                </a:solidFill>
                <a:latin typeface="Arial"/>
                <a:ea typeface="Arial"/>
                <a:cs typeface="Arial"/>
                <a:sym typeface="Arial"/>
              </a:rPr>
              <a:t>Verhuurder</a:t>
            </a:r>
            <a:r>
              <a:rPr lang="en-US" sz="1401" dirty="0">
                <a:solidFill>
                  <a:srgbClr val="202346"/>
                </a:solidFill>
                <a:latin typeface="Arial"/>
                <a:ea typeface="Arial"/>
                <a:cs typeface="Arial"/>
                <a:sym typeface="Arial"/>
              </a:rPr>
              <a:t> van de </a:t>
            </a:r>
            <a:r>
              <a:rPr lang="en-US" sz="1401" dirty="0" err="1">
                <a:solidFill>
                  <a:srgbClr val="202346"/>
                </a:solidFill>
                <a:latin typeface="Arial"/>
                <a:ea typeface="Arial"/>
                <a:cs typeface="Arial"/>
                <a:sym typeface="Arial"/>
              </a:rPr>
              <a:t>woning</a:t>
            </a:r>
            <a:endParaRPr lang="en-US" sz="1401" dirty="0">
              <a:solidFill>
                <a:srgbClr val="202346"/>
              </a:solidFill>
              <a:latin typeface="Arial"/>
              <a:ea typeface="Arial"/>
              <a:cs typeface="Arial"/>
              <a:sym typeface="Arial"/>
            </a:endParaRPr>
          </a:p>
          <a:p>
            <a:pPr>
              <a:lnSpc>
                <a:spcPts val="1821"/>
              </a:lnSpc>
            </a:pPr>
            <a:endParaRPr lang="en-US" sz="1401" dirty="0">
              <a:solidFill>
                <a:srgbClr val="202346"/>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38059" y="1864379"/>
            <a:ext cx="3095140" cy="3980888"/>
          </a:xfrm>
          <a:custGeom>
            <a:avLst/>
            <a:gdLst/>
            <a:ahLst/>
            <a:cxnLst/>
            <a:rect l="l" t="t" r="r" b="b"/>
            <a:pathLst>
              <a:path w="6190280" h="7961776">
                <a:moveTo>
                  <a:pt x="0" y="0"/>
                </a:moveTo>
                <a:lnTo>
                  <a:pt x="6190280" y="0"/>
                </a:lnTo>
                <a:lnTo>
                  <a:pt x="6190280" y="7961776"/>
                </a:lnTo>
                <a:lnTo>
                  <a:pt x="0" y="7961776"/>
                </a:lnTo>
                <a:lnTo>
                  <a:pt x="0" y="0"/>
                </a:lnTo>
                <a:close/>
              </a:path>
            </a:pathLst>
          </a:custGeom>
          <a:blipFill>
            <a:blip r:embed="rId2"/>
            <a:stretch>
              <a:fillRect/>
            </a:stretch>
          </a:blipFill>
        </p:spPr>
        <p:txBody>
          <a:bodyPr/>
          <a:lstStyle/>
          <a:p>
            <a:endParaRPr lang="nl-NL" sz="900"/>
          </a:p>
        </p:txBody>
      </p:sp>
      <p:sp>
        <p:nvSpPr>
          <p:cNvPr id="3" name="TextBox 3"/>
          <p:cNvSpPr txBox="1"/>
          <p:nvPr/>
        </p:nvSpPr>
        <p:spPr>
          <a:xfrm>
            <a:off x="255161" y="1232253"/>
            <a:ext cx="7909918" cy="527709"/>
          </a:xfrm>
          <a:prstGeom prst="rect">
            <a:avLst/>
          </a:prstGeom>
        </p:spPr>
        <p:txBody>
          <a:bodyPr lIns="0" tIns="0" rIns="0" bIns="0" rtlCol="0" anchor="t">
            <a:spAutoFit/>
          </a:bodyPr>
          <a:lstStyle/>
          <a:p>
            <a:pPr>
              <a:lnSpc>
                <a:spcPts val="4018"/>
              </a:lnSpc>
            </a:pPr>
            <a:r>
              <a:rPr lang="en-US" sz="4900">
                <a:solidFill>
                  <a:srgbClr val="0692B8"/>
                </a:solidFill>
                <a:latin typeface="Arial"/>
                <a:ea typeface="Arial"/>
                <a:cs typeface="Arial"/>
                <a:sym typeface="Arial"/>
              </a:rPr>
              <a:t>Ervaringen uit de praktijk</a:t>
            </a:r>
          </a:p>
        </p:txBody>
      </p:sp>
      <p:sp>
        <p:nvSpPr>
          <p:cNvPr id="4" name="TextBox 4"/>
          <p:cNvSpPr txBox="1"/>
          <p:nvPr/>
        </p:nvSpPr>
        <p:spPr>
          <a:xfrm>
            <a:off x="3675486" y="1987372"/>
            <a:ext cx="5279349" cy="1598964"/>
          </a:xfrm>
          <a:prstGeom prst="rect">
            <a:avLst/>
          </a:prstGeom>
        </p:spPr>
        <p:txBody>
          <a:bodyPr lIns="0" tIns="0" rIns="0" bIns="0" rtlCol="0" anchor="t">
            <a:spAutoFit/>
          </a:bodyPr>
          <a:lstStyle/>
          <a:p>
            <a:pPr>
              <a:lnSpc>
                <a:spcPts val="1821"/>
              </a:lnSpc>
            </a:pPr>
            <a:r>
              <a:rPr lang="en-US" sz="1401">
                <a:solidFill>
                  <a:srgbClr val="202346"/>
                </a:solidFill>
                <a:latin typeface="Arial"/>
                <a:ea typeface="Arial"/>
                <a:cs typeface="Arial"/>
                <a:sym typeface="Arial"/>
              </a:rPr>
              <a:t>Op welke plek staat Hoeksche Waard qua </a:t>
            </a:r>
            <a:r>
              <a:rPr lang="en-US" sz="1401" b="1">
                <a:solidFill>
                  <a:srgbClr val="202346"/>
                </a:solidFill>
                <a:latin typeface="Arial Bold"/>
                <a:ea typeface="Arial Bold"/>
                <a:cs typeface="Arial Bold"/>
                <a:sym typeface="Arial Bold"/>
              </a:rPr>
              <a:t>hoogte van de hondenbelasting </a:t>
            </a:r>
            <a:r>
              <a:rPr lang="en-US" sz="1401">
                <a:solidFill>
                  <a:srgbClr val="202346"/>
                </a:solidFill>
                <a:latin typeface="Arial"/>
                <a:ea typeface="Arial"/>
                <a:cs typeface="Arial"/>
                <a:sym typeface="Arial"/>
              </a:rPr>
              <a:t>(eerste hond) ten opzichte van alle Nederlandse gemeenten?</a:t>
            </a:r>
          </a:p>
          <a:p>
            <a:pPr marL="302435" lvl="1" indent="-151218">
              <a:lnSpc>
                <a:spcPts val="1821"/>
              </a:lnSpc>
              <a:buAutoNum type="arabicPeriod"/>
            </a:pPr>
            <a:r>
              <a:rPr lang="en-US" sz="1401">
                <a:solidFill>
                  <a:srgbClr val="202346"/>
                </a:solidFill>
                <a:latin typeface="Arial"/>
                <a:ea typeface="Arial"/>
                <a:cs typeface="Arial"/>
                <a:sym typeface="Arial"/>
              </a:rPr>
              <a:t>Niet in de top 100</a:t>
            </a:r>
          </a:p>
          <a:p>
            <a:pPr marL="302435" lvl="1" indent="-151218">
              <a:lnSpc>
                <a:spcPts val="1821"/>
              </a:lnSpc>
              <a:buAutoNum type="arabicPeriod"/>
            </a:pPr>
            <a:r>
              <a:rPr lang="en-US" sz="1401">
                <a:solidFill>
                  <a:srgbClr val="202346"/>
                </a:solidFill>
                <a:latin typeface="Arial"/>
                <a:ea typeface="Arial"/>
                <a:cs typeface="Arial"/>
                <a:sym typeface="Arial"/>
              </a:rPr>
              <a:t>Rond plek 50–75</a:t>
            </a:r>
          </a:p>
          <a:p>
            <a:pPr marL="302435" lvl="1" indent="-151218">
              <a:lnSpc>
                <a:spcPts val="1821"/>
              </a:lnSpc>
              <a:buAutoNum type="arabicPeriod"/>
            </a:pPr>
            <a:r>
              <a:rPr lang="en-US" sz="1401">
                <a:solidFill>
                  <a:srgbClr val="202346"/>
                </a:solidFill>
                <a:latin typeface="Arial"/>
                <a:ea typeface="Arial"/>
                <a:cs typeface="Arial"/>
                <a:sym typeface="Arial"/>
              </a:rPr>
              <a:t>Rond plek 25–50</a:t>
            </a:r>
          </a:p>
          <a:p>
            <a:pPr marL="302435" lvl="1" indent="-151218">
              <a:lnSpc>
                <a:spcPts val="1821"/>
              </a:lnSpc>
              <a:buAutoNum type="arabicPeriod"/>
            </a:pPr>
            <a:r>
              <a:rPr lang="en-US" sz="1401">
                <a:solidFill>
                  <a:srgbClr val="202346"/>
                </a:solidFill>
                <a:latin typeface="Arial"/>
                <a:ea typeface="Arial"/>
                <a:cs typeface="Arial"/>
                <a:sym typeface="Arial"/>
              </a:rPr>
              <a:t>In de top 25</a:t>
            </a:r>
          </a:p>
        </p:txBody>
      </p:sp>
      <p:grpSp>
        <p:nvGrpSpPr>
          <p:cNvPr id="5" name="Group 5"/>
          <p:cNvGrpSpPr/>
          <p:nvPr/>
        </p:nvGrpSpPr>
        <p:grpSpPr>
          <a:xfrm>
            <a:off x="3675486" y="3970374"/>
            <a:ext cx="5279349" cy="1434918"/>
            <a:chOff x="0" y="0"/>
            <a:chExt cx="2780892" cy="755842"/>
          </a:xfrm>
        </p:grpSpPr>
        <p:sp>
          <p:nvSpPr>
            <p:cNvPr id="6" name="Freeform 6"/>
            <p:cNvSpPr/>
            <p:nvPr/>
          </p:nvSpPr>
          <p:spPr>
            <a:xfrm>
              <a:off x="0" y="0"/>
              <a:ext cx="2780891" cy="755842"/>
            </a:xfrm>
            <a:custGeom>
              <a:avLst/>
              <a:gdLst/>
              <a:ahLst/>
              <a:cxnLst/>
              <a:rect l="l" t="t" r="r" b="b"/>
              <a:pathLst>
                <a:path w="2780891" h="755842">
                  <a:moveTo>
                    <a:pt x="0" y="0"/>
                  </a:moveTo>
                  <a:lnTo>
                    <a:pt x="2780891" y="0"/>
                  </a:lnTo>
                  <a:lnTo>
                    <a:pt x="2780891" y="755842"/>
                  </a:lnTo>
                  <a:lnTo>
                    <a:pt x="0" y="755842"/>
                  </a:lnTo>
                  <a:close/>
                </a:path>
              </a:pathLst>
            </a:custGeom>
            <a:solidFill>
              <a:srgbClr val="FFFFFF"/>
            </a:solidFill>
            <a:ln w="38100" cap="sq">
              <a:solidFill>
                <a:srgbClr val="E0701D"/>
              </a:solidFill>
              <a:prstDash val="solid"/>
              <a:miter/>
            </a:ln>
          </p:spPr>
          <p:txBody>
            <a:bodyPr/>
            <a:lstStyle/>
            <a:p>
              <a:endParaRPr lang="nl-NL" sz="900"/>
            </a:p>
          </p:txBody>
        </p:sp>
        <p:sp>
          <p:nvSpPr>
            <p:cNvPr id="7" name="TextBox 7"/>
            <p:cNvSpPr txBox="1"/>
            <p:nvPr/>
          </p:nvSpPr>
          <p:spPr>
            <a:xfrm>
              <a:off x="0" y="-47625"/>
              <a:ext cx="2780892" cy="803467"/>
            </a:xfrm>
            <a:prstGeom prst="rect">
              <a:avLst/>
            </a:prstGeom>
          </p:spPr>
          <p:txBody>
            <a:bodyPr lIns="25400" tIns="25400" rIns="25400" bIns="25400" rtlCol="0" anchor="ctr"/>
            <a:lstStyle/>
            <a:p>
              <a:pPr algn="ctr">
                <a:lnSpc>
                  <a:spcPts val="1330"/>
                </a:lnSpc>
              </a:pPr>
              <a:endParaRPr sz="900"/>
            </a:p>
          </p:txBody>
        </p:sp>
      </p:grpSp>
      <p:sp>
        <p:nvSpPr>
          <p:cNvPr id="8" name="TextBox 8"/>
          <p:cNvSpPr txBox="1"/>
          <p:nvPr/>
        </p:nvSpPr>
        <p:spPr>
          <a:xfrm>
            <a:off x="3738541" y="4027670"/>
            <a:ext cx="4991096" cy="1368131"/>
          </a:xfrm>
          <a:prstGeom prst="rect">
            <a:avLst/>
          </a:prstGeom>
        </p:spPr>
        <p:txBody>
          <a:bodyPr lIns="0" tIns="0" rIns="0" bIns="0" rtlCol="0" anchor="t">
            <a:spAutoFit/>
          </a:bodyPr>
          <a:lstStyle/>
          <a:p>
            <a:pPr marL="302435" lvl="1" indent="-151218">
              <a:lnSpc>
                <a:spcPts val="1821"/>
              </a:lnSpc>
              <a:buFont typeface="Arial"/>
              <a:buChar char="•"/>
            </a:pPr>
            <a:r>
              <a:rPr lang="en-US" sz="1401">
                <a:solidFill>
                  <a:srgbClr val="202346"/>
                </a:solidFill>
                <a:latin typeface="Arial"/>
                <a:ea typeface="Arial"/>
                <a:cs typeface="Arial"/>
                <a:sym typeface="Arial"/>
              </a:rPr>
              <a:t>2/3e van de gemeenten heeft hondenbelasting afgeschaft. </a:t>
            </a:r>
          </a:p>
          <a:p>
            <a:pPr marL="302435" lvl="1" indent="-151218">
              <a:lnSpc>
                <a:spcPts val="1821"/>
              </a:lnSpc>
              <a:buFont typeface="Arial"/>
              <a:buChar char="•"/>
            </a:pPr>
            <a:r>
              <a:rPr lang="en-US" sz="1401">
                <a:solidFill>
                  <a:srgbClr val="202346"/>
                </a:solidFill>
                <a:latin typeface="Arial"/>
                <a:ea typeface="Arial"/>
                <a:cs typeface="Arial"/>
                <a:sym typeface="Arial"/>
              </a:rPr>
              <a:t>Hondenbezitters gebruiken het betalen ervan als argument zich niet te hoeven houden aan regels (opruimen).</a:t>
            </a:r>
          </a:p>
          <a:p>
            <a:pPr marL="302435" lvl="1" indent="-151218">
              <a:lnSpc>
                <a:spcPts val="1821"/>
              </a:lnSpc>
              <a:buFont typeface="Arial"/>
              <a:buChar char="•"/>
            </a:pPr>
            <a:r>
              <a:rPr lang="en-US" sz="1401">
                <a:solidFill>
                  <a:srgbClr val="202346"/>
                </a:solidFill>
                <a:latin typeface="Arial"/>
                <a:ea typeface="Arial"/>
                <a:cs typeface="Arial"/>
                <a:sym typeface="Arial"/>
              </a:rPr>
              <a:t>Inkomsten gemeente: 600.000 euro - in algemene middelen dus niet ingezet voor honden/dieren. </a:t>
            </a:r>
          </a:p>
          <a:p>
            <a:pPr>
              <a:lnSpc>
                <a:spcPts val="1821"/>
              </a:lnSpc>
            </a:pPr>
            <a:endParaRPr lang="en-US" sz="1401">
              <a:solidFill>
                <a:srgbClr val="202346"/>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405356" y="1825937"/>
            <a:ext cx="3155421" cy="3660463"/>
          </a:xfrm>
          <a:custGeom>
            <a:avLst/>
            <a:gdLst/>
            <a:ahLst/>
            <a:cxnLst/>
            <a:rect l="l" t="t" r="r" b="b"/>
            <a:pathLst>
              <a:path w="6310842" h="7320926">
                <a:moveTo>
                  <a:pt x="0" y="0"/>
                </a:moveTo>
                <a:lnTo>
                  <a:pt x="6310842" y="0"/>
                </a:lnTo>
                <a:lnTo>
                  <a:pt x="6310842" y="7320926"/>
                </a:lnTo>
                <a:lnTo>
                  <a:pt x="0" y="7320926"/>
                </a:lnTo>
                <a:lnTo>
                  <a:pt x="0" y="0"/>
                </a:lnTo>
                <a:close/>
              </a:path>
            </a:pathLst>
          </a:custGeom>
          <a:blipFill>
            <a:blip r:embed="rId2"/>
            <a:stretch>
              <a:fillRect l="-19300" r="-54816"/>
            </a:stretch>
          </a:blipFill>
        </p:spPr>
        <p:txBody>
          <a:bodyPr/>
          <a:lstStyle/>
          <a:p>
            <a:endParaRPr lang="nl-NL" sz="900"/>
          </a:p>
        </p:txBody>
      </p:sp>
      <p:grpSp>
        <p:nvGrpSpPr>
          <p:cNvPr id="3" name="Group 3"/>
          <p:cNvGrpSpPr/>
          <p:nvPr/>
        </p:nvGrpSpPr>
        <p:grpSpPr>
          <a:xfrm>
            <a:off x="5479098" y="4076207"/>
            <a:ext cx="3358141" cy="1516027"/>
            <a:chOff x="0" y="0"/>
            <a:chExt cx="1768897" cy="798565"/>
          </a:xfrm>
        </p:grpSpPr>
        <p:sp>
          <p:nvSpPr>
            <p:cNvPr id="4" name="Freeform 4"/>
            <p:cNvSpPr/>
            <p:nvPr/>
          </p:nvSpPr>
          <p:spPr>
            <a:xfrm>
              <a:off x="0" y="0"/>
              <a:ext cx="1768897" cy="798565"/>
            </a:xfrm>
            <a:custGeom>
              <a:avLst/>
              <a:gdLst/>
              <a:ahLst/>
              <a:cxnLst/>
              <a:rect l="l" t="t" r="r" b="b"/>
              <a:pathLst>
                <a:path w="1768897" h="798565">
                  <a:moveTo>
                    <a:pt x="0" y="0"/>
                  </a:moveTo>
                  <a:lnTo>
                    <a:pt x="1768897" y="0"/>
                  </a:lnTo>
                  <a:lnTo>
                    <a:pt x="1768897" y="798565"/>
                  </a:lnTo>
                  <a:lnTo>
                    <a:pt x="0" y="798565"/>
                  </a:lnTo>
                  <a:close/>
                </a:path>
              </a:pathLst>
            </a:custGeom>
            <a:solidFill>
              <a:srgbClr val="FFFFFF"/>
            </a:solidFill>
            <a:ln w="38100" cap="sq">
              <a:solidFill>
                <a:srgbClr val="E0701D"/>
              </a:solidFill>
              <a:prstDash val="solid"/>
              <a:miter/>
            </a:ln>
          </p:spPr>
          <p:txBody>
            <a:bodyPr/>
            <a:lstStyle/>
            <a:p>
              <a:endParaRPr lang="nl-NL" sz="900"/>
            </a:p>
          </p:txBody>
        </p:sp>
        <p:sp>
          <p:nvSpPr>
            <p:cNvPr id="5" name="TextBox 5"/>
            <p:cNvSpPr txBox="1"/>
            <p:nvPr/>
          </p:nvSpPr>
          <p:spPr>
            <a:xfrm>
              <a:off x="0" y="-47625"/>
              <a:ext cx="1768897" cy="846190"/>
            </a:xfrm>
            <a:prstGeom prst="rect">
              <a:avLst/>
            </a:prstGeom>
          </p:spPr>
          <p:txBody>
            <a:bodyPr lIns="25400" tIns="25400" rIns="25400" bIns="25400" rtlCol="0" anchor="ctr"/>
            <a:lstStyle/>
            <a:p>
              <a:pPr algn="ctr">
                <a:lnSpc>
                  <a:spcPts val="1330"/>
                </a:lnSpc>
              </a:pPr>
              <a:endParaRPr sz="900"/>
            </a:p>
          </p:txBody>
        </p:sp>
      </p:grpSp>
      <p:sp>
        <p:nvSpPr>
          <p:cNvPr id="6" name="Freeform 6"/>
          <p:cNvSpPr/>
          <p:nvPr/>
        </p:nvSpPr>
        <p:spPr>
          <a:xfrm>
            <a:off x="737084" y="2850361"/>
            <a:ext cx="5631631" cy="3427244"/>
          </a:xfrm>
          <a:custGeom>
            <a:avLst/>
            <a:gdLst/>
            <a:ahLst/>
            <a:cxnLst/>
            <a:rect l="l" t="t" r="r" b="b"/>
            <a:pathLst>
              <a:path w="11263261" h="6854487">
                <a:moveTo>
                  <a:pt x="0" y="0"/>
                </a:moveTo>
                <a:lnTo>
                  <a:pt x="11263261" y="0"/>
                </a:lnTo>
                <a:lnTo>
                  <a:pt x="11263261" y="6854488"/>
                </a:lnTo>
                <a:lnTo>
                  <a:pt x="0" y="6854488"/>
                </a:lnTo>
                <a:lnTo>
                  <a:pt x="0" y="0"/>
                </a:lnTo>
                <a:close/>
              </a:path>
            </a:pathLst>
          </a:custGeom>
          <a:blipFill>
            <a:blip r:embed="rId3"/>
            <a:stretch>
              <a:fillRect t="-4822" b="-4822"/>
            </a:stretch>
          </a:blipFill>
        </p:spPr>
        <p:txBody>
          <a:bodyPr/>
          <a:lstStyle/>
          <a:p>
            <a:endParaRPr lang="nl-NL" sz="900"/>
          </a:p>
        </p:txBody>
      </p:sp>
      <p:sp>
        <p:nvSpPr>
          <p:cNvPr id="7" name="TextBox 7"/>
          <p:cNvSpPr txBox="1"/>
          <p:nvPr/>
        </p:nvSpPr>
        <p:spPr>
          <a:xfrm>
            <a:off x="4800980" y="2195820"/>
            <a:ext cx="4036259" cy="1598964"/>
          </a:xfrm>
          <a:prstGeom prst="rect">
            <a:avLst/>
          </a:prstGeom>
        </p:spPr>
        <p:txBody>
          <a:bodyPr lIns="0" tIns="0" rIns="0" bIns="0" rtlCol="0" anchor="t">
            <a:spAutoFit/>
          </a:bodyPr>
          <a:lstStyle/>
          <a:p>
            <a:pPr>
              <a:lnSpc>
                <a:spcPts val="1821"/>
              </a:lnSpc>
            </a:pPr>
            <a:r>
              <a:rPr lang="en-US" sz="1401" dirty="0">
                <a:solidFill>
                  <a:srgbClr val="202346"/>
                </a:solidFill>
                <a:latin typeface="Arial"/>
                <a:ea typeface="Arial"/>
                <a:cs typeface="Arial"/>
                <a:sym typeface="Arial"/>
              </a:rPr>
              <a:t>Voor </a:t>
            </a:r>
            <a:r>
              <a:rPr lang="en-US" sz="1401" dirty="0" err="1">
                <a:solidFill>
                  <a:srgbClr val="202346"/>
                </a:solidFill>
                <a:latin typeface="Arial"/>
                <a:ea typeface="Arial"/>
                <a:cs typeface="Arial"/>
                <a:sym typeface="Arial"/>
              </a:rPr>
              <a:t>welke</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gans</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geeft</a:t>
            </a:r>
            <a:r>
              <a:rPr lang="en-US" sz="1401" dirty="0">
                <a:solidFill>
                  <a:srgbClr val="202346"/>
                </a:solidFill>
                <a:latin typeface="Arial"/>
                <a:ea typeface="Arial"/>
                <a:cs typeface="Arial"/>
                <a:sym typeface="Arial"/>
              </a:rPr>
              <a:t> de </a:t>
            </a:r>
            <a:r>
              <a:rPr lang="en-US" sz="1401" dirty="0" err="1">
                <a:solidFill>
                  <a:srgbClr val="202346"/>
                </a:solidFill>
                <a:latin typeface="Arial"/>
                <a:ea typeface="Arial"/>
                <a:cs typeface="Arial"/>
                <a:sym typeface="Arial"/>
              </a:rPr>
              <a:t>provincie</a:t>
            </a:r>
            <a:r>
              <a:rPr lang="en-US" sz="1401" dirty="0">
                <a:solidFill>
                  <a:srgbClr val="202346"/>
                </a:solidFill>
                <a:latin typeface="Arial"/>
                <a:ea typeface="Arial"/>
                <a:cs typeface="Arial"/>
                <a:sym typeface="Arial"/>
              </a:rPr>
              <a:t> Zuid-Holland </a:t>
            </a:r>
            <a:r>
              <a:rPr lang="en-US" sz="1401" dirty="0" err="1">
                <a:solidFill>
                  <a:srgbClr val="202346"/>
                </a:solidFill>
                <a:latin typeface="Arial"/>
                <a:ea typeface="Arial"/>
                <a:cs typeface="Arial"/>
                <a:sym typeface="Arial"/>
              </a:rPr>
              <a:t>geen</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ontheffing</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af</a:t>
            </a:r>
            <a:r>
              <a:rPr lang="en-US" sz="1401" dirty="0">
                <a:solidFill>
                  <a:srgbClr val="202346"/>
                </a:solidFill>
                <a:latin typeface="Arial"/>
                <a:ea typeface="Arial"/>
                <a:cs typeface="Arial"/>
                <a:sym typeface="Arial"/>
              </a:rPr>
              <a:t> voor </a:t>
            </a:r>
            <a:r>
              <a:rPr lang="en-US" sz="1401" dirty="0" err="1">
                <a:solidFill>
                  <a:srgbClr val="202346"/>
                </a:solidFill>
                <a:latin typeface="Arial"/>
                <a:ea typeface="Arial"/>
                <a:cs typeface="Arial"/>
                <a:sym typeface="Arial"/>
              </a:rPr>
              <a:t>nestbewerking</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bij</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overlast</a:t>
            </a:r>
            <a:r>
              <a:rPr lang="en-US" sz="1401" dirty="0">
                <a:solidFill>
                  <a:srgbClr val="202346"/>
                </a:solidFill>
                <a:latin typeface="Arial"/>
                <a:ea typeface="Arial"/>
                <a:cs typeface="Arial"/>
                <a:sym typeface="Arial"/>
              </a:rPr>
              <a:t> in </a:t>
            </a:r>
            <a:r>
              <a:rPr lang="en-US" sz="1401" dirty="0" err="1">
                <a:solidFill>
                  <a:srgbClr val="202346"/>
                </a:solidFill>
                <a:latin typeface="Arial"/>
                <a:ea typeface="Arial"/>
                <a:cs typeface="Arial"/>
                <a:sym typeface="Arial"/>
              </a:rPr>
              <a:t>bijvoorbeeld</a:t>
            </a:r>
            <a:r>
              <a:rPr lang="en-US" sz="1401" dirty="0">
                <a:solidFill>
                  <a:srgbClr val="202346"/>
                </a:solidFill>
                <a:latin typeface="Arial"/>
                <a:ea typeface="Arial"/>
                <a:cs typeface="Arial"/>
                <a:sym typeface="Arial"/>
              </a:rPr>
              <a:t> </a:t>
            </a:r>
            <a:r>
              <a:rPr lang="en-US" sz="1401" dirty="0" err="1">
                <a:solidFill>
                  <a:srgbClr val="202346"/>
                </a:solidFill>
                <a:latin typeface="Arial"/>
                <a:ea typeface="Arial"/>
                <a:cs typeface="Arial"/>
                <a:sym typeface="Arial"/>
              </a:rPr>
              <a:t>woonwijken</a:t>
            </a:r>
            <a:r>
              <a:rPr lang="en-US" sz="1401" dirty="0">
                <a:solidFill>
                  <a:srgbClr val="202346"/>
                </a:solidFill>
                <a:latin typeface="Arial"/>
                <a:ea typeface="Arial"/>
                <a:cs typeface="Arial"/>
                <a:sym typeface="Arial"/>
              </a:rPr>
              <a:t> en </a:t>
            </a:r>
            <a:r>
              <a:rPr lang="en-US" sz="1401" dirty="0" err="1">
                <a:solidFill>
                  <a:srgbClr val="202346"/>
                </a:solidFill>
                <a:latin typeface="Arial"/>
                <a:ea typeface="Arial"/>
                <a:cs typeface="Arial"/>
                <a:sym typeface="Arial"/>
              </a:rPr>
              <a:t>parken</a:t>
            </a:r>
            <a:r>
              <a:rPr lang="en-US" sz="1401" dirty="0">
                <a:solidFill>
                  <a:srgbClr val="202346"/>
                </a:solidFill>
                <a:latin typeface="Arial"/>
                <a:ea typeface="Arial"/>
                <a:cs typeface="Arial"/>
                <a:sym typeface="Arial"/>
              </a:rPr>
              <a:t>?</a:t>
            </a:r>
          </a:p>
          <a:p>
            <a:pPr>
              <a:lnSpc>
                <a:spcPts val="1821"/>
              </a:lnSpc>
            </a:pPr>
            <a:endParaRPr lang="en-US" sz="1401" dirty="0">
              <a:solidFill>
                <a:srgbClr val="202346"/>
              </a:solidFill>
              <a:latin typeface="Arial"/>
              <a:ea typeface="Arial"/>
              <a:cs typeface="Arial"/>
              <a:sym typeface="Arial"/>
            </a:endParaRPr>
          </a:p>
          <a:p>
            <a:pPr marL="302435" lvl="1" indent="-151218">
              <a:lnSpc>
                <a:spcPts val="1821"/>
              </a:lnSpc>
              <a:buAutoNum type="arabicPeriod"/>
            </a:pPr>
            <a:r>
              <a:rPr lang="en-US" sz="1401" dirty="0">
                <a:solidFill>
                  <a:srgbClr val="202346"/>
                </a:solidFill>
                <a:latin typeface="Arial"/>
                <a:ea typeface="Arial"/>
                <a:cs typeface="Arial"/>
                <a:sym typeface="Arial"/>
              </a:rPr>
              <a:t>Gans A</a:t>
            </a:r>
          </a:p>
          <a:p>
            <a:pPr marL="302435" lvl="1" indent="-151218">
              <a:lnSpc>
                <a:spcPts val="1821"/>
              </a:lnSpc>
              <a:buAutoNum type="arabicPeriod"/>
            </a:pPr>
            <a:r>
              <a:rPr lang="en-US" sz="1401" dirty="0">
                <a:solidFill>
                  <a:srgbClr val="202346"/>
                </a:solidFill>
                <a:latin typeface="Arial"/>
                <a:ea typeface="Arial"/>
                <a:cs typeface="Arial"/>
                <a:sym typeface="Arial"/>
              </a:rPr>
              <a:t>Gans B</a:t>
            </a:r>
          </a:p>
          <a:p>
            <a:pPr>
              <a:lnSpc>
                <a:spcPts val="1821"/>
              </a:lnSpc>
            </a:pPr>
            <a:endParaRPr lang="en-US" sz="1401" dirty="0">
              <a:solidFill>
                <a:srgbClr val="202346"/>
              </a:solidFill>
              <a:latin typeface="Arial"/>
              <a:ea typeface="Arial"/>
              <a:cs typeface="Arial"/>
              <a:sym typeface="Arial"/>
            </a:endParaRPr>
          </a:p>
        </p:txBody>
      </p:sp>
      <p:sp>
        <p:nvSpPr>
          <p:cNvPr id="8" name="TextBox 8"/>
          <p:cNvSpPr txBox="1"/>
          <p:nvPr/>
        </p:nvSpPr>
        <p:spPr>
          <a:xfrm>
            <a:off x="255161" y="1232253"/>
            <a:ext cx="7909918" cy="527709"/>
          </a:xfrm>
          <a:prstGeom prst="rect">
            <a:avLst/>
          </a:prstGeom>
        </p:spPr>
        <p:txBody>
          <a:bodyPr lIns="0" tIns="0" rIns="0" bIns="0" rtlCol="0" anchor="t">
            <a:spAutoFit/>
          </a:bodyPr>
          <a:lstStyle/>
          <a:p>
            <a:pPr>
              <a:lnSpc>
                <a:spcPts val="4018"/>
              </a:lnSpc>
            </a:pPr>
            <a:r>
              <a:rPr lang="en-US" sz="4900">
                <a:solidFill>
                  <a:srgbClr val="0692B8"/>
                </a:solidFill>
                <a:latin typeface="Arial"/>
                <a:ea typeface="Arial"/>
                <a:cs typeface="Arial"/>
                <a:sym typeface="Arial"/>
              </a:rPr>
              <a:t>Ervaringen uit de praktijk</a:t>
            </a:r>
          </a:p>
        </p:txBody>
      </p:sp>
      <p:sp>
        <p:nvSpPr>
          <p:cNvPr id="9" name="TextBox 9"/>
          <p:cNvSpPr txBox="1"/>
          <p:nvPr/>
        </p:nvSpPr>
        <p:spPr>
          <a:xfrm>
            <a:off x="1100292" y="2417153"/>
            <a:ext cx="451380" cy="527709"/>
          </a:xfrm>
          <a:prstGeom prst="rect">
            <a:avLst/>
          </a:prstGeom>
        </p:spPr>
        <p:txBody>
          <a:bodyPr lIns="0" tIns="0" rIns="0" bIns="0" rtlCol="0" anchor="t">
            <a:spAutoFit/>
          </a:bodyPr>
          <a:lstStyle/>
          <a:p>
            <a:pPr>
              <a:lnSpc>
                <a:spcPts val="4018"/>
              </a:lnSpc>
            </a:pPr>
            <a:r>
              <a:rPr lang="en-US" sz="4900">
                <a:solidFill>
                  <a:srgbClr val="0692B8"/>
                </a:solidFill>
                <a:latin typeface="Arial"/>
                <a:ea typeface="Arial"/>
                <a:cs typeface="Arial"/>
                <a:sym typeface="Arial"/>
              </a:rPr>
              <a:t>A</a:t>
            </a:r>
          </a:p>
        </p:txBody>
      </p:sp>
      <p:sp>
        <p:nvSpPr>
          <p:cNvPr id="10" name="TextBox 10"/>
          <p:cNvSpPr txBox="1"/>
          <p:nvPr/>
        </p:nvSpPr>
        <p:spPr>
          <a:xfrm>
            <a:off x="3227630" y="3581400"/>
            <a:ext cx="451380" cy="527709"/>
          </a:xfrm>
          <a:prstGeom prst="rect">
            <a:avLst/>
          </a:prstGeom>
        </p:spPr>
        <p:txBody>
          <a:bodyPr lIns="0" tIns="0" rIns="0" bIns="0" rtlCol="0" anchor="t">
            <a:spAutoFit/>
          </a:bodyPr>
          <a:lstStyle/>
          <a:p>
            <a:pPr>
              <a:lnSpc>
                <a:spcPts val="4018"/>
              </a:lnSpc>
            </a:pPr>
            <a:r>
              <a:rPr lang="en-US" sz="4900">
                <a:solidFill>
                  <a:srgbClr val="0692B8"/>
                </a:solidFill>
                <a:latin typeface="Arial"/>
                <a:ea typeface="Arial"/>
                <a:cs typeface="Arial"/>
                <a:sym typeface="Arial"/>
              </a:rPr>
              <a:t>B</a:t>
            </a:r>
          </a:p>
        </p:txBody>
      </p:sp>
      <p:sp>
        <p:nvSpPr>
          <p:cNvPr id="11" name="TextBox 11"/>
          <p:cNvSpPr txBox="1"/>
          <p:nvPr/>
        </p:nvSpPr>
        <p:spPr>
          <a:xfrm>
            <a:off x="5648215" y="4247803"/>
            <a:ext cx="2874241" cy="1137299"/>
          </a:xfrm>
          <a:prstGeom prst="rect">
            <a:avLst/>
          </a:prstGeom>
        </p:spPr>
        <p:txBody>
          <a:bodyPr lIns="0" tIns="0" rIns="0" bIns="0" rtlCol="0" anchor="t">
            <a:spAutoFit/>
          </a:bodyPr>
          <a:lstStyle/>
          <a:p>
            <a:pPr>
              <a:lnSpc>
                <a:spcPts val="1821"/>
              </a:lnSpc>
            </a:pPr>
            <a:r>
              <a:rPr lang="en-US" sz="1401">
                <a:solidFill>
                  <a:srgbClr val="202346"/>
                </a:solidFill>
                <a:latin typeface="Arial"/>
                <a:ea typeface="Arial"/>
                <a:cs typeface="Arial"/>
                <a:sym typeface="Arial"/>
              </a:rPr>
              <a:t>Nodig voor het aanvragen van een ontheffing: een gemeentelijke ganzenbeheerplan - met aantal dieren per wijk/straat/locatie + overlast.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302028" y="3628111"/>
            <a:ext cx="6693589" cy="1434918"/>
            <a:chOff x="0" y="0"/>
            <a:chExt cx="3525841" cy="755842"/>
          </a:xfrm>
        </p:grpSpPr>
        <p:sp>
          <p:nvSpPr>
            <p:cNvPr id="3" name="Freeform 3"/>
            <p:cNvSpPr/>
            <p:nvPr/>
          </p:nvSpPr>
          <p:spPr>
            <a:xfrm>
              <a:off x="0" y="0"/>
              <a:ext cx="3525841" cy="755842"/>
            </a:xfrm>
            <a:custGeom>
              <a:avLst/>
              <a:gdLst/>
              <a:ahLst/>
              <a:cxnLst/>
              <a:rect l="l" t="t" r="r" b="b"/>
              <a:pathLst>
                <a:path w="3525841" h="755842">
                  <a:moveTo>
                    <a:pt x="0" y="0"/>
                  </a:moveTo>
                  <a:lnTo>
                    <a:pt x="3525841" y="0"/>
                  </a:lnTo>
                  <a:lnTo>
                    <a:pt x="3525841" y="755842"/>
                  </a:lnTo>
                  <a:lnTo>
                    <a:pt x="0" y="755842"/>
                  </a:lnTo>
                  <a:close/>
                </a:path>
              </a:pathLst>
            </a:custGeom>
            <a:solidFill>
              <a:srgbClr val="FFFFFF"/>
            </a:solidFill>
            <a:ln w="38100" cap="sq">
              <a:solidFill>
                <a:srgbClr val="E0701D"/>
              </a:solidFill>
              <a:prstDash val="solid"/>
              <a:miter/>
            </a:ln>
          </p:spPr>
          <p:txBody>
            <a:bodyPr/>
            <a:lstStyle/>
            <a:p>
              <a:endParaRPr lang="nl-NL" sz="900"/>
            </a:p>
          </p:txBody>
        </p:sp>
        <p:sp>
          <p:nvSpPr>
            <p:cNvPr id="4" name="TextBox 4"/>
            <p:cNvSpPr txBox="1"/>
            <p:nvPr/>
          </p:nvSpPr>
          <p:spPr>
            <a:xfrm>
              <a:off x="0" y="-47625"/>
              <a:ext cx="3525841" cy="803467"/>
            </a:xfrm>
            <a:prstGeom prst="rect">
              <a:avLst/>
            </a:prstGeom>
          </p:spPr>
          <p:txBody>
            <a:bodyPr lIns="25400" tIns="25400" rIns="25400" bIns="25400" rtlCol="0" anchor="ctr"/>
            <a:lstStyle/>
            <a:p>
              <a:pPr algn="ctr">
                <a:lnSpc>
                  <a:spcPts val="1330"/>
                </a:lnSpc>
              </a:pPr>
              <a:endParaRPr sz="900"/>
            </a:p>
          </p:txBody>
        </p:sp>
      </p:grpSp>
      <p:sp>
        <p:nvSpPr>
          <p:cNvPr id="5" name="Freeform 5"/>
          <p:cNvSpPr/>
          <p:nvPr/>
        </p:nvSpPr>
        <p:spPr>
          <a:xfrm flipH="1">
            <a:off x="2680085" y="4900291"/>
            <a:ext cx="6409575" cy="1022862"/>
          </a:xfrm>
          <a:custGeom>
            <a:avLst/>
            <a:gdLst/>
            <a:ahLst/>
            <a:cxnLst/>
            <a:rect l="l" t="t" r="r" b="b"/>
            <a:pathLst>
              <a:path w="12819150" h="2045723">
                <a:moveTo>
                  <a:pt x="12819149" y="0"/>
                </a:moveTo>
                <a:lnTo>
                  <a:pt x="0" y="0"/>
                </a:lnTo>
                <a:lnTo>
                  <a:pt x="0" y="2045723"/>
                </a:lnTo>
                <a:lnTo>
                  <a:pt x="12819149" y="2045723"/>
                </a:lnTo>
                <a:lnTo>
                  <a:pt x="12819149" y="0"/>
                </a:lnTo>
                <a:close/>
              </a:path>
            </a:pathLst>
          </a:custGeom>
          <a:blipFill>
            <a:blip r:embed="rId2"/>
            <a:stretch>
              <a:fillRect/>
            </a:stretch>
          </a:blipFill>
        </p:spPr>
        <p:txBody>
          <a:bodyPr/>
          <a:lstStyle/>
          <a:p>
            <a:endParaRPr lang="nl-NL" sz="900"/>
          </a:p>
        </p:txBody>
      </p:sp>
      <p:sp>
        <p:nvSpPr>
          <p:cNvPr id="6" name="TextBox 6"/>
          <p:cNvSpPr txBox="1"/>
          <p:nvPr/>
        </p:nvSpPr>
        <p:spPr>
          <a:xfrm>
            <a:off x="255161" y="1232253"/>
            <a:ext cx="7909918" cy="527709"/>
          </a:xfrm>
          <a:prstGeom prst="rect">
            <a:avLst/>
          </a:prstGeom>
        </p:spPr>
        <p:txBody>
          <a:bodyPr lIns="0" tIns="0" rIns="0" bIns="0" rtlCol="0" anchor="t">
            <a:spAutoFit/>
          </a:bodyPr>
          <a:lstStyle/>
          <a:p>
            <a:pPr>
              <a:lnSpc>
                <a:spcPts val="4018"/>
              </a:lnSpc>
            </a:pPr>
            <a:r>
              <a:rPr lang="en-US" sz="4900">
                <a:solidFill>
                  <a:srgbClr val="0692B8"/>
                </a:solidFill>
                <a:latin typeface="Arial"/>
                <a:ea typeface="Arial"/>
                <a:cs typeface="Arial"/>
                <a:sym typeface="Arial"/>
              </a:rPr>
              <a:t>Ervaringen uit de praktijk</a:t>
            </a:r>
          </a:p>
        </p:txBody>
      </p:sp>
      <p:sp>
        <p:nvSpPr>
          <p:cNvPr id="7" name="TextBox 7"/>
          <p:cNvSpPr txBox="1"/>
          <p:nvPr/>
        </p:nvSpPr>
        <p:spPr>
          <a:xfrm>
            <a:off x="302028" y="1957896"/>
            <a:ext cx="8359946" cy="1368131"/>
          </a:xfrm>
          <a:prstGeom prst="rect">
            <a:avLst/>
          </a:prstGeom>
        </p:spPr>
        <p:txBody>
          <a:bodyPr lIns="0" tIns="0" rIns="0" bIns="0" rtlCol="0" anchor="t">
            <a:spAutoFit/>
          </a:bodyPr>
          <a:lstStyle/>
          <a:p>
            <a:pPr>
              <a:lnSpc>
                <a:spcPts val="1821"/>
              </a:lnSpc>
            </a:pPr>
            <a:r>
              <a:rPr lang="en-US" sz="1401">
                <a:solidFill>
                  <a:srgbClr val="202346"/>
                </a:solidFill>
                <a:latin typeface="Arial"/>
                <a:ea typeface="Arial"/>
                <a:cs typeface="Arial"/>
                <a:sym typeface="Arial"/>
              </a:rPr>
              <a:t>In een woning wordt een kaaiman in de badkamer aangetroffen. Wie is primair verantwoordelijk om in te grijpen, te controleren en te handhaven op dierenwelzijn én veiligheid voor de omgeving?</a:t>
            </a:r>
          </a:p>
          <a:p>
            <a:pPr marL="302435" lvl="1" indent="-151218">
              <a:lnSpc>
                <a:spcPts val="1821"/>
              </a:lnSpc>
              <a:buAutoNum type="arabicPeriod"/>
            </a:pPr>
            <a:r>
              <a:rPr lang="en-US" sz="1401">
                <a:solidFill>
                  <a:srgbClr val="202346"/>
                </a:solidFill>
                <a:latin typeface="Arial"/>
                <a:ea typeface="Arial"/>
                <a:cs typeface="Arial"/>
                <a:sym typeface="Arial"/>
              </a:rPr>
              <a:t>de gemeente (BOA’s / handhaving)</a:t>
            </a:r>
          </a:p>
          <a:p>
            <a:pPr marL="302435" lvl="1" indent="-151218">
              <a:lnSpc>
                <a:spcPts val="1821"/>
              </a:lnSpc>
              <a:buAutoNum type="arabicPeriod"/>
            </a:pPr>
            <a:r>
              <a:rPr lang="en-US" sz="1401">
                <a:solidFill>
                  <a:srgbClr val="202346"/>
                </a:solidFill>
                <a:latin typeface="Arial"/>
                <a:ea typeface="Arial"/>
                <a:cs typeface="Arial"/>
                <a:sym typeface="Arial"/>
              </a:rPr>
              <a:t>de politie</a:t>
            </a:r>
          </a:p>
          <a:p>
            <a:pPr marL="302435" lvl="1" indent="-151218">
              <a:lnSpc>
                <a:spcPts val="1821"/>
              </a:lnSpc>
              <a:buAutoNum type="arabicPeriod"/>
            </a:pPr>
            <a:r>
              <a:rPr lang="en-US" sz="1401">
                <a:solidFill>
                  <a:srgbClr val="202346"/>
                </a:solidFill>
                <a:latin typeface="Arial"/>
                <a:ea typeface="Arial"/>
                <a:cs typeface="Arial"/>
                <a:sym typeface="Arial"/>
              </a:rPr>
              <a:t>de Nederlandse Voedsel- en Warenautoriteit (NVWA)</a:t>
            </a:r>
          </a:p>
          <a:p>
            <a:pPr marL="302435" lvl="1" indent="-151218">
              <a:lnSpc>
                <a:spcPts val="1821"/>
              </a:lnSpc>
              <a:buAutoNum type="arabicPeriod"/>
            </a:pPr>
            <a:r>
              <a:rPr lang="en-US" sz="1401">
                <a:solidFill>
                  <a:srgbClr val="202346"/>
                </a:solidFill>
                <a:latin typeface="Arial"/>
                <a:ea typeface="Arial"/>
                <a:cs typeface="Arial"/>
                <a:sym typeface="Arial"/>
              </a:rPr>
              <a:t>de provincie Zuid-Holland</a:t>
            </a:r>
          </a:p>
        </p:txBody>
      </p:sp>
      <p:sp>
        <p:nvSpPr>
          <p:cNvPr id="8" name="TextBox 8"/>
          <p:cNvSpPr txBox="1"/>
          <p:nvPr/>
        </p:nvSpPr>
        <p:spPr>
          <a:xfrm>
            <a:off x="396611" y="3685407"/>
            <a:ext cx="6378312" cy="1137299"/>
          </a:xfrm>
          <a:prstGeom prst="rect">
            <a:avLst/>
          </a:prstGeom>
        </p:spPr>
        <p:txBody>
          <a:bodyPr lIns="0" tIns="0" rIns="0" bIns="0" rtlCol="0" anchor="t">
            <a:spAutoFit/>
          </a:bodyPr>
          <a:lstStyle/>
          <a:p>
            <a:pPr>
              <a:lnSpc>
                <a:spcPts val="1821"/>
              </a:lnSpc>
            </a:pPr>
            <a:r>
              <a:rPr lang="en-US" sz="1401">
                <a:solidFill>
                  <a:srgbClr val="202346"/>
                </a:solidFill>
                <a:latin typeface="Arial"/>
                <a:ea typeface="Arial"/>
                <a:cs typeface="Arial"/>
                <a:sym typeface="Arial"/>
              </a:rPr>
              <a:t>De NVWA is landelijk bevoegd gezag voor toezicht op (exotische) dieren en dierenwelzijn. In de praktijk komt vaak de politie als eerste ter plaatse (veiligheid), waarna de NVWA inschakelt. De gemeente speelt een rol in woningtoezicht/handhaving via APV en openbare orde, maar is niet primair verantwoordelijk voor dierenwelzijn bij exotische soorten.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4491009" y="4057935"/>
            <a:ext cx="4378244" cy="1768248"/>
            <a:chOff x="0" y="0"/>
            <a:chExt cx="2306236" cy="931423"/>
          </a:xfrm>
        </p:grpSpPr>
        <p:sp>
          <p:nvSpPr>
            <p:cNvPr id="3" name="Freeform 3"/>
            <p:cNvSpPr/>
            <p:nvPr/>
          </p:nvSpPr>
          <p:spPr>
            <a:xfrm>
              <a:off x="0" y="0"/>
              <a:ext cx="2306236" cy="931423"/>
            </a:xfrm>
            <a:custGeom>
              <a:avLst/>
              <a:gdLst/>
              <a:ahLst/>
              <a:cxnLst/>
              <a:rect l="l" t="t" r="r" b="b"/>
              <a:pathLst>
                <a:path w="2306236" h="931423">
                  <a:moveTo>
                    <a:pt x="45091" y="0"/>
                  </a:moveTo>
                  <a:lnTo>
                    <a:pt x="2261145" y="0"/>
                  </a:lnTo>
                  <a:cubicBezTo>
                    <a:pt x="2273104" y="0"/>
                    <a:pt x="2284573" y="4751"/>
                    <a:pt x="2293029" y="13207"/>
                  </a:cubicBezTo>
                  <a:cubicBezTo>
                    <a:pt x="2301485" y="21663"/>
                    <a:pt x="2306236" y="33132"/>
                    <a:pt x="2306236" y="45091"/>
                  </a:cubicBezTo>
                  <a:lnTo>
                    <a:pt x="2306236" y="886332"/>
                  </a:lnTo>
                  <a:cubicBezTo>
                    <a:pt x="2306236" y="898290"/>
                    <a:pt x="2301485" y="909759"/>
                    <a:pt x="2293029" y="918216"/>
                  </a:cubicBezTo>
                  <a:cubicBezTo>
                    <a:pt x="2284573" y="926672"/>
                    <a:pt x="2273104" y="931423"/>
                    <a:pt x="2261145" y="931423"/>
                  </a:cubicBezTo>
                  <a:lnTo>
                    <a:pt x="45091" y="931423"/>
                  </a:lnTo>
                  <a:cubicBezTo>
                    <a:pt x="33132" y="931423"/>
                    <a:pt x="21663" y="926672"/>
                    <a:pt x="13207" y="918216"/>
                  </a:cubicBezTo>
                  <a:cubicBezTo>
                    <a:pt x="4751" y="909759"/>
                    <a:pt x="0" y="898290"/>
                    <a:pt x="0" y="886332"/>
                  </a:cubicBezTo>
                  <a:lnTo>
                    <a:pt x="0" y="45091"/>
                  </a:lnTo>
                  <a:cubicBezTo>
                    <a:pt x="0" y="33132"/>
                    <a:pt x="4751" y="21663"/>
                    <a:pt x="13207" y="13207"/>
                  </a:cubicBezTo>
                  <a:cubicBezTo>
                    <a:pt x="21663" y="4751"/>
                    <a:pt x="33132" y="0"/>
                    <a:pt x="45091" y="0"/>
                  </a:cubicBezTo>
                  <a:close/>
                </a:path>
              </a:pathLst>
            </a:custGeom>
            <a:solidFill>
              <a:srgbClr val="D4A96C"/>
            </a:solidFill>
          </p:spPr>
          <p:txBody>
            <a:bodyPr/>
            <a:lstStyle/>
            <a:p>
              <a:endParaRPr lang="nl-NL" sz="900"/>
            </a:p>
          </p:txBody>
        </p:sp>
        <p:sp>
          <p:nvSpPr>
            <p:cNvPr id="4" name="TextBox 4"/>
            <p:cNvSpPr txBox="1"/>
            <p:nvPr/>
          </p:nvSpPr>
          <p:spPr>
            <a:xfrm>
              <a:off x="0" y="-57150"/>
              <a:ext cx="2306236" cy="988573"/>
            </a:xfrm>
            <a:prstGeom prst="rect">
              <a:avLst/>
            </a:prstGeom>
          </p:spPr>
          <p:txBody>
            <a:bodyPr lIns="25400" tIns="25400" rIns="25400" bIns="25400" rtlCol="0" anchor="ctr"/>
            <a:lstStyle/>
            <a:p>
              <a:pPr algn="ctr">
                <a:lnSpc>
                  <a:spcPts val="1750"/>
                </a:lnSpc>
              </a:pPr>
              <a:endParaRPr sz="900"/>
            </a:p>
          </p:txBody>
        </p:sp>
      </p:grpSp>
      <p:sp>
        <p:nvSpPr>
          <p:cNvPr id="5" name="TextBox 5"/>
          <p:cNvSpPr txBox="1"/>
          <p:nvPr/>
        </p:nvSpPr>
        <p:spPr>
          <a:xfrm>
            <a:off x="320044" y="1957896"/>
            <a:ext cx="8341930" cy="2291461"/>
          </a:xfrm>
          <a:prstGeom prst="rect">
            <a:avLst/>
          </a:prstGeom>
        </p:spPr>
        <p:txBody>
          <a:bodyPr lIns="0" tIns="0" rIns="0" bIns="0" rtlCol="0" anchor="t">
            <a:spAutoFit/>
          </a:bodyPr>
          <a:lstStyle/>
          <a:p>
            <a:pPr marL="302435" lvl="1" indent="-151218">
              <a:lnSpc>
                <a:spcPts val="1821"/>
              </a:lnSpc>
              <a:buFont typeface="Arial"/>
              <a:buChar char="•"/>
            </a:pPr>
            <a:r>
              <a:rPr lang="nl-NL" sz="1401" dirty="0">
                <a:solidFill>
                  <a:srgbClr val="202346"/>
                </a:solidFill>
                <a:latin typeface="Arial"/>
                <a:ea typeface="Arial"/>
                <a:cs typeface="Arial"/>
                <a:sym typeface="Arial"/>
              </a:rPr>
              <a:t>Eén document dat álle dierenthema’s bundelt: van wettelijke taken tot bovenwettelijke ambities.</a:t>
            </a:r>
          </a:p>
          <a:p>
            <a:pPr marL="302435" lvl="1" indent="-151218">
              <a:lnSpc>
                <a:spcPts val="1821"/>
              </a:lnSpc>
              <a:buFont typeface="Arial"/>
              <a:buChar char="•"/>
            </a:pPr>
            <a:r>
              <a:rPr lang="nl-NL" sz="1401" dirty="0">
                <a:solidFill>
                  <a:srgbClr val="202346"/>
                </a:solidFill>
                <a:latin typeface="Arial"/>
                <a:ea typeface="Arial"/>
                <a:cs typeface="Arial"/>
                <a:sym typeface="Arial"/>
              </a:rPr>
              <a:t>Maar ook: wat te doen bij calamiteiten, diersoorten, overlast, preventie, etc.</a:t>
            </a:r>
          </a:p>
          <a:p>
            <a:pPr marL="302435" lvl="1" indent="-151218">
              <a:lnSpc>
                <a:spcPts val="1821"/>
              </a:lnSpc>
              <a:buFont typeface="Arial"/>
              <a:buChar char="•"/>
            </a:pPr>
            <a:r>
              <a:rPr lang="nl-NL" sz="1401" dirty="0">
                <a:solidFill>
                  <a:srgbClr val="202346"/>
                </a:solidFill>
                <a:latin typeface="Arial"/>
                <a:ea typeface="Arial"/>
                <a:cs typeface="Arial"/>
                <a:sym typeface="Arial"/>
              </a:rPr>
              <a:t>Overzicht van samenwerking in de keten (gemeente, provincie, NVWA, </a:t>
            </a:r>
            <a:r>
              <a:rPr lang="nl-NL" sz="1401" dirty="0" err="1">
                <a:solidFill>
                  <a:srgbClr val="202346"/>
                </a:solidFill>
                <a:latin typeface="Arial"/>
                <a:ea typeface="Arial"/>
                <a:cs typeface="Arial"/>
                <a:sym typeface="Arial"/>
              </a:rPr>
              <a:t>dierenopvang</a:t>
            </a:r>
            <a:r>
              <a:rPr lang="nl-NL" sz="1401" dirty="0">
                <a:solidFill>
                  <a:srgbClr val="202346"/>
                </a:solidFill>
                <a:latin typeface="Arial"/>
                <a:ea typeface="Arial"/>
                <a:cs typeface="Arial"/>
                <a:sym typeface="Arial"/>
              </a:rPr>
              <a:t>, dierenambulance, dierenartsen, kinderboerderijen, politie, inwoners)</a:t>
            </a:r>
          </a:p>
          <a:p>
            <a:pPr marL="302435" lvl="1" indent="-151218">
              <a:lnSpc>
                <a:spcPts val="1821"/>
              </a:lnSpc>
              <a:buFont typeface="Arial"/>
              <a:buChar char="•"/>
            </a:pPr>
            <a:r>
              <a:rPr lang="nl-NL" sz="1401" dirty="0">
                <a:solidFill>
                  <a:srgbClr val="202346"/>
                </a:solidFill>
                <a:latin typeface="Arial"/>
                <a:ea typeface="Arial"/>
                <a:cs typeface="Arial"/>
                <a:sym typeface="Arial"/>
              </a:rPr>
              <a:t>Geeft ruimte voor bovenwettelijke keuzes: preventie, educatie, minima met huisdieren, hulphonden in sociaal domein</a:t>
            </a:r>
          </a:p>
          <a:p>
            <a:pPr marL="302435" lvl="1" indent="-151218">
              <a:lnSpc>
                <a:spcPts val="1821"/>
              </a:lnSpc>
              <a:buFont typeface="Arial"/>
              <a:buChar char="•"/>
            </a:pPr>
            <a:r>
              <a:rPr lang="nl-NL" sz="1401" dirty="0">
                <a:solidFill>
                  <a:srgbClr val="202346"/>
                </a:solidFill>
                <a:latin typeface="Arial"/>
                <a:ea typeface="Arial"/>
                <a:cs typeface="Arial"/>
                <a:sym typeface="Arial"/>
              </a:rPr>
              <a:t>Kan variëren van basis (alleen wettelijke taken en bovenwettelijke taken) tot ambitieus (zoals Almere en Den Haag met brede dierenagenda’s).</a:t>
            </a:r>
            <a:endParaRPr lang="en-US" sz="1401" dirty="0">
              <a:solidFill>
                <a:srgbClr val="202346"/>
              </a:solidFill>
              <a:latin typeface="Arial"/>
              <a:ea typeface="Arial"/>
              <a:cs typeface="Arial"/>
              <a:sym typeface="Arial"/>
            </a:endParaRPr>
          </a:p>
          <a:p>
            <a:pPr>
              <a:lnSpc>
                <a:spcPts val="1821"/>
              </a:lnSpc>
            </a:pPr>
            <a:r>
              <a:rPr lang="en-US" sz="1401" dirty="0">
                <a:solidFill>
                  <a:srgbClr val="E0701D"/>
                </a:solidFill>
                <a:latin typeface="Arial"/>
                <a:ea typeface="Arial"/>
                <a:cs typeface="Arial"/>
                <a:sym typeface="Arial"/>
              </a:rPr>
              <a:t>10 </a:t>
            </a:r>
            <a:r>
              <a:rPr lang="en-US" sz="1401" dirty="0" err="1">
                <a:solidFill>
                  <a:srgbClr val="E0701D"/>
                </a:solidFill>
                <a:latin typeface="Arial"/>
                <a:ea typeface="Arial"/>
                <a:cs typeface="Arial"/>
                <a:sym typeface="Arial"/>
              </a:rPr>
              <a:t>kernvragen</a:t>
            </a:r>
            <a:r>
              <a:rPr lang="en-US" sz="1401" dirty="0">
                <a:solidFill>
                  <a:srgbClr val="E0701D"/>
                </a:solidFill>
                <a:latin typeface="Arial"/>
                <a:ea typeface="Arial"/>
                <a:cs typeface="Arial"/>
                <a:sym typeface="Arial"/>
              </a:rPr>
              <a:t> (basis):</a:t>
            </a:r>
          </a:p>
          <a:p>
            <a:pPr>
              <a:lnSpc>
                <a:spcPts val="1821"/>
              </a:lnSpc>
            </a:pPr>
            <a:endParaRPr lang="en-US" sz="1401" dirty="0">
              <a:solidFill>
                <a:srgbClr val="E0701D"/>
              </a:solidFill>
              <a:latin typeface="Arial"/>
              <a:ea typeface="Arial"/>
              <a:cs typeface="Arial"/>
              <a:sym typeface="Arial"/>
            </a:endParaRPr>
          </a:p>
        </p:txBody>
      </p:sp>
      <p:grpSp>
        <p:nvGrpSpPr>
          <p:cNvPr id="6" name="Group 6"/>
          <p:cNvGrpSpPr/>
          <p:nvPr/>
        </p:nvGrpSpPr>
        <p:grpSpPr>
          <a:xfrm>
            <a:off x="152277" y="4082427"/>
            <a:ext cx="4057843" cy="1768248"/>
            <a:chOff x="0" y="0"/>
            <a:chExt cx="2137465" cy="931423"/>
          </a:xfrm>
        </p:grpSpPr>
        <p:sp>
          <p:nvSpPr>
            <p:cNvPr id="7" name="Freeform 7"/>
            <p:cNvSpPr/>
            <p:nvPr/>
          </p:nvSpPr>
          <p:spPr>
            <a:xfrm>
              <a:off x="0" y="0"/>
              <a:ext cx="2137465" cy="931423"/>
            </a:xfrm>
            <a:custGeom>
              <a:avLst/>
              <a:gdLst/>
              <a:ahLst/>
              <a:cxnLst/>
              <a:rect l="l" t="t" r="r" b="b"/>
              <a:pathLst>
                <a:path w="2137465" h="931423">
                  <a:moveTo>
                    <a:pt x="48651" y="0"/>
                  </a:moveTo>
                  <a:lnTo>
                    <a:pt x="2088813" y="0"/>
                  </a:lnTo>
                  <a:cubicBezTo>
                    <a:pt x="2115683" y="0"/>
                    <a:pt x="2137465" y="21782"/>
                    <a:pt x="2137465" y="48651"/>
                  </a:cubicBezTo>
                  <a:lnTo>
                    <a:pt x="2137465" y="882771"/>
                  </a:lnTo>
                  <a:cubicBezTo>
                    <a:pt x="2137465" y="909641"/>
                    <a:pt x="2115683" y="931423"/>
                    <a:pt x="2088813" y="931423"/>
                  </a:cubicBezTo>
                  <a:lnTo>
                    <a:pt x="48651" y="931423"/>
                  </a:lnTo>
                  <a:cubicBezTo>
                    <a:pt x="21782" y="931423"/>
                    <a:pt x="0" y="909641"/>
                    <a:pt x="0" y="882771"/>
                  </a:cubicBezTo>
                  <a:lnTo>
                    <a:pt x="0" y="48651"/>
                  </a:lnTo>
                  <a:cubicBezTo>
                    <a:pt x="0" y="21782"/>
                    <a:pt x="21782" y="0"/>
                    <a:pt x="48651" y="0"/>
                  </a:cubicBezTo>
                  <a:close/>
                </a:path>
              </a:pathLst>
            </a:custGeom>
            <a:solidFill>
              <a:srgbClr val="D4A96C"/>
            </a:solidFill>
          </p:spPr>
          <p:txBody>
            <a:bodyPr/>
            <a:lstStyle/>
            <a:p>
              <a:endParaRPr lang="nl-NL" sz="900"/>
            </a:p>
          </p:txBody>
        </p:sp>
        <p:sp>
          <p:nvSpPr>
            <p:cNvPr id="8" name="TextBox 8"/>
            <p:cNvSpPr txBox="1"/>
            <p:nvPr/>
          </p:nvSpPr>
          <p:spPr>
            <a:xfrm>
              <a:off x="0" y="-57150"/>
              <a:ext cx="2137465" cy="988573"/>
            </a:xfrm>
            <a:prstGeom prst="rect">
              <a:avLst/>
            </a:prstGeom>
          </p:spPr>
          <p:txBody>
            <a:bodyPr lIns="25400" tIns="25400" rIns="25400" bIns="25400" rtlCol="0" anchor="ctr"/>
            <a:lstStyle/>
            <a:p>
              <a:pPr algn="ctr">
                <a:lnSpc>
                  <a:spcPts val="1750"/>
                </a:lnSpc>
              </a:pPr>
              <a:endParaRPr sz="900"/>
            </a:p>
          </p:txBody>
        </p:sp>
      </p:grpSp>
      <p:sp>
        <p:nvSpPr>
          <p:cNvPr id="9" name="TextBox 9"/>
          <p:cNvSpPr txBox="1"/>
          <p:nvPr/>
        </p:nvSpPr>
        <p:spPr>
          <a:xfrm>
            <a:off x="255161" y="1232253"/>
            <a:ext cx="7909918" cy="527709"/>
          </a:xfrm>
          <a:prstGeom prst="rect">
            <a:avLst/>
          </a:prstGeom>
        </p:spPr>
        <p:txBody>
          <a:bodyPr lIns="0" tIns="0" rIns="0" bIns="0" rtlCol="0" anchor="t">
            <a:spAutoFit/>
          </a:bodyPr>
          <a:lstStyle/>
          <a:p>
            <a:pPr>
              <a:lnSpc>
                <a:spcPts val="4018"/>
              </a:lnSpc>
            </a:pPr>
            <a:r>
              <a:rPr lang="en-US" sz="4900">
                <a:solidFill>
                  <a:srgbClr val="0692B8"/>
                </a:solidFill>
                <a:latin typeface="Arial"/>
                <a:ea typeface="Arial"/>
                <a:cs typeface="Arial"/>
                <a:sym typeface="Arial"/>
              </a:rPr>
              <a:t>Wat is integraal dierenbeleid</a:t>
            </a:r>
          </a:p>
        </p:txBody>
      </p:sp>
      <p:sp>
        <p:nvSpPr>
          <p:cNvPr id="10" name="TextBox 10"/>
          <p:cNvSpPr txBox="1"/>
          <p:nvPr/>
        </p:nvSpPr>
        <p:spPr>
          <a:xfrm>
            <a:off x="4642499" y="4138000"/>
            <a:ext cx="4136675" cy="1420582"/>
          </a:xfrm>
          <a:prstGeom prst="rect">
            <a:avLst/>
          </a:prstGeom>
        </p:spPr>
        <p:txBody>
          <a:bodyPr lIns="0" tIns="0" rIns="0" bIns="0" rtlCol="0" anchor="t">
            <a:spAutoFit/>
          </a:bodyPr>
          <a:lstStyle/>
          <a:p>
            <a:pPr>
              <a:lnSpc>
                <a:spcPts val="1401"/>
              </a:lnSpc>
              <a:spcBef>
                <a:spcPct val="0"/>
              </a:spcBef>
            </a:pPr>
            <a:r>
              <a:rPr lang="en-US" sz="1001">
                <a:solidFill>
                  <a:srgbClr val="000000"/>
                </a:solidFill>
                <a:latin typeface="Arial"/>
                <a:ea typeface="Arial"/>
                <a:cs typeface="Arial"/>
                <a:sym typeface="Arial"/>
              </a:rPr>
              <a:t>Zwerfkatten: blijven we reageren of sturen we met castratie- en chipbeleid?</a:t>
            </a:r>
          </a:p>
          <a:p>
            <a:pPr>
              <a:lnSpc>
                <a:spcPts val="1401"/>
              </a:lnSpc>
              <a:spcBef>
                <a:spcPct val="0"/>
              </a:spcBef>
            </a:pPr>
            <a:r>
              <a:rPr lang="en-US" sz="1001">
                <a:solidFill>
                  <a:srgbClr val="000000"/>
                </a:solidFill>
                <a:latin typeface="Arial"/>
                <a:ea typeface="Arial"/>
                <a:cs typeface="Arial"/>
                <a:sym typeface="Arial"/>
              </a:rPr>
              <a:t>Is ons hondenbeleid meetbaar en actueel (digitale kaart, duidelijke borden, monitoring)?</a:t>
            </a:r>
          </a:p>
          <a:p>
            <a:pPr>
              <a:lnSpc>
                <a:spcPts val="1401"/>
              </a:lnSpc>
              <a:spcBef>
                <a:spcPct val="0"/>
              </a:spcBef>
            </a:pPr>
            <a:r>
              <a:rPr lang="en-US" sz="1001">
                <a:solidFill>
                  <a:srgbClr val="000000"/>
                </a:solidFill>
                <a:latin typeface="Arial"/>
                <a:ea typeface="Arial"/>
                <a:cs typeface="Arial"/>
                <a:sym typeface="Arial"/>
              </a:rPr>
              <a:t>Hondenbelasting: inkomstenbron, oormerken of afschaffen?</a:t>
            </a:r>
          </a:p>
          <a:p>
            <a:pPr>
              <a:lnSpc>
                <a:spcPts val="1401"/>
              </a:lnSpc>
              <a:spcBef>
                <a:spcPct val="0"/>
              </a:spcBef>
            </a:pPr>
            <a:r>
              <a:rPr lang="en-US" sz="1001">
                <a:solidFill>
                  <a:srgbClr val="000000"/>
                </a:solidFill>
                <a:latin typeface="Arial"/>
                <a:ea typeface="Arial"/>
                <a:cs typeface="Arial"/>
                <a:sym typeface="Arial"/>
              </a:rPr>
              <a:t>Wild en exoten: wie communiceert lokaal, wie beslist bij ganzen, wolf of hoornaar?</a:t>
            </a:r>
          </a:p>
          <a:p>
            <a:pPr>
              <a:lnSpc>
                <a:spcPts val="1401"/>
              </a:lnSpc>
              <a:spcBef>
                <a:spcPct val="0"/>
              </a:spcBef>
            </a:pPr>
            <a:r>
              <a:rPr lang="en-US" sz="1001">
                <a:solidFill>
                  <a:srgbClr val="000000"/>
                </a:solidFill>
                <a:latin typeface="Arial"/>
                <a:ea typeface="Arial"/>
                <a:cs typeface="Arial"/>
                <a:sym typeface="Arial"/>
              </a:rPr>
              <a:t>Partners: hebben we garanties als opvang of ambulance uitvalt?</a:t>
            </a:r>
          </a:p>
        </p:txBody>
      </p:sp>
      <p:sp>
        <p:nvSpPr>
          <p:cNvPr id="11" name="TextBox 11"/>
          <p:cNvSpPr txBox="1"/>
          <p:nvPr/>
        </p:nvSpPr>
        <p:spPr>
          <a:xfrm>
            <a:off x="320044" y="4138000"/>
            <a:ext cx="3716584" cy="1600118"/>
          </a:xfrm>
          <a:prstGeom prst="rect">
            <a:avLst/>
          </a:prstGeom>
        </p:spPr>
        <p:txBody>
          <a:bodyPr lIns="0" tIns="0" rIns="0" bIns="0" rtlCol="0" anchor="t">
            <a:spAutoFit/>
          </a:bodyPr>
          <a:lstStyle/>
          <a:p>
            <a:pPr>
              <a:lnSpc>
                <a:spcPts val="1401"/>
              </a:lnSpc>
              <a:spcBef>
                <a:spcPct val="0"/>
              </a:spcBef>
            </a:pPr>
            <a:r>
              <a:rPr lang="en-US" sz="1001">
                <a:solidFill>
                  <a:srgbClr val="000000"/>
                </a:solidFill>
                <a:latin typeface="Arial"/>
                <a:ea typeface="Arial"/>
                <a:cs typeface="Arial"/>
                <a:sym typeface="Arial"/>
              </a:rPr>
              <a:t>Wie pakt regie bij acute risico’s (bijtincident, vogelgriep, hoornaar)?</a:t>
            </a:r>
          </a:p>
          <a:p>
            <a:pPr>
              <a:lnSpc>
                <a:spcPts val="1401"/>
              </a:lnSpc>
              <a:spcBef>
                <a:spcPct val="0"/>
              </a:spcBef>
            </a:pPr>
            <a:r>
              <a:rPr lang="en-US" sz="1001">
                <a:solidFill>
                  <a:srgbClr val="000000"/>
                </a:solidFill>
                <a:latin typeface="Arial"/>
                <a:ea typeface="Arial"/>
                <a:cs typeface="Arial"/>
                <a:sym typeface="Arial"/>
              </a:rPr>
              <a:t>Kunnen inwoners élke dierenvraag kwijt via één loket?</a:t>
            </a:r>
          </a:p>
          <a:p>
            <a:pPr>
              <a:lnSpc>
                <a:spcPts val="1401"/>
              </a:lnSpc>
              <a:spcBef>
                <a:spcPct val="0"/>
              </a:spcBef>
            </a:pPr>
            <a:r>
              <a:rPr lang="en-US" sz="1001">
                <a:solidFill>
                  <a:srgbClr val="000000"/>
                </a:solidFill>
                <a:latin typeface="Arial"/>
                <a:ea typeface="Arial"/>
                <a:cs typeface="Arial"/>
                <a:sym typeface="Arial"/>
              </a:rPr>
              <a:t>Is ons bijtprotocol klaar voor direct handelen, ook buiten kantooruren?</a:t>
            </a:r>
          </a:p>
          <a:p>
            <a:pPr>
              <a:lnSpc>
                <a:spcPts val="1401"/>
              </a:lnSpc>
              <a:spcBef>
                <a:spcPct val="0"/>
              </a:spcBef>
            </a:pPr>
            <a:r>
              <a:rPr lang="en-US" sz="1001">
                <a:solidFill>
                  <a:srgbClr val="000000"/>
                </a:solidFill>
                <a:latin typeface="Arial"/>
                <a:ea typeface="Arial"/>
                <a:cs typeface="Arial"/>
                <a:sym typeface="Arial"/>
              </a:rPr>
              <a:t>Hebben we een crisisdraaiboek (vogelgriep, hitte, stalbrand, overstroming)?</a:t>
            </a:r>
          </a:p>
          <a:p>
            <a:pPr>
              <a:lnSpc>
                <a:spcPts val="1401"/>
              </a:lnSpc>
              <a:spcBef>
                <a:spcPct val="0"/>
              </a:spcBef>
            </a:pPr>
            <a:r>
              <a:rPr lang="en-US" sz="1001">
                <a:solidFill>
                  <a:srgbClr val="000000"/>
                </a:solidFill>
                <a:latin typeface="Arial"/>
                <a:ea typeface="Arial"/>
                <a:cs typeface="Arial"/>
                <a:sym typeface="Arial"/>
              </a:rPr>
              <a:t>Hoe voorkomen we dat dieren van kwetsbare inwoners tussen wal en schip raken?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p:bldP spid="1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255161" y="1894841"/>
            <a:ext cx="8341930" cy="3676456"/>
          </a:xfrm>
          <a:prstGeom prst="rect">
            <a:avLst/>
          </a:prstGeom>
        </p:spPr>
        <p:txBody>
          <a:bodyPr lIns="0" tIns="0" rIns="0" bIns="0" rtlCol="0" anchor="t">
            <a:spAutoFit/>
          </a:bodyPr>
          <a:lstStyle/>
          <a:p>
            <a:pPr>
              <a:lnSpc>
                <a:spcPts val="1821"/>
              </a:lnSpc>
            </a:pPr>
            <a:endParaRPr sz="900" dirty="0"/>
          </a:p>
          <a:p>
            <a:pPr marL="302435" lvl="1" indent="-151218">
              <a:lnSpc>
                <a:spcPts val="1821"/>
              </a:lnSpc>
              <a:buFont typeface="Arial"/>
              <a:buChar char="•"/>
            </a:pPr>
            <a:r>
              <a:rPr lang="nl-NL" sz="1401" dirty="0">
                <a:solidFill>
                  <a:srgbClr val="202346"/>
                </a:solidFill>
                <a:latin typeface="Arial"/>
                <a:ea typeface="Arial"/>
                <a:cs typeface="Arial"/>
                <a:sym typeface="Arial"/>
              </a:rPr>
              <a:t>Wijs een ambtenaar aan voor dierenbeleid (coördinatie, afstemming intern en extern, aanspreekpunt).</a:t>
            </a:r>
          </a:p>
          <a:p>
            <a:pPr marL="302435" lvl="1" indent="-151218">
              <a:lnSpc>
                <a:spcPts val="1821"/>
              </a:lnSpc>
              <a:buFont typeface="Arial"/>
              <a:buChar char="•"/>
            </a:pPr>
            <a:r>
              <a:rPr lang="nl-NL" sz="1401" dirty="0">
                <a:solidFill>
                  <a:srgbClr val="202346"/>
                </a:solidFill>
                <a:latin typeface="Arial"/>
                <a:ea typeface="Arial"/>
                <a:cs typeface="Arial"/>
                <a:sym typeface="Arial"/>
              </a:rPr>
              <a:t>Ga aan de slag met een Nota Dieren – start met uitgangspunten en werk per thema verder uit.</a:t>
            </a:r>
          </a:p>
          <a:p>
            <a:pPr marL="302435" lvl="1" indent="-151218">
              <a:lnSpc>
                <a:spcPts val="1821"/>
              </a:lnSpc>
              <a:buFont typeface="Arial"/>
              <a:buChar char="•"/>
            </a:pPr>
            <a:r>
              <a:rPr lang="nl-NL" sz="1401" dirty="0">
                <a:solidFill>
                  <a:srgbClr val="202346"/>
                </a:solidFill>
                <a:latin typeface="Arial"/>
                <a:ea typeface="Arial"/>
                <a:cs typeface="Arial"/>
                <a:sym typeface="Arial"/>
              </a:rPr>
              <a:t>Zet een ketenoverleg/Klankbordgroep op met alle betrokken partijen (dierenartsen, </a:t>
            </a:r>
            <a:r>
              <a:rPr lang="nl-NL" sz="1401" dirty="0" err="1">
                <a:solidFill>
                  <a:srgbClr val="202346"/>
                </a:solidFill>
                <a:latin typeface="Arial"/>
                <a:ea typeface="Arial"/>
                <a:cs typeface="Arial"/>
                <a:sym typeface="Arial"/>
              </a:rPr>
              <a:t>dierenopvang</a:t>
            </a:r>
            <a:r>
              <a:rPr lang="nl-NL" sz="1401" dirty="0">
                <a:solidFill>
                  <a:srgbClr val="202346"/>
                </a:solidFill>
                <a:latin typeface="Arial"/>
                <a:ea typeface="Arial"/>
                <a:cs typeface="Arial"/>
                <a:sym typeface="Arial"/>
              </a:rPr>
              <a:t>, dierenasiel, kinderboerderij, provincie, etc.). </a:t>
            </a:r>
          </a:p>
          <a:p>
            <a:pPr marL="302435" lvl="1" indent="-151218">
              <a:lnSpc>
                <a:spcPts val="1821"/>
              </a:lnSpc>
              <a:buFont typeface="Arial"/>
              <a:buChar char="•"/>
            </a:pPr>
            <a:r>
              <a:rPr lang="nl-NL" sz="1401" dirty="0">
                <a:solidFill>
                  <a:srgbClr val="202346"/>
                </a:solidFill>
                <a:latin typeface="Arial"/>
                <a:ea typeface="Arial"/>
                <a:cs typeface="Arial"/>
                <a:sym typeface="Arial"/>
              </a:rPr>
              <a:t>Onderzoek meldingen systeem: wat zijn de grootste problemen?</a:t>
            </a:r>
          </a:p>
          <a:p>
            <a:pPr marL="302435" lvl="1" indent="-151218">
              <a:lnSpc>
                <a:spcPts val="1821"/>
              </a:lnSpc>
              <a:buFont typeface="Arial"/>
              <a:buChar char="•"/>
            </a:pPr>
            <a:r>
              <a:rPr lang="nl-NL" sz="1401" dirty="0">
                <a:solidFill>
                  <a:srgbClr val="202346"/>
                </a:solidFill>
                <a:latin typeface="Arial"/>
                <a:ea typeface="Arial"/>
                <a:cs typeface="Arial"/>
                <a:sym typeface="Arial"/>
              </a:rPr>
              <a:t>Richt een Meldpunt Dieren &amp; Natuur in (één ingang, doorgeleiding, terugkoppeling)</a:t>
            </a:r>
          </a:p>
          <a:p>
            <a:pPr marL="302435" lvl="1" indent="-151218">
              <a:lnSpc>
                <a:spcPts val="1821"/>
              </a:lnSpc>
              <a:buFont typeface="Arial"/>
              <a:buChar char="•"/>
            </a:pPr>
            <a:r>
              <a:rPr lang="nl-NL" sz="1401" dirty="0">
                <a:solidFill>
                  <a:srgbClr val="202346"/>
                </a:solidFill>
                <a:latin typeface="Arial"/>
                <a:ea typeface="Arial"/>
                <a:cs typeface="Arial"/>
                <a:sym typeface="Arial"/>
              </a:rPr>
              <a:t>Stel een crisisdraaiboek op voor ziekten en rampen. Start met telefoonnummers van interne- en externe partijen. </a:t>
            </a:r>
          </a:p>
          <a:p>
            <a:pPr marL="302435" lvl="1" indent="-151218">
              <a:lnSpc>
                <a:spcPts val="1821"/>
              </a:lnSpc>
              <a:buFont typeface="Arial"/>
              <a:buChar char="•"/>
            </a:pPr>
            <a:r>
              <a:rPr lang="nl-NL" sz="1401" dirty="0">
                <a:solidFill>
                  <a:srgbClr val="202346"/>
                </a:solidFill>
                <a:latin typeface="Arial"/>
                <a:ea typeface="Arial"/>
                <a:cs typeface="Arial"/>
                <a:sym typeface="Arial"/>
              </a:rPr>
              <a:t>Vernieuw het </a:t>
            </a:r>
            <a:r>
              <a:rPr lang="nl-NL" sz="1401" dirty="0" err="1">
                <a:solidFill>
                  <a:srgbClr val="202346"/>
                </a:solidFill>
                <a:latin typeface="Arial"/>
                <a:ea typeface="Arial"/>
                <a:cs typeface="Arial"/>
                <a:sym typeface="Arial"/>
              </a:rPr>
              <a:t>bijtincidentprotocol</a:t>
            </a:r>
            <a:r>
              <a:rPr lang="nl-NL" sz="1401" dirty="0">
                <a:solidFill>
                  <a:srgbClr val="202346"/>
                </a:solidFill>
                <a:latin typeface="Arial"/>
                <a:ea typeface="Arial"/>
                <a:cs typeface="Arial"/>
                <a:sym typeface="Arial"/>
              </a:rPr>
              <a:t> (24/7 inzet, bevoegdheden duidelijk).</a:t>
            </a:r>
          </a:p>
          <a:p>
            <a:pPr marL="302435" lvl="1" indent="-151218">
              <a:lnSpc>
                <a:spcPts val="1821"/>
              </a:lnSpc>
              <a:buFont typeface="Arial"/>
              <a:buChar char="•"/>
            </a:pPr>
            <a:r>
              <a:rPr lang="nl-NL" sz="1401" dirty="0">
                <a:solidFill>
                  <a:srgbClr val="202346"/>
                </a:solidFill>
                <a:latin typeface="Arial"/>
                <a:ea typeface="Arial"/>
                <a:cs typeface="Arial"/>
                <a:sym typeface="Arial"/>
              </a:rPr>
              <a:t>Start een zwerfkattenprogramma (chip, castratie, publiekscampagnes).</a:t>
            </a:r>
          </a:p>
          <a:p>
            <a:pPr marL="302435" lvl="1" indent="-151218">
              <a:lnSpc>
                <a:spcPts val="1821"/>
              </a:lnSpc>
              <a:buFont typeface="Arial"/>
              <a:buChar char="•"/>
            </a:pPr>
            <a:r>
              <a:rPr lang="nl-NL" sz="1401" dirty="0">
                <a:solidFill>
                  <a:srgbClr val="202346"/>
                </a:solidFill>
                <a:latin typeface="Arial"/>
                <a:ea typeface="Arial"/>
                <a:cs typeface="Arial"/>
                <a:sym typeface="Arial"/>
              </a:rPr>
              <a:t>Maak hondenbelasting transparant: oormerken of afbouwen.</a:t>
            </a:r>
          </a:p>
          <a:p>
            <a:pPr marL="302435" lvl="1" indent="-151218">
              <a:lnSpc>
                <a:spcPts val="1821"/>
              </a:lnSpc>
              <a:buFont typeface="Arial"/>
              <a:buChar char="•"/>
            </a:pPr>
            <a:r>
              <a:rPr lang="nl-NL" sz="1401" dirty="0">
                <a:solidFill>
                  <a:srgbClr val="202346"/>
                </a:solidFill>
                <a:latin typeface="Arial"/>
                <a:ea typeface="Arial"/>
                <a:cs typeface="Arial"/>
                <a:sym typeface="Arial"/>
              </a:rPr>
              <a:t>Leg afspraken met partners vast in </a:t>
            </a:r>
            <a:r>
              <a:rPr lang="nl-NL" sz="1401" dirty="0" err="1">
                <a:solidFill>
                  <a:srgbClr val="202346"/>
                </a:solidFill>
                <a:latin typeface="Arial"/>
                <a:ea typeface="Arial"/>
                <a:cs typeface="Arial"/>
                <a:sym typeface="Arial"/>
              </a:rPr>
              <a:t>SLA’s</a:t>
            </a:r>
            <a:r>
              <a:rPr lang="nl-NL" sz="1401" dirty="0">
                <a:solidFill>
                  <a:srgbClr val="202346"/>
                </a:solidFill>
                <a:latin typeface="Arial"/>
                <a:ea typeface="Arial"/>
                <a:cs typeface="Arial"/>
                <a:sym typeface="Arial"/>
              </a:rPr>
              <a:t>. Vooral ook de ‘grijze gebieden’ (uithuisplaatsingen, gevaarlijke dieren, wildopvang, etc.). </a:t>
            </a:r>
          </a:p>
          <a:p>
            <a:pPr marL="302435" lvl="1" indent="-151218">
              <a:lnSpc>
                <a:spcPts val="1821"/>
              </a:lnSpc>
              <a:buFont typeface="Arial"/>
              <a:buChar char="•"/>
            </a:pPr>
            <a:r>
              <a:rPr lang="nl-NL" sz="1401" dirty="0">
                <a:solidFill>
                  <a:srgbClr val="202346"/>
                </a:solidFill>
                <a:latin typeface="Arial"/>
                <a:ea typeface="Arial"/>
                <a:cs typeface="Arial"/>
                <a:sym typeface="Arial"/>
              </a:rPr>
              <a:t>Maak een wegwijzer dierenbeleid voor inwoners en deel actief via website en </a:t>
            </a:r>
            <a:r>
              <a:rPr lang="nl-NL" sz="1401" dirty="0" err="1">
                <a:solidFill>
                  <a:srgbClr val="202346"/>
                </a:solidFill>
                <a:latin typeface="Arial"/>
                <a:ea typeface="Arial"/>
                <a:cs typeface="Arial"/>
                <a:sym typeface="Arial"/>
              </a:rPr>
              <a:t>socials</a:t>
            </a:r>
            <a:r>
              <a:rPr lang="nl-NL" sz="1401" dirty="0">
                <a:solidFill>
                  <a:srgbClr val="202346"/>
                </a:solidFill>
                <a:latin typeface="Arial"/>
                <a:ea typeface="Arial"/>
                <a:cs typeface="Arial"/>
                <a:sym typeface="Arial"/>
              </a:rPr>
              <a:t>.</a:t>
            </a:r>
          </a:p>
          <a:p>
            <a:pPr>
              <a:lnSpc>
                <a:spcPts val="1821"/>
              </a:lnSpc>
            </a:pPr>
            <a:endParaRPr lang="en-US" sz="1401" dirty="0">
              <a:solidFill>
                <a:srgbClr val="202346"/>
              </a:solidFill>
              <a:latin typeface="Arial"/>
              <a:ea typeface="Arial"/>
              <a:cs typeface="Arial"/>
              <a:sym typeface="Arial"/>
            </a:endParaRPr>
          </a:p>
        </p:txBody>
      </p:sp>
      <p:sp>
        <p:nvSpPr>
          <p:cNvPr id="3" name="TextBox 3"/>
          <p:cNvSpPr txBox="1"/>
          <p:nvPr/>
        </p:nvSpPr>
        <p:spPr>
          <a:xfrm>
            <a:off x="255161" y="1232253"/>
            <a:ext cx="7909918" cy="527709"/>
          </a:xfrm>
          <a:prstGeom prst="rect">
            <a:avLst/>
          </a:prstGeom>
        </p:spPr>
        <p:txBody>
          <a:bodyPr lIns="0" tIns="0" rIns="0" bIns="0" rtlCol="0" anchor="t">
            <a:spAutoFit/>
          </a:bodyPr>
          <a:lstStyle/>
          <a:p>
            <a:pPr>
              <a:lnSpc>
                <a:spcPts val="4018"/>
              </a:lnSpc>
            </a:pPr>
            <a:r>
              <a:rPr lang="en-US" sz="4900" dirty="0" err="1">
                <a:solidFill>
                  <a:srgbClr val="0692B8"/>
                </a:solidFill>
                <a:latin typeface="Arial"/>
                <a:ea typeface="Arial"/>
                <a:cs typeface="Arial"/>
                <a:sym typeface="Arial"/>
              </a:rPr>
              <a:t>Praktische</a:t>
            </a:r>
            <a:r>
              <a:rPr lang="en-US" sz="4900" dirty="0">
                <a:solidFill>
                  <a:srgbClr val="0692B8"/>
                </a:solidFill>
                <a:latin typeface="Arial"/>
                <a:ea typeface="Arial"/>
                <a:cs typeface="Arial"/>
                <a:sym typeface="Arial"/>
              </a:rPr>
              <a:t> 1e </a:t>
            </a:r>
            <a:r>
              <a:rPr lang="en-US" sz="4900" dirty="0" err="1">
                <a:solidFill>
                  <a:srgbClr val="0692B8"/>
                </a:solidFill>
                <a:latin typeface="Arial"/>
                <a:ea typeface="Arial"/>
                <a:cs typeface="Arial"/>
                <a:sym typeface="Arial"/>
              </a:rPr>
              <a:t>stappen</a:t>
            </a:r>
            <a:endParaRPr lang="en-US" sz="4900" dirty="0">
              <a:solidFill>
                <a:srgbClr val="0692B8"/>
              </a:solidFill>
              <a:latin typeface="Arial"/>
              <a:ea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255161" y="1966904"/>
            <a:ext cx="8341930" cy="3907288"/>
          </a:xfrm>
          <a:prstGeom prst="rect">
            <a:avLst/>
          </a:prstGeom>
        </p:spPr>
        <p:txBody>
          <a:bodyPr lIns="0" tIns="0" rIns="0" bIns="0" rtlCol="0" anchor="t">
            <a:spAutoFit/>
          </a:bodyPr>
          <a:lstStyle/>
          <a:p>
            <a:pPr marL="302435" lvl="1" indent="-151218">
              <a:lnSpc>
                <a:spcPts val="1821"/>
              </a:lnSpc>
              <a:buFont typeface="Arial"/>
              <a:buChar char="•"/>
            </a:pPr>
            <a:r>
              <a:rPr lang="nl-NL" sz="1200" b="1" dirty="0">
                <a:solidFill>
                  <a:srgbClr val="202346"/>
                </a:solidFill>
                <a:latin typeface="Arial Bold"/>
                <a:ea typeface="Arial Bold"/>
                <a:cs typeface="Arial Bold"/>
                <a:sym typeface="Arial Bold"/>
              </a:rPr>
              <a:t>Meldingen stijgen en raken versnipperd.</a:t>
            </a:r>
            <a:r>
              <a:rPr lang="nl-NL" sz="1200" dirty="0">
                <a:solidFill>
                  <a:srgbClr val="202346"/>
                </a:solidFill>
                <a:latin typeface="Arial"/>
                <a:ea typeface="Arial"/>
                <a:cs typeface="Arial"/>
                <a:sym typeface="Arial"/>
              </a:rPr>
              <a:t> </a:t>
            </a:r>
            <a:br>
              <a:rPr lang="nl-NL" sz="1200" dirty="0">
                <a:solidFill>
                  <a:srgbClr val="202346"/>
                </a:solidFill>
                <a:latin typeface="Arial"/>
                <a:ea typeface="Arial"/>
                <a:cs typeface="Arial"/>
                <a:sym typeface="Arial"/>
              </a:rPr>
            </a:br>
            <a:r>
              <a:rPr lang="nl-NL" sz="1200" dirty="0">
                <a:solidFill>
                  <a:srgbClr val="202346"/>
                </a:solidFill>
                <a:latin typeface="Arial"/>
                <a:ea typeface="Arial"/>
                <a:cs typeface="Arial"/>
                <a:sym typeface="Arial"/>
              </a:rPr>
              <a:t>Zonder één loket is er geen overzicht, geen grip en missen we de kans om signalen te bundelen. Dat leidt tot vertraging, hogere uitvoeringskosten en frustratie bij inwoners.</a:t>
            </a:r>
          </a:p>
          <a:p>
            <a:pPr marL="302435" lvl="1" indent="-151218">
              <a:lnSpc>
                <a:spcPts val="1821"/>
              </a:lnSpc>
              <a:buFont typeface="Arial"/>
              <a:buChar char="•"/>
            </a:pPr>
            <a:r>
              <a:rPr lang="nl-NL" sz="1200" b="1" dirty="0">
                <a:solidFill>
                  <a:srgbClr val="202346"/>
                </a:solidFill>
                <a:latin typeface="Arial Bold"/>
                <a:ea typeface="Arial Bold"/>
                <a:cs typeface="Arial Bold"/>
                <a:sym typeface="Arial Bold"/>
              </a:rPr>
              <a:t>Omliggende gemeenten professionaliseren.</a:t>
            </a:r>
            <a:r>
              <a:rPr lang="nl-NL" sz="1200" dirty="0">
                <a:solidFill>
                  <a:srgbClr val="202346"/>
                </a:solidFill>
                <a:latin typeface="Arial"/>
                <a:ea typeface="Arial"/>
                <a:cs typeface="Arial"/>
                <a:sym typeface="Arial"/>
              </a:rPr>
              <a:t> </a:t>
            </a:r>
            <a:br>
              <a:rPr lang="nl-NL" sz="1200" dirty="0">
                <a:solidFill>
                  <a:srgbClr val="202346"/>
                </a:solidFill>
                <a:latin typeface="Arial"/>
                <a:ea typeface="Arial"/>
                <a:cs typeface="Arial"/>
                <a:sym typeface="Arial"/>
              </a:rPr>
            </a:br>
            <a:r>
              <a:rPr lang="nl-NL" sz="1200" dirty="0">
                <a:solidFill>
                  <a:srgbClr val="202346"/>
                </a:solidFill>
                <a:latin typeface="Arial"/>
                <a:ea typeface="Arial"/>
                <a:cs typeface="Arial"/>
                <a:sym typeface="Arial"/>
              </a:rPr>
              <a:t>Rotterdam, Barendrecht, Dordrecht en Nissewaard zetten grote stappen. Onze inwoners zien dat verschil en zullen Hoeksche Waard langs dezelfde meetlat leggen.</a:t>
            </a:r>
          </a:p>
          <a:p>
            <a:pPr marL="302435" lvl="1" indent="-151218">
              <a:lnSpc>
                <a:spcPts val="1821"/>
              </a:lnSpc>
              <a:buFont typeface="Arial"/>
              <a:buChar char="•"/>
            </a:pPr>
            <a:r>
              <a:rPr lang="nl-NL" sz="1200" b="1" dirty="0">
                <a:solidFill>
                  <a:srgbClr val="202346"/>
                </a:solidFill>
                <a:latin typeface="Arial Bold"/>
                <a:ea typeface="Arial Bold"/>
                <a:cs typeface="Arial Bold"/>
                <a:sym typeface="Arial Bold"/>
              </a:rPr>
              <a:t>Crisisthema’s nemen toe.</a:t>
            </a:r>
            <a:r>
              <a:rPr lang="nl-NL" sz="1200" dirty="0">
                <a:solidFill>
                  <a:srgbClr val="202346"/>
                </a:solidFill>
                <a:latin typeface="Arial"/>
                <a:ea typeface="Arial"/>
                <a:cs typeface="Arial"/>
                <a:sym typeface="Arial"/>
              </a:rPr>
              <a:t> </a:t>
            </a:r>
            <a:br>
              <a:rPr lang="nl-NL" sz="1200" dirty="0">
                <a:solidFill>
                  <a:srgbClr val="202346"/>
                </a:solidFill>
                <a:latin typeface="Arial"/>
                <a:ea typeface="Arial"/>
                <a:cs typeface="Arial"/>
                <a:sym typeface="Arial"/>
              </a:rPr>
            </a:br>
            <a:r>
              <a:rPr lang="nl-NL" sz="1200" dirty="0">
                <a:solidFill>
                  <a:srgbClr val="202346"/>
                </a:solidFill>
                <a:latin typeface="Arial"/>
                <a:ea typeface="Arial"/>
                <a:cs typeface="Arial"/>
                <a:sym typeface="Arial"/>
              </a:rPr>
              <a:t>Vogelgriep, hittegolven, exoten en straks de wolf: zonder draaiboeken reageren we ad hoc. Dat vergroot risico’s, zorgt voor hogere kosten door noodmaatregelen en geeft negatieve publiciteit als de gemeente niet paraat blijkt.</a:t>
            </a:r>
          </a:p>
          <a:p>
            <a:pPr marL="302435" lvl="1" indent="-151218">
              <a:lnSpc>
                <a:spcPts val="1821"/>
              </a:lnSpc>
              <a:buFont typeface="Arial"/>
              <a:buChar char="•"/>
            </a:pPr>
            <a:r>
              <a:rPr lang="nl-NL" sz="1200" b="1" dirty="0">
                <a:solidFill>
                  <a:srgbClr val="202346"/>
                </a:solidFill>
                <a:latin typeface="Arial Bold"/>
                <a:ea typeface="Arial Bold"/>
                <a:cs typeface="Arial Bold"/>
                <a:sym typeface="Arial Bold"/>
              </a:rPr>
              <a:t>Kostenbesparing door regie. </a:t>
            </a:r>
            <a:br>
              <a:rPr lang="nl-NL" sz="1200" b="1" dirty="0">
                <a:solidFill>
                  <a:srgbClr val="202346"/>
                </a:solidFill>
                <a:latin typeface="Arial Bold"/>
                <a:ea typeface="Arial Bold"/>
                <a:cs typeface="Arial Bold"/>
                <a:sym typeface="Arial Bold"/>
              </a:rPr>
            </a:br>
            <a:r>
              <a:rPr lang="nl-NL" sz="1200" dirty="0">
                <a:solidFill>
                  <a:srgbClr val="202346"/>
                </a:solidFill>
                <a:latin typeface="Arial"/>
                <a:ea typeface="Arial"/>
                <a:cs typeface="Arial"/>
                <a:sym typeface="Arial"/>
              </a:rPr>
              <a:t>Preventief beleid (zoals zwerfkattenprogramma’s, duidelijke afspraken met partners, goed bijtprotocol) voorkomt duurdere ingrepen achteraf. Elke euro in coördinatie bespaart meerdere euro’s in crisisopvang, juridische trajecten en herstel van vertrouwen.</a:t>
            </a:r>
          </a:p>
          <a:p>
            <a:pPr marL="302435" lvl="1" indent="-151218">
              <a:lnSpc>
                <a:spcPts val="1821"/>
              </a:lnSpc>
              <a:buFont typeface="Arial"/>
              <a:buChar char="•"/>
            </a:pPr>
            <a:r>
              <a:rPr lang="nl-NL" sz="1200" b="1" dirty="0">
                <a:solidFill>
                  <a:srgbClr val="202346"/>
                </a:solidFill>
                <a:latin typeface="Arial Bold"/>
                <a:ea typeface="Arial Bold"/>
                <a:cs typeface="Arial Bold"/>
                <a:sym typeface="Arial Bold"/>
              </a:rPr>
              <a:t>Voorkomen van negatieve publiciteit.</a:t>
            </a:r>
            <a:r>
              <a:rPr lang="nl-NL" sz="1200" dirty="0">
                <a:solidFill>
                  <a:srgbClr val="202346"/>
                </a:solidFill>
                <a:latin typeface="Arial"/>
                <a:ea typeface="Arial"/>
                <a:cs typeface="Arial"/>
                <a:sym typeface="Arial"/>
              </a:rPr>
              <a:t> </a:t>
            </a:r>
            <a:br>
              <a:rPr lang="nl-NL" sz="1200" dirty="0">
                <a:solidFill>
                  <a:srgbClr val="202346"/>
                </a:solidFill>
                <a:latin typeface="Arial"/>
                <a:ea typeface="Arial"/>
                <a:cs typeface="Arial"/>
                <a:sym typeface="Arial"/>
              </a:rPr>
            </a:br>
            <a:r>
              <a:rPr lang="nl-NL" sz="1200" dirty="0">
                <a:solidFill>
                  <a:srgbClr val="202346"/>
                </a:solidFill>
                <a:latin typeface="Arial"/>
                <a:ea typeface="Arial"/>
                <a:cs typeface="Arial"/>
                <a:sym typeface="Arial"/>
              </a:rPr>
              <a:t>Incidenten met dieren halen snel de media. Een gemeente die niet weet wie verantwoordelijk is, komt onprofessioneel over. Met integraal beleid tonen we dat we voorbereid, verantwoordelijk en transparant handelen.</a:t>
            </a:r>
          </a:p>
          <a:p>
            <a:pPr>
              <a:lnSpc>
                <a:spcPts val="1821"/>
              </a:lnSpc>
            </a:pPr>
            <a:endParaRPr lang="en-US" sz="1401" dirty="0">
              <a:solidFill>
                <a:srgbClr val="202346"/>
              </a:solidFill>
              <a:latin typeface="Arial"/>
              <a:ea typeface="Arial"/>
              <a:cs typeface="Arial"/>
              <a:sym typeface="Arial"/>
            </a:endParaRPr>
          </a:p>
        </p:txBody>
      </p:sp>
      <p:sp>
        <p:nvSpPr>
          <p:cNvPr id="3" name="TextBox 3"/>
          <p:cNvSpPr txBox="1"/>
          <p:nvPr/>
        </p:nvSpPr>
        <p:spPr>
          <a:xfrm>
            <a:off x="255161" y="1232253"/>
            <a:ext cx="7909918" cy="527709"/>
          </a:xfrm>
          <a:prstGeom prst="rect">
            <a:avLst/>
          </a:prstGeom>
        </p:spPr>
        <p:txBody>
          <a:bodyPr lIns="0" tIns="0" rIns="0" bIns="0" rtlCol="0" anchor="t">
            <a:spAutoFit/>
          </a:bodyPr>
          <a:lstStyle/>
          <a:p>
            <a:pPr>
              <a:lnSpc>
                <a:spcPts val="4018"/>
              </a:lnSpc>
            </a:pPr>
            <a:r>
              <a:rPr lang="en-US" sz="4900">
                <a:solidFill>
                  <a:srgbClr val="0692B8"/>
                </a:solidFill>
                <a:latin typeface="Arial"/>
                <a:ea typeface="Arial"/>
                <a:cs typeface="Arial"/>
                <a:sym typeface="Arial"/>
              </a:rPr>
              <a:t>Waarom nú aan de slag?</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350451" y="1371600"/>
            <a:ext cx="8416075" cy="2057400"/>
            <a:chOff x="0" y="0"/>
            <a:chExt cx="4433159" cy="1083733"/>
          </a:xfrm>
        </p:grpSpPr>
        <p:sp>
          <p:nvSpPr>
            <p:cNvPr id="3" name="Freeform 3"/>
            <p:cNvSpPr/>
            <p:nvPr/>
          </p:nvSpPr>
          <p:spPr>
            <a:xfrm>
              <a:off x="0" y="0"/>
              <a:ext cx="4433159" cy="1083733"/>
            </a:xfrm>
            <a:custGeom>
              <a:avLst/>
              <a:gdLst/>
              <a:ahLst/>
              <a:cxnLst/>
              <a:rect l="l" t="t" r="r" b="b"/>
              <a:pathLst>
                <a:path w="4433159" h="1083733">
                  <a:moveTo>
                    <a:pt x="23457" y="0"/>
                  </a:moveTo>
                  <a:lnTo>
                    <a:pt x="4409701" y="0"/>
                  </a:lnTo>
                  <a:cubicBezTo>
                    <a:pt x="4422657" y="0"/>
                    <a:pt x="4433159" y="10502"/>
                    <a:pt x="4433159" y="23457"/>
                  </a:cubicBezTo>
                  <a:lnTo>
                    <a:pt x="4433159" y="1060276"/>
                  </a:lnTo>
                  <a:cubicBezTo>
                    <a:pt x="4433159" y="1073231"/>
                    <a:pt x="4422657" y="1083733"/>
                    <a:pt x="4409701" y="1083733"/>
                  </a:cubicBezTo>
                  <a:lnTo>
                    <a:pt x="23457" y="1083733"/>
                  </a:lnTo>
                  <a:cubicBezTo>
                    <a:pt x="10502" y="1083733"/>
                    <a:pt x="0" y="1073231"/>
                    <a:pt x="0" y="1060276"/>
                  </a:cubicBezTo>
                  <a:lnTo>
                    <a:pt x="0" y="23457"/>
                  </a:lnTo>
                  <a:cubicBezTo>
                    <a:pt x="0" y="10502"/>
                    <a:pt x="10502" y="0"/>
                    <a:pt x="23457" y="0"/>
                  </a:cubicBezTo>
                  <a:close/>
                </a:path>
              </a:pathLst>
            </a:custGeom>
            <a:solidFill>
              <a:srgbClr val="FBF5ED"/>
            </a:solidFill>
          </p:spPr>
          <p:txBody>
            <a:bodyPr/>
            <a:lstStyle/>
            <a:p>
              <a:endParaRPr lang="nl-NL" sz="900"/>
            </a:p>
          </p:txBody>
        </p:sp>
        <p:sp>
          <p:nvSpPr>
            <p:cNvPr id="4" name="TextBox 4"/>
            <p:cNvSpPr txBox="1"/>
            <p:nvPr/>
          </p:nvSpPr>
          <p:spPr>
            <a:xfrm>
              <a:off x="0" y="-57150"/>
              <a:ext cx="4433159" cy="1140883"/>
            </a:xfrm>
            <a:prstGeom prst="rect">
              <a:avLst/>
            </a:prstGeom>
          </p:spPr>
          <p:txBody>
            <a:bodyPr lIns="25400" tIns="25400" rIns="25400" bIns="25400" rtlCol="0" anchor="ctr"/>
            <a:lstStyle/>
            <a:p>
              <a:pPr algn="ctr">
                <a:lnSpc>
                  <a:spcPts val="1750"/>
                </a:lnSpc>
              </a:pPr>
              <a:endParaRPr sz="900"/>
            </a:p>
          </p:txBody>
        </p:sp>
      </p:grpSp>
      <p:sp>
        <p:nvSpPr>
          <p:cNvPr id="5" name="TextBox 5"/>
          <p:cNvSpPr txBox="1"/>
          <p:nvPr/>
        </p:nvSpPr>
        <p:spPr>
          <a:xfrm>
            <a:off x="617041" y="1575606"/>
            <a:ext cx="7909918" cy="1590179"/>
          </a:xfrm>
          <a:prstGeom prst="rect">
            <a:avLst/>
          </a:prstGeom>
        </p:spPr>
        <p:txBody>
          <a:bodyPr lIns="0" tIns="0" rIns="0" bIns="0" rtlCol="0" anchor="t">
            <a:spAutoFit/>
          </a:bodyPr>
          <a:lstStyle/>
          <a:p>
            <a:pPr algn="ctr">
              <a:lnSpc>
                <a:spcPts val="3070"/>
              </a:lnSpc>
            </a:pPr>
            <a:r>
              <a:rPr lang="en-US" sz="3101">
                <a:solidFill>
                  <a:srgbClr val="0692B8"/>
                </a:solidFill>
                <a:latin typeface="Arial"/>
                <a:ea typeface="Arial"/>
                <a:cs typeface="Arial"/>
                <a:sym typeface="Arial"/>
              </a:rPr>
              <a:t>Het is makkelijker om vandaag afspraken te maken en vast te leggen, dan morgen het journaal te halen omdat niemand wist wat te doen.</a:t>
            </a:r>
          </a:p>
        </p:txBody>
      </p:sp>
      <p:grpSp>
        <p:nvGrpSpPr>
          <p:cNvPr id="6" name="Group 6"/>
          <p:cNvGrpSpPr/>
          <p:nvPr/>
        </p:nvGrpSpPr>
        <p:grpSpPr>
          <a:xfrm>
            <a:off x="497486" y="3860973"/>
            <a:ext cx="8325996" cy="1210658"/>
            <a:chOff x="0" y="0"/>
            <a:chExt cx="4385710" cy="637713"/>
          </a:xfrm>
        </p:grpSpPr>
        <p:sp>
          <p:nvSpPr>
            <p:cNvPr id="7" name="Freeform 7"/>
            <p:cNvSpPr/>
            <p:nvPr/>
          </p:nvSpPr>
          <p:spPr>
            <a:xfrm>
              <a:off x="0" y="0"/>
              <a:ext cx="4385710" cy="637713"/>
            </a:xfrm>
            <a:custGeom>
              <a:avLst/>
              <a:gdLst/>
              <a:ahLst/>
              <a:cxnLst/>
              <a:rect l="l" t="t" r="r" b="b"/>
              <a:pathLst>
                <a:path w="4385710" h="637713">
                  <a:moveTo>
                    <a:pt x="23711" y="0"/>
                  </a:moveTo>
                  <a:lnTo>
                    <a:pt x="4361999" y="0"/>
                  </a:lnTo>
                  <a:cubicBezTo>
                    <a:pt x="4375094" y="0"/>
                    <a:pt x="4385710" y="10616"/>
                    <a:pt x="4385710" y="23711"/>
                  </a:cubicBezTo>
                  <a:lnTo>
                    <a:pt x="4385710" y="614002"/>
                  </a:lnTo>
                  <a:cubicBezTo>
                    <a:pt x="4385710" y="620290"/>
                    <a:pt x="4383212" y="626321"/>
                    <a:pt x="4378765" y="630768"/>
                  </a:cubicBezTo>
                  <a:cubicBezTo>
                    <a:pt x="4374318" y="635215"/>
                    <a:pt x="4368287" y="637713"/>
                    <a:pt x="4361999" y="637713"/>
                  </a:cubicBezTo>
                  <a:lnTo>
                    <a:pt x="23711" y="637713"/>
                  </a:lnTo>
                  <a:cubicBezTo>
                    <a:pt x="10616" y="637713"/>
                    <a:pt x="0" y="627097"/>
                    <a:pt x="0" y="614002"/>
                  </a:cubicBezTo>
                  <a:lnTo>
                    <a:pt x="0" y="23711"/>
                  </a:lnTo>
                  <a:cubicBezTo>
                    <a:pt x="0" y="17423"/>
                    <a:pt x="2498" y="11392"/>
                    <a:pt x="6945" y="6945"/>
                  </a:cubicBezTo>
                  <a:cubicBezTo>
                    <a:pt x="11392" y="2498"/>
                    <a:pt x="17423" y="0"/>
                    <a:pt x="23711" y="0"/>
                  </a:cubicBezTo>
                  <a:close/>
                </a:path>
              </a:pathLst>
            </a:custGeom>
            <a:solidFill>
              <a:srgbClr val="FBF5ED"/>
            </a:solidFill>
          </p:spPr>
          <p:txBody>
            <a:bodyPr/>
            <a:lstStyle/>
            <a:p>
              <a:endParaRPr lang="nl-NL" sz="900"/>
            </a:p>
          </p:txBody>
        </p:sp>
        <p:sp>
          <p:nvSpPr>
            <p:cNvPr id="8" name="TextBox 8"/>
            <p:cNvSpPr txBox="1"/>
            <p:nvPr/>
          </p:nvSpPr>
          <p:spPr>
            <a:xfrm>
              <a:off x="0" y="-57150"/>
              <a:ext cx="4385710" cy="694863"/>
            </a:xfrm>
            <a:prstGeom prst="rect">
              <a:avLst/>
            </a:prstGeom>
          </p:spPr>
          <p:txBody>
            <a:bodyPr lIns="25400" tIns="25400" rIns="25400" bIns="25400" rtlCol="0" anchor="ctr"/>
            <a:lstStyle/>
            <a:p>
              <a:pPr algn="ctr">
                <a:lnSpc>
                  <a:spcPts val="1750"/>
                </a:lnSpc>
              </a:pPr>
              <a:endParaRPr sz="900"/>
            </a:p>
          </p:txBody>
        </p:sp>
      </p:grpSp>
      <p:sp>
        <p:nvSpPr>
          <p:cNvPr id="9" name="TextBox 9"/>
          <p:cNvSpPr txBox="1"/>
          <p:nvPr/>
        </p:nvSpPr>
        <p:spPr>
          <a:xfrm>
            <a:off x="514350" y="4065385"/>
            <a:ext cx="7909918" cy="795089"/>
          </a:xfrm>
          <a:prstGeom prst="rect">
            <a:avLst/>
          </a:prstGeom>
        </p:spPr>
        <p:txBody>
          <a:bodyPr lIns="0" tIns="0" rIns="0" bIns="0" rtlCol="0" anchor="t">
            <a:spAutoFit/>
          </a:bodyPr>
          <a:lstStyle/>
          <a:p>
            <a:pPr algn="ctr">
              <a:lnSpc>
                <a:spcPts val="3070"/>
              </a:lnSpc>
            </a:pPr>
            <a:r>
              <a:rPr lang="en-US" sz="3101">
                <a:solidFill>
                  <a:srgbClr val="0692B8"/>
                </a:solidFill>
                <a:latin typeface="Arial"/>
                <a:ea typeface="Arial"/>
                <a:cs typeface="Arial"/>
                <a:sym typeface="Arial"/>
              </a:rPr>
              <a:t>Zonder integraal beleid </a:t>
            </a:r>
          </a:p>
          <a:p>
            <a:pPr algn="ctr">
              <a:lnSpc>
                <a:spcPts val="3070"/>
              </a:lnSpc>
            </a:pPr>
            <a:r>
              <a:rPr lang="en-US" sz="3101">
                <a:solidFill>
                  <a:srgbClr val="0692B8"/>
                </a:solidFill>
                <a:latin typeface="Arial"/>
                <a:ea typeface="Arial"/>
                <a:cs typeface="Arial"/>
                <a:sym typeface="Arial"/>
              </a:rPr>
              <a:t>is het een beestenboel.</a:t>
            </a:r>
          </a:p>
        </p:txBody>
      </p:sp>
      <p:sp>
        <p:nvSpPr>
          <p:cNvPr id="10" name="TextBox 10"/>
          <p:cNvSpPr txBox="1"/>
          <p:nvPr/>
        </p:nvSpPr>
        <p:spPr>
          <a:xfrm>
            <a:off x="6763896" y="4670493"/>
            <a:ext cx="2076450" cy="1940275"/>
          </a:xfrm>
          <a:prstGeom prst="rect">
            <a:avLst/>
          </a:prstGeom>
        </p:spPr>
        <p:txBody>
          <a:bodyPr wrap="square" lIns="0" tIns="0" rIns="0" bIns="0" rtlCol="0" anchor="t">
            <a:spAutoFit/>
          </a:bodyPr>
          <a:lstStyle/>
          <a:p>
            <a:pPr algn="ctr">
              <a:lnSpc>
                <a:spcPts val="7847"/>
              </a:lnSpc>
            </a:pPr>
            <a:r>
              <a:rPr lang="en-US" sz="5606" dirty="0">
                <a:solidFill>
                  <a:srgbClr val="0692B8"/>
                </a:solidFill>
                <a:latin typeface="Amsterdam Four"/>
                <a:ea typeface="Amsterdam Four"/>
                <a:cs typeface="Amsterdam Four"/>
                <a:sym typeface="Amsterdam Four"/>
              </a:rPr>
              <a:t>Willeke</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589788" y="576072"/>
            <a:ext cx="3837069" cy="2751749"/>
          </a:xfrm>
        </p:spPr>
        <p:txBody>
          <a:bodyPr anchor="ctr">
            <a:normAutofit/>
          </a:bodyPr>
          <a:lstStyle/>
          <a:p>
            <a:pPr algn="l"/>
            <a:r>
              <a:rPr lang="nl-NL" sz="4200" dirty="0">
                <a:solidFill>
                  <a:schemeClr val="bg1"/>
                </a:solidFill>
              </a:rPr>
              <a:t>Hoe willen we dat bereiken?</a:t>
            </a:r>
          </a:p>
        </p:txBody>
      </p:sp>
      <p:sp>
        <p:nvSpPr>
          <p:cNvPr id="3" name="Content Placeholder 2"/>
          <p:cNvSpPr>
            <a:spLocks noGrp="1"/>
          </p:cNvSpPr>
          <p:nvPr>
            <p:ph idx="1"/>
          </p:nvPr>
        </p:nvSpPr>
        <p:spPr>
          <a:xfrm>
            <a:off x="4171068" y="297956"/>
            <a:ext cx="4632963" cy="5221929"/>
          </a:xfrm>
        </p:spPr>
        <p:txBody>
          <a:bodyPr anchor="ctr">
            <a:noAutofit/>
          </a:bodyPr>
          <a:lstStyle/>
          <a:p>
            <a:pPr marL="0" indent="0">
              <a:lnSpc>
                <a:spcPct val="90000"/>
              </a:lnSpc>
              <a:buNone/>
            </a:pPr>
            <a:r>
              <a:rPr lang="nl-NL" sz="2800" dirty="0">
                <a:solidFill>
                  <a:schemeClr val="bg1"/>
                </a:solidFill>
              </a:rPr>
              <a:t>Het college van een heldere beleidsnota dierenwelzijn op te laten stellen waarin het volgende uitgangspunt wordt nagestreefd:</a:t>
            </a:r>
            <a:br>
              <a:rPr lang="nl-NL" sz="2800" dirty="0">
                <a:solidFill>
                  <a:schemeClr val="bg1"/>
                </a:solidFill>
              </a:rPr>
            </a:br>
            <a:br>
              <a:rPr lang="nl-NL" sz="2800" dirty="0">
                <a:solidFill>
                  <a:schemeClr val="bg1"/>
                </a:solidFill>
              </a:rPr>
            </a:br>
            <a:r>
              <a:rPr lang="nl-NL" sz="2800" dirty="0">
                <a:solidFill>
                  <a:schemeClr val="bg1"/>
                </a:solidFill>
              </a:rPr>
              <a:t>Mens en dier leven zo veel mogelijk in harmonie samen in de gemeente Hoeksche Waard door het verbeteren van het dierenwelzijn. </a:t>
            </a:r>
          </a:p>
        </p:txBody>
      </p:sp>
      <p:pic>
        <p:nvPicPr>
          <p:cNvPr id="5" name="Afbeelding 512755963" descr="Afbeelding met Graphics, vogel, grafische vormgeving&#10;&#10;Automatisch gegenereerde beschrijving">
            <a:extLst>
              <a:ext uri="{FF2B5EF4-FFF2-40B4-BE49-F238E27FC236}">
                <a16:creationId xmlns:a16="http://schemas.microsoft.com/office/drawing/2014/main" id="{4E9CC0DE-70C9-FBED-CD10-4379585BE7C2}"/>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940852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589788" y="576072"/>
            <a:ext cx="3837069" cy="2751749"/>
          </a:xfrm>
        </p:spPr>
        <p:txBody>
          <a:bodyPr anchor="ctr">
            <a:normAutofit/>
          </a:bodyPr>
          <a:lstStyle/>
          <a:p>
            <a:pPr algn="l"/>
            <a:r>
              <a:rPr lang="nl-NL" sz="4200" dirty="0">
                <a:solidFill>
                  <a:schemeClr val="bg1"/>
                </a:solidFill>
              </a:rPr>
              <a:t>Door … </a:t>
            </a:r>
          </a:p>
        </p:txBody>
      </p:sp>
      <p:sp>
        <p:nvSpPr>
          <p:cNvPr id="3" name="Content Placeholder 2"/>
          <p:cNvSpPr>
            <a:spLocks noGrp="1"/>
          </p:cNvSpPr>
          <p:nvPr>
            <p:ph idx="1"/>
          </p:nvPr>
        </p:nvSpPr>
        <p:spPr>
          <a:xfrm>
            <a:off x="4171068" y="156482"/>
            <a:ext cx="4632963" cy="5221929"/>
          </a:xfrm>
        </p:spPr>
        <p:txBody>
          <a:bodyPr anchor="ctr">
            <a:noAutofit/>
          </a:bodyPr>
          <a:lstStyle/>
          <a:p>
            <a:pPr lvl="0"/>
            <a:r>
              <a:rPr lang="nl-NL" sz="2400" dirty="0">
                <a:solidFill>
                  <a:schemeClr val="bg1"/>
                </a:solidFill>
              </a:rPr>
              <a:t>Na te gaan welk hiermee samenhangend beleid er al bestaat, bijvoorbeeld het hondenbeleid en ecologisch bermbeheer, om waar nodig dit te harmoniseren in dierenwelzijnsbeleid; </a:t>
            </a:r>
          </a:p>
          <a:p>
            <a:pPr lvl="0"/>
            <a:r>
              <a:rPr lang="nl-NL" sz="2400" dirty="0">
                <a:solidFill>
                  <a:schemeClr val="bg1"/>
                </a:solidFill>
              </a:rPr>
              <a:t>Een uitvoeringsagenda op te nemen van wel en (nog) niet uit te voeren onderwerpen met prioritering;</a:t>
            </a:r>
          </a:p>
          <a:p>
            <a:pPr lvl="0"/>
            <a:r>
              <a:rPr lang="nl-NL" sz="2400" dirty="0">
                <a:solidFill>
                  <a:schemeClr val="bg1"/>
                </a:solidFill>
              </a:rPr>
              <a:t>In de nota een financiële paragraaf op te nemen; </a:t>
            </a:r>
          </a:p>
        </p:txBody>
      </p:sp>
      <p:pic>
        <p:nvPicPr>
          <p:cNvPr id="5" name="Afbeelding 512755963" descr="Afbeelding met Graphics, vogel, grafische vormgeving&#10;&#10;Automatisch gegenereerde beschrijving">
            <a:extLst>
              <a:ext uri="{FF2B5EF4-FFF2-40B4-BE49-F238E27FC236}">
                <a16:creationId xmlns:a16="http://schemas.microsoft.com/office/drawing/2014/main" id="{4E9CC0DE-70C9-FBED-CD10-4379585BE7C2}"/>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2418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Afbeelding 512755963" descr="Afbeelding met Graphics, vogel, grafische vormgeving&#10;&#10;Automatisch gegenereerde beschrijving">
            <a:extLst>
              <a:ext uri="{FF2B5EF4-FFF2-40B4-BE49-F238E27FC236}">
                <a16:creationId xmlns:a16="http://schemas.microsoft.com/office/drawing/2014/main" id="{B3745A73-C276-21A0-C7D7-0306221C824C}"/>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378250" y="490070"/>
            <a:ext cx="4072687" cy="2751749"/>
          </a:xfrm>
        </p:spPr>
        <p:txBody>
          <a:bodyPr anchor="ctr">
            <a:normAutofit/>
          </a:bodyPr>
          <a:lstStyle/>
          <a:p>
            <a:pPr algn="l"/>
            <a:r>
              <a:rPr lang="nl-NL" sz="4000" dirty="0">
                <a:solidFill>
                  <a:schemeClr val="bg1"/>
                </a:solidFill>
              </a:rPr>
              <a:t>Totstandkoming voorstel</a:t>
            </a:r>
            <a:endParaRPr lang="nl-NL" sz="4200" dirty="0">
              <a:solidFill>
                <a:schemeClr val="bg1"/>
              </a:solidFill>
            </a:endParaRPr>
          </a:p>
        </p:txBody>
      </p:sp>
      <p:sp>
        <p:nvSpPr>
          <p:cNvPr id="3" name="Content Placeholder 2"/>
          <p:cNvSpPr>
            <a:spLocks noGrp="1"/>
          </p:cNvSpPr>
          <p:nvPr>
            <p:ph idx="1"/>
          </p:nvPr>
        </p:nvSpPr>
        <p:spPr>
          <a:xfrm>
            <a:off x="4220107" y="765772"/>
            <a:ext cx="4750470" cy="4036567"/>
          </a:xfrm>
        </p:spPr>
        <p:txBody>
          <a:bodyPr anchor="ctr">
            <a:noAutofit/>
          </a:bodyPr>
          <a:lstStyle/>
          <a:p>
            <a:pPr marL="0" indent="0">
              <a:buNone/>
            </a:pPr>
            <a:r>
              <a:rPr lang="nl-NL" sz="2800" dirty="0">
                <a:solidFill>
                  <a:schemeClr val="bg1"/>
                </a:solidFill>
              </a:rPr>
              <a:t>Gesprekken </a:t>
            </a:r>
            <a:br>
              <a:rPr lang="nl-NL" sz="2800" dirty="0">
                <a:solidFill>
                  <a:schemeClr val="bg1"/>
                </a:solidFill>
              </a:rPr>
            </a:br>
            <a:br>
              <a:rPr lang="nl-NL" sz="2800" dirty="0">
                <a:solidFill>
                  <a:schemeClr val="bg1"/>
                </a:solidFill>
              </a:rPr>
            </a:br>
            <a:r>
              <a:rPr lang="nl-NL" sz="2800" dirty="0">
                <a:solidFill>
                  <a:schemeClr val="bg1"/>
                </a:solidFill>
              </a:rPr>
              <a:t>Initiatiefvoorstellen,  beleidsnota’s, ambtenaren en wethouders </a:t>
            </a:r>
            <a:br>
              <a:rPr lang="nl-NL" sz="2800" dirty="0">
                <a:solidFill>
                  <a:schemeClr val="bg1"/>
                </a:solidFill>
              </a:rPr>
            </a:br>
            <a:endParaRPr lang="nl-NL" sz="2800" dirty="0">
              <a:solidFill>
                <a:schemeClr val="bg1"/>
              </a:solidFill>
            </a:endParaRPr>
          </a:p>
        </p:txBody>
      </p:sp>
      <p:pic>
        <p:nvPicPr>
          <p:cNvPr id="32770" name="Picture 2" descr="Logo Partij voor de Dieren - openresearch.amsterdam">
            <a:extLst>
              <a:ext uri="{FF2B5EF4-FFF2-40B4-BE49-F238E27FC236}">
                <a16:creationId xmlns:a16="http://schemas.microsoft.com/office/drawing/2014/main" id="{D1277D97-F1F0-E7F4-991D-2797412FB97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18961" y="3973353"/>
            <a:ext cx="2758833" cy="10599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5810062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589788" y="576072"/>
            <a:ext cx="3837069" cy="2751749"/>
          </a:xfrm>
        </p:spPr>
        <p:txBody>
          <a:bodyPr anchor="ctr">
            <a:normAutofit/>
          </a:bodyPr>
          <a:lstStyle/>
          <a:p>
            <a:pPr algn="l"/>
            <a:r>
              <a:rPr lang="nl-NL" sz="4200" dirty="0">
                <a:solidFill>
                  <a:schemeClr val="bg1"/>
                </a:solidFill>
              </a:rPr>
              <a:t>… en </a:t>
            </a:r>
          </a:p>
        </p:txBody>
      </p:sp>
      <p:sp>
        <p:nvSpPr>
          <p:cNvPr id="3" name="Content Placeholder 2"/>
          <p:cNvSpPr>
            <a:spLocks noGrp="1"/>
          </p:cNvSpPr>
          <p:nvPr>
            <p:ph idx="1"/>
          </p:nvPr>
        </p:nvSpPr>
        <p:spPr>
          <a:xfrm>
            <a:off x="3976914" y="156482"/>
            <a:ext cx="4827117" cy="5221929"/>
          </a:xfrm>
        </p:spPr>
        <p:txBody>
          <a:bodyPr anchor="ctr">
            <a:noAutofit/>
          </a:bodyPr>
          <a:lstStyle/>
          <a:p>
            <a:pPr lvl="0"/>
            <a:r>
              <a:rPr lang="nl-NL" sz="2400" dirty="0">
                <a:solidFill>
                  <a:schemeClr val="bg1"/>
                </a:solidFill>
              </a:rPr>
              <a:t>Hierin op te nemen het periodiek informeren van de raad en een periodieke evaluatie door de raad over de behaalde doelstellingen en voortgang van beleid;</a:t>
            </a:r>
          </a:p>
          <a:p>
            <a:pPr lvl="0"/>
            <a:r>
              <a:rPr lang="nl-NL" sz="2400" dirty="0">
                <a:solidFill>
                  <a:schemeClr val="bg1"/>
                </a:solidFill>
              </a:rPr>
              <a:t>Dit voorstel in het EERSTE KWARTAAL 2026 aan de raad voor besluitvorming voor te leggen.</a:t>
            </a:r>
          </a:p>
        </p:txBody>
      </p:sp>
      <p:pic>
        <p:nvPicPr>
          <p:cNvPr id="5" name="Afbeelding 512755963" descr="Afbeelding met Graphics, vogel, grafische vormgeving&#10;&#10;Automatisch gegenereerde beschrijving">
            <a:extLst>
              <a:ext uri="{FF2B5EF4-FFF2-40B4-BE49-F238E27FC236}">
                <a16:creationId xmlns:a16="http://schemas.microsoft.com/office/drawing/2014/main" id="{4E9CC0DE-70C9-FBED-CD10-4379585BE7C2}"/>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0888982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459761" y="568546"/>
            <a:ext cx="4072687" cy="2751749"/>
          </a:xfrm>
        </p:spPr>
        <p:txBody>
          <a:bodyPr anchor="ctr">
            <a:normAutofit/>
          </a:bodyPr>
          <a:lstStyle/>
          <a:p>
            <a:pPr algn="l"/>
            <a:r>
              <a:rPr lang="nl-NL" sz="4200" dirty="0">
                <a:solidFill>
                  <a:schemeClr val="bg1"/>
                </a:solidFill>
              </a:rPr>
              <a:t>40 voorbeelden voor beleid</a:t>
            </a:r>
          </a:p>
        </p:txBody>
      </p:sp>
      <p:sp>
        <p:nvSpPr>
          <p:cNvPr id="3" name="Content Placeholder 2"/>
          <p:cNvSpPr>
            <a:spLocks noGrp="1"/>
          </p:cNvSpPr>
          <p:nvPr>
            <p:ph idx="1"/>
          </p:nvPr>
        </p:nvSpPr>
        <p:spPr>
          <a:xfrm>
            <a:off x="4138596" y="490070"/>
            <a:ext cx="4632963" cy="4802339"/>
          </a:xfrm>
        </p:spPr>
        <p:txBody>
          <a:bodyPr anchor="ctr">
            <a:noAutofit/>
          </a:bodyPr>
          <a:lstStyle/>
          <a:p>
            <a:pPr>
              <a:lnSpc>
                <a:spcPct val="90000"/>
              </a:lnSpc>
            </a:pPr>
            <a:endParaRPr lang="nl-NL" sz="2400" dirty="0">
              <a:solidFill>
                <a:schemeClr val="bg1"/>
              </a:solidFill>
            </a:endParaRPr>
          </a:p>
          <a:p>
            <a:pPr>
              <a:lnSpc>
                <a:spcPct val="90000"/>
              </a:lnSpc>
            </a:pPr>
            <a:r>
              <a:rPr lang="nl-NL" sz="2400" dirty="0">
                <a:solidFill>
                  <a:schemeClr val="bg1"/>
                </a:solidFill>
              </a:rPr>
              <a:t>Diervriendelijke oevers en oversteekplaatsen.</a:t>
            </a:r>
          </a:p>
          <a:p>
            <a:pPr>
              <a:lnSpc>
                <a:spcPct val="90000"/>
              </a:lnSpc>
            </a:pPr>
            <a:r>
              <a:rPr lang="nl-NL" sz="2400" dirty="0">
                <a:solidFill>
                  <a:schemeClr val="bg1"/>
                </a:solidFill>
              </a:rPr>
              <a:t>Hitteplan voor dieren en communicatie bij warme zomers.</a:t>
            </a:r>
          </a:p>
          <a:p>
            <a:pPr>
              <a:lnSpc>
                <a:spcPct val="90000"/>
              </a:lnSpc>
            </a:pPr>
            <a:r>
              <a:rPr lang="nl-NL" sz="2400" dirty="0">
                <a:solidFill>
                  <a:schemeClr val="bg1"/>
                </a:solidFill>
              </a:rPr>
              <a:t>Onderwijsprogramma over omgaan met huisdieren en natuur.</a:t>
            </a:r>
          </a:p>
          <a:p>
            <a:pPr>
              <a:lnSpc>
                <a:spcPct val="90000"/>
              </a:lnSpc>
            </a:pPr>
            <a:r>
              <a:rPr lang="nl-NL" sz="2400" dirty="0">
                <a:solidFill>
                  <a:schemeClr val="bg1"/>
                </a:solidFill>
              </a:rPr>
              <a:t>Dierenbuddy’s voor kwetsbare inwoners.</a:t>
            </a:r>
          </a:p>
          <a:p>
            <a:pPr>
              <a:lnSpc>
                <a:spcPct val="90000"/>
              </a:lnSpc>
            </a:pPr>
            <a:r>
              <a:rPr lang="nl-NL" sz="2400" dirty="0">
                <a:solidFill>
                  <a:schemeClr val="bg1"/>
                </a:solidFill>
              </a:rPr>
              <a:t>Wel/geen subsidie voor evenementen met dierenshows.</a:t>
            </a:r>
          </a:p>
          <a:p>
            <a:pPr>
              <a:lnSpc>
                <a:spcPct val="90000"/>
              </a:lnSpc>
            </a:pPr>
            <a:r>
              <a:rPr lang="nl-NL" sz="2400" dirty="0">
                <a:solidFill>
                  <a:schemeClr val="bg1"/>
                </a:solidFill>
              </a:rPr>
              <a:t>Andere suggesties vanuit de raad?</a:t>
            </a:r>
          </a:p>
        </p:txBody>
      </p:sp>
      <p:pic>
        <p:nvPicPr>
          <p:cNvPr id="5" name="Afbeelding 512755963" descr="Afbeelding met Graphics, vogel, grafische vormgeving&#10;&#10;Automatisch gegenereerde beschrijving">
            <a:extLst>
              <a:ext uri="{FF2B5EF4-FFF2-40B4-BE49-F238E27FC236}">
                <a16:creationId xmlns:a16="http://schemas.microsoft.com/office/drawing/2014/main" id="{A601528B-25CB-4AD9-12CC-072E3E261E14}"/>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589788" y="576072"/>
            <a:ext cx="4072687" cy="2751749"/>
          </a:xfrm>
        </p:spPr>
        <p:txBody>
          <a:bodyPr anchor="ctr">
            <a:normAutofit/>
          </a:bodyPr>
          <a:lstStyle/>
          <a:p>
            <a:pPr algn="l"/>
            <a:r>
              <a:rPr lang="nl-NL" sz="4200">
                <a:solidFill>
                  <a:schemeClr val="bg1"/>
                </a:solidFill>
              </a:rPr>
              <a:t>Participatie &amp; samenwerking</a:t>
            </a:r>
          </a:p>
        </p:txBody>
      </p:sp>
      <p:sp>
        <p:nvSpPr>
          <p:cNvPr id="3" name="Content Placeholder 2"/>
          <p:cNvSpPr>
            <a:spLocks noGrp="1"/>
          </p:cNvSpPr>
          <p:nvPr>
            <p:ph idx="1"/>
          </p:nvPr>
        </p:nvSpPr>
        <p:spPr>
          <a:xfrm>
            <a:off x="4298515" y="589626"/>
            <a:ext cx="4364332" cy="4199159"/>
          </a:xfrm>
        </p:spPr>
        <p:txBody>
          <a:bodyPr anchor="ctr">
            <a:noAutofit/>
          </a:bodyPr>
          <a:lstStyle/>
          <a:p>
            <a:pPr marL="0" indent="0">
              <a:buNone/>
            </a:pPr>
            <a:endParaRPr lang="nl-NL" sz="2400" dirty="0">
              <a:solidFill>
                <a:schemeClr val="bg1"/>
              </a:solidFill>
            </a:endParaRPr>
          </a:p>
          <a:p>
            <a:r>
              <a:rPr lang="nl-NL" sz="2400" dirty="0">
                <a:solidFill>
                  <a:schemeClr val="bg1"/>
                </a:solidFill>
              </a:rPr>
              <a:t>Samenwerking met instanties zoals Dierenambulance, De Dierenstee, dierenartsen en natuurorganisaties.</a:t>
            </a:r>
          </a:p>
          <a:p>
            <a:r>
              <a:rPr lang="nl-NL" sz="2400" dirty="0">
                <a:solidFill>
                  <a:schemeClr val="bg1"/>
                </a:solidFill>
              </a:rPr>
              <a:t>Enquête onder inwoners: wat vinden zij belangrijk?</a:t>
            </a:r>
          </a:p>
          <a:p>
            <a:r>
              <a:rPr lang="nl-NL" sz="2400" dirty="0">
                <a:solidFill>
                  <a:schemeClr val="bg1"/>
                </a:solidFill>
              </a:rPr>
              <a:t>Aansluiten bij landelijk platform </a:t>
            </a:r>
            <a:r>
              <a:rPr lang="nl-NL" sz="2400" dirty="0" err="1">
                <a:solidFill>
                  <a:schemeClr val="bg1"/>
                </a:solidFill>
              </a:rPr>
              <a:t>DierVizier</a:t>
            </a:r>
            <a:endParaRPr lang="nl-NL" sz="2400" dirty="0">
              <a:solidFill>
                <a:schemeClr val="bg1"/>
              </a:solidFill>
            </a:endParaRPr>
          </a:p>
        </p:txBody>
      </p:sp>
      <p:pic>
        <p:nvPicPr>
          <p:cNvPr id="5" name="Afbeelding 512755963" descr="Afbeelding met Graphics, vogel, grafische vormgeving&#10;&#10;Automatisch gegenereerde beschrijving">
            <a:extLst>
              <a:ext uri="{FF2B5EF4-FFF2-40B4-BE49-F238E27FC236}">
                <a16:creationId xmlns:a16="http://schemas.microsoft.com/office/drawing/2014/main" id="{DAB64694-E292-E215-2A23-E67DACDD8147}"/>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589788" y="576072"/>
            <a:ext cx="4072687" cy="2751749"/>
          </a:xfrm>
        </p:spPr>
        <p:txBody>
          <a:bodyPr anchor="ctr">
            <a:normAutofit/>
          </a:bodyPr>
          <a:lstStyle/>
          <a:p>
            <a:pPr algn="l"/>
            <a:r>
              <a:rPr lang="nl-NL" sz="4200" dirty="0">
                <a:solidFill>
                  <a:schemeClr val="bg1"/>
                </a:solidFill>
              </a:rPr>
              <a:t>Financiële impact</a:t>
            </a:r>
          </a:p>
        </p:txBody>
      </p:sp>
      <p:sp>
        <p:nvSpPr>
          <p:cNvPr id="3" name="Content Placeholder 2"/>
          <p:cNvSpPr>
            <a:spLocks noGrp="1"/>
          </p:cNvSpPr>
          <p:nvPr>
            <p:ph idx="1"/>
          </p:nvPr>
        </p:nvSpPr>
        <p:spPr>
          <a:xfrm>
            <a:off x="4848306" y="576072"/>
            <a:ext cx="3524595" cy="3960205"/>
          </a:xfrm>
        </p:spPr>
        <p:txBody>
          <a:bodyPr anchor="ctr">
            <a:noAutofit/>
          </a:bodyPr>
          <a:lstStyle/>
          <a:p>
            <a:endParaRPr lang="nl-NL" sz="2400" dirty="0">
              <a:solidFill>
                <a:schemeClr val="bg1"/>
              </a:solidFill>
            </a:endParaRPr>
          </a:p>
          <a:p>
            <a:r>
              <a:rPr lang="nl-NL" sz="2400" dirty="0">
                <a:solidFill>
                  <a:schemeClr val="bg1"/>
                </a:solidFill>
              </a:rPr>
              <a:t>Geen extra kosten buiten ambtelijke inzet.</a:t>
            </a:r>
          </a:p>
          <a:p>
            <a:r>
              <a:rPr lang="nl-NL" sz="2400" dirty="0">
                <a:solidFill>
                  <a:schemeClr val="bg1"/>
                </a:solidFill>
              </a:rPr>
              <a:t>Bestaande middelen (€129.000) mogelijk effectiever en transparanter inzetten.</a:t>
            </a:r>
          </a:p>
        </p:txBody>
      </p:sp>
      <p:pic>
        <p:nvPicPr>
          <p:cNvPr id="5" name="Afbeelding 512755963" descr="Afbeelding met Graphics, vogel, grafische vormgeving&#10;&#10;Automatisch gegenereerde beschrijving">
            <a:extLst>
              <a:ext uri="{FF2B5EF4-FFF2-40B4-BE49-F238E27FC236}">
                <a16:creationId xmlns:a16="http://schemas.microsoft.com/office/drawing/2014/main" id="{43FF6123-AA53-635D-7F89-509B050556B2}"/>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116483B2-E4AB-4B9B-8095-EFDF37719DD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5" name="Color">
              <a:extLst>
                <a:ext uri="{FF2B5EF4-FFF2-40B4-BE49-F238E27FC236}">
                  <a16:creationId xmlns:a16="http://schemas.microsoft.com/office/drawing/2014/main" id="{F6F7DCBC-657D-4A6A-8ECA-E624AA9E85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4870CDC1-11AF-44D7-93E6-339AF652FC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2">
            <a:extLst>
              <a:ext uri="{FF2B5EF4-FFF2-40B4-BE49-F238E27FC236}">
                <a16:creationId xmlns:a16="http://schemas.microsoft.com/office/drawing/2014/main" id="{025813E9-38C3-9632-83E1-0BE7B88C81A7}"/>
              </a:ext>
            </a:extLst>
          </p:cNvPr>
          <p:cNvSpPr>
            <a:spLocks noChangeArrowheads="1"/>
          </p:cNvSpPr>
          <p:nvPr/>
        </p:nvSpPr>
        <p:spPr bwMode="auto">
          <a:xfrm>
            <a:off x="2065393" y="70751"/>
            <a:ext cx="26937730"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nl-NL"/>
          </a:p>
        </p:txBody>
      </p:sp>
      <p:pic>
        <p:nvPicPr>
          <p:cNvPr id="11" name="Afbeelding 512755963" descr="Afbeelding met Graphics, vogel, grafische vormgeving&#10;&#10;Automatisch gegenereerde beschrijving">
            <a:extLst>
              <a:ext uri="{FF2B5EF4-FFF2-40B4-BE49-F238E27FC236}">
                <a16:creationId xmlns:a16="http://schemas.microsoft.com/office/drawing/2014/main" id="{2F92D1C3-DEEA-B34B-337E-7F2C1F87836A}"/>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5892636" y="5424483"/>
            <a:ext cx="2758833" cy="903517"/>
          </a:xfrm>
          <a:prstGeom prst="rect">
            <a:avLst/>
          </a:prstGeom>
          <a:noFill/>
          <a:extLst>
            <a:ext uri="{909E8E84-426E-40DD-AFC4-6F175D3DCCD1}">
              <a14:hiddenFill xmlns:a14="http://schemas.microsoft.com/office/drawing/2010/main">
                <a:solidFill>
                  <a:srgbClr val="FFFFFF"/>
                </a:solidFill>
              </a14:hiddenFill>
            </a:ext>
          </a:extLst>
        </p:spPr>
      </p:pic>
      <p:sp>
        <p:nvSpPr>
          <p:cNvPr id="3" name="Tijdelijke aanduiding voor inhoud 2">
            <a:extLst>
              <a:ext uri="{FF2B5EF4-FFF2-40B4-BE49-F238E27FC236}">
                <a16:creationId xmlns:a16="http://schemas.microsoft.com/office/drawing/2014/main" id="{6AB39A64-DA9F-1A97-97EA-9DE1FC7C1078}"/>
              </a:ext>
            </a:extLst>
          </p:cNvPr>
          <p:cNvSpPr>
            <a:spLocks noGrp="1"/>
          </p:cNvSpPr>
          <p:nvPr>
            <p:ph idx="1"/>
          </p:nvPr>
        </p:nvSpPr>
        <p:spPr>
          <a:xfrm>
            <a:off x="457200" y="1415835"/>
            <a:ext cx="8229600" cy="4525963"/>
          </a:xfrm>
        </p:spPr>
        <p:txBody>
          <a:bodyPr>
            <a:noAutofit/>
          </a:bodyPr>
          <a:lstStyle/>
          <a:p>
            <a:pPr marL="0" indent="0">
              <a:buNone/>
            </a:pPr>
            <a:endParaRPr lang="nl-NL" sz="2200" dirty="0">
              <a:solidFill>
                <a:schemeClr val="bg1"/>
              </a:solidFill>
            </a:endParaRPr>
          </a:p>
        </p:txBody>
      </p:sp>
      <p:sp>
        <p:nvSpPr>
          <p:cNvPr id="5" name="Titel 1">
            <a:extLst>
              <a:ext uri="{FF2B5EF4-FFF2-40B4-BE49-F238E27FC236}">
                <a16:creationId xmlns:a16="http://schemas.microsoft.com/office/drawing/2014/main" id="{11B1050A-0F5C-41EE-43B2-4C0CFEB851B5}"/>
              </a:ext>
            </a:extLst>
          </p:cNvPr>
          <p:cNvSpPr>
            <a:spLocks noGrp="1"/>
          </p:cNvSpPr>
          <p:nvPr>
            <p:ph type="title"/>
          </p:nvPr>
        </p:nvSpPr>
        <p:spPr>
          <a:xfrm>
            <a:off x="457200" y="274638"/>
            <a:ext cx="8229600" cy="1143000"/>
          </a:xfrm>
        </p:spPr>
        <p:txBody>
          <a:bodyPr>
            <a:normAutofit/>
          </a:bodyPr>
          <a:lstStyle/>
          <a:p>
            <a:r>
              <a:rPr lang="nl-NL" dirty="0">
                <a:solidFill>
                  <a:schemeClr val="bg1"/>
                </a:solidFill>
              </a:rPr>
              <a:t>Gemeenten met dierenwelzijn</a:t>
            </a:r>
          </a:p>
        </p:txBody>
      </p:sp>
      <p:pic>
        <p:nvPicPr>
          <p:cNvPr id="2" name="Picture 2">
            <a:extLst>
              <a:ext uri="{FF2B5EF4-FFF2-40B4-BE49-F238E27FC236}">
                <a16:creationId xmlns:a16="http://schemas.microsoft.com/office/drawing/2014/main" id="{610ACA8B-23F2-06AE-0CDD-40DB3A5801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35067" y="1399981"/>
            <a:ext cx="6747616" cy="38944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360630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116483B2-E4AB-4B9B-8095-EFDF37719DD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5" name="Color">
              <a:extLst>
                <a:ext uri="{FF2B5EF4-FFF2-40B4-BE49-F238E27FC236}">
                  <a16:creationId xmlns:a16="http://schemas.microsoft.com/office/drawing/2014/main" id="{F6F7DCBC-657D-4A6A-8ECA-E624AA9E85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4870CDC1-11AF-44D7-93E6-339AF652FC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2">
            <a:extLst>
              <a:ext uri="{FF2B5EF4-FFF2-40B4-BE49-F238E27FC236}">
                <a16:creationId xmlns:a16="http://schemas.microsoft.com/office/drawing/2014/main" id="{025813E9-38C3-9632-83E1-0BE7B88C81A7}"/>
              </a:ext>
            </a:extLst>
          </p:cNvPr>
          <p:cNvSpPr>
            <a:spLocks noChangeArrowheads="1"/>
          </p:cNvSpPr>
          <p:nvPr/>
        </p:nvSpPr>
        <p:spPr bwMode="auto">
          <a:xfrm>
            <a:off x="2065393" y="70751"/>
            <a:ext cx="26937730"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nl-NL"/>
          </a:p>
        </p:txBody>
      </p:sp>
      <p:pic>
        <p:nvPicPr>
          <p:cNvPr id="11" name="Afbeelding 512755963" descr="Afbeelding met Graphics, vogel, grafische vormgeving&#10;&#10;Automatisch gegenereerde beschrijving">
            <a:extLst>
              <a:ext uri="{FF2B5EF4-FFF2-40B4-BE49-F238E27FC236}">
                <a16:creationId xmlns:a16="http://schemas.microsoft.com/office/drawing/2014/main" id="{2F92D1C3-DEEA-B34B-337E-7F2C1F87836A}"/>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5892636" y="5424483"/>
            <a:ext cx="2758833" cy="903517"/>
          </a:xfrm>
          <a:prstGeom prst="rect">
            <a:avLst/>
          </a:prstGeom>
          <a:noFill/>
          <a:extLst>
            <a:ext uri="{909E8E84-426E-40DD-AFC4-6F175D3DCCD1}">
              <a14:hiddenFill xmlns:a14="http://schemas.microsoft.com/office/drawing/2010/main">
                <a:solidFill>
                  <a:srgbClr val="FFFFFF"/>
                </a:solidFill>
              </a14:hiddenFill>
            </a:ext>
          </a:extLst>
        </p:spPr>
      </p:pic>
      <p:sp>
        <p:nvSpPr>
          <p:cNvPr id="3" name="Tijdelijke aanduiding voor inhoud 2">
            <a:extLst>
              <a:ext uri="{FF2B5EF4-FFF2-40B4-BE49-F238E27FC236}">
                <a16:creationId xmlns:a16="http://schemas.microsoft.com/office/drawing/2014/main" id="{6AB39A64-DA9F-1A97-97EA-9DE1FC7C1078}"/>
              </a:ext>
            </a:extLst>
          </p:cNvPr>
          <p:cNvSpPr>
            <a:spLocks noGrp="1"/>
          </p:cNvSpPr>
          <p:nvPr>
            <p:ph idx="1"/>
          </p:nvPr>
        </p:nvSpPr>
        <p:spPr>
          <a:xfrm>
            <a:off x="457200" y="1415835"/>
            <a:ext cx="8229600" cy="4525963"/>
          </a:xfrm>
        </p:spPr>
        <p:txBody>
          <a:bodyPr>
            <a:noAutofit/>
          </a:bodyPr>
          <a:lstStyle/>
          <a:p>
            <a:pPr marL="0" indent="0">
              <a:buNone/>
            </a:pPr>
            <a:endParaRPr lang="nl-NL" sz="2400" dirty="0">
              <a:solidFill>
                <a:schemeClr val="bg1"/>
              </a:solidFill>
            </a:endParaRPr>
          </a:p>
          <a:p>
            <a:pPr marL="0" indent="0">
              <a:buNone/>
            </a:pPr>
            <a:endParaRPr lang="nl-NL" sz="2200" dirty="0">
              <a:solidFill>
                <a:schemeClr val="bg1"/>
              </a:solidFill>
            </a:endParaRPr>
          </a:p>
        </p:txBody>
      </p:sp>
      <p:sp>
        <p:nvSpPr>
          <p:cNvPr id="5" name="Titel 1">
            <a:extLst>
              <a:ext uri="{FF2B5EF4-FFF2-40B4-BE49-F238E27FC236}">
                <a16:creationId xmlns:a16="http://schemas.microsoft.com/office/drawing/2014/main" id="{11B1050A-0F5C-41EE-43B2-4C0CFEB851B5}"/>
              </a:ext>
            </a:extLst>
          </p:cNvPr>
          <p:cNvSpPr>
            <a:spLocks noGrp="1"/>
          </p:cNvSpPr>
          <p:nvPr>
            <p:ph type="title"/>
          </p:nvPr>
        </p:nvSpPr>
        <p:spPr>
          <a:xfrm>
            <a:off x="457200" y="274638"/>
            <a:ext cx="8229600" cy="1143000"/>
          </a:xfrm>
        </p:spPr>
        <p:txBody>
          <a:bodyPr>
            <a:normAutofit/>
          </a:bodyPr>
          <a:lstStyle/>
          <a:p>
            <a:r>
              <a:rPr lang="nl-NL" dirty="0">
                <a:solidFill>
                  <a:schemeClr val="bg1"/>
                </a:solidFill>
              </a:rPr>
              <a:t>Reactie college	</a:t>
            </a:r>
          </a:p>
        </p:txBody>
      </p:sp>
      <p:sp>
        <p:nvSpPr>
          <p:cNvPr id="4" name="Tijdelijke aanduiding voor inhoud 2">
            <a:extLst>
              <a:ext uri="{FF2B5EF4-FFF2-40B4-BE49-F238E27FC236}">
                <a16:creationId xmlns:a16="http://schemas.microsoft.com/office/drawing/2014/main" id="{24DA3E27-2F06-DB28-24F1-52D7E7C9350F}"/>
              </a:ext>
            </a:extLst>
          </p:cNvPr>
          <p:cNvSpPr txBox="1">
            <a:spLocks/>
          </p:cNvSpPr>
          <p:nvPr/>
        </p:nvSpPr>
        <p:spPr>
          <a:xfrm>
            <a:off x="609600" y="1568235"/>
            <a:ext cx="8229600" cy="4525963"/>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endParaRPr lang="nl-NL" sz="2800" dirty="0">
              <a:solidFill>
                <a:schemeClr val="bg1"/>
              </a:solidFill>
            </a:endParaRPr>
          </a:p>
          <a:p>
            <a:r>
              <a:rPr lang="nl-NL" sz="2800" dirty="0">
                <a:solidFill>
                  <a:schemeClr val="bg1"/>
                </a:solidFill>
              </a:rPr>
              <a:t>Meerwaarde? Zie voorstel, vanavond toegelicht</a:t>
            </a:r>
          </a:p>
          <a:p>
            <a:r>
              <a:rPr lang="nl-NL" sz="2800" dirty="0">
                <a:solidFill>
                  <a:schemeClr val="bg1"/>
                </a:solidFill>
              </a:rPr>
              <a:t>Bestuursakkoord? Dierenwelzijn staat in hoofdlijnenakkoord en er is een wethouder dierenwelzijn. En: aanvullingen op beleid mogelijk.</a:t>
            </a:r>
          </a:p>
          <a:p>
            <a:r>
              <a:rPr lang="nl-NL" sz="2800" dirty="0">
                <a:solidFill>
                  <a:schemeClr val="bg1"/>
                </a:solidFill>
              </a:rPr>
              <a:t>Kosten en ambtelijke inzet? Veel publieke bronnen voor informatie en samenwerkingsverband </a:t>
            </a:r>
            <a:r>
              <a:rPr lang="nl-NL" sz="2800" dirty="0" err="1">
                <a:solidFill>
                  <a:schemeClr val="bg1"/>
                </a:solidFill>
              </a:rPr>
              <a:t>DierVizier</a:t>
            </a:r>
            <a:endParaRPr lang="nl-NL" sz="2800" dirty="0">
              <a:solidFill>
                <a:schemeClr val="bg1"/>
              </a:solidFill>
            </a:endParaRPr>
          </a:p>
          <a:p>
            <a:r>
              <a:rPr lang="nl-NL" sz="2800" dirty="0">
                <a:solidFill>
                  <a:schemeClr val="bg1"/>
                </a:solidFill>
              </a:rPr>
              <a:t>Tijdspad?  Opschuiven naar Q1/2026</a:t>
            </a:r>
          </a:p>
          <a:p>
            <a:pPr marL="0" indent="0">
              <a:buFont typeface="Arial"/>
              <a:buNone/>
            </a:pPr>
            <a:endParaRPr lang="nl-NL" sz="2800" dirty="0">
              <a:solidFill>
                <a:schemeClr val="bg1"/>
              </a:solidFill>
            </a:endParaRPr>
          </a:p>
        </p:txBody>
      </p:sp>
    </p:spTree>
    <p:extLst>
      <p:ext uri="{BB962C8B-B14F-4D97-AF65-F5344CB8AC3E}">
        <p14:creationId xmlns:p14="http://schemas.microsoft.com/office/powerpoint/2010/main" val="115175802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589788" y="576072"/>
            <a:ext cx="4072687" cy="2751749"/>
          </a:xfrm>
        </p:spPr>
        <p:txBody>
          <a:bodyPr anchor="ctr">
            <a:normAutofit/>
          </a:bodyPr>
          <a:lstStyle/>
          <a:p>
            <a:pPr algn="l"/>
            <a:r>
              <a:rPr lang="nl-NL" sz="4200" dirty="0">
                <a:solidFill>
                  <a:schemeClr val="bg1"/>
                </a:solidFill>
              </a:rPr>
              <a:t>Conclusie </a:t>
            </a:r>
            <a:br>
              <a:rPr lang="nl-NL" sz="4200" dirty="0">
                <a:solidFill>
                  <a:schemeClr val="bg1"/>
                </a:solidFill>
              </a:rPr>
            </a:br>
            <a:r>
              <a:rPr lang="nl-NL" sz="4200" dirty="0">
                <a:solidFill>
                  <a:schemeClr val="bg1"/>
                </a:solidFill>
              </a:rPr>
              <a:t>&amp; oproep</a:t>
            </a:r>
          </a:p>
        </p:txBody>
      </p:sp>
      <p:sp>
        <p:nvSpPr>
          <p:cNvPr id="3" name="Content Placeholder 2"/>
          <p:cNvSpPr>
            <a:spLocks noGrp="1"/>
          </p:cNvSpPr>
          <p:nvPr>
            <p:ph idx="1"/>
          </p:nvPr>
        </p:nvSpPr>
        <p:spPr>
          <a:xfrm>
            <a:off x="3004457" y="141089"/>
            <a:ext cx="6051091" cy="4802339"/>
          </a:xfrm>
        </p:spPr>
        <p:txBody>
          <a:bodyPr anchor="ctr">
            <a:noAutofit/>
          </a:bodyPr>
          <a:lstStyle/>
          <a:p>
            <a:endParaRPr lang="nl-NL" sz="2400" dirty="0">
              <a:solidFill>
                <a:schemeClr val="bg1"/>
              </a:solidFill>
            </a:endParaRPr>
          </a:p>
          <a:p>
            <a:pPr marL="0" indent="0">
              <a:buNone/>
            </a:pPr>
            <a:endParaRPr lang="nl-NL" sz="2400" dirty="0">
              <a:solidFill>
                <a:schemeClr val="bg1"/>
              </a:solidFill>
            </a:endParaRPr>
          </a:p>
          <a:p>
            <a:pPr marL="0" indent="0">
              <a:buNone/>
            </a:pPr>
            <a:r>
              <a:rPr lang="nl-NL" sz="2400" dirty="0">
                <a:solidFill>
                  <a:schemeClr val="bg1"/>
                </a:solidFill>
              </a:rPr>
              <a:t>Nu: géén integraal beleid, alleen losse regelingen m.n. gericht op wettelijke taken</a:t>
            </a:r>
          </a:p>
          <a:p>
            <a:pPr marL="0" indent="0">
              <a:buNone/>
            </a:pPr>
            <a:endParaRPr lang="nl-NL" sz="2400" dirty="0">
              <a:solidFill>
                <a:schemeClr val="bg1"/>
              </a:solidFill>
            </a:endParaRPr>
          </a:p>
          <a:p>
            <a:pPr marL="0" indent="0">
              <a:buNone/>
            </a:pPr>
            <a:r>
              <a:rPr lang="nl-NL" sz="2400" dirty="0">
                <a:solidFill>
                  <a:schemeClr val="bg1"/>
                </a:solidFill>
              </a:rPr>
              <a:t>Dieren horen bij onze samenleving.</a:t>
            </a:r>
          </a:p>
          <a:p>
            <a:pPr marL="0" indent="0">
              <a:buNone/>
            </a:pPr>
            <a:endParaRPr lang="nl-NL" sz="2400" dirty="0">
              <a:solidFill>
                <a:schemeClr val="bg1"/>
              </a:solidFill>
            </a:endParaRPr>
          </a:p>
          <a:p>
            <a:pPr marL="0" indent="0">
              <a:buNone/>
            </a:pPr>
            <a:r>
              <a:rPr lang="nl-NL" sz="2400" dirty="0">
                <a:solidFill>
                  <a:schemeClr val="bg1"/>
                </a:solidFill>
              </a:rPr>
              <a:t>Voorstel versterkt welzijn van dieren.</a:t>
            </a:r>
            <a:br>
              <a:rPr lang="nl-NL" sz="2400" dirty="0">
                <a:solidFill>
                  <a:schemeClr val="bg1"/>
                </a:solidFill>
              </a:rPr>
            </a:br>
            <a:br>
              <a:rPr lang="nl-NL" sz="2400" dirty="0">
                <a:solidFill>
                  <a:schemeClr val="bg1"/>
                </a:solidFill>
              </a:rPr>
            </a:br>
            <a:r>
              <a:rPr lang="nl-NL" sz="2400" dirty="0">
                <a:solidFill>
                  <a:schemeClr val="bg1"/>
                </a:solidFill>
              </a:rPr>
              <a:t>Nu beginnen en dierenwelzijnsbeleid laten groeien</a:t>
            </a:r>
            <a:br>
              <a:rPr lang="nl-NL" sz="2400" dirty="0">
                <a:solidFill>
                  <a:schemeClr val="bg1"/>
                </a:solidFill>
              </a:rPr>
            </a:br>
            <a:endParaRPr lang="nl-NL" sz="2400" dirty="0">
              <a:solidFill>
                <a:schemeClr val="bg1"/>
              </a:solidFill>
            </a:endParaRPr>
          </a:p>
          <a:p>
            <a:pPr marL="0" indent="0">
              <a:buNone/>
            </a:pPr>
            <a:r>
              <a:rPr lang="nl-NL" sz="2400" b="1" dirty="0">
                <a:solidFill>
                  <a:schemeClr val="bg1"/>
                </a:solidFill>
              </a:rPr>
              <a:t>Steun dit voorstel voor meer dierenwelzijn</a:t>
            </a:r>
          </a:p>
        </p:txBody>
      </p:sp>
      <p:pic>
        <p:nvPicPr>
          <p:cNvPr id="5" name="Afbeelding 512755963" descr="Afbeelding met Graphics, vogel, grafische vormgeving&#10;&#10;Automatisch gegenereerde beschrijving">
            <a:extLst>
              <a:ext uri="{FF2B5EF4-FFF2-40B4-BE49-F238E27FC236}">
                <a16:creationId xmlns:a16="http://schemas.microsoft.com/office/drawing/2014/main" id="{B39C18D5-838E-548C-ADE6-38C09190D549}"/>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116483B2-E4AB-4B9B-8095-EFDF37719DD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5" name="Color">
              <a:extLst>
                <a:ext uri="{FF2B5EF4-FFF2-40B4-BE49-F238E27FC236}">
                  <a16:creationId xmlns:a16="http://schemas.microsoft.com/office/drawing/2014/main" id="{F6F7DCBC-657D-4A6A-8ECA-E624AA9E85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4870CDC1-11AF-44D7-93E6-339AF652FC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2">
            <a:extLst>
              <a:ext uri="{FF2B5EF4-FFF2-40B4-BE49-F238E27FC236}">
                <a16:creationId xmlns:a16="http://schemas.microsoft.com/office/drawing/2014/main" id="{025813E9-38C3-9632-83E1-0BE7B88C81A7}"/>
              </a:ext>
            </a:extLst>
          </p:cNvPr>
          <p:cNvSpPr>
            <a:spLocks noChangeArrowheads="1"/>
          </p:cNvSpPr>
          <p:nvPr/>
        </p:nvSpPr>
        <p:spPr bwMode="auto">
          <a:xfrm>
            <a:off x="2065393" y="70751"/>
            <a:ext cx="26937730"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nl-NL"/>
          </a:p>
        </p:txBody>
      </p:sp>
      <p:pic>
        <p:nvPicPr>
          <p:cNvPr id="11" name="Afbeelding 512755963" descr="Afbeelding met Graphics, vogel, grafische vormgeving&#10;&#10;Automatisch gegenereerde beschrijving">
            <a:extLst>
              <a:ext uri="{FF2B5EF4-FFF2-40B4-BE49-F238E27FC236}">
                <a16:creationId xmlns:a16="http://schemas.microsoft.com/office/drawing/2014/main" id="{2F92D1C3-DEEA-B34B-337E-7F2C1F87836A}"/>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5892636" y="5424483"/>
            <a:ext cx="2758833" cy="903517"/>
          </a:xfrm>
          <a:prstGeom prst="rect">
            <a:avLst/>
          </a:prstGeom>
          <a:noFill/>
          <a:extLst>
            <a:ext uri="{909E8E84-426E-40DD-AFC4-6F175D3DCCD1}">
              <a14:hiddenFill xmlns:a14="http://schemas.microsoft.com/office/drawing/2010/main">
                <a:solidFill>
                  <a:srgbClr val="FFFFFF"/>
                </a:solidFill>
              </a14:hiddenFill>
            </a:ext>
          </a:extLst>
        </p:spPr>
      </p:pic>
      <p:sp>
        <p:nvSpPr>
          <p:cNvPr id="3" name="Tijdelijke aanduiding voor inhoud 2">
            <a:extLst>
              <a:ext uri="{FF2B5EF4-FFF2-40B4-BE49-F238E27FC236}">
                <a16:creationId xmlns:a16="http://schemas.microsoft.com/office/drawing/2014/main" id="{6AB39A64-DA9F-1A97-97EA-9DE1FC7C1078}"/>
              </a:ext>
            </a:extLst>
          </p:cNvPr>
          <p:cNvSpPr>
            <a:spLocks noGrp="1"/>
          </p:cNvSpPr>
          <p:nvPr>
            <p:ph idx="1"/>
          </p:nvPr>
        </p:nvSpPr>
        <p:spPr>
          <a:xfrm>
            <a:off x="457200" y="1415835"/>
            <a:ext cx="8229600" cy="4525963"/>
          </a:xfrm>
        </p:spPr>
        <p:txBody>
          <a:bodyPr>
            <a:noAutofit/>
          </a:bodyPr>
          <a:lstStyle/>
          <a:p>
            <a:pPr marL="0" indent="0">
              <a:buNone/>
            </a:pPr>
            <a:endParaRPr lang="nl-NL" sz="2400" dirty="0">
              <a:solidFill>
                <a:schemeClr val="bg1"/>
              </a:solidFill>
            </a:endParaRPr>
          </a:p>
          <a:p>
            <a:pPr marL="0" indent="0">
              <a:buNone/>
            </a:pPr>
            <a:r>
              <a:rPr lang="nl-NL" sz="2400" dirty="0">
                <a:solidFill>
                  <a:schemeClr val="bg1"/>
                </a:solidFill>
              </a:rPr>
              <a:t>Beeldvorming: vragen indienen uiterlijk woensdag 1/10 bij de fractie -&gt; </a:t>
            </a:r>
            <a:r>
              <a:rPr lang="nl-NL" sz="2400" dirty="0">
                <a:solidFill>
                  <a:schemeClr val="bg1"/>
                </a:solidFill>
                <a:hlinkClick r:id="rId4">
                  <a:extLst>
                    <a:ext uri="{A12FA001-AC4F-418D-AE19-62706E023703}">
                      <ahyp:hlinkClr xmlns:ahyp="http://schemas.microsoft.com/office/drawing/2018/hyperlinkcolor" val="tx"/>
                    </a:ext>
                  </a:extLst>
                </a:hlinkClick>
              </a:rPr>
              <a:t>fractie@voorwaards.nu</a:t>
            </a:r>
            <a:r>
              <a:rPr lang="nl-NL" sz="2400" dirty="0">
                <a:solidFill>
                  <a:schemeClr val="bg1"/>
                </a:solidFill>
              </a:rPr>
              <a:t>   </a:t>
            </a:r>
          </a:p>
          <a:p>
            <a:pPr marL="0" indent="0">
              <a:buNone/>
            </a:pPr>
            <a:r>
              <a:rPr lang="nl-NL" sz="2400" dirty="0">
                <a:solidFill>
                  <a:schemeClr val="bg1"/>
                </a:solidFill>
              </a:rPr>
              <a:t>Oordeelsvorming: 7 oktober</a:t>
            </a:r>
          </a:p>
          <a:p>
            <a:pPr marL="0" indent="0">
              <a:buNone/>
            </a:pPr>
            <a:r>
              <a:rPr lang="nl-NL" sz="2400" dirty="0">
                <a:solidFill>
                  <a:schemeClr val="bg1"/>
                </a:solidFill>
              </a:rPr>
              <a:t>Besluitvorming: 14 oktober</a:t>
            </a:r>
          </a:p>
          <a:p>
            <a:pPr marL="0" indent="0">
              <a:buNone/>
            </a:pPr>
            <a:r>
              <a:rPr lang="nl-NL" sz="2400" dirty="0">
                <a:solidFill>
                  <a:schemeClr val="bg1"/>
                </a:solidFill>
              </a:rPr>
              <a:t>Collegevoorstel Q1/2026</a:t>
            </a:r>
          </a:p>
          <a:p>
            <a:pPr marL="0" indent="0">
              <a:buNone/>
            </a:pPr>
            <a:br>
              <a:rPr lang="nl-NL" sz="2400" dirty="0">
                <a:solidFill>
                  <a:schemeClr val="bg1"/>
                </a:solidFill>
              </a:rPr>
            </a:br>
            <a:endParaRPr lang="nl-NL" sz="2200" dirty="0">
              <a:solidFill>
                <a:schemeClr val="bg1"/>
              </a:solidFill>
            </a:endParaRPr>
          </a:p>
        </p:txBody>
      </p:sp>
      <p:sp>
        <p:nvSpPr>
          <p:cNvPr id="5" name="Titel 1">
            <a:extLst>
              <a:ext uri="{FF2B5EF4-FFF2-40B4-BE49-F238E27FC236}">
                <a16:creationId xmlns:a16="http://schemas.microsoft.com/office/drawing/2014/main" id="{11B1050A-0F5C-41EE-43B2-4C0CFEB851B5}"/>
              </a:ext>
            </a:extLst>
          </p:cNvPr>
          <p:cNvSpPr>
            <a:spLocks noGrp="1"/>
          </p:cNvSpPr>
          <p:nvPr>
            <p:ph type="title"/>
          </p:nvPr>
        </p:nvSpPr>
        <p:spPr>
          <a:xfrm>
            <a:off x="457200" y="274638"/>
            <a:ext cx="8229600" cy="1143000"/>
          </a:xfrm>
        </p:spPr>
        <p:txBody>
          <a:bodyPr>
            <a:normAutofit/>
          </a:bodyPr>
          <a:lstStyle/>
          <a:p>
            <a:r>
              <a:rPr lang="nl-NL" dirty="0">
                <a:solidFill>
                  <a:schemeClr val="bg1"/>
                </a:solidFill>
              </a:rPr>
              <a:t>Planning raadsvoorstel</a:t>
            </a:r>
          </a:p>
        </p:txBody>
      </p:sp>
      <p:pic>
        <p:nvPicPr>
          <p:cNvPr id="7" name="Afbeelding 6">
            <a:extLst>
              <a:ext uri="{FF2B5EF4-FFF2-40B4-BE49-F238E27FC236}">
                <a16:creationId xmlns:a16="http://schemas.microsoft.com/office/drawing/2014/main" id="{915CAA0C-4CE3-763F-E7A4-93CE32D5AB7F}"/>
              </a:ext>
            </a:extLst>
          </p:cNvPr>
          <p:cNvPicPr>
            <a:picLocks noChangeAspect="1"/>
          </p:cNvPicPr>
          <p:nvPr/>
        </p:nvPicPr>
        <p:blipFill>
          <a:blip r:embed="rId5"/>
          <a:stretch>
            <a:fillRect/>
          </a:stretch>
        </p:blipFill>
        <p:spPr>
          <a:xfrm>
            <a:off x="3829330" y="3933371"/>
            <a:ext cx="1759606" cy="2346141"/>
          </a:xfrm>
          <a:prstGeom prst="rect">
            <a:avLst/>
          </a:prstGeom>
        </p:spPr>
      </p:pic>
      <p:pic>
        <p:nvPicPr>
          <p:cNvPr id="40962" name="Picture 2" descr="Gevallen door een hond | Juridisch Bureau Letselschade &amp; Gezondheidsrecht">
            <a:extLst>
              <a:ext uri="{FF2B5EF4-FFF2-40B4-BE49-F238E27FC236}">
                <a16:creationId xmlns:a16="http://schemas.microsoft.com/office/drawing/2014/main" id="{22BD3092-9077-B339-E1AE-A129D8CE460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1940" y="4127129"/>
            <a:ext cx="2383114" cy="20488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5821023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Afbeelding 512755963" descr="Afbeelding met Graphics, vogel, grafische vormgeving&#10;&#10;Automatisch gegenereerde beschrijving">
            <a:extLst>
              <a:ext uri="{FF2B5EF4-FFF2-40B4-BE49-F238E27FC236}">
                <a16:creationId xmlns:a16="http://schemas.microsoft.com/office/drawing/2014/main" id="{146D23CA-03AD-224F-C694-38A948436E5E}"/>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5297996" y="4971942"/>
            <a:ext cx="3524595" cy="1154305"/>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589788" y="576072"/>
            <a:ext cx="4072687" cy="2751749"/>
          </a:xfrm>
        </p:spPr>
        <p:txBody>
          <a:bodyPr anchor="ctr">
            <a:normAutofit/>
          </a:bodyPr>
          <a:lstStyle/>
          <a:p>
            <a:pPr algn="l"/>
            <a:r>
              <a:rPr lang="nl-NL" sz="4200">
                <a:solidFill>
                  <a:schemeClr val="bg1"/>
                </a:solidFill>
              </a:rPr>
              <a:t>Bronnen (selectie)</a:t>
            </a:r>
          </a:p>
        </p:txBody>
      </p:sp>
      <p:sp>
        <p:nvSpPr>
          <p:cNvPr id="3" name="Content Placeholder 2"/>
          <p:cNvSpPr>
            <a:spLocks noGrp="1"/>
          </p:cNvSpPr>
          <p:nvPr>
            <p:ph idx="1"/>
          </p:nvPr>
        </p:nvSpPr>
        <p:spPr>
          <a:xfrm>
            <a:off x="3005822" y="456305"/>
            <a:ext cx="5657025" cy="4059332"/>
          </a:xfrm>
        </p:spPr>
        <p:txBody>
          <a:bodyPr anchor="ctr">
            <a:noAutofit/>
          </a:bodyPr>
          <a:lstStyle/>
          <a:p>
            <a:pPr>
              <a:lnSpc>
                <a:spcPct val="90000"/>
              </a:lnSpc>
            </a:pPr>
            <a:endParaRPr lang="nl-NL" sz="2400" dirty="0">
              <a:solidFill>
                <a:schemeClr val="bg1"/>
              </a:solidFill>
            </a:endParaRPr>
          </a:p>
          <a:p>
            <a:pPr>
              <a:lnSpc>
                <a:spcPct val="90000"/>
              </a:lnSpc>
            </a:pPr>
            <a:r>
              <a:rPr lang="nl-NL" sz="2400" dirty="0">
                <a:solidFill>
                  <a:schemeClr val="bg1"/>
                </a:solidFill>
              </a:rPr>
              <a:t>NVWA</a:t>
            </a:r>
          </a:p>
          <a:p>
            <a:pPr>
              <a:lnSpc>
                <a:spcPct val="90000"/>
              </a:lnSpc>
            </a:pPr>
            <a:r>
              <a:rPr lang="nl-NL" sz="2400" dirty="0">
                <a:solidFill>
                  <a:schemeClr val="bg1"/>
                </a:solidFill>
              </a:rPr>
              <a:t>Beleidsnota’s gemeenten</a:t>
            </a:r>
          </a:p>
          <a:p>
            <a:pPr>
              <a:lnSpc>
                <a:spcPct val="90000"/>
              </a:lnSpc>
            </a:pPr>
            <a:r>
              <a:rPr lang="nl-NL" sz="2400" dirty="0">
                <a:solidFill>
                  <a:schemeClr val="bg1"/>
                </a:solidFill>
              </a:rPr>
              <a:t>Raad voor Dierenaangelegenheden (</a:t>
            </a:r>
            <a:r>
              <a:rPr lang="nl-NL" sz="2400" dirty="0">
                <a:solidFill>
                  <a:schemeClr val="bg1"/>
                </a:solidFill>
                <a:hlinkClick r:id="rId4"/>
              </a:rPr>
              <a:t>https://www.rda.nl</a:t>
            </a:r>
            <a:r>
              <a:rPr lang="nl-NL" sz="2400" dirty="0">
                <a:solidFill>
                  <a:schemeClr val="bg1"/>
                </a:solidFill>
              </a:rPr>
              <a:t>)</a:t>
            </a:r>
          </a:p>
          <a:p>
            <a:pPr>
              <a:lnSpc>
                <a:spcPct val="90000"/>
              </a:lnSpc>
            </a:pPr>
            <a:r>
              <a:rPr lang="nl-NL" sz="2400" dirty="0" err="1">
                <a:solidFill>
                  <a:schemeClr val="bg1"/>
                </a:solidFill>
              </a:rPr>
              <a:t>DierVizier</a:t>
            </a:r>
            <a:r>
              <a:rPr lang="nl-NL" sz="2400" dirty="0">
                <a:solidFill>
                  <a:schemeClr val="bg1"/>
                </a:solidFill>
              </a:rPr>
              <a:t> – kennisplatform gemeenten, LVVN, dierenwelzijns- en kennisorganisaties (</a:t>
            </a:r>
            <a:r>
              <a:rPr lang="nl-NL" sz="2400" dirty="0">
                <a:solidFill>
                  <a:schemeClr val="bg1"/>
                </a:solidFill>
                <a:hlinkClick r:id="rId5"/>
              </a:rPr>
              <a:t>https://diervizier.nl</a:t>
            </a:r>
            <a:r>
              <a:rPr lang="nl-NL" sz="2400" dirty="0">
                <a:solidFill>
                  <a:schemeClr val="bg1"/>
                </a:solidFill>
              </a:rPr>
              <a:t>)</a:t>
            </a:r>
          </a:p>
          <a:p>
            <a:pPr>
              <a:lnSpc>
                <a:spcPct val="90000"/>
              </a:lnSpc>
            </a:pPr>
            <a:r>
              <a:rPr lang="nl-NL" sz="2400" dirty="0">
                <a:solidFill>
                  <a:schemeClr val="bg1"/>
                </a:solidFill>
              </a:rPr>
              <a:t>Dierenbescherming – Aanbevelingen 2026–2030.</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116483B2-E4AB-4B9B-8095-EFDF37719DD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5" name="Color">
              <a:extLst>
                <a:ext uri="{FF2B5EF4-FFF2-40B4-BE49-F238E27FC236}">
                  <a16:creationId xmlns:a16="http://schemas.microsoft.com/office/drawing/2014/main" id="{F6F7DCBC-657D-4A6A-8ECA-E624AA9E85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4870CDC1-11AF-44D7-93E6-339AF652FC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2">
            <a:extLst>
              <a:ext uri="{FF2B5EF4-FFF2-40B4-BE49-F238E27FC236}">
                <a16:creationId xmlns:a16="http://schemas.microsoft.com/office/drawing/2014/main" id="{025813E9-38C3-9632-83E1-0BE7B88C81A7}"/>
              </a:ext>
            </a:extLst>
          </p:cNvPr>
          <p:cNvSpPr>
            <a:spLocks noChangeArrowheads="1"/>
          </p:cNvSpPr>
          <p:nvPr/>
        </p:nvSpPr>
        <p:spPr bwMode="auto">
          <a:xfrm>
            <a:off x="2065393" y="70751"/>
            <a:ext cx="26937730"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nl-NL"/>
          </a:p>
        </p:txBody>
      </p:sp>
      <p:pic>
        <p:nvPicPr>
          <p:cNvPr id="11" name="Afbeelding 512755963" descr="Afbeelding met Graphics, vogel, grafische vormgeving&#10;&#10;Automatisch gegenereerde beschrijving">
            <a:extLst>
              <a:ext uri="{FF2B5EF4-FFF2-40B4-BE49-F238E27FC236}">
                <a16:creationId xmlns:a16="http://schemas.microsoft.com/office/drawing/2014/main" id="{2F92D1C3-DEEA-B34B-337E-7F2C1F87836A}"/>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5892636" y="5424483"/>
            <a:ext cx="2758833" cy="903517"/>
          </a:xfrm>
          <a:prstGeom prst="rect">
            <a:avLst/>
          </a:prstGeom>
          <a:noFill/>
          <a:extLst>
            <a:ext uri="{909E8E84-426E-40DD-AFC4-6F175D3DCCD1}">
              <a14:hiddenFill xmlns:a14="http://schemas.microsoft.com/office/drawing/2010/main">
                <a:solidFill>
                  <a:srgbClr val="FFFFFF"/>
                </a:solidFill>
              </a14:hiddenFill>
            </a:ext>
          </a:extLst>
        </p:spPr>
      </p:pic>
      <p:sp>
        <p:nvSpPr>
          <p:cNvPr id="5" name="Titel 1">
            <a:extLst>
              <a:ext uri="{FF2B5EF4-FFF2-40B4-BE49-F238E27FC236}">
                <a16:creationId xmlns:a16="http://schemas.microsoft.com/office/drawing/2014/main" id="{11B1050A-0F5C-41EE-43B2-4C0CFEB851B5}"/>
              </a:ext>
            </a:extLst>
          </p:cNvPr>
          <p:cNvSpPr>
            <a:spLocks noGrp="1"/>
          </p:cNvSpPr>
          <p:nvPr>
            <p:ph type="title"/>
          </p:nvPr>
        </p:nvSpPr>
        <p:spPr>
          <a:xfrm>
            <a:off x="457200" y="274638"/>
            <a:ext cx="8229600" cy="1143000"/>
          </a:xfrm>
        </p:spPr>
        <p:txBody>
          <a:bodyPr/>
          <a:lstStyle/>
          <a:p>
            <a:r>
              <a:rPr lang="nl-NL" dirty="0">
                <a:solidFill>
                  <a:schemeClr val="bg1"/>
                </a:solidFill>
              </a:rPr>
              <a:t>Hoeksche Waard</a:t>
            </a:r>
          </a:p>
        </p:txBody>
      </p:sp>
      <p:sp>
        <p:nvSpPr>
          <p:cNvPr id="8" name="Tijdelijke aanduiding voor inhoud 2">
            <a:extLst>
              <a:ext uri="{FF2B5EF4-FFF2-40B4-BE49-F238E27FC236}">
                <a16:creationId xmlns:a16="http://schemas.microsoft.com/office/drawing/2014/main" id="{1C146413-1189-D685-0585-3A876DB17D5A}"/>
              </a:ext>
            </a:extLst>
          </p:cNvPr>
          <p:cNvSpPr>
            <a:spLocks noGrp="1"/>
          </p:cNvSpPr>
          <p:nvPr>
            <p:ph idx="1"/>
          </p:nvPr>
        </p:nvSpPr>
        <p:spPr>
          <a:xfrm>
            <a:off x="492531" y="1355579"/>
            <a:ext cx="8229600" cy="3944669"/>
          </a:xfrm>
        </p:spPr>
        <p:txBody>
          <a:bodyPr>
            <a:noAutofit/>
          </a:bodyPr>
          <a:lstStyle/>
          <a:p>
            <a:pPr marL="0" indent="0">
              <a:buNone/>
            </a:pPr>
            <a:r>
              <a:rPr lang="nl-NL" sz="2600" dirty="0">
                <a:solidFill>
                  <a:schemeClr val="bg1"/>
                </a:solidFill>
              </a:rPr>
              <a:t>Gemeenten hebben een wettelijke plicht tot het opvangen en vervoeren van gehouden dieren, waarbij ze samenwerken met organisaties als de Dierenbescherming en de dierenambulance. </a:t>
            </a:r>
            <a:endParaRPr lang="nl-NL" sz="2600" dirty="0"/>
          </a:p>
          <a:p>
            <a:pPr marL="0" indent="0">
              <a:buNone/>
            </a:pPr>
            <a:endParaRPr lang="nl-NL" sz="2600" dirty="0">
              <a:solidFill>
                <a:schemeClr val="bg1"/>
              </a:solidFill>
            </a:endParaRPr>
          </a:p>
          <a:p>
            <a:pPr marL="0" indent="0">
              <a:buNone/>
            </a:pPr>
            <a:r>
              <a:rPr lang="nl-NL" sz="2600" dirty="0">
                <a:solidFill>
                  <a:schemeClr val="bg1"/>
                </a:solidFill>
              </a:rPr>
              <a:t>De Omgevingswet verplicht alle overheden, inclusief gemeenten, een zorgplicht te hebben voor wilde dieren en hun leefomgeving. Dit betekent dat ingrepen die schade toebrengen aan wilde dieren of hun leefomgeving beperkt moeten worden. </a:t>
            </a:r>
          </a:p>
          <a:p>
            <a:pPr marL="0" indent="0">
              <a:buNone/>
            </a:pPr>
            <a:endParaRPr lang="nl-NL" sz="2600" dirty="0">
              <a:solidFill>
                <a:schemeClr val="bg1"/>
              </a:solidFill>
            </a:endParaRPr>
          </a:p>
        </p:txBody>
      </p:sp>
    </p:spTree>
    <p:extLst>
      <p:ext uri="{BB962C8B-B14F-4D97-AF65-F5344CB8AC3E}">
        <p14:creationId xmlns:p14="http://schemas.microsoft.com/office/powerpoint/2010/main" val="312237440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Afbeelding 512755963" descr="Afbeelding met Graphics, vogel, grafische vormgeving&#10;&#10;Automatisch gegenereerde beschrijving">
            <a:extLst>
              <a:ext uri="{FF2B5EF4-FFF2-40B4-BE49-F238E27FC236}">
                <a16:creationId xmlns:a16="http://schemas.microsoft.com/office/drawing/2014/main" id="{B3745A73-C276-21A0-C7D7-0306221C824C}"/>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323812" y="980141"/>
            <a:ext cx="4933814" cy="2751749"/>
          </a:xfrm>
        </p:spPr>
        <p:txBody>
          <a:bodyPr anchor="ctr">
            <a:normAutofit/>
          </a:bodyPr>
          <a:lstStyle/>
          <a:p>
            <a:pPr algn="l"/>
            <a:r>
              <a:rPr lang="nl-NL" sz="4000" dirty="0">
                <a:solidFill>
                  <a:schemeClr val="bg1"/>
                </a:solidFill>
              </a:rPr>
              <a:t>Dieren hebben</a:t>
            </a:r>
            <a:br>
              <a:rPr lang="nl-NL" sz="4000" dirty="0">
                <a:solidFill>
                  <a:schemeClr val="bg1"/>
                </a:solidFill>
              </a:rPr>
            </a:br>
            <a:r>
              <a:rPr lang="nl-NL" sz="4000" dirty="0">
                <a:solidFill>
                  <a:schemeClr val="bg1"/>
                </a:solidFill>
              </a:rPr>
              <a:t>een gevoel</a:t>
            </a:r>
            <a:endParaRPr lang="nl-NL" sz="4200" dirty="0">
              <a:solidFill>
                <a:schemeClr val="bg1"/>
              </a:solidFill>
            </a:endParaRPr>
          </a:p>
        </p:txBody>
      </p:sp>
      <p:sp>
        <p:nvSpPr>
          <p:cNvPr id="3" name="Content Placeholder 2"/>
          <p:cNvSpPr>
            <a:spLocks noGrp="1"/>
          </p:cNvSpPr>
          <p:nvPr>
            <p:ph idx="1"/>
          </p:nvPr>
        </p:nvSpPr>
        <p:spPr>
          <a:xfrm>
            <a:off x="3870216" y="889375"/>
            <a:ext cx="4933815" cy="4398270"/>
          </a:xfrm>
        </p:spPr>
        <p:txBody>
          <a:bodyPr anchor="ctr">
            <a:noAutofit/>
          </a:bodyPr>
          <a:lstStyle/>
          <a:p>
            <a:pPr marL="0" indent="0">
              <a:buNone/>
            </a:pPr>
            <a:r>
              <a:rPr lang="nl-NL" sz="2800" dirty="0">
                <a:solidFill>
                  <a:schemeClr val="bg1"/>
                </a:solidFill>
              </a:rPr>
              <a:t>In de Wet Dieren staat de intrinsieke waarde van het dier centraal. </a:t>
            </a:r>
            <a:br>
              <a:rPr lang="nl-NL" sz="2800" dirty="0">
                <a:solidFill>
                  <a:schemeClr val="bg1"/>
                </a:solidFill>
              </a:rPr>
            </a:br>
            <a:r>
              <a:rPr lang="nl-NL" sz="2800" dirty="0">
                <a:solidFill>
                  <a:schemeClr val="bg1"/>
                </a:solidFill>
              </a:rPr>
              <a:t>Dit betekent dat dieren een eigen waarde hebben. </a:t>
            </a:r>
            <a:br>
              <a:rPr lang="nl-NL" sz="2800" dirty="0">
                <a:solidFill>
                  <a:schemeClr val="bg1"/>
                </a:solidFill>
              </a:rPr>
            </a:br>
            <a:r>
              <a:rPr lang="nl-NL" sz="2800" dirty="0">
                <a:solidFill>
                  <a:schemeClr val="bg1"/>
                </a:solidFill>
              </a:rPr>
              <a:t>Dieren zijn wezens met gevoel. </a:t>
            </a:r>
            <a:br>
              <a:rPr lang="nl-NL" sz="2800" dirty="0">
                <a:solidFill>
                  <a:schemeClr val="bg1"/>
                </a:solidFill>
              </a:rPr>
            </a:br>
            <a:r>
              <a:rPr lang="nl-NL" sz="2800" dirty="0">
                <a:solidFill>
                  <a:schemeClr val="bg1"/>
                </a:solidFill>
              </a:rPr>
              <a:t>Dierenwelzijn gaat over de kwaliteit van het leven van dieren. </a:t>
            </a:r>
          </a:p>
        </p:txBody>
      </p:sp>
    </p:spTree>
    <p:extLst>
      <p:ext uri="{BB962C8B-B14F-4D97-AF65-F5344CB8AC3E}">
        <p14:creationId xmlns:p14="http://schemas.microsoft.com/office/powerpoint/2010/main" val="42007265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Afbeelding 512755963" descr="Afbeelding met Graphics, vogel, grafische vormgeving&#10;&#10;Automatisch gegenereerde beschrijving">
            <a:extLst>
              <a:ext uri="{FF2B5EF4-FFF2-40B4-BE49-F238E27FC236}">
                <a16:creationId xmlns:a16="http://schemas.microsoft.com/office/drawing/2014/main" id="{B3745A73-C276-21A0-C7D7-0306221C824C}"/>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378250" y="490070"/>
            <a:ext cx="4072687" cy="2751749"/>
          </a:xfrm>
        </p:spPr>
        <p:txBody>
          <a:bodyPr anchor="ctr">
            <a:normAutofit/>
          </a:bodyPr>
          <a:lstStyle/>
          <a:p>
            <a:pPr algn="l"/>
            <a:r>
              <a:rPr lang="nl-NL" sz="4000" dirty="0" err="1">
                <a:solidFill>
                  <a:schemeClr val="bg1"/>
                </a:solidFill>
              </a:rPr>
              <a:t>DierVizier</a:t>
            </a:r>
            <a:endParaRPr lang="nl-NL" sz="4200" dirty="0">
              <a:solidFill>
                <a:schemeClr val="bg1"/>
              </a:solidFill>
            </a:endParaRPr>
          </a:p>
        </p:txBody>
      </p:sp>
      <p:sp>
        <p:nvSpPr>
          <p:cNvPr id="3" name="Content Placeholder 2"/>
          <p:cNvSpPr>
            <a:spLocks noGrp="1"/>
          </p:cNvSpPr>
          <p:nvPr>
            <p:ph idx="1"/>
          </p:nvPr>
        </p:nvSpPr>
        <p:spPr>
          <a:xfrm>
            <a:off x="2989943" y="490070"/>
            <a:ext cx="5814088" cy="4749587"/>
          </a:xfrm>
        </p:spPr>
        <p:txBody>
          <a:bodyPr anchor="ctr">
            <a:noAutofit/>
          </a:bodyPr>
          <a:lstStyle/>
          <a:p>
            <a:pPr marL="0" indent="0">
              <a:buNone/>
            </a:pPr>
            <a:r>
              <a:rPr lang="nl-NL" sz="2600" b="1" i="1" dirty="0">
                <a:solidFill>
                  <a:schemeClr val="bg1"/>
                </a:solidFill>
              </a:rPr>
              <a:t>“Groenblauwe gemeente</a:t>
            </a:r>
          </a:p>
          <a:p>
            <a:pPr marL="0" indent="0">
              <a:buNone/>
            </a:pPr>
            <a:r>
              <a:rPr lang="nl-NL" sz="2600" i="1" dirty="0">
                <a:solidFill>
                  <a:schemeClr val="bg1"/>
                </a:solidFill>
              </a:rPr>
              <a:t>Behoud en ontwikkeling van een samenhangend groenblauw raamwerk in en om het dorp geeft betekenis aan ecologie en draagt bij aan vergroting van biodiversiteit. In iedere gemeente, ook binnen de bebouwde kom, vinden we een groot aantal vrij levende dieren. Hun aanwezigheid wordt bevorderd door aanleg en onderhoud van een diervriendelijke omgeving.”</a:t>
            </a:r>
          </a:p>
        </p:txBody>
      </p:sp>
    </p:spTree>
    <p:extLst>
      <p:ext uri="{BB962C8B-B14F-4D97-AF65-F5344CB8AC3E}">
        <p14:creationId xmlns:p14="http://schemas.microsoft.com/office/powerpoint/2010/main" val="281809366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Afbeelding 512755963" descr="Afbeelding met Graphics, vogel, grafische vormgeving&#10;&#10;Automatisch gegenereerde beschrijving">
            <a:extLst>
              <a:ext uri="{FF2B5EF4-FFF2-40B4-BE49-F238E27FC236}">
                <a16:creationId xmlns:a16="http://schemas.microsoft.com/office/drawing/2014/main" id="{B3745A73-C276-21A0-C7D7-0306221C824C}"/>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378250" y="490070"/>
            <a:ext cx="4072687" cy="2751749"/>
          </a:xfrm>
        </p:spPr>
        <p:txBody>
          <a:bodyPr anchor="ctr">
            <a:normAutofit/>
          </a:bodyPr>
          <a:lstStyle/>
          <a:p>
            <a:pPr algn="l"/>
            <a:r>
              <a:rPr lang="nl-NL" sz="4000" dirty="0">
                <a:solidFill>
                  <a:schemeClr val="bg1"/>
                </a:solidFill>
              </a:rPr>
              <a:t>Dierenwelzijn</a:t>
            </a:r>
            <a:endParaRPr lang="nl-NL" sz="4200" dirty="0">
              <a:solidFill>
                <a:schemeClr val="bg1"/>
              </a:solidFill>
            </a:endParaRPr>
          </a:p>
        </p:txBody>
      </p:sp>
      <p:sp>
        <p:nvSpPr>
          <p:cNvPr id="3" name="Content Placeholder 2"/>
          <p:cNvSpPr>
            <a:spLocks noGrp="1"/>
          </p:cNvSpPr>
          <p:nvPr>
            <p:ph idx="1"/>
          </p:nvPr>
        </p:nvSpPr>
        <p:spPr>
          <a:xfrm>
            <a:off x="3437468" y="761483"/>
            <a:ext cx="5366420" cy="4398270"/>
          </a:xfrm>
        </p:spPr>
        <p:txBody>
          <a:bodyPr anchor="ctr">
            <a:noAutofit/>
          </a:bodyPr>
          <a:lstStyle/>
          <a:p>
            <a:pPr marL="0" indent="0">
              <a:buNone/>
            </a:pPr>
            <a:r>
              <a:rPr lang="nl-NL" sz="2800" dirty="0">
                <a:solidFill>
                  <a:schemeClr val="bg1"/>
                </a:solidFill>
              </a:rPr>
              <a:t>De Hoeksche Waard is een groot en vooral landelijk gebied met een diverse flora en fauna.</a:t>
            </a:r>
            <a:br>
              <a:rPr lang="nl-NL" sz="2800" dirty="0">
                <a:solidFill>
                  <a:schemeClr val="bg1"/>
                </a:solidFill>
              </a:rPr>
            </a:br>
            <a:r>
              <a:rPr lang="nl-NL" sz="2800" dirty="0">
                <a:solidFill>
                  <a:schemeClr val="bg1"/>
                </a:solidFill>
              </a:rPr>
              <a:t>Bij alle uitdagingen op gebieden als </a:t>
            </a:r>
            <a:r>
              <a:rPr lang="nl-NL" sz="2800" dirty="0" err="1">
                <a:solidFill>
                  <a:schemeClr val="bg1"/>
                </a:solidFill>
              </a:rPr>
              <a:t>natuurinclusief</a:t>
            </a:r>
            <a:r>
              <a:rPr lang="nl-NL" sz="2800" dirty="0">
                <a:solidFill>
                  <a:schemeClr val="bg1"/>
                </a:solidFill>
              </a:rPr>
              <a:t> bouwen, klimaatadaptatie en onze leefomgeving neemt het dier een volwaardige plek in: dieren horen bij onze samenleving en hebben recht op een goed leven. </a:t>
            </a:r>
          </a:p>
        </p:txBody>
      </p:sp>
    </p:spTree>
    <p:extLst>
      <p:ext uri="{BB962C8B-B14F-4D97-AF65-F5344CB8AC3E}">
        <p14:creationId xmlns:p14="http://schemas.microsoft.com/office/powerpoint/2010/main" val="4062756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Afbeelding 512755963" descr="Afbeelding met Graphics, vogel, grafische vormgeving&#10;&#10;Automatisch gegenereerde beschrijving">
            <a:extLst>
              <a:ext uri="{FF2B5EF4-FFF2-40B4-BE49-F238E27FC236}">
                <a16:creationId xmlns:a16="http://schemas.microsoft.com/office/drawing/2014/main" id="{B3745A73-C276-21A0-C7D7-0306221C824C}"/>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6045198" y="5378411"/>
            <a:ext cx="2758833" cy="903517"/>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378250" y="490070"/>
            <a:ext cx="4072687" cy="2751749"/>
          </a:xfrm>
        </p:spPr>
        <p:txBody>
          <a:bodyPr anchor="ctr">
            <a:normAutofit/>
          </a:bodyPr>
          <a:lstStyle/>
          <a:p>
            <a:pPr algn="l"/>
            <a:r>
              <a:rPr lang="nl-NL" sz="4200" dirty="0">
                <a:solidFill>
                  <a:schemeClr val="bg1"/>
                </a:solidFill>
              </a:rPr>
              <a:t>Waarom dit voorstel?</a:t>
            </a:r>
          </a:p>
        </p:txBody>
      </p:sp>
      <p:sp>
        <p:nvSpPr>
          <p:cNvPr id="3" name="Content Placeholder 2"/>
          <p:cNvSpPr>
            <a:spLocks noGrp="1"/>
          </p:cNvSpPr>
          <p:nvPr>
            <p:ph idx="1"/>
          </p:nvPr>
        </p:nvSpPr>
        <p:spPr>
          <a:xfrm>
            <a:off x="3601632" y="399569"/>
            <a:ext cx="4750470" cy="5113528"/>
          </a:xfrm>
        </p:spPr>
        <p:txBody>
          <a:bodyPr anchor="ctr">
            <a:noAutofit/>
          </a:bodyPr>
          <a:lstStyle/>
          <a:p>
            <a:pPr marL="0" indent="0">
              <a:lnSpc>
                <a:spcPct val="90000"/>
              </a:lnSpc>
              <a:buNone/>
            </a:pPr>
            <a:endParaRPr lang="nl-NL" sz="2400" dirty="0">
              <a:solidFill>
                <a:schemeClr val="bg1"/>
              </a:solidFill>
            </a:endParaRPr>
          </a:p>
          <a:p>
            <a:pPr>
              <a:lnSpc>
                <a:spcPct val="90000"/>
              </a:lnSpc>
            </a:pPr>
            <a:r>
              <a:rPr lang="nl-NL" sz="2400" dirty="0">
                <a:solidFill>
                  <a:schemeClr val="bg1"/>
                </a:solidFill>
              </a:rPr>
              <a:t>Coalitieakkoord noemt dierenwelzijn en er is een wethouder voor dierenwelzijn</a:t>
            </a:r>
          </a:p>
          <a:p>
            <a:pPr>
              <a:lnSpc>
                <a:spcPct val="90000"/>
              </a:lnSpc>
            </a:pPr>
            <a:r>
              <a:rPr lang="nl-NL" sz="2400" dirty="0">
                <a:solidFill>
                  <a:schemeClr val="bg1"/>
                </a:solidFill>
              </a:rPr>
              <a:t>Gemeente besteedt €129.000 aan dierenwelzijn, inzet gericht op wettelijke taken maar zonder integraal beleid.</a:t>
            </a:r>
          </a:p>
          <a:p>
            <a:pPr>
              <a:lnSpc>
                <a:spcPct val="90000"/>
              </a:lnSpc>
            </a:pPr>
            <a:r>
              <a:rPr lang="nl-NL" sz="2400" dirty="0">
                <a:solidFill>
                  <a:schemeClr val="bg1"/>
                </a:solidFill>
              </a:rPr>
              <a:t>Inwoners vinden nu moeilijk de juiste route bij dierenkwesties.</a:t>
            </a:r>
          </a:p>
          <a:p>
            <a:pPr>
              <a:lnSpc>
                <a:spcPct val="90000"/>
              </a:lnSpc>
            </a:pPr>
            <a:r>
              <a:rPr lang="nl-NL" sz="2400" dirty="0">
                <a:solidFill>
                  <a:schemeClr val="bg1"/>
                </a:solidFill>
              </a:rPr>
              <a:t>Dierenwelzijn draagt bij aan betere leefomstandigheden voor dieren maar ook leefbaarheid, sociale samenhang en veiligheid.</a:t>
            </a:r>
          </a:p>
          <a:p>
            <a:pPr>
              <a:lnSpc>
                <a:spcPct val="90000"/>
              </a:lnSpc>
            </a:pPr>
            <a:r>
              <a:rPr lang="nl-NL" sz="2400" dirty="0">
                <a:solidFill>
                  <a:schemeClr val="bg1"/>
                </a:solidFill>
              </a:rPr>
              <a:t>En …</a:t>
            </a:r>
          </a:p>
        </p:txBody>
      </p:sp>
    </p:spTree>
    <p:extLst>
      <p:ext uri="{BB962C8B-B14F-4D97-AF65-F5344CB8AC3E}">
        <p14:creationId xmlns:p14="http://schemas.microsoft.com/office/powerpoint/2010/main" val="324687171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116483B2-E4AB-4B9B-8095-EFDF37719DD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15" name="Color">
              <a:extLst>
                <a:ext uri="{FF2B5EF4-FFF2-40B4-BE49-F238E27FC236}">
                  <a16:creationId xmlns:a16="http://schemas.microsoft.com/office/drawing/2014/main" id="{F6F7DCBC-657D-4A6A-8ECA-E624AA9E85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4870CDC1-11AF-44D7-93E6-339AF652FC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19" name="Freeform: Shape 1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2">
            <a:extLst>
              <a:ext uri="{FF2B5EF4-FFF2-40B4-BE49-F238E27FC236}">
                <a16:creationId xmlns:a16="http://schemas.microsoft.com/office/drawing/2014/main" id="{025813E9-38C3-9632-83E1-0BE7B88C81A7}"/>
              </a:ext>
            </a:extLst>
          </p:cNvPr>
          <p:cNvSpPr>
            <a:spLocks noChangeArrowheads="1"/>
          </p:cNvSpPr>
          <p:nvPr/>
        </p:nvSpPr>
        <p:spPr bwMode="auto">
          <a:xfrm>
            <a:off x="2065393" y="70751"/>
            <a:ext cx="26937730"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nl-NL"/>
          </a:p>
        </p:txBody>
      </p:sp>
      <p:pic>
        <p:nvPicPr>
          <p:cNvPr id="11" name="Afbeelding 512755963" descr="Afbeelding met Graphics, vogel, grafische vormgeving&#10;&#10;Automatisch gegenereerde beschrijving">
            <a:extLst>
              <a:ext uri="{FF2B5EF4-FFF2-40B4-BE49-F238E27FC236}">
                <a16:creationId xmlns:a16="http://schemas.microsoft.com/office/drawing/2014/main" id="{2F92D1C3-DEEA-B34B-337E-7F2C1F87836A}"/>
              </a:ext>
            </a:extLst>
          </p:cNvPr>
          <p:cNvPicPr>
            <a:picLocks noChangeAspect="1" noChangeArrowheads="1"/>
          </p:cNvPicPr>
          <p:nvPr/>
        </p:nvPicPr>
        <p:blipFill>
          <a:blip r:embed="rId2" r:link="rId3">
            <a:extLst>
              <a:ext uri="{28A0092B-C50C-407E-A947-70E740481C1C}">
                <a14:useLocalDpi xmlns:a14="http://schemas.microsoft.com/office/drawing/2010/main" val="0"/>
              </a:ext>
            </a:extLst>
          </a:blip>
          <a:stretch>
            <a:fillRect/>
          </a:stretch>
        </p:blipFill>
        <p:spPr bwMode="auto">
          <a:xfrm>
            <a:off x="5892636" y="5424483"/>
            <a:ext cx="2758833" cy="903517"/>
          </a:xfrm>
          <a:prstGeom prst="rect">
            <a:avLst/>
          </a:prstGeom>
          <a:noFill/>
          <a:extLst>
            <a:ext uri="{909E8E84-426E-40DD-AFC4-6F175D3DCCD1}">
              <a14:hiddenFill xmlns:a14="http://schemas.microsoft.com/office/drawing/2010/main">
                <a:solidFill>
                  <a:srgbClr val="FFFFFF"/>
                </a:solidFill>
              </a14:hiddenFill>
            </a:ext>
          </a:extLst>
        </p:spPr>
      </p:pic>
      <p:sp>
        <p:nvSpPr>
          <p:cNvPr id="3" name="Tijdelijke aanduiding voor inhoud 2">
            <a:extLst>
              <a:ext uri="{FF2B5EF4-FFF2-40B4-BE49-F238E27FC236}">
                <a16:creationId xmlns:a16="http://schemas.microsoft.com/office/drawing/2014/main" id="{6AB39A64-DA9F-1A97-97EA-9DE1FC7C1078}"/>
              </a:ext>
            </a:extLst>
          </p:cNvPr>
          <p:cNvSpPr>
            <a:spLocks noGrp="1"/>
          </p:cNvSpPr>
          <p:nvPr>
            <p:ph idx="1"/>
          </p:nvPr>
        </p:nvSpPr>
        <p:spPr/>
        <p:txBody>
          <a:bodyPr/>
          <a:lstStyle/>
          <a:p>
            <a:pPr marL="0" indent="0">
              <a:buNone/>
            </a:pPr>
            <a:endParaRPr lang="nl-NL" dirty="0"/>
          </a:p>
        </p:txBody>
      </p:sp>
      <p:sp>
        <p:nvSpPr>
          <p:cNvPr id="5" name="Titel 1">
            <a:extLst>
              <a:ext uri="{FF2B5EF4-FFF2-40B4-BE49-F238E27FC236}">
                <a16:creationId xmlns:a16="http://schemas.microsoft.com/office/drawing/2014/main" id="{11B1050A-0F5C-41EE-43B2-4C0CFEB851B5}"/>
              </a:ext>
            </a:extLst>
          </p:cNvPr>
          <p:cNvSpPr>
            <a:spLocks noGrp="1"/>
          </p:cNvSpPr>
          <p:nvPr>
            <p:ph type="title"/>
          </p:nvPr>
        </p:nvSpPr>
        <p:spPr>
          <a:xfrm>
            <a:off x="457200" y="274638"/>
            <a:ext cx="8229600" cy="1143000"/>
          </a:xfrm>
        </p:spPr>
        <p:txBody>
          <a:bodyPr/>
          <a:lstStyle/>
          <a:p>
            <a:r>
              <a:rPr lang="nl-NL" dirty="0">
                <a:solidFill>
                  <a:schemeClr val="bg1"/>
                </a:solidFill>
              </a:rPr>
              <a:t>Dierenwelzijn is belangrijk!</a:t>
            </a:r>
          </a:p>
        </p:txBody>
      </p:sp>
      <p:pic>
        <p:nvPicPr>
          <p:cNvPr id="7" name="Afbeelding 6" descr="Afbeelding met tekst, kat, schermopname, logo&#10;&#10;Door AI gegenereerde inhoud is mogelijk onjuist.">
            <a:extLst>
              <a:ext uri="{FF2B5EF4-FFF2-40B4-BE49-F238E27FC236}">
                <a16:creationId xmlns:a16="http://schemas.microsoft.com/office/drawing/2014/main" id="{9AE7D075-3EF9-E283-0D88-9DCEADFBE65F}"/>
              </a:ext>
            </a:extLst>
          </p:cNvPr>
          <p:cNvPicPr>
            <a:picLocks noChangeAspect="1"/>
          </p:cNvPicPr>
          <p:nvPr/>
        </p:nvPicPr>
        <p:blipFill>
          <a:blip r:embed="rId4"/>
          <a:stretch>
            <a:fillRect/>
          </a:stretch>
        </p:blipFill>
        <p:spPr>
          <a:xfrm>
            <a:off x="2065393" y="1600200"/>
            <a:ext cx="4913202" cy="3618568"/>
          </a:xfrm>
          <a:prstGeom prst="rect">
            <a:avLst/>
          </a:prstGeom>
        </p:spPr>
      </p:pic>
    </p:spTree>
    <p:extLst>
      <p:ext uri="{BB962C8B-B14F-4D97-AF65-F5344CB8AC3E}">
        <p14:creationId xmlns:p14="http://schemas.microsoft.com/office/powerpoint/2010/main" val="1588580896"/>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docProps/app.xml><?xml version="1.0" encoding="utf-8"?>
<Properties xmlns="http://schemas.openxmlformats.org/officeDocument/2006/extended-properties" xmlns:vt="http://schemas.openxmlformats.org/officeDocument/2006/docPropsVTypes">
  <Template>Parcel</Template>
  <TotalTime>1631</TotalTime>
  <Words>2025</Words>
  <Application>Microsoft Office PowerPoint</Application>
  <PresentationFormat>Diavoorstelling (4:3)</PresentationFormat>
  <Paragraphs>202</Paragraphs>
  <Slides>38</Slides>
  <Notes>0</Notes>
  <HiddenSlides>0</HiddenSlides>
  <MMClips>0</MMClips>
  <ScaleCrop>false</ScaleCrop>
  <HeadingPairs>
    <vt:vector size="6" baseType="variant">
      <vt:variant>
        <vt:lpstr>Gebruikte lettertypen</vt:lpstr>
      </vt:variant>
      <vt:variant>
        <vt:i4>5</vt:i4>
      </vt:variant>
      <vt:variant>
        <vt:lpstr>Thema</vt:lpstr>
      </vt:variant>
      <vt:variant>
        <vt:i4>1</vt:i4>
      </vt:variant>
      <vt:variant>
        <vt:lpstr>Diatitels</vt:lpstr>
      </vt:variant>
      <vt:variant>
        <vt:i4>38</vt:i4>
      </vt:variant>
    </vt:vector>
  </HeadingPairs>
  <TitlesOfParts>
    <vt:vector size="44" baseType="lpstr">
      <vt:lpstr>Amsterdam Four</vt:lpstr>
      <vt:lpstr>Arial</vt:lpstr>
      <vt:lpstr>Arial Bold</vt:lpstr>
      <vt:lpstr>Calibri</vt:lpstr>
      <vt:lpstr>Roboto</vt:lpstr>
      <vt:lpstr>Office Theme</vt:lpstr>
      <vt:lpstr>PowerPoint-presentatie</vt:lpstr>
      <vt:lpstr>Dierenwelzijn</vt:lpstr>
      <vt:lpstr>Totstandkoming voorstel</vt:lpstr>
      <vt:lpstr>Hoeksche Waard</vt:lpstr>
      <vt:lpstr>Dieren hebben een gevoel</vt:lpstr>
      <vt:lpstr>DierVizier</vt:lpstr>
      <vt:lpstr>Dierenwelzijn</vt:lpstr>
      <vt:lpstr>Waarom dit voorstel?</vt:lpstr>
      <vt:lpstr>Dierenwelzijn is belangrijk!</vt:lpstr>
      <vt:lpstr>Dierenwelzijn is belangrijk!</vt:lpstr>
      <vt:lpstr>Dierenwelzijn is belangrijk!</vt:lpstr>
      <vt:lpstr>Dierenwelzijn is belangrijk!</vt:lpstr>
      <vt:lpstr>Wat willen we bereiken? </vt:lpstr>
      <vt:lpstr>Aanbevelingen Dierenbescherming</vt:lpstr>
      <vt:lpstr>Maatschappelijke resultaten</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Hoe willen we dat bereiken?</vt:lpstr>
      <vt:lpstr>Door … </vt:lpstr>
      <vt:lpstr>… en </vt:lpstr>
      <vt:lpstr>40 voorbeelden voor beleid</vt:lpstr>
      <vt:lpstr>Participatie &amp; samenwerking</vt:lpstr>
      <vt:lpstr>Financiële impact</vt:lpstr>
      <vt:lpstr>Gemeenten met dierenwelzijn</vt:lpstr>
      <vt:lpstr>Reactie college </vt:lpstr>
      <vt:lpstr>Conclusie  &amp; oproep</vt:lpstr>
      <vt:lpstr>Planning raadsvoorstel</vt:lpstr>
      <vt:lpstr>Bronnen (selectie)</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
  <cp:keywords/>
  <dc:description>generated using python-pptx</dc:description>
  <cp:lastModifiedBy>Arie de Bondt</cp:lastModifiedBy>
  <cp:revision>53</cp:revision>
  <dcterms:created xsi:type="dcterms:W3CDTF">2013-01-27T09:14:16Z</dcterms:created>
  <dcterms:modified xsi:type="dcterms:W3CDTF">2025-09-30T14:07:36Z</dcterms:modified>
  <cp:category/>
</cp:coreProperties>
</file>