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60" r:id="rId2"/>
    <p:sldId id="295" r:id="rId3"/>
    <p:sldId id="304" r:id="rId4"/>
    <p:sldId id="305" r:id="rId5"/>
    <p:sldId id="306" r:id="rId6"/>
    <p:sldId id="307" r:id="rId7"/>
    <p:sldId id="303" r:id="rId8"/>
    <p:sldId id="302" r:id="rId9"/>
    <p:sldId id="301" r:id="rId10"/>
    <p:sldId id="300" r:id="rId11"/>
    <p:sldId id="309" r:id="rId12"/>
    <p:sldId id="310" r:id="rId13"/>
    <p:sldId id="311" r:id="rId14"/>
    <p:sldId id="308" r:id="rId15"/>
    <p:sldId id="313" r:id="rId16"/>
    <p:sldId id="312" r:id="rId17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6B05"/>
    <a:srgbClr val="58321E"/>
    <a:srgbClr val="000000"/>
    <a:srgbClr val="C7AB84"/>
    <a:srgbClr val="080800"/>
    <a:srgbClr val="DA55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0875" autoAdjust="0"/>
  </p:normalViewPr>
  <p:slideViewPr>
    <p:cSldViewPr>
      <p:cViewPr varScale="1">
        <p:scale>
          <a:sx n="114" d="100"/>
          <a:sy n="114" d="100"/>
        </p:scale>
        <p:origin x="150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19" d="100"/>
          <a:sy n="119" d="100"/>
        </p:scale>
        <p:origin x="-3264" y="-10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814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1814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32EA049-63A5-41B2-80FF-1794F42020D8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3976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907"/>
            <a:ext cx="4984962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814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1814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5A232A7-3661-4D3E-994F-D70133389896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69856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  <p:sp>
        <p:nvSpPr>
          <p:cNvPr id="8196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A4A1F2-F5B8-4CF1-B656-4B1BDADD9B6B}" type="slidenum">
              <a:rPr lang="nl-NL" smtClean="0"/>
              <a:pPr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1603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P gem_Putten logo.jpg                                         00040FBCHD Vonk                        C7020533: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4"/>
          <p:cNvSpPr>
            <a:spLocks noChangeArrowheads="1"/>
          </p:cNvSpPr>
          <p:nvPr userDrawn="1"/>
        </p:nvSpPr>
        <p:spPr bwMode="auto">
          <a:xfrm>
            <a:off x="1295400" y="323850"/>
            <a:ext cx="7543800" cy="1066800"/>
          </a:xfrm>
          <a:prstGeom prst="rect">
            <a:avLst/>
          </a:prstGeom>
          <a:solidFill>
            <a:srgbClr val="C7AB8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r>
              <a:rPr lang="en-US">
                <a:solidFill>
                  <a:srgbClr val="C7AB84"/>
                </a:solidFill>
              </a:rPr>
              <a:t> </a:t>
            </a:r>
          </a:p>
        </p:txBody>
      </p:sp>
      <p:sp>
        <p:nvSpPr>
          <p:cNvPr id="6" name="Rectangle 15"/>
          <p:cNvSpPr>
            <a:spLocks noChangeArrowheads="1"/>
          </p:cNvSpPr>
          <p:nvPr userDrawn="1"/>
        </p:nvSpPr>
        <p:spPr bwMode="auto">
          <a:xfrm>
            <a:off x="1295400" y="3124200"/>
            <a:ext cx="7543800" cy="3429000"/>
          </a:xfrm>
          <a:prstGeom prst="rect">
            <a:avLst/>
          </a:prstGeom>
          <a:solidFill>
            <a:srgbClr val="58321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>
                <a:solidFill>
                  <a:srgbClr val="C7AB84"/>
                </a:solidFill>
              </a:rPr>
              <a:t> </a:t>
            </a:r>
          </a:p>
        </p:txBody>
      </p:sp>
      <p:sp>
        <p:nvSpPr>
          <p:cNvPr id="7" name="Rectangle 13"/>
          <p:cNvSpPr>
            <a:spLocks noChangeArrowheads="1"/>
          </p:cNvSpPr>
          <p:nvPr userDrawn="1"/>
        </p:nvSpPr>
        <p:spPr bwMode="auto">
          <a:xfrm>
            <a:off x="1219200" y="228600"/>
            <a:ext cx="381000" cy="6324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/>
              <a:t>    </a:t>
            </a:r>
          </a:p>
        </p:txBody>
      </p:sp>
      <p:pic>
        <p:nvPicPr>
          <p:cNvPr id="10" name="Picture 11" descr="PP gem_Putten.png                                              00040FBCHD Vonk                        C7020533: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790575"/>
            <a:ext cx="86931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jdelijke aanduiding voor inhoud 7"/>
          <p:cNvSpPr>
            <a:spLocks noGrp="1"/>
          </p:cNvSpPr>
          <p:nvPr>
            <p:ph sz="quarter" idx="10"/>
          </p:nvPr>
        </p:nvSpPr>
        <p:spPr>
          <a:xfrm>
            <a:off x="1643042" y="1428751"/>
            <a:ext cx="7143800" cy="571489"/>
          </a:xfrm>
        </p:spPr>
        <p:txBody>
          <a:bodyPr>
            <a:noAutofit/>
          </a:bodyPr>
          <a:lstStyle>
            <a:lvl1pPr>
              <a:buNone/>
              <a:defRPr sz="4000">
                <a:solidFill>
                  <a:srgbClr val="EC6B05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ijdelijke aanduiding voor inhoud 7"/>
          <p:cNvSpPr>
            <a:spLocks noGrp="1"/>
          </p:cNvSpPr>
          <p:nvPr>
            <p:ph sz="quarter" idx="11"/>
          </p:nvPr>
        </p:nvSpPr>
        <p:spPr>
          <a:xfrm>
            <a:off x="1643042" y="2000240"/>
            <a:ext cx="7143800" cy="571489"/>
          </a:xfrm>
        </p:spPr>
        <p:txBody>
          <a:bodyPr>
            <a:noAutofit/>
          </a:bodyPr>
          <a:lstStyle>
            <a:lvl1pPr>
              <a:buNone/>
              <a:defRPr sz="2400">
                <a:solidFill>
                  <a:srgbClr val="EC6B05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1" descr="PP gem_Putten-2.jpg                                            00082D5FMuntz                          C24D7248: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jdelijke aanduiding voor tekst 4"/>
          <p:cNvSpPr>
            <a:spLocks noGrp="1"/>
          </p:cNvSpPr>
          <p:nvPr>
            <p:ph type="body" sz="quarter" idx="10"/>
          </p:nvPr>
        </p:nvSpPr>
        <p:spPr>
          <a:xfrm>
            <a:off x="1714480" y="1428750"/>
            <a:ext cx="7000924" cy="500062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200">
                <a:solidFill>
                  <a:srgbClr val="58321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52EE41D-6A39-46E9-98AC-4ADCC5DFB9A6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co_paginanumm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DA1F789A-49B2-40A5-BF54-7F2D8F94C1B9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4"/>
          </p:nvPr>
        </p:nvSpPr>
        <p:spPr>
          <a:xfrm>
            <a:off x="142875" y="6357938"/>
            <a:ext cx="500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58321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0703539-49F1-4DFC-8919-50400F77616E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  <p:sp>
        <p:nvSpPr>
          <p:cNvPr id="1027" name="Tijdelijke aanduiding voor titel 2"/>
          <p:cNvSpPr>
            <a:spLocks noGrp="1"/>
          </p:cNvSpPr>
          <p:nvPr>
            <p:ph type="title"/>
          </p:nvPr>
        </p:nvSpPr>
        <p:spPr bwMode="auto">
          <a:xfrm>
            <a:off x="500063" y="274638"/>
            <a:ext cx="81867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stijl te bewerken</a:t>
            </a:r>
          </a:p>
        </p:txBody>
      </p:sp>
      <p:sp>
        <p:nvSpPr>
          <p:cNvPr id="1028" name="Tijdelijke aanduiding voor tekst 3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EC6B05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EC6B05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EC6B05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EC6B05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EC6B05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58321E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58321E"/>
          </a:solidFill>
          <a:latin typeface="Arial" pitchFamily="34" charset="0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58321E"/>
          </a:solidFill>
          <a:latin typeface="Arial" pitchFamily="34" charset="0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58321E"/>
          </a:solidFill>
          <a:latin typeface="Arial" pitchFamily="34" charset="0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58321E"/>
          </a:solidFill>
          <a:latin typeface="Arial" pitchFamily="34" charset="0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PP gem_Putten logo.jpg                                         00040FBCHD Vonk                        C702053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14"/>
          <p:cNvSpPr>
            <a:spLocks noChangeArrowheads="1"/>
          </p:cNvSpPr>
          <p:nvPr/>
        </p:nvSpPr>
        <p:spPr bwMode="auto">
          <a:xfrm>
            <a:off x="1295400" y="323850"/>
            <a:ext cx="7543800" cy="1066800"/>
          </a:xfrm>
          <a:prstGeom prst="rect">
            <a:avLst/>
          </a:prstGeom>
          <a:solidFill>
            <a:srgbClr val="C7AB8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r>
              <a:rPr lang="en-US">
                <a:solidFill>
                  <a:srgbClr val="C7AB84"/>
                </a:solidFill>
              </a:rPr>
              <a:t> </a:t>
            </a:r>
          </a:p>
        </p:txBody>
      </p:sp>
      <p:pic>
        <p:nvPicPr>
          <p:cNvPr id="5124" name="Afbeelding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38489" y="2913063"/>
            <a:ext cx="7013221" cy="394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5" name="Groep 12"/>
          <p:cNvGrpSpPr>
            <a:grpSpLocks/>
          </p:cNvGrpSpPr>
          <p:nvPr/>
        </p:nvGrpSpPr>
        <p:grpSpPr bwMode="auto">
          <a:xfrm>
            <a:off x="0" y="228600"/>
            <a:ext cx="9144000" cy="6629400"/>
            <a:chOff x="0" y="228600"/>
            <a:chExt cx="9144000" cy="6629400"/>
          </a:xfrm>
        </p:grpSpPr>
        <p:sp>
          <p:nvSpPr>
            <p:cNvPr id="5129" name="Rectangle 13"/>
            <p:cNvSpPr>
              <a:spLocks noChangeArrowheads="1"/>
            </p:cNvSpPr>
            <p:nvPr/>
          </p:nvSpPr>
          <p:spPr bwMode="auto">
            <a:xfrm>
              <a:off x="1219200" y="228600"/>
              <a:ext cx="381000" cy="66294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    </a:t>
              </a:r>
            </a:p>
          </p:txBody>
        </p:sp>
        <p:sp>
          <p:nvSpPr>
            <p:cNvPr id="5130" name="Rectangle 13"/>
            <p:cNvSpPr>
              <a:spLocks noChangeArrowheads="1"/>
            </p:cNvSpPr>
            <p:nvPr/>
          </p:nvSpPr>
          <p:spPr bwMode="auto">
            <a:xfrm>
              <a:off x="0" y="1785926"/>
              <a:ext cx="1285852" cy="507207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    </a:t>
              </a:r>
            </a:p>
          </p:txBody>
        </p:sp>
        <p:sp>
          <p:nvSpPr>
            <p:cNvPr id="5131" name="Rectangle 13"/>
            <p:cNvSpPr>
              <a:spLocks noChangeArrowheads="1"/>
            </p:cNvSpPr>
            <p:nvPr/>
          </p:nvSpPr>
          <p:spPr bwMode="auto">
            <a:xfrm rot="5400000">
              <a:off x="5072078" y="3071798"/>
              <a:ext cx="285728" cy="72866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    </a:t>
              </a:r>
            </a:p>
          </p:txBody>
        </p:sp>
        <p:sp>
          <p:nvSpPr>
            <p:cNvPr id="5132" name="Rectangle 13"/>
            <p:cNvSpPr>
              <a:spLocks noChangeArrowheads="1"/>
            </p:cNvSpPr>
            <p:nvPr/>
          </p:nvSpPr>
          <p:spPr bwMode="auto">
            <a:xfrm>
              <a:off x="8834470" y="228600"/>
              <a:ext cx="309530" cy="66294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    </a:t>
              </a:r>
            </a:p>
          </p:txBody>
        </p:sp>
      </p:grpSp>
      <p:sp>
        <p:nvSpPr>
          <p:cNvPr id="5128" name="Ondertitel 2"/>
          <p:cNvSpPr>
            <a:spLocks noGrp="1"/>
          </p:cNvSpPr>
          <p:nvPr>
            <p:ph type="subTitle" idx="4294967295"/>
          </p:nvPr>
        </p:nvSpPr>
        <p:spPr>
          <a:xfrm>
            <a:off x="2282032" y="1714501"/>
            <a:ext cx="6400800" cy="1210444"/>
          </a:xfrm>
        </p:spPr>
        <p:txBody>
          <a:bodyPr/>
          <a:lstStyle/>
          <a:p>
            <a:pPr>
              <a:buNone/>
            </a:pPr>
            <a:r>
              <a:rPr lang="nl-NL" sz="2400" dirty="0">
                <a:solidFill>
                  <a:srgbClr val="EC6B05"/>
                </a:solidFill>
                <a:latin typeface="Arial" charset="0"/>
                <a:cs typeface="Arial" charset="0"/>
              </a:rPr>
              <a:t>Wet gemeentelijke taak mogelijk maken asielopvangvoorzieningen in Putten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0"/>
          </p:nvPr>
        </p:nvSpPr>
        <p:spPr>
          <a:xfrm>
            <a:off x="1691680" y="1428750"/>
            <a:ext cx="7128792" cy="5000625"/>
          </a:xfrm>
        </p:spPr>
        <p:txBody>
          <a:bodyPr>
            <a:normAutofit/>
          </a:bodyPr>
          <a:lstStyle/>
          <a:p>
            <a:pPr marL="0" indent="12700">
              <a:buNone/>
            </a:pPr>
            <a:r>
              <a:rPr lang="nl-NL" sz="4000" dirty="0"/>
              <a:t>Inwonerparticipatie</a:t>
            </a:r>
            <a:br>
              <a:rPr lang="nl-NL" sz="4000" dirty="0"/>
            </a:br>
            <a:endParaRPr lang="nl-NL" sz="4000" dirty="0"/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/>
              <a:t>Verschillende scenario’s </a:t>
            </a:r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/>
              <a:t>Goede voorbeelden?</a:t>
            </a:r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/>
              <a:t>Participatieleidraad</a:t>
            </a:r>
          </a:p>
          <a:p>
            <a:pPr marL="0" indent="12700">
              <a:buNone/>
            </a:pPr>
            <a:endParaRPr lang="nl-NL" sz="2800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10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75210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7CBBB20C-1E82-1CFC-1489-B622D31744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954691FA-7F5B-BF2F-FADC-5F93C396CEC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11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88916A6-AA06-C919-25FE-5DECF55F4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1428750"/>
            <a:ext cx="4780259" cy="202324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6ECA8F3-76FD-CECF-4CE1-540C926CF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57187">
            <a:off x="6133718" y="3182897"/>
            <a:ext cx="3273329" cy="1728278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8B1FAE29-39D0-0B2C-4AB9-7ED27FAFA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13289">
            <a:off x="969336" y="3969025"/>
            <a:ext cx="4903403" cy="1215228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3112CE80-C193-D65D-2ACC-199D050AE7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2501" y="4884870"/>
            <a:ext cx="3715843" cy="164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120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2848CFD9-D18B-F61F-1D65-B733710A2B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B4896AA-9E94-2A7D-7716-5988F61E8C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12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89E4BDB-FE44-FF44-0547-41BB53D536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266" y="1484784"/>
            <a:ext cx="672517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52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67F12911-5BC1-CFEF-2471-682193E915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91680" y="1412776"/>
            <a:ext cx="7000924" cy="5000625"/>
          </a:xfrm>
        </p:spPr>
        <p:txBody>
          <a:bodyPr/>
          <a:lstStyle/>
          <a:p>
            <a:pPr marL="0" indent="0">
              <a:buNone/>
            </a:pPr>
            <a:r>
              <a:rPr lang="nl-NL" sz="4000" dirty="0"/>
              <a:t>Wat werkt? </a:t>
            </a:r>
          </a:p>
          <a:p>
            <a:pPr marL="0" indent="0">
              <a:buNone/>
            </a:pPr>
            <a:r>
              <a:rPr lang="nl-NL" sz="2800" dirty="0"/>
              <a:t>-</a:t>
            </a:r>
            <a:r>
              <a:rPr lang="nl-NL" dirty="0"/>
              <a:t> </a:t>
            </a:r>
            <a:r>
              <a:rPr lang="nl-NL" sz="2800" dirty="0"/>
              <a:t>Tijdige en duidelijke informatie;</a:t>
            </a:r>
          </a:p>
          <a:p>
            <a:pPr marL="0" indent="0">
              <a:buNone/>
            </a:pPr>
            <a:r>
              <a:rPr lang="nl-NL" sz="2800" dirty="0"/>
              <a:t>- Eerlijkheid en transparantie;</a:t>
            </a:r>
          </a:p>
          <a:p>
            <a:pPr marL="0" indent="0">
              <a:buNone/>
            </a:pPr>
            <a:r>
              <a:rPr lang="nl-NL" sz="2800" dirty="0"/>
              <a:t>- Luisteren naar inwoners;</a:t>
            </a:r>
          </a:p>
          <a:p>
            <a:pPr marL="0" indent="0">
              <a:buNone/>
            </a:pPr>
            <a:r>
              <a:rPr lang="nl-NL" sz="2800" dirty="0"/>
              <a:t>- Humanitaire framing;</a:t>
            </a:r>
          </a:p>
          <a:p>
            <a:pPr marL="0" indent="0">
              <a:buNone/>
            </a:pPr>
            <a:r>
              <a:rPr lang="nl-NL" sz="2800" dirty="0"/>
              <a:t>- Samenwerken met inwoners.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ABB77C34-AAD6-7891-E911-DBAE0570CB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13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40099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7820788F-F3E8-9607-E6A4-B80B09B74A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nl-NL" sz="2000" dirty="0"/>
              <a:t>Participatieleidraad in relatie tot participatiedoelen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411D771-F8BF-7C43-AE83-2C2FA205BC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14</a:t>
            </a:fld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8BC99E5-CCFB-EAE6-2A8A-2B1B45AE3A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80" y="1988840"/>
            <a:ext cx="7105992" cy="429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827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C03D89CA-7C3A-4962-0A82-CE5E802B36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7EE897D-FA1A-74F6-0DBC-354D26D36C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15</a:t>
            </a:fld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2E636EC3-02FC-DD96-6C3E-B52F45343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31" y="260648"/>
            <a:ext cx="9124445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843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7D3D18DE-9EE6-6903-9E82-04EA4077D7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Vragen? 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FB962C1A-A54E-1C4C-097F-29FD9DB542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16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41531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0"/>
          </p:nvPr>
        </p:nvSpPr>
        <p:spPr>
          <a:xfrm>
            <a:off x="1691680" y="1428750"/>
            <a:ext cx="7128792" cy="5000625"/>
          </a:xfrm>
        </p:spPr>
        <p:txBody>
          <a:bodyPr>
            <a:normAutofit/>
          </a:bodyPr>
          <a:lstStyle/>
          <a:p>
            <a:pPr marL="0" indent="12700">
              <a:buNone/>
            </a:pPr>
            <a:r>
              <a:rPr lang="nl-NL" sz="4000" dirty="0"/>
              <a:t>Welkom en agenda</a:t>
            </a:r>
            <a:br>
              <a:rPr lang="nl-NL" sz="4000" dirty="0"/>
            </a:br>
            <a:endParaRPr lang="nl-NL" sz="4000" dirty="0"/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/>
              <a:t>Spreidingswet</a:t>
            </a:r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/>
              <a:t>Huidige stand van zaken doelgroepen</a:t>
            </a:r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/>
              <a:t>Regionale Samenwerking</a:t>
            </a:r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/>
              <a:t>Opvang! Hoe dan? </a:t>
            </a:r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/>
              <a:t>Inwonerparticipatie</a:t>
            </a:r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/>
              <a:t>Vragen? </a:t>
            </a:r>
          </a:p>
          <a:p>
            <a:pPr marL="0" indent="12700">
              <a:buNone/>
            </a:pPr>
            <a:endParaRPr lang="nl-NL" sz="2800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2</a:t>
            </a:fld>
            <a:endParaRPr lang="nl-N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0"/>
          </p:nvPr>
        </p:nvSpPr>
        <p:spPr>
          <a:xfrm>
            <a:off x="1691680" y="1428750"/>
            <a:ext cx="7128792" cy="5000625"/>
          </a:xfrm>
        </p:spPr>
        <p:txBody>
          <a:bodyPr>
            <a:normAutofit/>
          </a:bodyPr>
          <a:lstStyle/>
          <a:p>
            <a:pPr marL="0" indent="12700">
              <a:buNone/>
            </a:pPr>
            <a:r>
              <a:rPr lang="nl-NL" sz="4000" dirty="0"/>
              <a:t>Spreidingswet in het kort</a:t>
            </a:r>
            <a:br>
              <a:rPr lang="nl-NL" sz="4000" dirty="0"/>
            </a:br>
            <a:endParaRPr lang="nl-NL" sz="4000" dirty="0"/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/>
              <a:t>Hoe zit de spreidingswet in elkaar? </a:t>
            </a:r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/>
              <a:t>Wat betekent de spreidingswet voor Putten?</a:t>
            </a:r>
          </a:p>
          <a:p>
            <a:pPr marL="0" indent="12700">
              <a:buNone/>
            </a:pPr>
            <a:endParaRPr lang="nl-NL" sz="2800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64281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D467358D-4B73-9526-7B21-8E67F57BDC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FF5B4519-0915-6CAB-4159-D0987A3F61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4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995A794-DEDB-D31F-D719-794201D395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5" y="188640"/>
            <a:ext cx="7453460" cy="648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394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99A24255-B165-B0ED-5708-8DFAE442DD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5BF0F648-64B1-A694-3F92-8BA9507F3F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5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A2151D4-B49C-D0CF-94F7-7558901B80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969" y="0"/>
            <a:ext cx="7930031" cy="659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274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F0336645-A2D9-19CF-58F9-F233200CF0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Wat betekent dit concreet? 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56ACBCB3-9D0A-525B-B4B5-1AA1B14C39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6</a:t>
            </a:fld>
            <a:endParaRPr lang="nl-NL" dirty="0"/>
          </a:p>
        </p:txBody>
      </p:sp>
      <p:graphicFrame>
        <p:nvGraphicFramePr>
          <p:cNvPr id="4" name="Tabel 4">
            <a:extLst>
              <a:ext uri="{FF2B5EF4-FFF2-40B4-BE49-F238E27FC236}">
                <a16:creationId xmlns:a16="http://schemas.microsoft.com/office/drawing/2014/main" id="{6605CCFE-9EC9-FD4F-3329-AC11DB2EDC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306607"/>
              </p:ext>
            </p:extLst>
          </p:nvPr>
        </p:nvGraphicFramePr>
        <p:xfrm>
          <a:off x="1619672" y="2276872"/>
          <a:ext cx="7200800" cy="2995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909635249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331899739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505976704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876640546"/>
                    </a:ext>
                  </a:extLst>
                </a:gridCol>
              </a:tblGrid>
              <a:tr h="1450651">
                <a:tc>
                  <a:txBody>
                    <a:bodyPr/>
                    <a:lstStyle/>
                    <a:p>
                      <a:r>
                        <a:rPr lang="nl-NL" dirty="0"/>
                        <a:t>Jaartal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Asielzoekers (incl. AMV)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Statushouders (1</a:t>
                      </a:r>
                      <a:r>
                        <a:rPr lang="nl-NL" baseline="30000" dirty="0"/>
                        <a:t>e</a:t>
                      </a:r>
                      <a:r>
                        <a:rPr lang="nl-NL" dirty="0"/>
                        <a:t> helft incl. AMV)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Oekraïense ontheemden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4877231"/>
                  </a:ext>
                </a:extLst>
              </a:tr>
              <a:tr h="452554">
                <a:tc>
                  <a:txBody>
                    <a:bodyPr/>
                    <a:lstStyle/>
                    <a:p>
                      <a:r>
                        <a:rPr lang="nl-NL" dirty="0"/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26 (incl. 6 AMV)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149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4754312"/>
                  </a:ext>
                </a:extLst>
              </a:tr>
              <a:tr h="452554">
                <a:tc>
                  <a:txBody>
                    <a:bodyPr/>
                    <a:lstStyle/>
                    <a:p>
                      <a:r>
                        <a:rPr lang="nl-NL" dirty="0"/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152 (incl. 13 AMV)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785611"/>
                  </a:ext>
                </a:extLst>
              </a:tr>
              <a:tr h="452554">
                <a:tc>
                  <a:txBody>
                    <a:bodyPr/>
                    <a:lstStyle/>
                    <a:p>
                      <a:r>
                        <a:rPr lang="nl-NL" dirty="0"/>
                        <a:t>Huidig geplaatst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133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449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687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0"/>
          </p:nvPr>
        </p:nvSpPr>
        <p:spPr>
          <a:xfrm>
            <a:off x="1691680" y="1428750"/>
            <a:ext cx="7128792" cy="5000625"/>
          </a:xfrm>
        </p:spPr>
        <p:txBody>
          <a:bodyPr>
            <a:normAutofit/>
          </a:bodyPr>
          <a:lstStyle/>
          <a:p>
            <a:pPr marL="0" indent="12700">
              <a:buNone/>
            </a:pPr>
            <a:r>
              <a:rPr lang="nl-NL" sz="4000" dirty="0"/>
              <a:t>Huidige stand van zaken</a:t>
            </a:r>
            <a:endParaRPr lang="nl-NL" sz="2800" dirty="0"/>
          </a:p>
          <a:p>
            <a:pPr marL="0" indent="12700">
              <a:buNone/>
            </a:pPr>
            <a:endParaRPr lang="nl-NL" sz="2800" dirty="0"/>
          </a:p>
          <a:p>
            <a:pPr>
              <a:buFontTx/>
              <a:buChar char="-"/>
            </a:pPr>
            <a:r>
              <a:rPr lang="nl-NL" sz="2800" dirty="0"/>
              <a:t>Opvang Oekraïne</a:t>
            </a:r>
          </a:p>
          <a:p>
            <a:pPr>
              <a:buFontTx/>
              <a:buChar char="-"/>
            </a:pPr>
            <a:r>
              <a:rPr lang="nl-NL" sz="2800" dirty="0"/>
              <a:t>Huisvesten Statushouders</a:t>
            </a:r>
          </a:p>
          <a:p>
            <a:pPr>
              <a:buFontTx/>
              <a:buChar char="-"/>
            </a:pPr>
            <a:r>
              <a:rPr lang="nl-NL" sz="2800" dirty="0"/>
              <a:t>Alleenreizende Minderjarige Vluchtelingen</a:t>
            </a:r>
          </a:p>
          <a:p>
            <a:pPr>
              <a:buFontTx/>
              <a:buChar char="-"/>
            </a:pPr>
            <a:r>
              <a:rPr lang="nl-NL" sz="2800" dirty="0"/>
              <a:t>Asielzoekers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81908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0"/>
          </p:nvPr>
        </p:nvSpPr>
        <p:spPr>
          <a:xfrm>
            <a:off x="1691680" y="1374830"/>
            <a:ext cx="7128792" cy="5000625"/>
          </a:xfrm>
        </p:spPr>
        <p:txBody>
          <a:bodyPr>
            <a:normAutofit/>
          </a:bodyPr>
          <a:lstStyle/>
          <a:p>
            <a:pPr marL="0" indent="12700">
              <a:buNone/>
            </a:pPr>
            <a:r>
              <a:rPr lang="nl-NL" sz="4000" dirty="0"/>
              <a:t>Regionale samenwerking</a:t>
            </a:r>
            <a:br>
              <a:rPr lang="nl-NL" sz="4000" dirty="0"/>
            </a:br>
            <a:endParaRPr lang="nl-NL" sz="4000" dirty="0"/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/>
              <a:t>Invullen taakstelling in de regio</a:t>
            </a:r>
          </a:p>
          <a:p>
            <a:pPr marL="0" indent="12700">
              <a:buNone/>
            </a:pPr>
            <a:r>
              <a:rPr lang="nl-NL" sz="2800" dirty="0"/>
              <a:t>- Uitruilen 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85895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0"/>
          </p:nvPr>
        </p:nvSpPr>
        <p:spPr>
          <a:xfrm>
            <a:off x="1691680" y="1428750"/>
            <a:ext cx="7128792" cy="5000625"/>
          </a:xfrm>
        </p:spPr>
        <p:txBody>
          <a:bodyPr>
            <a:normAutofit/>
          </a:bodyPr>
          <a:lstStyle/>
          <a:p>
            <a:pPr marL="0" indent="12700">
              <a:buNone/>
            </a:pPr>
            <a:r>
              <a:rPr lang="nl-NL" sz="4000" dirty="0"/>
              <a:t>Opvang! Hoe dan? </a:t>
            </a:r>
            <a:br>
              <a:rPr lang="nl-NL" sz="4000" dirty="0"/>
            </a:br>
            <a:endParaRPr lang="nl-NL" sz="4000" dirty="0"/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/>
              <a:t>COA</a:t>
            </a:r>
          </a:p>
          <a:p>
            <a:pPr marL="266700" indent="-266700">
              <a:buFont typeface="Arial" pitchFamily="34" charset="0"/>
              <a:buChar char="-"/>
            </a:pPr>
            <a:r>
              <a:rPr lang="nl-NL" sz="2800" dirty="0" err="1"/>
              <a:t>Nidos</a:t>
            </a:r>
            <a:endParaRPr lang="nl-NL" sz="2800" dirty="0"/>
          </a:p>
          <a:p>
            <a:pPr marL="0" indent="12700">
              <a:buNone/>
            </a:pPr>
            <a:endParaRPr lang="nl-NL" sz="2800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2EE41D-6A39-46E9-98AC-4ADCC5DFB9A6}" type="slidenum">
              <a:rPr lang="nl-NL" smtClean="0"/>
              <a:pPr>
                <a:defRPr/>
              </a:pPr>
              <a:t>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41456278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C7AB84"/>
        </a:solidFill>
        <a:ln w="9525">
          <a:noFill/>
          <a:miter lim="800000"/>
          <a:headEnd/>
          <a:tailEnd/>
        </a:ln>
        <a:effectLst/>
      </a:spPr>
      <a:bodyPr wrap="none" anchor="ctr"/>
      <a:lstStyle>
        <a:defPPr algn="r">
          <a:defRPr>
            <a:solidFill>
              <a:srgbClr val="C7AB84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mtClean="0"/>
        </a:defPPr>
      </a:lstStyle>
    </a:tx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owerPoint-presentatie_2019.pptx" id="{A2356327-FA72-4076-9A6E-0CD8D6287D6F}" vid="{702F4430-6CCE-4CD0-B38C-D2A4C2287209}"/>
    </a:ext>
  </a:ext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2213</TotalTime>
  <Words>186</Words>
  <Application>Microsoft Office PowerPoint</Application>
  <PresentationFormat>Diavoorstelling (4:3)</PresentationFormat>
  <Paragraphs>71</Paragraphs>
  <Slides>16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19" baseType="lpstr">
      <vt:lpstr>Arial</vt:lpstr>
      <vt:lpstr>Times</vt:lpstr>
      <vt:lpstr>blank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Tamara Kevelam - de Vries</dc:creator>
  <cp:lastModifiedBy>Tamara Kevelam - de Vries</cp:lastModifiedBy>
  <cp:revision>9</cp:revision>
  <cp:lastPrinted>2024-04-18T06:13:51Z</cp:lastPrinted>
  <dcterms:created xsi:type="dcterms:W3CDTF">2024-04-03T13:26:58Z</dcterms:created>
  <dcterms:modified xsi:type="dcterms:W3CDTF">2024-04-18T12:37:00Z</dcterms:modified>
</cp:coreProperties>
</file>