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5" r:id="rId3"/>
    <p:sldId id="257" r:id="rId4"/>
    <p:sldId id="262" r:id="rId5"/>
    <p:sldId id="261" r:id="rId6"/>
    <p:sldId id="259" r:id="rId7"/>
    <p:sldId id="260" r:id="rId8"/>
    <p:sldId id="263" r:id="rId9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2838" y="-10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8C847B-F9BD-4D7F-9184-839D8F890D78}" type="datetimeFigureOut">
              <a:rPr lang="en-GB" smtClean="0"/>
              <a:t>07/12/2015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7DEB4-9F3D-4EB0-A7A9-BAAA37CF575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483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5D76-C096-48ED-80FB-B9FF5911116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126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5D76-C096-48ED-80FB-B9FF5911116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2327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5D76-C096-48ED-80FB-B9FF5911116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438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5D76-C096-48ED-80FB-B9FF5911116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597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5D76-C096-48ED-80FB-B9FF5911116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29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5D76-C096-48ED-80FB-B9FF5911116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919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5D76-C096-48ED-80FB-B9FF5911116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9072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5D76-C096-48ED-80FB-B9FF5911116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255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5D76-C096-48ED-80FB-B9FF5911116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8666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5D76-C096-48ED-80FB-B9FF5911116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646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5D76-C096-48ED-80FB-B9FF5911116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6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19/11/2015</a:t>
            </a:r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35D76-C096-48ED-80FB-B9FF5911116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935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Rekenen </a:t>
            </a:r>
            <a:r>
              <a:rPr lang="en-GB" dirty="0" err="1" smtClean="0"/>
              <a:t>voor</a:t>
            </a:r>
            <a:r>
              <a:rPr lang="en-GB" dirty="0" smtClean="0"/>
              <a:t> </a:t>
            </a:r>
            <a:r>
              <a:rPr lang="en-GB" dirty="0" err="1" smtClean="0"/>
              <a:t>duurzaam</a:t>
            </a:r>
            <a:r>
              <a:rPr lang="en-GB" dirty="0" smtClean="0"/>
              <a:t> Leiden</a:t>
            </a:r>
            <a:endParaRPr lang="en-GB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 smtClean="0"/>
              <a:t>Presentatie</a:t>
            </a:r>
            <a:r>
              <a:rPr lang="en-GB" dirty="0" smtClean="0"/>
              <a:t> </a:t>
            </a:r>
            <a:r>
              <a:rPr lang="en-GB" dirty="0" err="1" smtClean="0"/>
              <a:t>rekenkamercommissie</a:t>
            </a:r>
            <a:r>
              <a:rPr lang="en-GB" dirty="0" smtClean="0"/>
              <a:t> </a:t>
            </a:r>
          </a:p>
          <a:p>
            <a:r>
              <a:rPr lang="en-GB" dirty="0" smtClean="0"/>
              <a:t>19 </a:t>
            </a:r>
            <a:r>
              <a:rPr lang="en-GB" dirty="0" err="1" smtClean="0"/>
              <a:t>november</a:t>
            </a:r>
            <a:r>
              <a:rPr lang="en-GB" dirty="0" smtClean="0"/>
              <a:t> 2015</a:t>
            </a:r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80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DOEL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nl-NL" dirty="0" smtClean="0"/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r>
              <a:rPr lang="nl-NL" smtClean="0"/>
              <a:t>Nagaan of, </a:t>
            </a:r>
            <a:r>
              <a:rPr lang="nl-NL" dirty="0"/>
              <a:t>en op </a:t>
            </a:r>
            <a:r>
              <a:rPr lang="nl-NL"/>
              <a:t>welke </a:t>
            </a:r>
            <a:r>
              <a:rPr lang="nl-NL" smtClean="0"/>
              <a:t>wijze, </a:t>
            </a:r>
            <a:r>
              <a:rPr lang="nl-NL" dirty="0"/>
              <a:t>de duurzaamheidsprestaties van de gemeente Leiden gemeten kunnen worden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758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Conclusies en </a:t>
            </a:r>
            <a:r>
              <a:rPr lang="en-GB" dirty="0" err="1" smtClean="0"/>
              <a:t>aanbevelingen</a:t>
            </a:r>
            <a:r>
              <a:rPr lang="en-GB" dirty="0" smtClean="0"/>
              <a:t> (I)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nl-NL" sz="2000" dirty="0" smtClean="0"/>
              <a:t>Het </a:t>
            </a:r>
            <a:r>
              <a:rPr lang="nl-NL" sz="2000" dirty="0"/>
              <a:t>is niet goed mogelijk om de duurzaamheidsprestaties van de gemeente Leiden in de periode </a:t>
            </a:r>
            <a:r>
              <a:rPr lang="nl-NL" sz="2000" dirty="0" smtClean="0"/>
              <a:t>2013 - </a:t>
            </a:r>
            <a:r>
              <a:rPr lang="nl-NL" sz="2000" dirty="0"/>
              <a:t>medio 2015 in beeld te </a:t>
            </a:r>
            <a:r>
              <a:rPr lang="nl-NL" sz="2000" dirty="0" smtClean="0"/>
              <a:t>brengen</a:t>
            </a:r>
          </a:p>
          <a:p>
            <a:pPr lvl="0"/>
            <a:endParaRPr lang="nl-NL" sz="2000" dirty="0" smtClean="0"/>
          </a:p>
          <a:p>
            <a:pPr lvl="0"/>
            <a:r>
              <a:rPr lang="nl-NL" sz="2000" dirty="0" smtClean="0"/>
              <a:t>De  </a:t>
            </a:r>
            <a:r>
              <a:rPr lang="nl-NL" sz="2000" dirty="0"/>
              <a:t>prestatie- en effectindicatoren in Leiden Duurzaam 2030 zijn (nu nog) niet geschikt om de duurzaamheidsprestaties van verschillende projecten met elkaar te kunnen </a:t>
            </a:r>
            <a:r>
              <a:rPr lang="nl-NL" sz="2000" dirty="0" smtClean="0"/>
              <a:t>vergelijken</a:t>
            </a:r>
          </a:p>
          <a:p>
            <a:pPr marL="0" indent="0">
              <a:buNone/>
            </a:pPr>
            <a:r>
              <a:rPr lang="nl-NL" sz="2000" dirty="0" smtClean="0"/>
              <a:t>   </a:t>
            </a:r>
          </a:p>
          <a:p>
            <a:pPr marL="0" indent="0">
              <a:buNone/>
            </a:pPr>
            <a:r>
              <a:rPr lang="nl-NL" sz="2000" i="1" dirty="0" smtClean="0"/>
              <a:t>Aanbeveling: Beperk het grote aantal doelen en indicatoren en voorzie deze van streefwaarden.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29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Conclusies en </a:t>
            </a:r>
            <a:r>
              <a:rPr lang="en-GB" dirty="0" err="1" smtClean="0"/>
              <a:t>aanbevelingen</a:t>
            </a:r>
            <a:r>
              <a:rPr lang="en-GB" dirty="0" smtClean="0"/>
              <a:t> (II)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000" dirty="0" smtClean="0"/>
              <a:t>CO2 reductie, oppervlakte stadsgroen en waterbergingscapaciteit zijn geschikte duurzaamheidsindicatoren om toekomstige projecten en maatregelen te vergelijken, mits voldoende kwantitatieve informatie word vastgelegd over de projecten en maatregelen.</a:t>
            </a:r>
          </a:p>
          <a:p>
            <a:endParaRPr lang="nl-NL" sz="2000" dirty="0" smtClean="0"/>
          </a:p>
          <a:p>
            <a:pPr marL="0" indent="0">
              <a:buNone/>
            </a:pPr>
            <a:r>
              <a:rPr lang="nl-NL" sz="2000" i="1" dirty="0" smtClean="0"/>
              <a:t>Aanbeveling: Druk doelen en prestaties van duurzaamheidsprojecten waar mogelijk uit in termen van ton CO2-reductie, m</a:t>
            </a:r>
            <a:r>
              <a:rPr lang="nl-NL" sz="2000" i="1" baseline="30000" dirty="0" smtClean="0"/>
              <a:t>2</a:t>
            </a:r>
            <a:r>
              <a:rPr lang="nl-NL" sz="2000" i="1" dirty="0" smtClean="0"/>
              <a:t> stadsgroen of m</a:t>
            </a:r>
            <a:r>
              <a:rPr lang="nl-NL" sz="2000" i="1" baseline="30000" dirty="0" smtClean="0"/>
              <a:t>3</a:t>
            </a:r>
            <a:r>
              <a:rPr lang="nl-NL" sz="2000" i="1" dirty="0" smtClean="0"/>
              <a:t> waterbergingscapaciteit,  zodat deze onderling te vergelijken zijn. Gebruik hiervoor de rekentool</a:t>
            </a:r>
          </a:p>
          <a:p>
            <a:pPr marL="0" indent="0">
              <a:buNone/>
            </a:pPr>
            <a:r>
              <a:rPr lang="nl-NL" sz="2000" i="1" dirty="0" smtClean="0"/>
              <a:t>Gebruik voor die projecten waar dit niet mogelijk is een beperkte set andere indicatoren</a:t>
            </a:r>
          </a:p>
          <a:p>
            <a:endParaRPr lang="en-GB" sz="200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28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Conclusies en </a:t>
            </a:r>
            <a:r>
              <a:rPr lang="en-GB" dirty="0" err="1" smtClean="0"/>
              <a:t>aanbevelingen</a:t>
            </a:r>
            <a:r>
              <a:rPr lang="en-GB" dirty="0" smtClean="0"/>
              <a:t> (III)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000" dirty="0" smtClean="0"/>
              <a:t>De duurzaamheidsprestaties en kosteneffectiviteit van een project spelen geen grote rol bij de selectie van projecten en maatregelen. </a:t>
            </a:r>
          </a:p>
          <a:p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96952"/>
            <a:ext cx="5311949" cy="325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700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Conclusies en </a:t>
            </a:r>
            <a:r>
              <a:rPr lang="en-GB" dirty="0" err="1" smtClean="0"/>
              <a:t>aanbevelingen</a:t>
            </a:r>
            <a:r>
              <a:rPr lang="en-GB" dirty="0" smtClean="0"/>
              <a:t> (IV)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i="1" dirty="0" smtClean="0"/>
              <a:t>Aanbeveling: </a:t>
            </a:r>
          </a:p>
          <a:p>
            <a:pPr marL="820737" indent="-457200">
              <a:buFontTx/>
              <a:buChar char="-"/>
            </a:pPr>
            <a:r>
              <a:rPr lang="nl-NL" sz="2000" i="1" dirty="0" smtClean="0"/>
              <a:t>Genereer meer informatie over de duurzaamheidsprestaties en kosteneffectiviteit van duurzaamheidsprojecten. </a:t>
            </a:r>
          </a:p>
          <a:p>
            <a:pPr marL="820737" indent="-457200">
              <a:buFontTx/>
              <a:buChar char="-"/>
            </a:pPr>
            <a:r>
              <a:rPr lang="nl-NL" sz="2000" i="1" dirty="0" smtClean="0"/>
              <a:t>Ken een groter gewicht toe aan de kosteneffectiviteit van maatregelen.</a:t>
            </a:r>
          </a:p>
          <a:p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480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Conclusies en </a:t>
            </a:r>
            <a:r>
              <a:rPr lang="en-GB" dirty="0" err="1" smtClean="0"/>
              <a:t>aanbevelingen</a:t>
            </a:r>
            <a:r>
              <a:rPr lang="en-GB" dirty="0" smtClean="0"/>
              <a:t> (V)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sz="2200" dirty="0" smtClean="0"/>
              <a:t>Leiden wijst meer dan de helft van de  ingediende projecten in Fonds lokale initiatieven af</a:t>
            </a:r>
          </a:p>
          <a:p>
            <a:endParaRPr lang="nl-NL" sz="2200" dirty="0" smtClean="0"/>
          </a:p>
          <a:p>
            <a:pPr marL="0" indent="0">
              <a:buNone/>
            </a:pPr>
            <a:r>
              <a:rPr lang="nl-NL" sz="2200" i="1" dirty="0" smtClean="0"/>
              <a:t>Aanbeveling: Geef maatregelen die potentieel kosteneffectief zijn, maar die nog niet voor subsidie in aanmerking kwamen, een tweede kans.</a:t>
            </a:r>
          </a:p>
          <a:p>
            <a:endParaRPr lang="nl-NL" sz="2200" i="1" dirty="0" smtClean="0"/>
          </a:p>
          <a:p>
            <a:r>
              <a:rPr lang="nl-NL" sz="2200" dirty="0" smtClean="0"/>
              <a:t>Leiden zet vooral in op subsidies als financieel instrument</a:t>
            </a:r>
          </a:p>
          <a:p>
            <a:pPr marL="0" indent="0">
              <a:buNone/>
            </a:pPr>
            <a:endParaRPr lang="nl-NL" sz="2200" i="1" dirty="0" smtClean="0"/>
          </a:p>
          <a:p>
            <a:pPr marL="0" indent="0">
              <a:buNone/>
            </a:pPr>
            <a:r>
              <a:rPr lang="nl-NL" sz="2200" i="1" dirty="0" smtClean="0"/>
              <a:t>Aanbeveling:  Zet ook andere, niet-financiële, instrumenten in</a:t>
            </a:r>
          </a:p>
          <a:p>
            <a:endParaRPr lang="nl-NL" sz="2200" dirty="0" smtClean="0"/>
          </a:p>
          <a:p>
            <a:r>
              <a:rPr lang="nl-NL" sz="2200" dirty="0" smtClean="0"/>
              <a:t>Leiden kan meer ‘ín huis’ doen</a:t>
            </a:r>
          </a:p>
          <a:p>
            <a:pPr marL="0" indent="0">
              <a:buNone/>
            </a:pPr>
            <a:endParaRPr lang="nl-NL" sz="2200" i="1" dirty="0" smtClean="0"/>
          </a:p>
          <a:p>
            <a:pPr marL="0" indent="0">
              <a:buNone/>
            </a:pPr>
            <a:r>
              <a:rPr lang="nl-NL" sz="2200" i="1" dirty="0" smtClean="0"/>
              <a:t>Aanbeveling:  Besteedt meer aandacht aan maatregelen binnen de gemeentelijke organisatie (energiebesparing in de eigen gebouwenvoorraad en duurzame inkoop)</a:t>
            </a:r>
          </a:p>
          <a:p>
            <a:endParaRPr lang="nl-NL" sz="2600" dirty="0" smtClean="0"/>
          </a:p>
          <a:p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77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Rekentool</a:t>
            </a:r>
            <a:r>
              <a:rPr lang="en-GB" dirty="0" smtClean="0"/>
              <a:t>, </a:t>
            </a:r>
            <a:r>
              <a:rPr lang="en-GB" dirty="0" err="1" smtClean="0"/>
              <a:t>voorbeeld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PM</a:t>
            </a:r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240990"/>
            <a:ext cx="6076865" cy="261701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5148064" cy="2817522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493" y="1268760"/>
            <a:ext cx="2727183" cy="2736304"/>
          </a:xfrm>
          <a:prstGeom prst="rect">
            <a:avLst/>
          </a:prstGeom>
        </p:spPr>
      </p:pic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Rekenen voor duurzaam Leiden</a:t>
            </a:r>
            <a:endParaRPr lang="en-GB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19/11/2015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813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373</Words>
  <Application>Microsoft Office PowerPoint</Application>
  <PresentationFormat>Diavoorstelling (4:3)</PresentationFormat>
  <Paragraphs>54</Paragraphs>
  <Slides>8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9" baseType="lpstr">
      <vt:lpstr>Kantoorthema</vt:lpstr>
      <vt:lpstr>Rekenen voor duurzaam Leiden</vt:lpstr>
      <vt:lpstr>DOEL</vt:lpstr>
      <vt:lpstr>Conclusies en aanbevelingen (I)</vt:lpstr>
      <vt:lpstr>Conclusies en aanbevelingen (II)</vt:lpstr>
      <vt:lpstr>Conclusies en aanbevelingen (III)</vt:lpstr>
      <vt:lpstr>Conclusies en aanbevelingen (IV)</vt:lpstr>
      <vt:lpstr>Conclusies en aanbevelingen (V)</vt:lpstr>
      <vt:lpstr>Rekentool, voorbeeld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Rekenen voor duurzaam Leiden</dc:title>
  <dc:creator>user</dc:creator>
  <cp:lastModifiedBy>Olaf</cp:lastModifiedBy>
  <cp:revision>13</cp:revision>
  <dcterms:created xsi:type="dcterms:W3CDTF">2015-11-09T19:43:55Z</dcterms:created>
  <dcterms:modified xsi:type="dcterms:W3CDTF">2015-12-07T08:56:43Z</dcterms:modified>
</cp:coreProperties>
</file>