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350" r:id="rId3"/>
    <p:sldId id="257" r:id="rId4"/>
    <p:sldId id="260" r:id="rId5"/>
    <p:sldId id="259" r:id="rId6"/>
    <p:sldId id="258" r:id="rId7"/>
    <p:sldId id="276" r:id="rId8"/>
    <p:sldId id="277" r:id="rId9"/>
    <p:sldId id="278" r:id="rId10"/>
    <p:sldId id="279" r:id="rId11"/>
    <p:sldId id="342" r:id="rId12"/>
    <p:sldId id="343" r:id="rId13"/>
    <p:sldId id="344" r:id="rId14"/>
    <p:sldId id="261" r:id="rId15"/>
    <p:sldId id="262" r:id="rId16"/>
    <p:sldId id="263" r:id="rId17"/>
    <p:sldId id="264" r:id="rId18"/>
    <p:sldId id="352" r:id="rId19"/>
    <p:sldId id="354" r:id="rId20"/>
    <p:sldId id="265" r:id="rId21"/>
    <p:sldId id="345" r:id="rId22"/>
    <p:sldId id="346" r:id="rId23"/>
    <p:sldId id="347" r:id="rId24"/>
    <p:sldId id="348" r:id="rId25"/>
    <p:sldId id="267" r:id="rId26"/>
    <p:sldId id="353" r:id="rId27"/>
    <p:sldId id="270" r:id="rId28"/>
    <p:sldId id="271" r:id="rId29"/>
    <p:sldId id="272" r:id="rId30"/>
    <p:sldId id="273" r:id="rId31"/>
    <p:sldId id="274" r:id="rId32"/>
    <p:sldId id="349" r:id="rId33"/>
    <p:sldId id="351" r:id="rId3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919102-7E24-4645-8F74-0A3728D9E3E5}" v="5" dt="2022-10-20T10:54:27.4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ulders, W.C.H. (Wijnand)" userId="e92d4d20-7d9e-4193-a1bf-e27add410716" providerId="ADAL" clId="{DA919102-7E24-4645-8F74-0A3728D9E3E5}"/>
    <pc:docChg chg="undo custSel addSld modSld">
      <pc:chgData name="Smulders, W.C.H. (Wijnand)" userId="e92d4d20-7d9e-4193-a1bf-e27add410716" providerId="ADAL" clId="{DA919102-7E24-4645-8F74-0A3728D9E3E5}" dt="2022-10-20T19:14:59.656" v="982" actId="20577"/>
      <pc:docMkLst>
        <pc:docMk/>
      </pc:docMkLst>
      <pc:sldChg chg="modSp mod">
        <pc:chgData name="Smulders, W.C.H. (Wijnand)" userId="e92d4d20-7d9e-4193-a1bf-e27add410716" providerId="ADAL" clId="{DA919102-7E24-4645-8F74-0A3728D9E3E5}" dt="2022-10-20T19:14:59.656" v="982" actId="20577"/>
        <pc:sldMkLst>
          <pc:docMk/>
          <pc:sldMk cId="896338072" sldId="256"/>
        </pc:sldMkLst>
        <pc:spChg chg="mod">
          <ac:chgData name="Smulders, W.C.H. (Wijnand)" userId="e92d4d20-7d9e-4193-a1bf-e27add410716" providerId="ADAL" clId="{DA919102-7E24-4645-8F74-0A3728D9E3E5}" dt="2022-10-20T19:14:59.656" v="982" actId="20577"/>
          <ac:spMkLst>
            <pc:docMk/>
            <pc:sldMk cId="896338072" sldId="256"/>
            <ac:spMk id="3" creationId="{C507577E-2AF7-4AF0-A387-EEE1BB95393B}"/>
          </ac:spMkLst>
        </pc:spChg>
      </pc:sldChg>
      <pc:sldChg chg="modSp mod">
        <pc:chgData name="Smulders, W.C.H. (Wijnand)" userId="e92d4d20-7d9e-4193-a1bf-e27add410716" providerId="ADAL" clId="{DA919102-7E24-4645-8F74-0A3728D9E3E5}" dt="2022-10-20T12:05:07.680" v="941" actId="6549"/>
        <pc:sldMkLst>
          <pc:docMk/>
          <pc:sldMk cId="4268626055" sldId="259"/>
        </pc:sldMkLst>
        <pc:spChg chg="mod">
          <ac:chgData name="Smulders, W.C.H. (Wijnand)" userId="e92d4d20-7d9e-4193-a1bf-e27add410716" providerId="ADAL" clId="{DA919102-7E24-4645-8F74-0A3728D9E3E5}" dt="2022-10-20T12:05:07.680" v="941" actId="6549"/>
          <ac:spMkLst>
            <pc:docMk/>
            <pc:sldMk cId="4268626055" sldId="259"/>
            <ac:spMk id="3" creationId="{53763B48-E922-4994-B354-735DAFC9C094}"/>
          </ac:spMkLst>
        </pc:spChg>
      </pc:sldChg>
      <pc:sldChg chg="modSp mod">
        <pc:chgData name="Smulders, W.C.H. (Wijnand)" userId="e92d4d20-7d9e-4193-a1bf-e27add410716" providerId="ADAL" clId="{DA919102-7E24-4645-8F74-0A3728D9E3E5}" dt="2022-10-20T12:40:30.750" v="944" actId="20577"/>
        <pc:sldMkLst>
          <pc:docMk/>
          <pc:sldMk cId="243297505" sldId="260"/>
        </pc:sldMkLst>
        <pc:spChg chg="mod">
          <ac:chgData name="Smulders, W.C.H. (Wijnand)" userId="e92d4d20-7d9e-4193-a1bf-e27add410716" providerId="ADAL" clId="{DA919102-7E24-4645-8F74-0A3728D9E3E5}" dt="2022-10-20T12:40:30.750" v="944" actId="20577"/>
          <ac:spMkLst>
            <pc:docMk/>
            <pc:sldMk cId="243297505" sldId="260"/>
            <ac:spMk id="3" creationId="{53763B48-E922-4994-B354-735DAFC9C094}"/>
          </ac:spMkLst>
        </pc:spChg>
      </pc:sldChg>
      <pc:sldChg chg="modSp mod modAnim">
        <pc:chgData name="Smulders, W.C.H. (Wijnand)" userId="e92d4d20-7d9e-4193-a1bf-e27add410716" providerId="ADAL" clId="{DA919102-7E24-4645-8F74-0A3728D9E3E5}" dt="2022-10-20T10:54:27.472" v="928" actId="20577"/>
        <pc:sldMkLst>
          <pc:docMk/>
          <pc:sldMk cId="430484060" sldId="345"/>
        </pc:sldMkLst>
        <pc:spChg chg="mod">
          <ac:chgData name="Smulders, W.C.H. (Wijnand)" userId="e92d4d20-7d9e-4193-a1bf-e27add410716" providerId="ADAL" clId="{DA919102-7E24-4645-8F74-0A3728D9E3E5}" dt="2022-10-19T09:01:48.256" v="22" actId="20577"/>
          <ac:spMkLst>
            <pc:docMk/>
            <pc:sldMk cId="430484060" sldId="345"/>
            <ac:spMk id="2" creationId="{9B6F10D0-E5D1-46F2-B1CB-4059747081E8}"/>
          </ac:spMkLst>
        </pc:spChg>
        <pc:spChg chg="mod">
          <ac:chgData name="Smulders, W.C.H. (Wijnand)" userId="e92d4d20-7d9e-4193-a1bf-e27add410716" providerId="ADAL" clId="{DA919102-7E24-4645-8F74-0A3728D9E3E5}" dt="2022-10-20T10:54:27.472" v="928" actId="20577"/>
          <ac:spMkLst>
            <pc:docMk/>
            <pc:sldMk cId="430484060" sldId="345"/>
            <ac:spMk id="3" creationId="{2612296F-63DB-41EE-A8CE-0044554906D9}"/>
          </ac:spMkLst>
        </pc:spChg>
      </pc:sldChg>
      <pc:sldChg chg="modSp add mod">
        <pc:chgData name="Smulders, W.C.H. (Wijnand)" userId="e92d4d20-7d9e-4193-a1bf-e27add410716" providerId="ADAL" clId="{DA919102-7E24-4645-8F74-0A3728D9E3E5}" dt="2022-10-20T10:24:20.665" v="769" actId="5793"/>
        <pc:sldMkLst>
          <pc:docMk/>
          <pc:sldMk cId="2646735605" sldId="352"/>
        </pc:sldMkLst>
        <pc:spChg chg="mod">
          <ac:chgData name="Smulders, W.C.H. (Wijnand)" userId="e92d4d20-7d9e-4193-a1bf-e27add410716" providerId="ADAL" clId="{DA919102-7E24-4645-8F74-0A3728D9E3E5}" dt="2022-10-20T10:22:28.256" v="739" actId="20577"/>
          <ac:spMkLst>
            <pc:docMk/>
            <pc:sldMk cId="2646735605" sldId="352"/>
            <ac:spMk id="2" creationId="{00000000-0000-0000-0000-000000000000}"/>
          </ac:spMkLst>
        </pc:spChg>
        <pc:spChg chg="mod">
          <ac:chgData name="Smulders, W.C.H. (Wijnand)" userId="e92d4d20-7d9e-4193-a1bf-e27add410716" providerId="ADAL" clId="{DA919102-7E24-4645-8F74-0A3728D9E3E5}" dt="2022-10-20T10:24:20.665" v="769" actId="5793"/>
          <ac:spMkLst>
            <pc:docMk/>
            <pc:sldMk cId="2646735605" sldId="352"/>
            <ac:spMk id="3" creationId="{00000000-0000-0000-0000-000000000000}"/>
          </ac:spMkLst>
        </pc:spChg>
      </pc:sldChg>
      <pc:sldChg chg="modSp add mod">
        <pc:chgData name="Smulders, W.C.H. (Wijnand)" userId="e92d4d20-7d9e-4193-a1bf-e27add410716" providerId="ADAL" clId="{DA919102-7E24-4645-8F74-0A3728D9E3E5}" dt="2022-10-20T10:26:31.077" v="925" actId="20577"/>
        <pc:sldMkLst>
          <pc:docMk/>
          <pc:sldMk cId="2559472638" sldId="354"/>
        </pc:sldMkLst>
        <pc:spChg chg="mod">
          <ac:chgData name="Smulders, W.C.H. (Wijnand)" userId="e92d4d20-7d9e-4193-a1bf-e27add410716" providerId="ADAL" clId="{DA919102-7E24-4645-8F74-0A3728D9E3E5}" dt="2022-10-20T10:26:31.077" v="925" actId="20577"/>
          <ac:spMkLst>
            <pc:docMk/>
            <pc:sldMk cId="2559472638" sldId="354"/>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A2CB2E-DBD0-404F-ABB9-925AE223F198}" type="datetimeFigureOut">
              <a:rPr lang="nl-NL" smtClean="0"/>
              <a:t>20-10-2022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FE96E7-F1DE-438B-836C-CD9C5C4F27EC}" type="slidenum">
              <a:rPr lang="nl-NL" smtClean="0"/>
              <a:t>‹nr.›</a:t>
            </a:fld>
            <a:endParaRPr lang="nl-NL"/>
          </a:p>
        </p:txBody>
      </p:sp>
    </p:spTree>
    <p:extLst>
      <p:ext uri="{BB962C8B-B14F-4D97-AF65-F5344CB8AC3E}">
        <p14:creationId xmlns:p14="http://schemas.microsoft.com/office/powerpoint/2010/main" val="1129260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7DFE96E7-F1DE-438B-836C-CD9C5C4F27EC}" type="slidenum">
              <a:rPr lang="nl-NL" smtClean="0"/>
              <a:t>1</a:t>
            </a:fld>
            <a:endParaRPr lang="nl-NL"/>
          </a:p>
        </p:txBody>
      </p:sp>
    </p:spTree>
    <p:extLst>
      <p:ext uri="{BB962C8B-B14F-4D97-AF65-F5344CB8AC3E}">
        <p14:creationId xmlns:p14="http://schemas.microsoft.com/office/powerpoint/2010/main" val="4095047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 Aanvulling</a:t>
            </a:r>
            <a:r>
              <a:rPr lang="nl-NL" b="1" baseline="0" dirty="0"/>
              <a:t> op de bestaande wettelijke bevoegdheden.</a:t>
            </a:r>
          </a:p>
          <a:p>
            <a:r>
              <a:rPr lang="nl-NL" b="1" baseline="0" dirty="0"/>
              <a:t>Doel, anders gezegd: meer mogelijkheden voor volksvertegenwoordigers om invloed uit te oefenen op GR-en. </a:t>
            </a:r>
            <a:endParaRPr lang="nl-NL" b="1" dirty="0"/>
          </a:p>
          <a:p>
            <a:r>
              <a:rPr lang="nl-NL" dirty="0"/>
              <a:t>Aantal uitgangspunten bij uitwerking: </a:t>
            </a:r>
          </a:p>
          <a:p>
            <a:r>
              <a:rPr lang="nl-NL" dirty="0"/>
              <a:t> </a:t>
            </a:r>
          </a:p>
          <a:p>
            <a:r>
              <a:rPr lang="nl-NL" dirty="0"/>
              <a:t>We zoeken de grenzen op van wat kan binnen de huidige kaders van verlengd lokaal bestuur ; inherent is dat er hoe dan ook afstand is en blijft tussen volksvert. en samenwerkingsregelingen;</a:t>
            </a:r>
          </a:p>
          <a:p>
            <a:endParaRPr lang="nl-NL" dirty="0"/>
          </a:p>
          <a:p>
            <a:r>
              <a:rPr lang="nl-NL" dirty="0"/>
              <a:t>Rekening houden met verschillen tussen regelingen (naar hun aard) en tussen regio’s -&gt;Ruimte creëren voor lokale differentiatie/maatwerk;</a:t>
            </a:r>
          </a:p>
          <a:p>
            <a:endParaRPr lang="nl-NL" dirty="0"/>
          </a:p>
          <a:p>
            <a:r>
              <a:rPr lang="nl-NL" dirty="0"/>
              <a:t>-&gt; Geen generieke verplichtingen. Maar bijv. wel de verplichting om in de GR over bepaalde onderwerpen afspraken te maken, maar de inhoud aan betrokken partijen over te laten (</a:t>
            </a:r>
            <a:r>
              <a:rPr lang="nl-NL" b="1" dirty="0"/>
              <a:t>gaat dus vooral om een bewuste afweging</a:t>
            </a:r>
            <a:r>
              <a:rPr lang="nl-NL" dirty="0"/>
              <a:t>). </a:t>
            </a:r>
          </a:p>
          <a:p>
            <a:endParaRPr lang="nl-NL" dirty="0"/>
          </a:p>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039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Als ik het heb over gemeenteraden of raden worden tevens Provinciale Staten en Algemene besturen van waterschappen bedoeld.</a:t>
            </a:r>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44651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lphaLcPeriod"/>
            </a:pPr>
            <a:r>
              <a:rPr lang="nl-NL" dirty="0"/>
              <a:t>Om de raad een meer sturende positie te geven bij het treffen van een regeling tussen colleges wordt raden het recht gegeven een zienswijze naar voren te brengen bij een </a:t>
            </a:r>
            <a:r>
              <a:rPr lang="nl-NL" dirty="0" err="1"/>
              <a:t>ontwerp-regeling</a:t>
            </a:r>
            <a:r>
              <a:rPr lang="nl-NL" dirty="0"/>
              <a:t> van burgemeesters of colleges van burgemeesters en wethouders. Wanneer volgens de raad te weinig is gedaan met een zienswijze kan de raad ervoor kiezen geen toestemming te verlenen voor de gemeenschappelijke regeling.</a:t>
            </a:r>
          </a:p>
          <a:p>
            <a:pPr marL="228600" indent="-228600">
              <a:buAutoNum type="alphaLcPeriod"/>
            </a:pPr>
            <a:r>
              <a:rPr lang="nl-NL" dirty="0"/>
              <a:t>De verplichting om een zienswijze te vragen aan de raden geldt nu alleen voor de begrotingsprocedure. Het is denkbaar dit ook voor andere besluiten te regelen, zoals besluiten met een aanzienlijk financieel belang, politiek gevoelige besluiten of beleidsmatige keuzes. We hebben ervoor gekozen om niet dwingend voor te schrijven voor welke besluiten een zienswijze aan de raden moet worden gevraagd en dit over te laten aan de deelnemers en de raden. De voorgestelde wijziging is bedoeld om een bewuste afweging hierover te bevorderen. </a:t>
            </a:r>
          </a:p>
          <a:p>
            <a:pPr marL="0" indent="0">
              <a:buNone/>
            </a:pPr>
            <a:r>
              <a:rPr lang="nl-NL" dirty="0"/>
              <a:t>Tevens</a:t>
            </a:r>
            <a:r>
              <a:rPr lang="nl-NL" baseline="0" dirty="0"/>
              <a:t> is</a:t>
            </a:r>
            <a:r>
              <a:rPr lang="nl-NL" dirty="0"/>
              <a:t> bepaald dat altijd gemotiveerd en schriftelijk wordt gereageerd op zienswijzen, voorafgaande aan het nemen van het besluit waarop de zienswijze is gegeven. </a:t>
            </a:r>
          </a:p>
          <a:p>
            <a:pPr marL="0" indent="0">
              <a:buNone/>
            </a:pPr>
            <a:r>
              <a:rPr lang="nl-NL" dirty="0"/>
              <a:t>c. De instelling van deze commissie vindt door het algemeen bestuur van de gemeenschappelijke regeling plaats omdat de gemeenschappelijke adviescommissie onderdeel van de regeling is en daardoor bij de organisatie van het samenwerkingsverband hoort en niet bij de gemeentelijke organisatie.</a:t>
            </a:r>
          </a:p>
          <a:p>
            <a:pPr marL="0" indent="0">
              <a:buNone/>
            </a:pPr>
            <a:r>
              <a:rPr lang="nl-NL" dirty="0"/>
              <a:t>De gemeenschappelijke adviescommissie wordt ingesteld op voorstel van de raden van de aan de regeling deelnemende gemeenten gezamenlijk. Alle raden dienen dus in te stemmen met het voorstel. De commissie bestaat uit leden die per deelnemende gemeente door de raad uit zijn midden zijn gekozen. Vanuit de gedachte achter de gemeenschappelijke adviescommissie ligt deelname vanuit de raden van alle deelnemende gemeenten voor de hand. Een gemeenteraad is echter niet verplicht een raadslid af te vaardigen.</a:t>
            </a:r>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8385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 Om gemeenteraden meer positie te geven in de begrotingscyclus van een gemeenschappelijke regeling is ervoor gekozen de termijnen voor de indiening van de kadernota, ontwerpbegroting en begroting aan te passen. De begrotingscyclus van gemeenschappelijke regelingen sluit daardoor beter aan op die van gemeenten, waardoor het voor gemeenteraden makkelijker wordt te overzien wat de gevolgen zijn van uitgaven aan regelingen voor de eigen gemeente.</a:t>
            </a:r>
          </a:p>
          <a:p>
            <a:r>
              <a:rPr lang="nl-NL" dirty="0"/>
              <a:t>Ook krijgen gemeenteraden langer de tijd om een zienswijze op de </a:t>
            </a:r>
            <a:r>
              <a:rPr lang="nl-NL" dirty="0" err="1"/>
              <a:t>concept-begroting</a:t>
            </a:r>
            <a:r>
              <a:rPr lang="nl-NL" dirty="0"/>
              <a:t> van een regeling te geven en ontvangen zij de kadernota later.</a:t>
            </a:r>
          </a:p>
          <a:p>
            <a:r>
              <a:rPr lang="nl-NL" dirty="0"/>
              <a:t>Dit gebeurt door drie wijzigingen:</a:t>
            </a:r>
          </a:p>
          <a:p>
            <a:r>
              <a:rPr lang="nl-NL" dirty="0"/>
              <a:t>-	de kadernota moet voor 30 april naar gemeenteraden worden gestuurd in plaats van 15 april;</a:t>
            </a:r>
          </a:p>
          <a:p>
            <a:r>
              <a:rPr lang="nl-NL" dirty="0"/>
              <a:t>-	de begroting van een regeling moet uiterlijk 15 september naar gedeputeerde staten worden gestuurd in plaats van 1 augustus; en</a:t>
            </a:r>
          </a:p>
          <a:p>
            <a:r>
              <a:rPr lang="nl-NL" dirty="0"/>
              <a:t>-	de ontwerpbegroting moet uiterlijk 12 weken voor 15 september voor een zienswijze aan gemeenteraden aangeboden worden, in plaats van 8 weken.</a:t>
            </a:r>
          </a:p>
          <a:p>
            <a:endParaRPr lang="nl-NL" dirty="0"/>
          </a:p>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0993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Van deze wijzigingen treden de zienswijze bij het treffen van een regeling, de bevoegdheid om een gemeenschappelijke adviescommissie in te (laten) stellen, de actieve informatieplicht, het recht van onderzoek, de onderzoeksmogelijkheden van lokale rekenkamer(commissie)s en de wijziging in de begrotingscyclus direct in werking. </a:t>
            </a:r>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064635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Van deze wijzigingen treden de zienswijze bij het treffen van een regeling, de bevoegdheid om een gemeenschappelijke adviescommissie in te (laten) stellen, de actieve informatieplicht, het recht van onderzoek, de onderzoeksmogelijkheden van lokale rekenkamer(commissie)s en de wijziging in de begrotingscyclus direct in werking. </a:t>
            </a:r>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1500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Van deze wijzigingen treden de zienswijze bij het treffen van een regeling, de bevoegdheid om een gemeenschappelijke adviescommissie in te (laten) stellen, de actieve informatieplicht, het recht van onderzoek, de onderzoeksmogelijkheden van lokale rekenkamer(commissie)s en de wijziging in de begrotingscyclus direct in werking. </a:t>
            </a:r>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0675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21</a:t>
            </a:fld>
            <a:endParaRPr lang="nl-NL" dirty="0"/>
          </a:p>
        </p:txBody>
      </p:sp>
    </p:spTree>
    <p:extLst>
      <p:ext uri="{BB962C8B-B14F-4D97-AF65-F5344CB8AC3E}">
        <p14:creationId xmlns:p14="http://schemas.microsoft.com/office/powerpoint/2010/main" val="210785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22</a:t>
            </a:fld>
            <a:endParaRPr lang="nl-NL" dirty="0"/>
          </a:p>
        </p:txBody>
      </p:sp>
    </p:spTree>
    <p:extLst>
      <p:ext uri="{BB962C8B-B14F-4D97-AF65-F5344CB8AC3E}">
        <p14:creationId xmlns:p14="http://schemas.microsoft.com/office/powerpoint/2010/main" val="3362338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23</a:t>
            </a:fld>
            <a:endParaRPr lang="nl-NL" dirty="0"/>
          </a:p>
        </p:txBody>
      </p:sp>
    </p:spTree>
    <p:extLst>
      <p:ext uri="{BB962C8B-B14F-4D97-AF65-F5344CB8AC3E}">
        <p14:creationId xmlns:p14="http://schemas.microsoft.com/office/powerpoint/2010/main" val="1572047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rabicPeriod"/>
            </a:pPr>
            <a:r>
              <a:rPr lang="nl-NL" dirty="0"/>
              <a:t>Belangen Breda</a:t>
            </a:r>
          </a:p>
          <a:p>
            <a:pPr marL="685800" lvl="1" indent="-228600">
              <a:buFontTx/>
              <a:buAutoNum type="arabicPeriod"/>
            </a:pPr>
            <a:r>
              <a:rPr lang="nl-NL" dirty="0"/>
              <a:t>Complexe (ruimtelijke, beleidsmatige en strategische) gemeentelijke overstijgende vraagstukken;</a:t>
            </a:r>
          </a:p>
          <a:p>
            <a:pPr marL="228600" indent="-228600">
              <a:buAutoNum type="arabicPeriod"/>
            </a:pPr>
            <a:endParaRPr lang="nl-NL" dirty="0"/>
          </a:p>
          <a:p>
            <a:pPr marL="228600" indent="-228600">
              <a:buAutoNum type="arabicPeriod"/>
            </a:pPr>
            <a:r>
              <a:rPr lang="nl-NL" dirty="0"/>
              <a:t>Complexe (ruimtelijke, beleidsmatige en strategische) gemeentelijke overstijgende vraagstukken;</a:t>
            </a:r>
          </a:p>
        </p:txBody>
      </p:sp>
      <p:sp>
        <p:nvSpPr>
          <p:cNvPr id="4" name="Tijdelijke aanduiding voor dianummer 3"/>
          <p:cNvSpPr>
            <a:spLocks noGrp="1"/>
          </p:cNvSpPr>
          <p:nvPr>
            <p:ph type="sldNum" sz="quarter" idx="5"/>
          </p:nvPr>
        </p:nvSpPr>
        <p:spPr/>
        <p:txBody>
          <a:bodyPr/>
          <a:lstStyle/>
          <a:p>
            <a:fld id="{7DFE96E7-F1DE-438B-836C-CD9C5C4F27EC}" type="slidenum">
              <a:rPr lang="nl-NL" smtClean="0"/>
              <a:t>3</a:t>
            </a:fld>
            <a:endParaRPr lang="nl-NL"/>
          </a:p>
        </p:txBody>
      </p:sp>
    </p:spTree>
    <p:extLst>
      <p:ext uri="{BB962C8B-B14F-4D97-AF65-F5344CB8AC3E}">
        <p14:creationId xmlns:p14="http://schemas.microsoft.com/office/powerpoint/2010/main" val="1390650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24</a:t>
            </a:fld>
            <a:endParaRPr lang="nl-NL" dirty="0"/>
          </a:p>
        </p:txBody>
      </p:sp>
    </p:spTree>
    <p:extLst>
      <p:ext uri="{BB962C8B-B14F-4D97-AF65-F5344CB8AC3E}">
        <p14:creationId xmlns:p14="http://schemas.microsoft.com/office/powerpoint/2010/main" val="2654357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25</a:t>
            </a:fld>
            <a:endParaRPr lang="nl-NL" dirty="0"/>
          </a:p>
        </p:txBody>
      </p:sp>
    </p:spTree>
    <p:extLst>
      <p:ext uri="{BB962C8B-B14F-4D97-AF65-F5344CB8AC3E}">
        <p14:creationId xmlns:p14="http://schemas.microsoft.com/office/powerpoint/2010/main" val="1750024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26</a:t>
            </a:fld>
            <a:endParaRPr lang="nl-NL" dirty="0"/>
          </a:p>
        </p:txBody>
      </p:sp>
    </p:spTree>
    <p:extLst>
      <p:ext uri="{BB962C8B-B14F-4D97-AF65-F5344CB8AC3E}">
        <p14:creationId xmlns:p14="http://schemas.microsoft.com/office/powerpoint/2010/main" val="2953034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27</a:t>
            </a:fld>
            <a:endParaRPr lang="nl-NL" dirty="0"/>
          </a:p>
        </p:txBody>
      </p:sp>
    </p:spTree>
    <p:extLst>
      <p:ext uri="{BB962C8B-B14F-4D97-AF65-F5344CB8AC3E}">
        <p14:creationId xmlns:p14="http://schemas.microsoft.com/office/powerpoint/2010/main" val="3341401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28</a:t>
            </a:fld>
            <a:endParaRPr lang="nl-NL" dirty="0"/>
          </a:p>
        </p:txBody>
      </p:sp>
    </p:spTree>
    <p:extLst>
      <p:ext uri="{BB962C8B-B14F-4D97-AF65-F5344CB8AC3E}">
        <p14:creationId xmlns:p14="http://schemas.microsoft.com/office/powerpoint/2010/main" val="2361110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29</a:t>
            </a:fld>
            <a:endParaRPr lang="nl-NL" dirty="0"/>
          </a:p>
        </p:txBody>
      </p:sp>
    </p:spTree>
    <p:extLst>
      <p:ext uri="{BB962C8B-B14F-4D97-AF65-F5344CB8AC3E}">
        <p14:creationId xmlns:p14="http://schemas.microsoft.com/office/powerpoint/2010/main" val="1504302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30</a:t>
            </a:fld>
            <a:endParaRPr lang="nl-NL" dirty="0"/>
          </a:p>
        </p:txBody>
      </p:sp>
    </p:spTree>
    <p:extLst>
      <p:ext uri="{BB962C8B-B14F-4D97-AF65-F5344CB8AC3E}">
        <p14:creationId xmlns:p14="http://schemas.microsoft.com/office/powerpoint/2010/main" val="3458564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31</a:t>
            </a:fld>
            <a:endParaRPr lang="nl-NL" dirty="0"/>
          </a:p>
        </p:txBody>
      </p:sp>
    </p:spTree>
    <p:extLst>
      <p:ext uri="{BB962C8B-B14F-4D97-AF65-F5344CB8AC3E}">
        <p14:creationId xmlns:p14="http://schemas.microsoft.com/office/powerpoint/2010/main" val="17764263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nl-NL" dirty="0"/>
          </a:p>
        </p:txBody>
      </p:sp>
      <p:sp>
        <p:nvSpPr>
          <p:cNvPr id="4" name="Tijdelijke aanduiding voor dianummer 3"/>
          <p:cNvSpPr>
            <a:spLocks noGrp="1"/>
          </p:cNvSpPr>
          <p:nvPr>
            <p:ph type="sldNum" sz="quarter" idx="5"/>
          </p:nvPr>
        </p:nvSpPr>
        <p:spPr/>
        <p:txBody>
          <a:bodyPr/>
          <a:lstStyle/>
          <a:p>
            <a:fld id="{2ECAAA30-160B-42CF-A8C5-E78E0333C197}" type="slidenum">
              <a:rPr lang="nl-NL" smtClean="0"/>
              <a:t>32</a:t>
            </a:fld>
            <a:endParaRPr lang="nl-NL" dirty="0"/>
          </a:p>
        </p:txBody>
      </p:sp>
    </p:spTree>
    <p:extLst>
      <p:ext uri="{BB962C8B-B14F-4D97-AF65-F5344CB8AC3E}">
        <p14:creationId xmlns:p14="http://schemas.microsoft.com/office/powerpoint/2010/main" val="1777783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rabicPeriod"/>
            </a:pPr>
            <a:r>
              <a:rPr lang="nl-NL" dirty="0"/>
              <a:t>Belangen Breda</a:t>
            </a:r>
          </a:p>
          <a:p>
            <a:pPr marL="685800" lvl="1" indent="-228600">
              <a:buFontTx/>
              <a:buAutoNum type="arabicPeriod"/>
            </a:pPr>
            <a:r>
              <a:rPr lang="nl-NL" dirty="0"/>
              <a:t>Complexe (ruimtelijke, beleidsmatige en strategische) gemeentelijke overstijgende vraagstukken;</a:t>
            </a:r>
          </a:p>
          <a:p>
            <a:pPr marL="228600" indent="-228600">
              <a:buAutoNum type="arabicPeriod"/>
            </a:pPr>
            <a:endParaRPr lang="nl-NL" dirty="0"/>
          </a:p>
          <a:p>
            <a:pPr marL="228600" indent="-228600">
              <a:buAutoNum type="arabicPeriod"/>
            </a:pPr>
            <a:r>
              <a:rPr lang="nl-NL" dirty="0"/>
              <a:t>Complexe (ruimtelijke, beleidsmatige en strategische) gemeentelijke overstijgende vraagstukken;</a:t>
            </a:r>
          </a:p>
        </p:txBody>
      </p:sp>
      <p:sp>
        <p:nvSpPr>
          <p:cNvPr id="4" name="Tijdelijke aanduiding voor dianummer 3"/>
          <p:cNvSpPr>
            <a:spLocks noGrp="1"/>
          </p:cNvSpPr>
          <p:nvPr>
            <p:ph type="sldNum" sz="quarter" idx="5"/>
          </p:nvPr>
        </p:nvSpPr>
        <p:spPr/>
        <p:txBody>
          <a:bodyPr/>
          <a:lstStyle/>
          <a:p>
            <a:fld id="{7DFE96E7-F1DE-438B-836C-CD9C5C4F27EC}" type="slidenum">
              <a:rPr lang="nl-NL" smtClean="0"/>
              <a:t>4</a:t>
            </a:fld>
            <a:endParaRPr lang="nl-NL"/>
          </a:p>
        </p:txBody>
      </p:sp>
    </p:spTree>
    <p:extLst>
      <p:ext uri="{BB962C8B-B14F-4D97-AF65-F5344CB8AC3E}">
        <p14:creationId xmlns:p14="http://schemas.microsoft.com/office/powerpoint/2010/main" val="1269563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DFE96E7-F1DE-438B-836C-CD9C5C4F27EC}" type="slidenum">
              <a:rPr lang="nl-NL" smtClean="0"/>
              <a:t>5</a:t>
            </a:fld>
            <a:endParaRPr lang="nl-NL"/>
          </a:p>
        </p:txBody>
      </p:sp>
    </p:spTree>
    <p:extLst>
      <p:ext uri="{BB962C8B-B14F-4D97-AF65-F5344CB8AC3E}">
        <p14:creationId xmlns:p14="http://schemas.microsoft.com/office/powerpoint/2010/main" val="1027858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1. </a:t>
            </a:r>
          </a:p>
        </p:txBody>
      </p:sp>
      <p:sp>
        <p:nvSpPr>
          <p:cNvPr id="4" name="Tijdelijke aanduiding voor dianummer 3"/>
          <p:cNvSpPr>
            <a:spLocks noGrp="1"/>
          </p:cNvSpPr>
          <p:nvPr>
            <p:ph type="sldNum" sz="quarter" idx="5"/>
          </p:nvPr>
        </p:nvSpPr>
        <p:spPr/>
        <p:txBody>
          <a:bodyPr/>
          <a:lstStyle/>
          <a:p>
            <a:fld id="{7DFE96E7-F1DE-438B-836C-CD9C5C4F27EC}" type="slidenum">
              <a:rPr lang="nl-NL" smtClean="0"/>
              <a:t>6</a:t>
            </a:fld>
            <a:endParaRPr lang="nl-NL"/>
          </a:p>
        </p:txBody>
      </p:sp>
    </p:spTree>
    <p:extLst>
      <p:ext uri="{BB962C8B-B14F-4D97-AF65-F5344CB8AC3E}">
        <p14:creationId xmlns:p14="http://schemas.microsoft.com/office/powerpoint/2010/main" val="1023515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 gaan nu eens verder kijken wat de verhouding van de gemeenteraad ten opzichte van een gemeenschappelijke regeling is. Hoe kan de raad bijvoorbeeld sturen en de gemeenschappelijke regeling in</a:t>
            </a:r>
            <a:r>
              <a:rPr lang="nl-NL" baseline="0" dirty="0"/>
              <a:t> de gaten houden. Net stelden we al vast dat er op grond van de </a:t>
            </a:r>
            <a:r>
              <a:rPr lang="nl-NL" baseline="0" dirty="0" err="1"/>
              <a:t>Wgr</a:t>
            </a:r>
            <a:r>
              <a:rPr lang="nl-NL" baseline="0" dirty="0"/>
              <a:t> heel veel verschillende soorten samenwerkingsverbanden kunnen worden aangegaan (door de raad/door het college) Maar ook kan een gemeenschappelijke regeling dus verschillende rechtsvormen hebben (zoals openbaar lichaam </a:t>
            </a:r>
            <a:r>
              <a:rPr lang="nl-NL" baseline="0" dirty="0" err="1"/>
              <a:t>etc</a:t>
            </a:r>
            <a:r>
              <a:rPr lang="nl-NL" baseline="0" dirty="0"/>
              <a:t>). Het gaat niet lukken al deze combinaties te behandelen. Daarom richt ik me nu even op de situatie die het vaakst voorkomt: een gemeenschappelijke regeling die door het college wordt aangegaan en die de rechtsvorm heeft van een openbaar lichaam. </a:t>
            </a:r>
          </a:p>
          <a:p>
            <a:endParaRPr lang="nl-NL" baseline="0" dirty="0"/>
          </a:p>
          <a:p>
            <a:r>
              <a:rPr lang="nl-NL" baseline="0" dirty="0"/>
              <a:t>In het onderstaande schema heb ik geprobeerd de verhouding weer te geven. We zien links hoe het bestuur van de regeling is vormgegeven. Er is een algemeen bestuur (dat veelal uit wethouders bestaat van de deelnemende gemeenten) en uit dit AB wordt een klein aantal bestuurders apart gezet dat het DB vormt. Het DB is (enkel) verantwoording schuldig aan het AB.</a:t>
            </a:r>
          </a:p>
          <a:p>
            <a:endParaRPr lang="nl-NL" baseline="0" dirty="0"/>
          </a:p>
          <a:p>
            <a:r>
              <a:rPr lang="nl-NL" baseline="0" dirty="0"/>
              <a:t>Als gezegd is een bepaalde wethouder van een gemeente lid van het AB van een Openbaar Lichaam. In die hoedanigheid koppelt hij weer terug aan zijn college. Vervolgens gaan de verantwoordinglijnen gelden die ‘normaal gesproken’ ook gelden in een gemeente. De wethouder is verantwoording schuldig aan de raad; ook voor wat hij als AB- lid heeft gedaan. De </a:t>
            </a:r>
            <a:r>
              <a:rPr lang="nl-NL" baseline="0" dirty="0" err="1"/>
              <a:t>Wgr</a:t>
            </a:r>
            <a:r>
              <a:rPr lang="nl-NL" baseline="0" dirty="0"/>
              <a:t> onderstreept nog een keer dat de raad hun AB-lid ter verantwoording kunnen roepen. Daarboven kent de </a:t>
            </a:r>
            <a:r>
              <a:rPr lang="nl-NL" baseline="0" dirty="0" err="1"/>
              <a:t>Wgr</a:t>
            </a:r>
            <a:r>
              <a:rPr lang="nl-NL" baseline="0" dirty="0"/>
              <a:t> nog een verantwoordingslijn [klik op dia: rode pijlen verschijnen]. De raad (of een individueel raadslid kunnen inlichtingen vragen aan het AB (als geheel). </a:t>
            </a:r>
          </a:p>
          <a:p>
            <a:endParaRPr lang="nl-NL" baseline="0" dirty="0"/>
          </a:p>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1959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Hierbij</a:t>
            </a:r>
            <a:r>
              <a:rPr lang="nl-NL" baseline="0" dirty="0"/>
              <a:t> nog even op een rijtje welke sturingsmogelijkheden de raad op dit moment al heeft als het college aan het gemeenschappelijke regeling deelneemt. </a:t>
            </a:r>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35964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Hierbij</a:t>
            </a:r>
            <a:r>
              <a:rPr lang="nl-NL" baseline="0" dirty="0"/>
              <a:t> nog even op een rijtje welke sturingsmogelijkheden de raad op dit moment al heeft als het college aan het gemeenschappelijke regeling deelneemt. </a:t>
            </a:r>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1889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 Concrete opdracht RA, maar niet de start; onderzoeken ROB, denktank VNG, enquêtes Ned.</a:t>
            </a:r>
            <a:r>
              <a:rPr lang="nl-NL" baseline="0" dirty="0"/>
              <a:t> </a:t>
            </a:r>
            <a:r>
              <a:rPr lang="nl-NL" dirty="0"/>
              <a:t>Ver. Raadsleden, RvS in 4e per beschouwing: aandacht voor de democratische legitimiteit van regionale samenwerking/ de ervaren afstand, het gebrek aan grip bij volksvertegenwoordigers om hun </a:t>
            </a:r>
            <a:r>
              <a:rPr lang="nl-NL" dirty="0" err="1"/>
              <a:t>kaderstellende</a:t>
            </a:r>
            <a:r>
              <a:rPr lang="nl-NL" dirty="0"/>
              <a:t> en controlerende rol goed te kunnen vervullen.</a:t>
            </a:r>
          </a:p>
          <a:p>
            <a:r>
              <a:rPr lang="nl-NL" dirty="0"/>
              <a:t>- Meer opgaven op niveau van de regio. Gemeenten, provincies en waterschappen participeren in steeds meer GR-en en de complexiteit van die samenwerkingsverbanden neemt toe. </a:t>
            </a:r>
          </a:p>
          <a:p>
            <a:r>
              <a:rPr lang="nl-NL" dirty="0"/>
              <a:t>- Tegelijkertijd is de legitimiteit van GR-en gebaseerd op het beginsel verlengd lokaal bestuur. De politieke controle ligt bij de gemeenteraden. </a:t>
            </a:r>
          </a:p>
          <a:p>
            <a:r>
              <a:rPr lang="nl-NL" dirty="0"/>
              <a:t>Daarom: brief juni TK: 3 sporen</a:t>
            </a:r>
          </a:p>
          <a:p>
            <a:r>
              <a:rPr lang="nl-NL" dirty="0"/>
              <a:t>Versterking toerusting en ondersteuning: </a:t>
            </a:r>
          </a:p>
          <a:p>
            <a:r>
              <a:rPr lang="nl-NL" dirty="0"/>
              <a:t>Meer gebruik maken van bestaande mogelijkheden om invloed en controle uit te oefenen: Berenschot levert hiervoor nog een aantal aanvullende suggesties (</a:t>
            </a:r>
            <a:r>
              <a:rPr lang="nl-NL" dirty="0" err="1"/>
              <a:t>ontw</a:t>
            </a:r>
            <a:r>
              <a:rPr lang="nl-NL" dirty="0"/>
              <a:t>. informatieformats, verspreiden </a:t>
            </a:r>
            <a:r>
              <a:rPr lang="nl-NL" dirty="0" err="1"/>
              <a:t>good</a:t>
            </a:r>
            <a:r>
              <a:rPr lang="nl-NL" dirty="0"/>
              <a:t> </a:t>
            </a:r>
            <a:r>
              <a:rPr lang="nl-NL" dirty="0" err="1"/>
              <a:t>practices</a:t>
            </a:r>
            <a:r>
              <a:rPr lang="nl-NL" dirty="0"/>
              <a:t>, verbeteren van kennisniveau). </a:t>
            </a:r>
          </a:p>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6493C8-12C2-4498-AE42-9BFDB5CBCA2E}"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8568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CA764-DCBF-4D92-ACDC-97A67C6220A0}"/>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624F09B-B4F1-417B-A53B-DE660CA377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ED1FFFE-5988-4D2F-B2E4-4427835B12CC}"/>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5" name="Tijdelijke aanduiding voor voettekst 4">
            <a:extLst>
              <a:ext uri="{FF2B5EF4-FFF2-40B4-BE49-F238E27FC236}">
                <a16:creationId xmlns:a16="http://schemas.microsoft.com/office/drawing/2014/main" id="{096A078F-0669-4346-B152-74316C70CC1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85394E2-A7A0-476B-9BFF-781918C9457A}"/>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2090222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236D20-47F5-4AA7-8A01-3EF256674127}"/>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8A8E274A-9010-4543-B299-3DB45F8C8EF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BEEE2F4-13E3-4B51-AEE4-C1C900C78257}"/>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5" name="Tijdelijke aanduiding voor voettekst 4">
            <a:extLst>
              <a:ext uri="{FF2B5EF4-FFF2-40B4-BE49-F238E27FC236}">
                <a16:creationId xmlns:a16="http://schemas.microsoft.com/office/drawing/2014/main" id="{73298FCB-4D2D-4981-B66B-EF22DC09DD1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4441745-761F-478C-888D-A36A1C1BE22E}"/>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1493700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A732585-5512-4398-9E5E-0EEC81BA7A6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EE80C079-755D-4E06-86F7-11C7879DF8AE}"/>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B370EC9-20CD-4A25-9964-9014FFA2836D}"/>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5" name="Tijdelijke aanduiding voor voettekst 4">
            <a:extLst>
              <a:ext uri="{FF2B5EF4-FFF2-40B4-BE49-F238E27FC236}">
                <a16:creationId xmlns:a16="http://schemas.microsoft.com/office/drawing/2014/main" id="{5510A793-DE41-451D-A8B5-E4954BF5CBF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F72226A-766D-4B15-95D2-E3BAA2135978}"/>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931015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1" y="1052514"/>
            <a:ext cx="10923588" cy="4024800"/>
          </a:xfrm>
        </p:spPr>
        <p:txBody>
          <a:bodyPr anchor="t" anchorCtr="0">
            <a:normAutofit/>
          </a:bodyPr>
          <a:lstStyle>
            <a:lvl1pPr algn="l">
              <a:defRPr sz="6000" b="0">
                <a:solidFill>
                  <a:schemeClr val="tx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1800"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het opmaakprofiel van de modelondertitel te bewerken</a:t>
            </a:r>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‹nr.›</a:t>
            </a:fld>
            <a:endParaRPr lang="nl-NL" dirty="0"/>
          </a:p>
        </p:txBody>
      </p:sp>
      <p:sp>
        <p:nvSpPr>
          <p:cNvPr id="7" name="Tijdelijke aanduiding voor voettekst 4"/>
          <p:cNvSpPr>
            <a:spLocks noGrp="1"/>
          </p:cNvSpPr>
          <p:nvPr>
            <p:ph type="ftr" sz="quarter" idx="3"/>
          </p:nvPr>
        </p:nvSpPr>
        <p:spPr>
          <a:xfrm>
            <a:off x="635000" y="6221415"/>
            <a:ext cx="5003800" cy="322075"/>
          </a:xfrm>
          <a:prstGeom prst="rect">
            <a:avLst/>
          </a:prstGeom>
        </p:spPr>
        <p:txBody>
          <a:bodyPr vert="horz" lIns="91440" tIns="45720" rIns="91440" bIns="45720" rtlCol="0" anchor="b" anchorCtr="0"/>
          <a:lstStyle>
            <a:lvl1pPr algn="l">
              <a:defRPr sz="788">
                <a:solidFill>
                  <a:schemeClr val="tx1"/>
                </a:solidFill>
              </a:defRPr>
            </a:lvl1pPr>
          </a:lstStyle>
          <a:p>
            <a:fld id="{7B13911A-25E6-48B6-939C-9C6596F325E0}" type="datetime4">
              <a:rPr lang="nl-NL" smtClean="0"/>
              <a:pPr/>
              <a:t>20 oktober 2022</a:t>
            </a:fld>
            <a:r>
              <a:rPr lang="en-US" dirty="0"/>
              <a:t> | </a:t>
            </a:r>
            <a:r>
              <a:rPr lang="en-US" dirty="0" err="1"/>
              <a:t>Voettekst</a:t>
            </a:r>
            <a:endParaRPr lang="nl-NL" dirty="0"/>
          </a:p>
        </p:txBody>
      </p:sp>
    </p:spTree>
    <p:extLst>
      <p:ext uri="{BB962C8B-B14F-4D97-AF65-F5344CB8AC3E}">
        <p14:creationId xmlns:p14="http://schemas.microsoft.com/office/powerpoint/2010/main" val="26861567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2F9F34-71D3-48E2-9E56-80F959ED2D7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03AF0FAF-9517-4D54-AEDA-3B73FCF3B851}"/>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16BD209-67BC-47DA-8F2A-891D22C846EA}"/>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5" name="Tijdelijke aanduiding voor voettekst 4">
            <a:extLst>
              <a:ext uri="{FF2B5EF4-FFF2-40B4-BE49-F238E27FC236}">
                <a16:creationId xmlns:a16="http://schemas.microsoft.com/office/drawing/2014/main" id="{5F1D8A3D-2B2C-46B6-9F4B-AB468C22D98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DC3B4C1-271A-4FAD-B2F7-72E2123B6819}"/>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423504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B1B189-8002-4A17-A2AE-EB2F3377F0F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F83F004-FEC7-48E4-BFB9-CD5E5295C0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9B5E2630-088B-4850-9574-F57523F79CEC}"/>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5" name="Tijdelijke aanduiding voor voettekst 4">
            <a:extLst>
              <a:ext uri="{FF2B5EF4-FFF2-40B4-BE49-F238E27FC236}">
                <a16:creationId xmlns:a16="http://schemas.microsoft.com/office/drawing/2014/main" id="{9C19FFFC-8DEF-4D1B-86D0-5748C4309E1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90123A7-EE44-4D35-A44D-1146498D46E3}"/>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2827559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5EC645-3C88-4A9A-9C5C-EF292755E81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1924FC3-2A28-4C04-B510-7E063B127AF2}"/>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35CBB7C6-258F-4087-9D24-06CFAE7C90C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F8D824C3-B383-485E-8EB3-4BA0F41A9003}"/>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6" name="Tijdelijke aanduiding voor voettekst 5">
            <a:extLst>
              <a:ext uri="{FF2B5EF4-FFF2-40B4-BE49-F238E27FC236}">
                <a16:creationId xmlns:a16="http://schemas.microsoft.com/office/drawing/2014/main" id="{16AB91E4-2746-4816-BFF6-2FADABEAE18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BCA004D-7753-4806-BA12-2E47B1B7570E}"/>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2585615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F728B1-DCC1-4A7D-BD52-9361C3B6027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178E5AF-C029-49E1-BB9E-D07F794DAA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995ED4C-9F92-48FD-9C9C-67F1CBB15B2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525498AA-7CA5-499F-9442-CE8FFD941E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9E9E2992-6410-49F2-8372-ECC615F1DCA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6FAFB8F6-8B0C-4E6F-9DD7-634008EB6CBF}"/>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8" name="Tijdelijke aanduiding voor voettekst 7">
            <a:extLst>
              <a:ext uri="{FF2B5EF4-FFF2-40B4-BE49-F238E27FC236}">
                <a16:creationId xmlns:a16="http://schemas.microsoft.com/office/drawing/2014/main" id="{FF8D786A-B96C-422F-9C11-25B3C7CFBCAA}"/>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2DED04C9-9888-4561-A9BB-207095997621}"/>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2540832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F0698F-FFA9-4DA8-ADCE-017D4B5CB14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ECBC939C-8F2E-4F25-8048-711251B5B69B}"/>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4" name="Tijdelijke aanduiding voor voettekst 3">
            <a:extLst>
              <a:ext uri="{FF2B5EF4-FFF2-40B4-BE49-F238E27FC236}">
                <a16:creationId xmlns:a16="http://schemas.microsoft.com/office/drawing/2014/main" id="{DF02E4B0-2CDC-4A9D-93DE-501BD9B313AB}"/>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739AF0B5-C072-4C6E-9909-905ED428CE73}"/>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1924041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7F88EB9-E49D-48EF-B5EA-12D520831C25}"/>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3" name="Tijdelijke aanduiding voor voettekst 2">
            <a:extLst>
              <a:ext uri="{FF2B5EF4-FFF2-40B4-BE49-F238E27FC236}">
                <a16:creationId xmlns:a16="http://schemas.microsoft.com/office/drawing/2014/main" id="{D46AC22C-2800-499D-85C5-B5655E231911}"/>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D2FA4E1F-6D27-4175-A911-325BE104473C}"/>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1208303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AE6AEC-07C8-4CB9-9FEC-362C0E03050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5D90D6F4-B7C9-466D-AF34-9248125AA9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2EDF51A-42AA-42F1-8B46-AB572B51EE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6808033-5C59-4FC9-9461-5354CE71DFFD}"/>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6" name="Tijdelijke aanduiding voor voettekst 5">
            <a:extLst>
              <a:ext uri="{FF2B5EF4-FFF2-40B4-BE49-F238E27FC236}">
                <a16:creationId xmlns:a16="http://schemas.microsoft.com/office/drawing/2014/main" id="{2C659E54-F3CE-43A0-B218-F8038F6312D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253DD07-7B00-4FA5-9510-0EFA1B1210FF}"/>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1255037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3D5D7F-4B10-433A-8909-B9579460911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60CA3A68-0576-4E66-9D95-67CC0975D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062239A-3616-4084-822A-185E1927FE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B583EA6-551D-4162-B2A6-59CD220E690B}"/>
              </a:ext>
            </a:extLst>
          </p:cNvPr>
          <p:cNvSpPr>
            <a:spLocks noGrp="1"/>
          </p:cNvSpPr>
          <p:nvPr>
            <p:ph type="dt" sz="half" idx="10"/>
          </p:nvPr>
        </p:nvSpPr>
        <p:spPr/>
        <p:txBody>
          <a:bodyPr/>
          <a:lstStyle/>
          <a:p>
            <a:fld id="{3594E137-3114-4D61-B288-496DDCAC0A72}" type="datetimeFigureOut">
              <a:rPr lang="nl-NL" smtClean="0"/>
              <a:t>20-10-2022</a:t>
            </a:fld>
            <a:endParaRPr lang="nl-NL"/>
          </a:p>
        </p:txBody>
      </p:sp>
      <p:sp>
        <p:nvSpPr>
          <p:cNvPr id="6" name="Tijdelijke aanduiding voor voettekst 5">
            <a:extLst>
              <a:ext uri="{FF2B5EF4-FFF2-40B4-BE49-F238E27FC236}">
                <a16:creationId xmlns:a16="http://schemas.microsoft.com/office/drawing/2014/main" id="{CA6FC716-71D9-4211-90E8-5C5DB391238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A8311BE-7D40-408C-A7D1-8A6566597255}"/>
              </a:ext>
            </a:extLst>
          </p:cNvPr>
          <p:cNvSpPr>
            <a:spLocks noGrp="1"/>
          </p:cNvSpPr>
          <p:nvPr>
            <p:ph type="sldNum" sz="quarter" idx="12"/>
          </p:nvPr>
        </p:nvSpPr>
        <p:spPr/>
        <p:txBody>
          <a:bodyPr/>
          <a:lstStyle/>
          <a:p>
            <a:fld id="{7C8FDE97-F18C-4CBB-9257-268F1367B79B}" type="slidenum">
              <a:rPr lang="nl-NL" smtClean="0"/>
              <a:t>‹nr.›</a:t>
            </a:fld>
            <a:endParaRPr lang="nl-NL"/>
          </a:p>
        </p:txBody>
      </p:sp>
    </p:spTree>
    <p:extLst>
      <p:ext uri="{BB962C8B-B14F-4D97-AF65-F5344CB8AC3E}">
        <p14:creationId xmlns:p14="http://schemas.microsoft.com/office/powerpoint/2010/main" val="4116471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D28E280-F251-40FD-9C99-18952404ED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A6E787B5-97A0-4969-8620-510CB1E32B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52BF99C-348B-4B22-AA3E-B2C371C9BB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94E137-3114-4D61-B288-496DDCAC0A72}" type="datetimeFigureOut">
              <a:rPr lang="nl-NL" smtClean="0"/>
              <a:t>20-10-2022</a:t>
            </a:fld>
            <a:endParaRPr lang="nl-NL"/>
          </a:p>
        </p:txBody>
      </p:sp>
      <p:sp>
        <p:nvSpPr>
          <p:cNvPr id="5" name="Tijdelijke aanduiding voor voettekst 4">
            <a:extLst>
              <a:ext uri="{FF2B5EF4-FFF2-40B4-BE49-F238E27FC236}">
                <a16:creationId xmlns:a16="http://schemas.microsoft.com/office/drawing/2014/main" id="{E10615AC-ADCA-4EF7-B108-4B53FDEFB8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C28CF46-1F2E-4976-80FB-BE7A6BF789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8FDE97-F18C-4CBB-9257-268F1367B79B}" type="slidenum">
              <a:rPr lang="nl-NL" smtClean="0"/>
              <a:t>‹nr.›</a:t>
            </a:fld>
            <a:endParaRPr lang="nl-NL"/>
          </a:p>
        </p:txBody>
      </p:sp>
    </p:spTree>
    <p:extLst>
      <p:ext uri="{BB962C8B-B14F-4D97-AF65-F5344CB8AC3E}">
        <p14:creationId xmlns:p14="http://schemas.microsoft.com/office/powerpoint/2010/main" val="608940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AB4D61-4CB5-4128-85C5-8D00E9A1CA6D}"/>
              </a:ext>
            </a:extLst>
          </p:cNvPr>
          <p:cNvSpPr>
            <a:spLocks noGrp="1"/>
          </p:cNvSpPr>
          <p:nvPr>
            <p:ph type="ctrTitle"/>
          </p:nvPr>
        </p:nvSpPr>
        <p:spPr/>
        <p:txBody>
          <a:bodyPr/>
          <a:lstStyle/>
          <a:p>
            <a:r>
              <a:rPr lang="nl-NL" b="1" dirty="0"/>
              <a:t>Intergemeentelijke samenwerking</a:t>
            </a:r>
          </a:p>
        </p:txBody>
      </p:sp>
      <p:sp>
        <p:nvSpPr>
          <p:cNvPr id="3" name="Ondertitel 2">
            <a:extLst>
              <a:ext uri="{FF2B5EF4-FFF2-40B4-BE49-F238E27FC236}">
                <a16:creationId xmlns:a16="http://schemas.microsoft.com/office/drawing/2014/main" id="{C507577E-2AF7-4AF0-A387-EEE1BB95393B}"/>
              </a:ext>
            </a:extLst>
          </p:cNvPr>
          <p:cNvSpPr>
            <a:spLocks noGrp="1"/>
          </p:cNvSpPr>
          <p:nvPr>
            <p:ph type="subTitle" idx="1"/>
          </p:nvPr>
        </p:nvSpPr>
        <p:spPr>
          <a:xfrm>
            <a:off x="386080" y="4907756"/>
            <a:ext cx="5933440" cy="1655762"/>
          </a:xfrm>
        </p:spPr>
        <p:txBody>
          <a:bodyPr/>
          <a:lstStyle/>
          <a:p>
            <a:r>
              <a:rPr lang="nl-NL" dirty="0"/>
              <a:t>Donderdag 20 oktober 2022</a:t>
            </a:r>
          </a:p>
          <a:p>
            <a:r>
              <a:rPr lang="nl-NL" dirty="0"/>
              <a:t>Werkgroep Regionale zaken</a:t>
            </a:r>
          </a:p>
          <a:p>
            <a:r>
              <a:rPr lang="nl-NL" dirty="0"/>
              <a:t>Raadsgriffie gemeente Breda</a:t>
            </a:r>
          </a:p>
        </p:txBody>
      </p:sp>
    </p:spTree>
    <p:extLst>
      <p:ext uri="{BB962C8B-B14F-4D97-AF65-F5344CB8AC3E}">
        <p14:creationId xmlns:p14="http://schemas.microsoft.com/office/powerpoint/2010/main" val="896338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normAutofit/>
          </a:bodyPr>
          <a:lstStyle/>
          <a:p>
            <a:pPr algn="ctr"/>
            <a:br>
              <a:rPr lang="nl-NL" sz="3000" i="1" dirty="0">
                <a:effectLst>
                  <a:outerShdw blurRad="38100" dist="38100" dir="2700000" algn="tl">
                    <a:srgbClr val="000000">
                      <a:alpha val="43137"/>
                    </a:srgbClr>
                  </a:outerShdw>
                </a:effectLst>
              </a:rPr>
            </a:br>
            <a:br>
              <a:rPr lang="nl-NL" i="1" dirty="0">
                <a:effectLst>
                  <a:outerShdw blurRad="38100" dist="38100" dir="2700000" algn="tl">
                    <a:srgbClr val="000000">
                      <a:alpha val="43137"/>
                    </a:srgbClr>
                  </a:outerShdw>
                </a:effectLst>
              </a:rPr>
            </a:br>
            <a:r>
              <a:rPr lang="nl-NL" sz="5475" i="1" dirty="0">
                <a:effectLst>
                  <a:outerShdw blurRad="38100" dist="38100" dir="2700000" algn="tl">
                    <a:srgbClr val="000000">
                      <a:alpha val="43137"/>
                    </a:srgbClr>
                  </a:outerShdw>
                </a:effectLst>
              </a:rPr>
              <a:t>Wetswijziging</a:t>
            </a:r>
            <a:r>
              <a:rPr lang="nl-NL" i="1" dirty="0">
                <a:effectLst>
                  <a:outerShdw blurRad="38100" dist="38100" dir="2700000" algn="tl">
                    <a:srgbClr val="000000">
                      <a:alpha val="43137"/>
                    </a:srgbClr>
                  </a:outerShdw>
                </a:effectLst>
              </a:rPr>
              <a:t> </a:t>
            </a:r>
            <a:r>
              <a:rPr lang="nl-NL" i="1" dirty="0" err="1">
                <a:effectLst>
                  <a:outerShdw blurRad="38100" dist="38100" dir="2700000" algn="tl">
                    <a:srgbClr val="000000">
                      <a:alpha val="43137"/>
                    </a:srgbClr>
                  </a:outerShdw>
                </a:effectLst>
              </a:rPr>
              <a:t>Wgr</a:t>
            </a:r>
            <a:endParaRPr lang="nl-NL" sz="5475" i="1" dirty="0">
              <a:effectLst>
                <a:outerShdw blurRad="38100" dist="38100" dir="2700000" algn="tl">
                  <a:srgbClr val="000000">
                    <a:alpha val="43137"/>
                  </a:srgbClr>
                </a:outerShdw>
              </a:effectLst>
            </a:endParaRPr>
          </a:p>
        </p:txBody>
      </p:sp>
      <p:sp>
        <p:nvSpPr>
          <p:cNvPr id="12" name="Ondertitel 11"/>
          <p:cNvSpPr>
            <a:spLocks noGrp="1"/>
          </p:cNvSpPr>
          <p:nvPr>
            <p:ph type="subTitle" idx="1"/>
          </p:nvPr>
        </p:nvSpPr>
        <p:spPr/>
        <p:txBody>
          <a:bodyPr/>
          <a:lstStyle/>
          <a:p>
            <a:endParaRPr lang="nl-NL"/>
          </a:p>
        </p:txBody>
      </p:sp>
      <p:sp>
        <p:nvSpPr>
          <p:cNvPr id="4" name="Tijdelijke aanduiding voor dianummer 3"/>
          <p:cNvSpPr>
            <a:spLocks noGrp="1"/>
          </p:cNvSpPr>
          <p:nvPr>
            <p:ph type="sldNum" sz="quarter" idx="12"/>
          </p:nvPr>
        </p:nvSpPr>
        <p:spPr/>
        <p:txBody>
          <a:bodyPr/>
          <a:lstStyle/>
          <a:p>
            <a:pPr defTabSz="685800"/>
            <a:fld id="{10A0A6AF-03C5-477E-939A-E28F7E7F05EA}" type="slidenum">
              <a:rPr lang="nl-NL" kern="1200">
                <a:solidFill>
                  <a:srgbClr val="D9EBF6"/>
                </a:solidFill>
                <a:latin typeface="Verdana"/>
                <a:ea typeface="+mn-ea"/>
                <a:cs typeface="+mn-cs"/>
              </a:rPr>
              <a:pPr defTabSz="685800"/>
              <a:t>10</a:t>
            </a:fld>
            <a:endParaRPr lang="nl-NL" kern="1200" dirty="0">
              <a:solidFill>
                <a:srgbClr val="D9EBF6"/>
              </a:solidFill>
              <a:latin typeface="Verdana"/>
              <a:ea typeface="+mn-ea"/>
              <a:cs typeface="+mn-cs"/>
            </a:endParaRPr>
          </a:p>
        </p:txBody>
      </p:sp>
    </p:spTree>
    <p:extLst>
      <p:ext uri="{BB962C8B-B14F-4D97-AF65-F5344CB8AC3E}">
        <p14:creationId xmlns:p14="http://schemas.microsoft.com/office/powerpoint/2010/main" val="1076644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b="1" dirty="0"/>
              <a:t>Aanleiding </a:t>
            </a:r>
          </a:p>
        </p:txBody>
      </p:sp>
      <p:sp>
        <p:nvSpPr>
          <p:cNvPr id="3" name="Tijdelijke aanduiding voor inhoud 2"/>
          <p:cNvSpPr>
            <a:spLocks noGrp="1"/>
          </p:cNvSpPr>
          <p:nvPr>
            <p:ph idx="1"/>
          </p:nvPr>
        </p:nvSpPr>
        <p:spPr>
          <a:xfrm>
            <a:off x="2000251" y="2612464"/>
            <a:ext cx="8192691" cy="2948946"/>
          </a:xfrm>
        </p:spPr>
        <p:txBody>
          <a:bodyPr numCol="1">
            <a:normAutofit fontScale="77500" lnSpcReduction="20000"/>
          </a:bodyPr>
          <a:lstStyle/>
          <a:p>
            <a:pPr lvl="0"/>
            <a:r>
              <a:rPr lang="nl-NL" dirty="0">
                <a:solidFill>
                  <a:prstClr val="black"/>
                </a:solidFill>
              </a:rPr>
              <a:t>Regeerakkoord Rutte III: “</a:t>
            </a:r>
            <a:r>
              <a:rPr lang="nl-NL" i="1" dirty="0">
                <a:solidFill>
                  <a:prstClr val="black"/>
                </a:solidFill>
              </a:rPr>
              <a:t>De </a:t>
            </a:r>
            <a:r>
              <a:rPr lang="nl-NL" i="1" dirty="0" err="1">
                <a:solidFill>
                  <a:prstClr val="black"/>
                </a:solidFill>
              </a:rPr>
              <a:t>Wgr</a:t>
            </a:r>
            <a:r>
              <a:rPr lang="nl-NL" i="1" dirty="0">
                <a:solidFill>
                  <a:prstClr val="black"/>
                </a:solidFill>
              </a:rPr>
              <a:t> wordt aangepast om de politieke verantwoording over gemeentelijke samenwerking te verbeteren”.</a:t>
            </a:r>
          </a:p>
          <a:p>
            <a:pPr lvl="0"/>
            <a:r>
              <a:rPr lang="nl-NL" dirty="0">
                <a:solidFill>
                  <a:prstClr val="black"/>
                </a:solidFill>
              </a:rPr>
              <a:t>Juni 2018: brief </a:t>
            </a:r>
            <a:r>
              <a:rPr lang="nl-NL" dirty="0" err="1">
                <a:solidFill>
                  <a:prstClr val="black"/>
                </a:solidFill>
              </a:rPr>
              <a:t>MinBZK</a:t>
            </a:r>
            <a:r>
              <a:rPr lang="nl-NL" dirty="0">
                <a:solidFill>
                  <a:prstClr val="black"/>
                </a:solidFill>
              </a:rPr>
              <a:t> aan TK met aankondiging maatregelen om democratische legitimatie van gemeenschappelijke regelingen te versterken.</a:t>
            </a:r>
          </a:p>
          <a:p>
            <a:pPr lvl="0"/>
            <a:r>
              <a:rPr lang="nl-NL" dirty="0">
                <a:solidFill>
                  <a:prstClr val="black"/>
                </a:solidFill>
              </a:rPr>
              <a:t>Drie sporen: </a:t>
            </a:r>
          </a:p>
          <a:p>
            <a:pPr marL="342900" indent="-342900">
              <a:buFont typeface="+mj-lt"/>
              <a:buAutoNum type="arabicPeriod"/>
            </a:pPr>
            <a:endParaRPr lang="nl-NL" dirty="0">
              <a:solidFill>
                <a:prstClr val="black"/>
              </a:solidFill>
            </a:endParaRPr>
          </a:p>
          <a:p>
            <a:pPr marL="342900" indent="-342900">
              <a:spcBef>
                <a:spcPts val="0"/>
              </a:spcBef>
              <a:buFont typeface="+mj-lt"/>
              <a:buAutoNum type="arabicPeriod"/>
            </a:pPr>
            <a:r>
              <a:rPr lang="nl-NL" dirty="0">
                <a:solidFill>
                  <a:prstClr val="black"/>
                </a:solidFill>
              </a:rPr>
              <a:t>Wijziging Wet gemeenschappelijke regelingen;</a:t>
            </a:r>
          </a:p>
          <a:p>
            <a:pPr marL="342900" indent="-342900">
              <a:spcBef>
                <a:spcPts val="0"/>
              </a:spcBef>
              <a:buFont typeface="+mj-lt"/>
              <a:buAutoNum type="arabicPeriod"/>
            </a:pPr>
            <a:r>
              <a:rPr lang="nl-NL" dirty="0">
                <a:solidFill>
                  <a:prstClr val="black"/>
                </a:solidFill>
              </a:rPr>
              <a:t>Knelpunten en mogelijke oplossingen uit de praktijk ophalen;</a:t>
            </a:r>
          </a:p>
          <a:p>
            <a:pPr marL="342900" indent="-342900">
              <a:spcBef>
                <a:spcPts val="0"/>
              </a:spcBef>
              <a:buFont typeface="+mj-lt"/>
              <a:buAutoNum type="arabicPeriod"/>
            </a:pPr>
            <a:r>
              <a:rPr lang="nl-NL" dirty="0">
                <a:solidFill>
                  <a:prstClr val="black"/>
                </a:solidFill>
              </a:rPr>
              <a:t>Versterking toerusting en ondersteuning raadsleden en griffiers.</a:t>
            </a:r>
          </a:p>
          <a:p>
            <a:pPr marL="0" indent="0">
              <a:buNone/>
            </a:pPr>
            <a:endParaRPr lang="nl-NL" dirty="0"/>
          </a:p>
        </p:txBody>
      </p:sp>
      <p:sp>
        <p:nvSpPr>
          <p:cNvPr id="4" name="Tekstvak 3"/>
          <p:cNvSpPr txBox="1"/>
          <p:nvPr/>
        </p:nvSpPr>
        <p:spPr>
          <a:xfrm>
            <a:off x="5381627" y="2657475"/>
            <a:ext cx="184731" cy="300082"/>
          </a:xfrm>
          <a:prstGeom prst="rect">
            <a:avLst/>
          </a:prstGeom>
          <a:noFill/>
        </p:spPr>
        <p:txBody>
          <a:bodyPr wrap="none" rtlCol="0">
            <a:spAutoFit/>
          </a:bodyPr>
          <a:lstStyle/>
          <a:p>
            <a:pPr defTabSz="685800"/>
            <a:endParaRPr lang="nl-NL" sz="1350">
              <a:latin typeface="Verdana"/>
            </a:endParaRPr>
          </a:p>
        </p:txBody>
      </p:sp>
    </p:spTree>
    <p:extLst>
      <p:ext uri="{BB962C8B-B14F-4D97-AF65-F5344CB8AC3E}">
        <p14:creationId xmlns:p14="http://schemas.microsoft.com/office/powerpoint/2010/main" val="1910170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ctr"/>
            <a:r>
              <a:rPr lang="nl-NL" b="1" dirty="0"/>
              <a:t>Doel en uitgangspunten</a:t>
            </a:r>
          </a:p>
        </p:txBody>
      </p:sp>
      <p:sp>
        <p:nvSpPr>
          <p:cNvPr id="5" name="Tijdelijke aanduiding voor inhoud 4"/>
          <p:cNvSpPr>
            <a:spLocks noGrp="1"/>
          </p:cNvSpPr>
          <p:nvPr>
            <p:ph idx="1"/>
          </p:nvPr>
        </p:nvSpPr>
        <p:spPr/>
        <p:txBody>
          <a:bodyPr numCol="1">
            <a:normAutofit/>
          </a:bodyPr>
          <a:lstStyle/>
          <a:p>
            <a:r>
              <a:rPr lang="nl-NL" sz="2200" u="sng" dirty="0"/>
              <a:t>Doel</a:t>
            </a:r>
            <a:r>
              <a:rPr lang="nl-NL" sz="2200" dirty="0"/>
              <a:t>: het vergroten van de democratische legitimiteit van gemeenschappelijke regelingen, in het bijzonder het versterken van de </a:t>
            </a:r>
            <a:r>
              <a:rPr lang="nl-NL" sz="2200" b="1" dirty="0"/>
              <a:t>controlerende </a:t>
            </a:r>
            <a:r>
              <a:rPr lang="nl-NL" sz="2200" dirty="0"/>
              <a:t>en </a:t>
            </a:r>
            <a:r>
              <a:rPr lang="nl-NL" sz="2200" b="1" dirty="0" err="1"/>
              <a:t>kaderstellende</a:t>
            </a:r>
            <a:r>
              <a:rPr lang="nl-NL" sz="2200" b="1" dirty="0"/>
              <a:t> </a:t>
            </a:r>
            <a:r>
              <a:rPr lang="nl-NL" sz="2200" dirty="0"/>
              <a:t>rol van de volksvertegenwoordiging.</a:t>
            </a:r>
          </a:p>
          <a:p>
            <a:r>
              <a:rPr lang="nl-NL" sz="2200" u="sng" dirty="0"/>
              <a:t>Uitgangspunten</a:t>
            </a:r>
            <a:r>
              <a:rPr lang="nl-NL" sz="2200" dirty="0"/>
              <a:t>:</a:t>
            </a:r>
          </a:p>
          <a:p>
            <a:pPr>
              <a:buFontTx/>
              <a:buChar char="-"/>
            </a:pPr>
            <a:r>
              <a:rPr lang="nl-NL" sz="2200" dirty="0"/>
              <a:t>Geen ingrijpende systeemwijziging; “Er kan al heel veel binnen de huidige kaders”. Het principe van ‘verlengd lokaal bestuur’, dat ten grondslag ligt aan de huidige </a:t>
            </a:r>
            <a:r>
              <a:rPr lang="nl-NL" sz="2200" dirty="0" err="1"/>
              <a:t>Wgr</a:t>
            </a:r>
            <a:r>
              <a:rPr lang="nl-NL" sz="2200" dirty="0"/>
              <a:t>, blijft het uitgangspunt;</a:t>
            </a:r>
          </a:p>
          <a:p>
            <a:pPr>
              <a:buFontTx/>
              <a:buChar char="-"/>
            </a:pPr>
            <a:r>
              <a:rPr lang="nl-NL" sz="2200" dirty="0"/>
              <a:t>Rekening houden met verschillen tussen regelingen (naar hun aard) en tussen regio’s -&gt;Ruimte creëren voor differentiatie/maatwerk;</a:t>
            </a:r>
          </a:p>
          <a:p>
            <a:pPr>
              <a:buFontTx/>
              <a:buChar char="-"/>
            </a:pPr>
            <a:r>
              <a:rPr lang="nl-NL" sz="2200" dirty="0"/>
              <a:t> Geen generieke verplichtingen. Bijv. wel de verplichting om in de GR over bepaalde onderwerpen afspraken te maken, maar de </a:t>
            </a:r>
            <a:r>
              <a:rPr lang="nl-NL" sz="2200" i="1" dirty="0"/>
              <a:t>inhoud</a:t>
            </a:r>
            <a:r>
              <a:rPr lang="nl-NL" sz="2200" dirty="0"/>
              <a:t> aan betrokken partijen over te laten. </a:t>
            </a:r>
          </a:p>
          <a:p>
            <a:pPr>
              <a:buFontTx/>
              <a:buChar char="-"/>
            </a:pPr>
            <a:endParaRPr lang="nl-NL" dirty="0"/>
          </a:p>
          <a:p>
            <a:pPr marL="0" indent="0">
              <a:buNone/>
            </a:pPr>
            <a:endParaRPr lang="nl-NL" dirty="0"/>
          </a:p>
        </p:txBody>
      </p:sp>
    </p:spTree>
    <p:extLst>
      <p:ext uri="{BB962C8B-B14F-4D97-AF65-F5344CB8AC3E}">
        <p14:creationId xmlns:p14="http://schemas.microsoft.com/office/powerpoint/2010/main" val="1204917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b="1" dirty="0"/>
              <a:t>Wijzigingen </a:t>
            </a:r>
            <a:r>
              <a:rPr lang="nl-NL" b="1" dirty="0" err="1"/>
              <a:t>Wgr</a:t>
            </a:r>
            <a:r>
              <a:rPr lang="nl-NL" b="1" dirty="0"/>
              <a:t> per 1 juli 2022</a:t>
            </a:r>
          </a:p>
        </p:txBody>
      </p:sp>
      <p:sp>
        <p:nvSpPr>
          <p:cNvPr id="3" name="Tijdelijke aanduiding voor inhoud 2"/>
          <p:cNvSpPr>
            <a:spLocks noGrp="1"/>
          </p:cNvSpPr>
          <p:nvPr>
            <p:ph idx="1"/>
          </p:nvPr>
        </p:nvSpPr>
        <p:spPr/>
        <p:txBody>
          <a:bodyPr numCol="1">
            <a:normAutofit/>
          </a:bodyPr>
          <a:lstStyle/>
          <a:p>
            <a:pPr marL="0" indent="0">
              <a:buNone/>
            </a:pPr>
            <a:r>
              <a:rPr lang="nl-NL" sz="2000" dirty="0"/>
              <a:t>De wijzigingen van de </a:t>
            </a:r>
            <a:r>
              <a:rPr lang="nl-NL" sz="2000" dirty="0" err="1"/>
              <a:t>Wgr</a:t>
            </a:r>
            <a:r>
              <a:rPr lang="nl-NL" sz="2000" dirty="0"/>
              <a:t> zijn onder te verdelen in </a:t>
            </a:r>
            <a:r>
              <a:rPr lang="nl-NL" sz="2000" u="sng" dirty="0"/>
              <a:t>drie categorieën</a:t>
            </a:r>
            <a:r>
              <a:rPr lang="nl-NL" sz="2000" dirty="0"/>
              <a:t>: </a:t>
            </a:r>
          </a:p>
          <a:p>
            <a:pPr marL="0" indent="0">
              <a:buNone/>
            </a:pPr>
            <a:endParaRPr lang="nl-NL" sz="2000" dirty="0"/>
          </a:p>
          <a:p>
            <a:pPr marL="342900" indent="-342900">
              <a:buAutoNum type="arabicPeriod"/>
            </a:pPr>
            <a:r>
              <a:rPr lang="nl-NL" sz="2000" dirty="0"/>
              <a:t>De versterking van de positie van gemeenteraden </a:t>
            </a:r>
            <a:r>
              <a:rPr lang="nl-NL" sz="2000" b="1" dirty="0"/>
              <a:t>bij besluitvorming </a:t>
            </a:r>
            <a:r>
              <a:rPr lang="nl-NL" sz="2000" dirty="0"/>
              <a:t>in gemeenschappelijke regelingen.</a:t>
            </a:r>
            <a:br>
              <a:rPr lang="nl-NL" sz="2000" dirty="0"/>
            </a:br>
            <a:endParaRPr lang="nl-NL" sz="2000" dirty="0"/>
          </a:p>
          <a:p>
            <a:pPr marL="342900" indent="-342900">
              <a:buAutoNum type="arabicPeriod"/>
            </a:pPr>
            <a:r>
              <a:rPr lang="nl-NL" sz="2000" dirty="0"/>
              <a:t>De introductie </a:t>
            </a:r>
            <a:r>
              <a:rPr lang="nl-NL" sz="2000" b="1" dirty="0"/>
              <a:t>van aanvullende controle-instrumenten </a:t>
            </a:r>
            <a:r>
              <a:rPr lang="nl-NL" sz="2000" dirty="0"/>
              <a:t>voor gemeenteraden. </a:t>
            </a:r>
            <a:br>
              <a:rPr lang="nl-NL" sz="2000" dirty="0"/>
            </a:br>
            <a:endParaRPr lang="nl-NL" sz="2000" dirty="0"/>
          </a:p>
          <a:p>
            <a:pPr marL="342900" indent="-342900">
              <a:buAutoNum type="arabicPeriod"/>
            </a:pPr>
            <a:r>
              <a:rPr lang="nl-NL" sz="2000" dirty="0"/>
              <a:t>Het verbeteren van de positie van gemeenteraden met betrekking tot </a:t>
            </a:r>
            <a:r>
              <a:rPr lang="nl-NL" sz="2000" b="1" dirty="0"/>
              <a:t>het functioneren </a:t>
            </a:r>
            <a:r>
              <a:rPr lang="nl-NL" sz="2000" dirty="0"/>
              <a:t>van de regeling. </a:t>
            </a:r>
          </a:p>
          <a:p>
            <a:endParaRPr lang="nl-NL" dirty="0"/>
          </a:p>
        </p:txBody>
      </p:sp>
    </p:spTree>
    <p:extLst>
      <p:ext uri="{BB962C8B-B14F-4D97-AF65-F5344CB8AC3E}">
        <p14:creationId xmlns:p14="http://schemas.microsoft.com/office/powerpoint/2010/main" val="3246064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b="1" i="1" dirty="0"/>
              <a:t>Ad 1: Versterken positie gemeenteraden bij besluitvorming in gemeenschappelijke regeling</a:t>
            </a:r>
            <a:endParaRPr lang="nl-NL" b="1" dirty="0"/>
          </a:p>
        </p:txBody>
      </p:sp>
      <p:sp>
        <p:nvSpPr>
          <p:cNvPr id="3" name="Tijdelijke aanduiding voor inhoud 2"/>
          <p:cNvSpPr>
            <a:spLocks noGrp="1"/>
          </p:cNvSpPr>
          <p:nvPr>
            <p:ph idx="1"/>
          </p:nvPr>
        </p:nvSpPr>
        <p:spPr/>
        <p:txBody>
          <a:bodyPr numCol="1"/>
          <a:lstStyle/>
          <a:p>
            <a:pPr marL="385763" indent="-385763">
              <a:buAutoNum type="alphaLcPeriod"/>
            </a:pPr>
            <a:endParaRPr lang="nl-NL" dirty="0"/>
          </a:p>
          <a:p>
            <a:pPr marL="385763" indent="-385763">
              <a:buAutoNum type="alphaLcPeriod"/>
            </a:pPr>
            <a:r>
              <a:rPr lang="nl-NL" sz="2000" dirty="0"/>
              <a:t>Zienswijze bij treffen regeling</a:t>
            </a:r>
          </a:p>
          <a:p>
            <a:pPr marL="385763" indent="-385763">
              <a:buAutoNum type="alphaLcPeriod"/>
            </a:pPr>
            <a:r>
              <a:rPr lang="nl-NL" sz="2000" dirty="0"/>
              <a:t>Zienswijze voor besluiten</a:t>
            </a:r>
          </a:p>
          <a:p>
            <a:pPr marL="385763" indent="-385763">
              <a:buAutoNum type="alphaLcPeriod"/>
            </a:pPr>
            <a:r>
              <a:rPr lang="nl-NL" sz="2000" dirty="0"/>
              <a:t>Gemeenschappelijke adviescommissie</a:t>
            </a:r>
          </a:p>
          <a:p>
            <a:pPr marL="385763" indent="-385763">
              <a:buAutoNum type="alphaLcPeriod"/>
            </a:pPr>
            <a:r>
              <a:rPr lang="nl-NL" sz="2000" dirty="0"/>
              <a:t>Afspraken over participatie</a:t>
            </a:r>
          </a:p>
          <a:p>
            <a:pPr marL="385763" indent="-385763">
              <a:buAutoNum type="alphaLcPeriod"/>
            </a:pPr>
            <a:r>
              <a:rPr lang="nl-NL" sz="2000" dirty="0"/>
              <a:t>Actieve informatieplicht</a:t>
            </a:r>
          </a:p>
          <a:p>
            <a:pPr marL="385763" indent="-385763">
              <a:buAutoNum type="alphaLcPeriod"/>
            </a:pPr>
            <a:r>
              <a:rPr lang="nl-NL" sz="2000" dirty="0"/>
              <a:t>Extra vergoeding voor lidmaatschap nieuwe gemeenschappelijke commissies</a:t>
            </a:r>
          </a:p>
        </p:txBody>
      </p:sp>
    </p:spTree>
    <p:extLst>
      <p:ext uri="{BB962C8B-B14F-4D97-AF65-F5344CB8AC3E}">
        <p14:creationId xmlns:p14="http://schemas.microsoft.com/office/powerpoint/2010/main" val="1108560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b="1" i="1" dirty="0"/>
              <a:t>Ad 2 Aanvullende controle-instrumenten voor gemeenteraden</a:t>
            </a:r>
          </a:p>
        </p:txBody>
      </p:sp>
      <p:sp>
        <p:nvSpPr>
          <p:cNvPr id="3" name="Tijdelijke aanduiding voor inhoud 2"/>
          <p:cNvSpPr>
            <a:spLocks noGrp="1"/>
          </p:cNvSpPr>
          <p:nvPr>
            <p:ph idx="1"/>
          </p:nvPr>
        </p:nvSpPr>
        <p:spPr/>
        <p:txBody>
          <a:bodyPr numCol="1">
            <a:normAutofit/>
          </a:bodyPr>
          <a:lstStyle/>
          <a:p>
            <a:pPr marL="385763" indent="-385763">
              <a:buAutoNum type="alphaLcPeriod" startAt="7"/>
            </a:pPr>
            <a:r>
              <a:rPr lang="nl-NL" sz="2000" u="sng" dirty="0"/>
              <a:t>Recht van onderzoek of recht van enquête</a:t>
            </a:r>
            <a:r>
              <a:rPr lang="nl-NL" sz="2000" dirty="0"/>
              <a:t>:</a:t>
            </a:r>
            <a:br>
              <a:rPr lang="nl-NL" sz="2000" dirty="0"/>
            </a:br>
            <a:br>
              <a:rPr lang="nl-NL" sz="2000" dirty="0"/>
            </a:br>
            <a:r>
              <a:rPr lang="nl-NL" sz="2000" dirty="0"/>
              <a:t>mogelijkheid gezamenlijke gemeenteraden om onderzoek te doen 	naar eventuele misstanden bij een gemeenschappelijke regeling als 	geheel;</a:t>
            </a:r>
          </a:p>
          <a:p>
            <a:pPr marL="0" indent="0">
              <a:buNone/>
            </a:pPr>
            <a:endParaRPr lang="nl-NL" sz="2000" dirty="0"/>
          </a:p>
          <a:p>
            <a:pPr marL="0" indent="0">
              <a:buNone/>
            </a:pPr>
            <a:r>
              <a:rPr lang="nl-NL" sz="2000" dirty="0">
                <a:solidFill>
                  <a:srgbClr val="0070C0"/>
                </a:solidFill>
              </a:rPr>
              <a:t>h. </a:t>
            </a:r>
            <a:r>
              <a:rPr lang="nl-NL" sz="2000" u="sng" dirty="0"/>
              <a:t>Onderzoeksmogelijkheden lokale rekenkamers: </a:t>
            </a:r>
            <a:r>
              <a:rPr lang="nl-NL" sz="2000" dirty="0"/>
              <a:t>      </a:t>
            </a:r>
            <a:br>
              <a:rPr lang="nl-NL" sz="2000" dirty="0"/>
            </a:br>
            <a:endParaRPr lang="nl-NL" sz="2000" dirty="0"/>
          </a:p>
          <a:p>
            <a:pPr marL="0" indent="0">
              <a:buNone/>
            </a:pPr>
            <a:r>
              <a:rPr lang="nl-NL" sz="2000" dirty="0"/>
              <a:t>verduidelijking dat de lokale rekenkamers, waaronder gezamenlijke rekenkamers, de mogelijkheid hebben om onderzoek te doen naar het gevoerde bestuur van een gemeenschappelijke regeling waaraan een gemeente deelneemt. </a:t>
            </a:r>
          </a:p>
        </p:txBody>
      </p:sp>
    </p:spTree>
    <p:extLst>
      <p:ext uri="{BB962C8B-B14F-4D97-AF65-F5344CB8AC3E}">
        <p14:creationId xmlns:p14="http://schemas.microsoft.com/office/powerpoint/2010/main" val="2673961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b="1" i="1" dirty="0"/>
              <a:t>Ad 3 Verbeteren positie gemeenteraden m.b.t. het functioneren gemeenschappelijke regeling</a:t>
            </a:r>
          </a:p>
        </p:txBody>
      </p:sp>
      <p:sp>
        <p:nvSpPr>
          <p:cNvPr id="3" name="Tijdelijke aanduiding voor inhoud 2"/>
          <p:cNvSpPr>
            <a:spLocks noGrp="1"/>
          </p:cNvSpPr>
          <p:nvPr>
            <p:ph idx="1"/>
          </p:nvPr>
        </p:nvSpPr>
        <p:spPr/>
        <p:txBody>
          <a:bodyPr numCol="1">
            <a:normAutofit/>
          </a:bodyPr>
          <a:lstStyle/>
          <a:p>
            <a:pPr marL="428625" indent="-428625">
              <a:buAutoNum type="romanLcPeriod"/>
            </a:pPr>
            <a:r>
              <a:rPr lang="nl-NL" sz="2000" u="sng" dirty="0"/>
              <a:t>Afspraken over evaluatie</a:t>
            </a:r>
            <a:r>
              <a:rPr lang="nl-NL" sz="2000" dirty="0"/>
              <a:t>: </a:t>
            </a:r>
          </a:p>
          <a:p>
            <a:pPr marL="0" indent="0">
              <a:buNone/>
            </a:pPr>
            <a:r>
              <a:rPr lang="nl-NL" sz="2000" dirty="0"/>
              <a:t>Waar de evaluatie specifiek op gericht moet zijn, hoe vaak die moet plaatsvinden en op welke wijze wordt niet voorgeschreven. Afspraak om niet te evalueren kan ook!</a:t>
            </a:r>
          </a:p>
          <a:p>
            <a:pPr marL="385763" indent="-385763">
              <a:buAutoNum type="alphaLcPeriod" startAt="10"/>
            </a:pPr>
            <a:r>
              <a:rPr lang="nl-NL" sz="2000" u="sng" dirty="0"/>
              <a:t>Afspraken over uittreding</a:t>
            </a:r>
            <a:r>
              <a:rPr lang="nl-NL" sz="2000" dirty="0"/>
              <a:t>: </a:t>
            </a:r>
          </a:p>
          <a:p>
            <a:pPr marL="0" indent="0">
              <a:buNone/>
            </a:pPr>
            <a:r>
              <a:rPr lang="nl-NL" sz="2000" dirty="0"/>
              <a:t>In ieder geval over de gevolgen voor het vermogen voor de rechtspersoon (afspraken over personeel, contracten, huisvesting en investeringen).</a:t>
            </a:r>
          </a:p>
          <a:p>
            <a:pPr marL="0" indent="0">
              <a:buNone/>
            </a:pPr>
            <a:r>
              <a:rPr lang="nl-NL" sz="2000" dirty="0">
                <a:solidFill>
                  <a:schemeClr val="tx2"/>
                </a:solidFill>
              </a:rPr>
              <a:t>k.   </a:t>
            </a:r>
            <a:r>
              <a:rPr lang="nl-NL" sz="2000" u="sng" dirty="0"/>
              <a:t>Aanpassing begrotingscyclus:</a:t>
            </a:r>
            <a:r>
              <a:rPr lang="nl-NL" sz="2000" dirty="0"/>
              <a:t> termijnen voor de indiening van de kadernota, ontwerpbegroting en begroting </a:t>
            </a:r>
          </a:p>
        </p:txBody>
      </p:sp>
    </p:spTree>
    <p:extLst>
      <p:ext uri="{BB962C8B-B14F-4D97-AF65-F5344CB8AC3E}">
        <p14:creationId xmlns:p14="http://schemas.microsoft.com/office/powerpoint/2010/main" val="2780254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t>Inwerkingtreding per 1 juli 2022</a:t>
            </a:r>
          </a:p>
        </p:txBody>
      </p:sp>
      <p:sp>
        <p:nvSpPr>
          <p:cNvPr id="3" name="Tijdelijke aanduiding voor inhoud 2"/>
          <p:cNvSpPr>
            <a:spLocks noGrp="1"/>
          </p:cNvSpPr>
          <p:nvPr>
            <p:ph idx="1"/>
          </p:nvPr>
        </p:nvSpPr>
        <p:spPr/>
        <p:txBody>
          <a:bodyPr numCol="1">
            <a:normAutofit/>
          </a:bodyPr>
          <a:lstStyle/>
          <a:p>
            <a:r>
              <a:rPr lang="nl-NL" sz="2000" dirty="0"/>
              <a:t>Zienswijze bij het treffen van een regeling, </a:t>
            </a:r>
          </a:p>
          <a:p>
            <a:r>
              <a:rPr lang="nl-NL" sz="2000" dirty="0"/>
              <a:t>De bevoegdheid om een gemeenschappelijke adviescommissie in te (laten) stellen, </a:t>
            </a:r>
          </a:p>
          <a:p>
            <a:r>
              <a:rPr lang="nl-NL" sz="2000" dirty="0"/>
              <a:t>De actieve informatieplicht, </a:t>
            </a:r>
          </a:p>
          <a:p>
            <a:r>
              <a:rPr lang="nl-NL" sz="2000" dirty="0"/>
              <a:t>Het recht van onderzoek, </a:t>
            </a:r>
          </a:p>
          <a:p>
            <a:r>
              <a:rPr lang="nl-NL" sz="2000" dirty="0"/>
              <a:t>De onderzoeksmogelijkheden van lokale rekenkamer(commissie)s en</a:t>
            </a:r>
          </a:p>
          <a:p>
            <a:r>
              <a:rPr lang="nl-NL" sz="2000" dirty="0"/>
              <a:t>De wijziging in de begrotingscyclus. </a:t>
            </a:r>
            <a:br>
              <a:rPr lang="nl-NL" sz="2000" dirty="0"/>
            </a:br>
            <a:endParaRPr lang="nl-NL" sz="2000" dirty="0"/>
          </a:p>
          <a:p>
            <a:pPr marL="0" indent="0">
              <a:buNone/>
            </a:pPr>
            <a:r>
              <a:rPr lang="nl-NL" sz="2000" i="1" dirty="0"/>
              <a:t>De overige wijzigingen vragen om een vertaling binnen elke gemeenschappelijke regeling. </a:t>
            </a:r>
            <a:br>
              <a:rPr lang="nl-NL" sz="2000" i="1" dirty="0"/>
            </a:br>
            <a:r>
              <a:rPr lang="nl-NL" sz="2000" i="1" dirty="0"/>
              <a:t>Daarvoor krijgt men 2 jaar de tijd, d.w.z. tot 1 juli 2024</a:t>
            </a:r>
          </a:p>
          <a:p>
            <a:endParaRPr lang="nl-NL" dirty="0"/>
          </a:p>
        </p:txBody>
      </p:sp>
    </p:spTree>
    <p:extLst>
      <p:ext uri="{BB962C8B-B14F-4D97-AF65-F5344CB8AC3E}">
        <p14:creationId xmlns:p14="http://schemas.microsoft.com/office/powerpoint/2010/main" val="1900204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t>Wat is een gemeenschappelijke adviescommissie</a:t>
            </a:r>
          </a:p>
        </p:txBody>
      </p:sp>
      <p:sp>
        <p:nvSpPr>
          <p:cNvPr id="3" name="Tijdelijke aanduiding voor inhoud 2"/>
          <p:cNvSpPr>
            <a:spLocks noGrp="1"/>
          </p:cNvSpPr>
          <p:nvPr>
            <p:ph idx="1"/>
          </p:nvPr>
        </p:nvSpPr>
        <p:spPr>
          <a:xfrm>
            <a:off x="838200" y="1587500"/>
            <a:ext cx="10515600" cy="4584700"/>
          </a:xfrm>
        </p:spPr>
        <p:txBody>
          <a:bodyPr numCol="1">
            <a:normAutofit/>
          </a:bodyPr>
          <a:lstStyle/>
          <a:p>
            <a:r>
              <a:rPr lang="nl-NL" sz="2000" i="1" dirty="0"/>
              <a:t>‘Op voorstel van de raden van de deelnemende gemeenten gezamenlijk stelt het algemeen bestuur van een openbaar lichaam een gemeenschappelijke adviescommissie in, die het algemeen bestuur van advies kan voorzien,’ zo schrijft de gewijzigde </a:t>
            </a:r>
            <a:r>
              <a:rPr lang="nl-NL" sz="2000" i="1" dirty="0" err="1"/>
              <a:t>Wgr</a:t>
            </a:r>
            <a:r>
              <a:rPr lang="nl-NL" sz="2000" i="1" dirty="0"/>
              <a:t> concreet voor.</a:t>
            </a:r>
            <a:endParaRPr lang="nl-NL" sz="1600" i="1" dirty="0"/>
          </a:p>
          <a:p>
            <a:pPr lvl="1"/>
            <a:endParaRPr lang="nl-NL" sz="1600" i="1" dirty="0"/>
          </a:p>
          <a:p>
            <a:r>
              <a:rPr lang="nl-NL" sz="2000" i="1" dirty="0"/>
              <a:t>Taken adviescommissie</a:t>
            </a:r>
          </a:p>
          <a:p>
            <a:r>
              <a:rPr lang="nl-NL" sz="1600" i="1" dirty="0"/>
              <a:t>Het algemeen bestuur van advies voorzien</a:t>
            </a:r>
          </a:p>
          <a:p>
            <a:r>
              <a:rPr lang="nl-NL" sz="1600" i="1" dirty="0"/>
              <a:t>De besluitvorming van de raden met betrekking tot de regeling voorbereiden</a:t>
            </a:r>
          </a:p>
          <a:p>
            <a:r>
              <a:rPr lang="nl-NL" sz="1600" i="1" dirty="0"/>
              <a:t>De raden van advies voorzien</a:t>
            </a:r>
          </a:p>
          <a:p>
            <a:pPr marL="457200" lvl="1" indent="0">
              <a:buNone/>
            </a:pPr>
            <a:endParaRPr lang="nl-NL" sz="1600" i="1" dirty="0"/>
          </a:p>
          <a:p>
            <a:pPr marL="457200" lvl="1" indent="0">
              <a:buNone/>
            </a:pPr>
            <a:endParaRPr lang="nl-NL" sz="1600" i="1" dirty="0"/>
          </a:p>
          <a:p>
            <a:pPr marL="457200" lvl="1" indent="0">
              <a:buNone/>
            </a:pPr>
            <a:endParaRPr lang="nl-NL" sz="1600" i="1" dirty="0"/>
          </a:p>
          <a:p>
            <a:pPr lvl="1"/>
            <a:endParaRPr lang="nl-NL" sz="1600" i="1" dirty="0"/>
          </a:p>
          <a:p>
            <a:pPr lvl="1"/>
            <a:endParaRPr lang="nl-NL" sz="1600" i="1" dirty="0"/>
          </a:p>
          <a:p>
            <a:pPr lvl="1"/>
            <a:endParaRPr lang="nl-NL" dirty="0"/>
          </a:p>
        </p:txBody>
      </p:sp>
    </p:spTree>
    <p:extLst>
      <p:ext uri="{BB962C8B-B14F-4D97-AF65-F5344CB8AC3E}">
        <p14:creationId xmlns:p14="http://schemas.microsoft.com/office/powerpoint/2010/main" val="2646735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t>Adviescommissie met raadsleden</a:t>
            </a:r>
          </a:p>
        </p:txBody>
      </p:sp>
      <p:sp>
        <p:nvSpPr>
          <p:cNvPr id="3" name="Tijdelijke aanduiding voor inhoud 2"/>
          <p:cNvSpPr>
            <a:spLocks noGrp="1"/>
          </p:cNvSpPr>
          <p:nvPr>
            <p:ph idx="1"/>
          </p:nvPr>
        </p:nvSpPr>
        <p:spPr>
          <a:xfrm>
            <a:off x="838200" y="1587500"/>
            <a:ext cx="10515600" cy="4584700"/>
          </a:xfrm>
        </p:spPr>
        <p:txBody>
          <a:bodyPr numCol="1">
            <a:normAutofit lnSpcReduction="10000"/>
          </a:bodyPr>
          <a:lstStyle/>
          <a:p>
            <a:r>
              <a:rPr lang="nl-NL" sz="2000" i="1" dirty="0"/>
              <a:t>Nadelen</a:t>
            </a:r>
          </a:p>
          <a:p>
            <a:pPr lvl="1"/>
            <a:r>
              <a:rPr lang="nl-NL" sz="1600" i="1" dirty="0"/>
              <a:t>Het besturen van de gemeenschappelijke regelingen wordt meer politiek van aard;</a:t>
            </a:r>
          </a:p>
          <a:p>
            <a:pPr lvl="1"/>
            <a:r>
              <a:rPr lang="nl-NL" sz="1600" i="1" dirty="0"/>
              <a:t>Bevoegdheden/verplichtingen van college en raad(</a:t>
            </a:r>
            <a:r>
              <a:rPr lang="nl-NL" sz="1600" i="1" dirty="0" err="1"/>
              <a:t>slid</a:t>
            </a:r>
            <a:r>
              <a:rPr lang="nl-NL" sz="1600" i="1" dirty="0"/>
              <a:t>) gaan door elkaar heen lopen (je controleert en adviseert);</a:t>
            </a:r>
          </a:p>
          <a:p>
            <a:pPr lvl="1"/>
            <a:r>
              <a:rPr lang="nl-NL" sz="1600" i="1" dirty="0"/>
              <a:t>Complexiteit/Onduidelijkheid: actieve informatieplicht, loopt deze via de adviescommissie of via college van de gemeenten;</a:t>
            </a:r>
          </a:p>
          <a:p>
            <a:pPr lvl="1"/>
            <a:r>
              <a:rPr lang="nl-NL" sz="1600" i="1" dirty="0"/>
              <a:t>Wordt de democratische legitimiteit (of het gevoel van..) hiermee versterkt?</a:t>
            </a:r>
          </a:p>
          <a:p>
            <a:pPr lvl="1"/>
            <a:r>
              <a:rPr lang="nl-NL" sz="1600" i="1" dirty="0"/>
              <a:t>Ondersteuning van de adviescommissie inhoudelijk en procedureel (</a:t>
            </a:r>
            <a:r>
              <a:rPr lang="nl-NL" sz="1600" i="1" dirty="0" err="1"/>
              <a:t>resepctievelijk</a:t>
            </a:r>
            <a:r>
              <a:rPr lang="nl-NL" sz="1600" i="1" dirty="0"/>
              <a:t> directie Gr en Griffier?</a:t>
            </a:r>
          </a:p>
          <a:p>
            <a:pPr lvl="1"/>
            <a:endParaRPr lang="nl-NL" sz="1600" i="1" dirty="0"/>
          </a:p>
          <a:p>
            <a:pPr lvl="1"/>
            <a:endParaRPr lang="nl-NL" sz="1600" i="1" dirty="0"/>
          </a:p>
          <a:p>
            <a:r>
              <a:rPr lang="nl-NL" sz="2000" i="1" dirty="0"/>
              <a:t>Voordelen</a:t>
            </a:r>
          </a:p>
          <a:p>
            <a:pPr lvl="1"/>
            <a:r>
              <a:rPr lang="nl-NL" sz="1600" i="1" dirty="0"/>
              <a:t>Vertegenwoordigers van de gemeenteraden worden actief geïnformeerd over de ontwikkelingen bij een GR;</a:t>
            </a:r>
          </a:p>
          <a:p>
            <a:pPr lvl="1"/>
            <a:r>
              <a:rPr lang="nl-NL" sz="1600" i="1" dirty="0"/>
              <a:t>Gevoel van afstand gemeente tot GR zou kunnen afnemen;</a:t>
            </a:r>
          </a:p>
          <a:p>
            <a:pPr lvl="1"/>
            <a:r>
              <a:rPr lang="nl-NL" sz="1600" i="1" dirty="0"/>
              <a:t>Sturingsmogelijkheden/invloed van de (vertegenwoordigers van de) gemeenteraden zou toe kunnen nemen;</a:t>
            </a:r>
          </a:p>
          <a:p>
            <a:pPr marL="457200" lvl="1" indent="0">
              <a:buNone/>
            </a:pPr>
            <a:endParaRPr lang="nl-NL" sz="1600" i="1" dirty="0"/>
          </a:p>
          <a:p>
            <a:pPr marL="457200" lvl="1" indent="0">
              <a:buNone/>
            </a:pPr>
            <a:endParaRPr lang="nl-NL" sz="1600" i="1" dirty="0"/>
          </a:p>
          <a:p>
            <a:pPr marL="457200" lvl="1" indent="0">
              <a:buNone/>
            </a:pPr>
            <a:r>
              <a:rPr lang="nl-NL" sz="1600" i="1" dirty="0"/>
              <a:t>Wat denkt u over een adviescommissie met raadsleden bij een Gemeenschappelijke regeling?</a:t>
            </a:r>
          </a:p>
          <a:p>
            <a:pPr lvl="1"/>
            <a:endParaRPr lang="nl-NL" sz="1600" i="1" dirty="0"/>
          </a:p>
          <a:p>
            <a:pPr lvl="1"/>
            <a:endParaRPr lang="nl-NL" sz="1600" i="1" dirty="0"/>
          </a:p>
          <a:p>
            <a:pPr lvl="1"/>
            <a:endParaRPr lang="nl-NL" sz="1600" i="1" dirty="0"/>
          </a:p>
          <a:p>
            <a:pPr lvl="1"/>
            <a:endParaRPr lang="nl-NL" dirty="0"/>
          </a:p>
        </p:txBody>
      </p:sp>
    </p:spTree>
    <p:extLst>
      <p:ext uri="{BB962C8B-B14F-4D97-AF65-F5344CB8AC3E}">
        <p14:creationId xmlns:p14="http://schemas.microsoft.com/office/powerpoint/2010/main" val="2559472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5D5B9-4217-44F4-92BE-93F35BCD2538}"/>
              </a:ext>
            </a:extLst>
          </p:cNvPr>
          <p:cNvSpPr>
            <a:spLocks noGrp="1"/>
          </p:cNvSpPr>
          <p:nvPr>
            <p:ph type="title"/>
          </p:nvPr>
        </p:nvSpPr>
        <p:spPr/>
        <p:txBody>
          <a:bodyPr/>
          <a:lstStyle/>
          <a:p>
            <a:r>
              <a:rPr lang="nl-NL" dirty="0"/>
              <a:t>Agenda</a:t>
            </a:r>
          </a:p>
        </p:txBody>
      </p:sp>
      <p:sp>
        <p:nvSpPr>
          <p:cNvPr id="3" name="Tijdelijke aanduiding voor inhoud 2">
            <a:extLst>
              <a:ext uri="{FF2B5EF4-FFF2-40B4-BE49-F238E27FC236}">
                <a16:creationId xmlns:a16="http://schemas.microsoft.com/office/drawing/2014/main" id="{AB10CCB3-B334-44A4-A49F-AB48FEB366D9}"/>
              </a:ext>
            </a:extLst>
          </p:cNvPr>
          <p:cNvSpPr>
            <a:spLocks noGrp="1"/>
          </p:cNvSpPr>
          <p:nvPr>
            <p:ph idx="1"/>
          </p:nvPr>
        </p:nvSpPr>
        <p:spPr/>
        <p:txBody>
          <a:bodyPr/>
          <a:lstStyle/>
          <a:p>
            <a:r>
              <a:rPr lang="nl-NL" dirty="0"/>
              <a:t>Wat is intergemeentelijke samenwerking en de aanleiding om samen te werken?</a:t>
            </a:r>
          </a:p>
          <a:p>
            <a:r>
              <a:rPr lang="nl-NL" dirty="0"/>
              <a:t>Wat regelt de Wet Gemeenschappelijke Regelingen (</a:t>
            </a:r>
            <a:r>
              <a:rPr lang="nl-NL" dirty="0" err="1"/>
              <a:t>Wgr</a:t>
            </a:r>
            <a:r>
              <a:rPr lang="nl-NL" dirty="0"/>
              <a:t>)?</a:t>
            </a:r>
          </a:p>
          <a:p>
            <a:r>
              <a:rPr lang="nl-NL" dirty="0"/>
              <a:t>Hoe ziet de wetswijziging van de </a:t>
            </a:r>
            <a:r>
              <a:rPr lang="nl-NL" dirty="0" err="1"/>
              <a:t>Wgr</a:t>
            </a:r>
            <a:r>
              <a:rPr lang="nl-NL" dirty="0"/>
              <a:t> eruit?</a:t>
            </a:r>
          </a:p>
          <a:p>
            <a:r>
              <a:rPr lang="nl-NL" dirty="0"/>
              <a:t>Nota verbonden partijen (West-Brabant)</a:t>
            </a:r>
          </a:p>
          <a:p>
            <a:r>
              <a:rPr lang="nl-NL" dirty="0"/>
              <a:t>Evaluatie Nota verbonden partijen</a:t>
            </a:r>
          </a:p>
          <a:p>
            <a:r>
              <a:rPr lang="nl-NL" dirty="0"/>
              <a:t>Actualisatieproces Nota verbonden partijen</a:t>
            </a:r>
          </a:p>
          <a:p>
            <a:endParaRPr lang="nl-NL" dirty="0"/>
          </a:p>
          <a:p>
            <a:endParaRPr lang="nl-NL" dirty="0"/>
          </a:p>
        </p:txBody>
      </p:sp>
    </p:spTree>
    <p:extLst>
      <p:ext uri="{BB962C8B-B14F-4D97-AF65-F5344CB8AC3E}">
        <p14:creationId xmlns:p14="http://schemas.microsoft.com/office/powerpoint/2010/main" val="23789027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b="1" dirty="0"/>
              <a:t>Mogelijke gevolgen voor begrotingscyclus 2023</a:t>
            </a:r>
          </a:p>
        </p:txBody>
      </p:sp>
      <p:sp>
        <p:nvSpPr>
          <p:cNvPr id="3" name="Tijdelijke aanduiding voor inhoud 2"/>
          <p:cNvSpPr>
            <a:spLocks noGrp="1"/>
          </p:cNvSpPr>
          <p:nvPr>
            <p:ph idx="1"/>
          </p:nvPr>
        </p:nvSpPr>
        <p:spPr/>
        <p:txBody>
          <a:bodyPr numCol="1">
            <a:normAutofit/>
          </a:bodyPr>
          <a:lstStyle/>
          <a:p>
            <a:r>
              <a:rPr lang="nl-NL" sz="2000" dirty="0"/>
              <a:t>Veel gemeenschappelijke regelingen zullen al vóór 1 juli hun ontwerpbegrotingen aan de vertegenwoordigende organen toezenden voor een zienswijze. </a:t>
            </a:r>
          </a:p>
          <a:p>
            <a:r>
              <a:rPr lang="nl-NL" sz="2000" dirty="0"/>
              <a:t>Het is van belang dat de gemeenschappelijke regelingen hierbij reactietermijnen stellen conform de nieuwe termijnen die op 1 juli 2022 ingaan. </a:t>
            </a:r>
          </a:p>
          <a:p>
            <a:r>
              <a:rPr lang="nl-NL" sz="2000" dirty="0"/>
              <a:t>Dit betekent concreet dat de gemeenschappelijke regelingen een reactietermijn dienen op te nemen die eindigt </a:t>
            </a:r>
            <a:r>
              <a:rPr lang="nl-NL" sz="2000" b="1" i="1" dirty="0"/>
              <a:t>na</a:t>
            </a:r>
            <a:r>
              <a:rPr lang="nl-NL" sz="2000" i="1" dirty="0"/>
              <a:t> </a:t>
            </a:r>
            <a:r>
              <a:rPr lang="nl-NL" sz="2000" dirty="0"/>
              <a:t>het zomerreces. </a:t>
            </a:r>
          </a:p>
          <a:p>
            <a:r>
              <a:rPr lang="nl-NL" sz="2000" dirty="0"/>
              <a:t>Uitzondering hierop vormen die procedures waarvoor de zienswijzetermijn eindigt voor 1 juli. In deze gevallen mag rekening worden gehouden met de verruiming, maar is dit niet verplicht.</a:t>
            </a:r>
          </a:p>
        </p:txBody>
      </p:sp>
    </p:spTree>
    <p:extLst>
      <p:ext uri="{BB962C8B-B14F-4D97-AF65-F5344CB8AC3E}">
        <p14:creationId xmlns:p14="http://schemas.microsoft.com/office/powerpoint/2010/main" val="4078899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6F10D0-E5D1-46F2-B1CB-4059747081E8}"/>
              </a:ext>
            </a:extLst>
          </p:cNvPr>
          <p:cNvSpPr>
            <a:spLocks noGrp="1"/>
          </p:cNvSpPr>
          <p:nvPr>
            <p:ph type="title"/>
          </p:nvPr>
        </p:nvSpPr>
        <p:spPr/>
        <p:txBody>
          <a:bodyPr/>
          <a:lstStyle/>
          <a:p>
            <a:r>
              <a:rPr lang="nl-NL" dirty="0"/>
              <a:t>Nota verbonden Partijen</a:t>
            </a:r>
          </a:p>
        </p:txBody>
      </p:sp>
      <p:sp>
        <p:nvSpPr>
          <p:cNvPr id="3" name="Tijdelijke aanduiding voor inhoud 2">
            <a:extLst>
              <a:ext uri="{FF2B5EF4-FFF2-40B4-BE49-F238E27FC236}">
                <a16:creationId xmlns:a16="http://schemas.microsoft.com/office/drawing/2014/main" id="{2612296F-63DB-41EE-A8CE-0044554906D9}"/>
              </a:ext>
            </a:extLst>
          </p:cNvPr>
          <p:cNvSpPr>
            <a:spLocks noGrp="1"/>
          </p:cNvSpPr>
          <p:nvPr>
            <p:ph idx="1"/>
          </p:nvPr>
        </p:nvSpPr>
        <p:spPr/>
        <p:txBody>
          <a:bodyPr/>
          <a:lstStyle/>
          <a:p>
            <a:pPr>
              <a:buFont typeface="+mj-lt"/>
              <a:buAutoNum type="arabicPeriod"/>
            </a:pPr>
            <a:r>
              <a:rPr lang="nl-NL" sz="2000" dirty="0"/>
              <a:t>Aanleiding voor een regionale nota verbonden partijen</a:t>
            </a:r>
          </a:p>
          <a:p>
            <a:pPr>
              <a:buFont typeface="+mj-lt"/>
              <a:buAutoNum type="arabicPeriod"/>
            </a:pPr>
            <a:endParaRPr lang="nl-NL" sz="2000" dirty="0"/>
          </a:p>
          <a:p>
            <a:pPr>
              <a:buFont typeface="+mj-lt"/>
              <a:buAutoNum type="arabicPeriod"/>
            </a:pPr>
            <a:r>
              <a:rPr lang="nl-NL" sz="2000" dirty="0"/>
              <a:t>Hoe luiden de spelregels ook alweer?</a:t>
            </a:r>
          </a:p>
          <a:p>
            <a:pPr>
              <a:buFont typeface="+mj-lt"/>
              <a:buAutoNum type="arabicPeriod"/>
            </a:pPr>
            <a:endParaRPr lang="nl-NL" sz="2000" dirty="0"/>
          </a:p>
          <a:p>
            <a:pPr>
              <a:buFont typeface="+mj-lt"/>
              <a:buAutoNum type="arabicPeriod"/>
            </a:pPr>
            <a:r>
              <a:rPr lang="nl-NL" sz="2000" dirty="0"/>
              <a:t>Conclusies en aanbevelingen evaluatie</a:t>
            </a:r>
          </a:p>
          <a:p>
            <a:pPr>
              <a:buFont typeface="+mj-lt"/>
              <a:buAutoNum type="arabicPeriod"/>
            </a:pPr>
            <a:endParaRPr lang="nl-NL" sz="2000" dirty="0"/>
          </a:p>
        </p:txBody>
      </p:sp>
      <p:sp>
        <p:nvSpPr>
          <p:cNvPr id="4" name="Tijdelijke aanduiding voor dianummer 4">
            <a:extLst>
              <a:ext uri="{FF2B5EF4-FFF2-40B4-BE49-F238E27FC236}">
                <a16:creationId xmlns:a16="http://schemas.microsoft.com/office/drawing/2014/main" id="{01BDDEA5-C41C-4AFF-8869-A8F3BF55AD25}"/>
              </a:ext>
            </a:extLst>
          </p:cNvPr>
          <p:cNvSpPr txBox="1">
            <a:spLocks/>
          </p:cNvSpPr>
          <p:nvPr/>
        </p:nvSpPr>
        <p:spPr>
          <a:xfrm>
            <a:off x="451514" y="6041362"/>
            <a:ext cx="8644320" cy="365125"/>
          </a:xfrm>
          <a:prstGeom prst="rect">
            <a:avLst/>
          </a:prstGeom>
        </p:spPr>
        <p:txBody>
          <a:bodyPr vert="horz" lIns="91440" tIns="45720" rIns="91440" bIns="45720" rtlCol="0" anchor="b"/>
          <a:lstStyle>
            <a:defPPr>
              <a:defRPr lang="en-US"/>
            </a:defPPr>
            <a:lvl1pPr marL="0" algn="l" defTabSz="457200" rtl="0" eaLnBrk="1" latinLnBrk="0" hangingPunct="1">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B223BC9-64CC-426B-A5EE-DC37941769F8}" type="slidenum">
              <a:rPr lang="nl-NL" smtClean="0"/>
              <a:pPr/>
              <a:t>21</a:t>
            </a:fld>
            <a:r>
              <a:rPr lang="nl-NL" dirty="0"/>
              <a:t> 							Evaluatie nota verbonden partijen </a:t>
            </a:r>
          </a:p>
        </p:txBody>
      </p:sp>
    </p:spTree>
    <p:extLst>
      <p:ext uri="{BB962C8B-B14F-4D97-AF65-F5344CB8AC3E}">
        <p14:creationId xmlns:p14="http://schemas.microsoft.com/office/powerpoint/2010/main" val="43048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531011-3208-4DB7-98B2-E563B88FED22}"/>
              </a:ext>
            </a:extLst>
          </p:cNvPr>
          <p:cNvSpPr>
            <a:spLocks noGrp="1"/>
          </p:cNvSpPr>
          <p:nvPr>
            <p:ph type="title"/>
          </p:nvPr>
        </p:nvSpPr>
        <p:spPr/>
        <p:txBody>
          <a:bodyPr/>
          <a:lstStyle/>
          <a:p>
            <a:r>
              <a:rPr lang="nl-NL" dirty="0"/>
              <a:t>Aanleiding voor een regionale nota verbonden partijen in 2015/2016 (1)</a:t>
            </a:r>
          </a:p>
        </p:txBody>
      </p:sp>
      <p:sp>
        <p:nvSpPr>
          <p:cNvPr id="3" name="Tijdelijke aanduiding voor inhoud 2">
            <a:extLst>
              <a:ext uri="{FF2B5EF4-FFF2-40B4-BE49-F238E27FC236}">
                <a16:creationId xmlns:a16="http://schemas.microsoft.com/office/drawing/2014/main" id="{20E34974-4CBD-402F-B462-1729B2E355BB}"/>
              </a:ext>
            </a:extLst>
          </p:cNvPr>
          <p:cNvSpPr>
            <a:spLocks noGrp="1"/>
          </p:cNvSpPr>
          <p:nvPr>
            <p:ph idx="1"/>
          </p:nvPr>
        </p:nvSpPr>
        <p:spPr/>
        <p:txBody>
          <a:bodyPr>
            <a:normAutofit/>
          </a:bodyPr>
          <a:lstStyle/>
          <a:p>
            <a:r>
              <a:rPr lang="nl-NL" altLang="nl-NL" sz="2000" dirty="0"/>
              <a:t>Gemeenteraden West-Brabant ervaren grote afstand</a:t>
            </a:r>
          </a:p>
          <a:p>
            <a:endParaRPr lang="nl-NL" altLang="nl-NL" sz="2000" dirty="0"/>
          </a:p>
          <a:p>
            <a:r>
              <a:rPr lang="nl-NL" altLang="nl-NL" sz="2000" dirty="0"/>
              <a:t>Spelregels uit 2010 aan vervanging toe</a:t>
            </a:r>
          </a:p>
          <a:p>
            <a:endParaRPr lang="nl-NL" altLang="nl-NL" sz="2000" dirty="0"/>
          </a:p>
          <a:p>
            <a:r>
              <a:rPr lang="nl-NL" altLang="nl-NL" sz="2000" dirty="0"/>
              <a:t>Besluit Begroting en Verantwoording art. 15a: paragraaf verbonden partijen bevat ten minste “</a:t>
            </a:r>
            <a:r>
              <a:rPr lang="nl-NL" altLang="nl-NL" sz="2000" i="1" dirty="0"/>
              <a:t>de visie op en beleidsvoornemens omtrent verbonden partijen</a:t>
            </a:r>
            <a:r>
              <a:rPr lang="nl-NL" altLang="nl-NL" sz="2000" dirty="0"/>
              <a:t>”		</a:t>
            </a:r>
            <a:br>
              <a:rPr lang="nl-NL" altLang="nl-NL" sz="2000" dirty="0"/>
            </a:br>
            <a:br>
              <a:rPr lang="nl-NL" altLang="nl-NL" sz="2000" dirty="0"/>
            </a:br>
            <a:r>
              <a:rPr lang="nl-NL" altLang="nl-NL" sz="2000" dirty="0">
                <a:sym typeface="Wingdings" panose="05000000000000000000" pitchFamily="2" charset="2"/>
              </a:rPr>
              <a:t>  gemeenteraden wilden komen tot regionaal afgestemde visie en beleidsvoornemens met behoud van ruimte voor lokaal maatwerk</a:t>
            </a:r>
            <a:endParaRPr lang="nl-NL" sz="2000" dirty="0"/>
          </a:p>
        </p:txBody>
      </p:sp>
      <p:sp>
        <p:nvSpPr>
          <p:cNvPr id="6" name="Tekstvak 5">
            <a:extLst>
              <a:ext uri="{FF2B5EF4-FFF2-40B4-BE49-F238E27FC236}">
                <a16:creationId xmlns:a16="http://schemas.microsoft.com/office/drawing/2014/main" id="{B5E73E48-6032-4C16-AE34-E1CB36F8B2B6}"/>
              </a:ext>
            </a:extLst>
          </p:cNvPr>
          <p:cNvSpPr txBox="1"/>
          <p:nvPr/>
        </p:nvSpPr>
        <p:spPr>
          <a:xfrm>
            <a:off x="628650" y="6124575"/>
            <a:ext cx="8410575" cy="230832"/>
          </a:xfrm>
          <a:prstGeom prst="rect">
            <a:avLst/>
          </a:prstGeom>
          <a:noFill/>
        </p:spPr>
        <p:txBody>
          <a:bodyPr wrap="square" rtlCol="0">
            <a:spAutoFit/>
          </a:bodyPr>
          <a:lstStyle/>
          <a:p>
            <a:r>
              <a:rPr lang="nl-NL" sz="900" dirty="0"/>
              <a:t>4                                                                                             Evaluatie nota verbonden partijen</a:t>
            </a:r>
          </a:p>
        </p:txBody>
      </p:sp>
    </p:spTree>
    <p:extLst>
      <p:ext uri="{BB962C8B-B14F-4D97-AF65-F5344CB8AC3E}">
        <p14:creationId xmlns:p14="http://schemas.microsoft.com/office/powerpoint/2010/main" val="301795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A6871F-877F-4E93-833F-EB7763574B6D}"/>
              </a:ext>
            </a:extLst>
          </p:cNvPr>
          <p:cNvSpPr>
            <a:spLocks noGrp="1"/>
          </p:cNvSpPr>
          <p:nvPr>
            <p:ph type="title"/>
          </p:nvPr>
        </p:nvSpPr>
        <p:spPr/>
        <p:txBody>
          <a:bodyPr/>
          <a:lstStyle/>
          <a:p>
            <a:r>
              <a:rPr lang="nl-NL" dirty="0"/>
              <a:t>Aanleiding voor een regionale nota verbonden partijen in 2015/2016 (2)</a:t>
            </a:r>
          </a:p>
        </p:txBody>
      </p:sp>
      <p:sp>
        <p:nvSpPr>
          <p:cNvPr id="3" name="Tijdelijke aanduiding voor inhoud 2">
            <a:extLst>
              <a:ext uri="{FF2B5EF4-FFF2-40B4-BE49-F238E27FC236}">
                <a16:creationId xmlns:a16="http://schemas.microsoft.com/office/drawing/2014/main" id="{FB56DDE5-ED08-4895-B433-777801FC53AE}"/>
              </a:ext>
            </a:extLst>
          </p:cNvPr>
          <p:cNvSpPr>
            <a:spLocks noGrp="1"/>
          </p:cNvSpPr>
          <p:nvPr>
            <p:ph idx="1"/>
          </p:nvPr>
        </p:nvSpPr>
        <p:spPr/>
        <p:txBody>
          <a:bodyPr>
            <a:normAutofit/>
          </a:bodyPr>
          <a:lstStyle/>
          <a:p>
            <a:r>
              <a:rPr lang="nl-NL" altLang="nl-NL" sz="2000" dirty="0"/>
              <a:t>Aanpassing Wgr per 1 januari 2015</a:t>
            </a:r>
          </a:p>
          <a:p>
            <a:endParaRPr lang="nl-NL" altLang="nl-NL" sz="2000" dirty="0"/>
          </a:p>
          <a:p>
            <a:r>
              <a:rPr lang="nl-NL" altLang="nl-NL" sz="2000" dirty="0"/>
              <a:t>Adviesrapport ‘Wisselwerking’ van de Raad voor het Openbaar Bestuur (ROB):</a:t>
            </a:r>
          </a:p>
          <a:p>
            <a:pPr lvl="1">
              <a:buFont typeface="Wingdings" panose="05000000000000000000" pitchFamily="2" charset="2"/>
              <a:buChar char="Ø"/>
            </a:pPr>
            <a:r>
              <a:rPr lang="nl-NL" altLang="nl-NL" sz="2000" dirty="0"/>
              <a:t>Gemeenteraden: meer aandacht voor samenwerking</a:t>
            </a:r>
          </a:p>
          <a:p>
            <a:pPr lvl="1">
              <a:buFont typeface="Wingdings" panose="05000000000000000000" pitchFamily="2" charset="2"/>
              <a:buChar char="Ø"/>
            </a:pPr>
            <a:r>
              <a:rPr lang="nl-NL" altLang="nl-NL" sz="2000" dirty="0"/>
              <a:t>Colleges van B&amp;W: informatie op orde</a:t>
            </a:r>
          </a:p>
          <a:p>
            <a:pPr lvl="1">
              <a:buFont typeface="Wingdings" panose="05000000000000000000" pitchFamily="2" charset="2"/>
              <a:buChar char="Ø"/>
            </a:pPr>
            <a:r>
              <a:rPr lang="nl-NL" altLang="nl-NL" sz="2000" dirty="0"/>
              <a:t>Besturen van samenwerkingsverbanden: ga de boer op</a:t>
            </a:r>
          </a:p>
          <a:p>
            <a:pPr lvl="1">
              <a:buFont typeface="Wingdings" panose="05000000000000000000" pitchFamily="2" charset="2"/>
              <a:buChar char="Ø"/>
            </a:pPr>
            <a:r>
              <a:rPr lang="nl-NL" altLang="nl-NL" sz="2000" dirty="0"/>
              <a:t>Griffiers: raden ondersteunen bij bepalen van strategische positie bij samenwerking</a:t>
            </a:r>
          </a:p>
          <a:p>
            <a:pPr lvl="1"/>
            <a:endParaRPr lang="nl-NL" altLang="nl-NL" sz="2000" dirty="0"/>
          </a:p>
          <a:p>
            <a:r>
              <a:rPr lang="nl-NL" altLang="nl-NL" sz="2000" dirty="0"/>
              <a:t>Gemeenteraden willen beter in positie worden gebracht door kaders te stellen aan de voorkant en achteraf controle uit te kunnen oefenen (willen dus de governance verbeteren)</a:t>
            </a:r>
            <a:endParaRPr lang="nl-NL" dirty="0"/>
          </a:p>
        </p:txBody>
      </p:sp>
      <p:sp>
        <p:nvSpPr>
          <p:cNvPr id="4" name="Tekstvak 3">
            <a:extLst>
              <a:ext uri="{FF2B5EF4-FFF2-40B4-BE49-F238E27FC236}">
                <a16:creationId xmlns:a16="http://schemas.microsoft.com/office/drawing/2014/main" id="{4BA9D824-E6F9-4291-84CC-78663F2B7803}"/>
              </a:ext>
            </a:extLst>
          </p:cNvPr>
          <p:cNvSpPr txBox="1"/>
          <p:nvPr/>
        </p:nvSpPr>
        <p:spPr>
          <a:xfrm>
            <a:off x="638175" y="6257925"/>
            <a:ext cx="9391650" cy="230832"/>
          </a:xfrm>
          <a:prstGeom prst="rect">
            <a:avLst/>
          </a:prstGeom>
          <a:noFill/>
        </p:spPr>
        <p:txBody>
          <a:bodyPr wrap="square" rtlCol="0">
            <a:spAutoFit/>
          </a:bodyPr>
          <a:lstStyle/>
          <a:p>
            <a:r>
              <a:rPr lang="nl-NL" sz="900" dirty="0"/>
              <a:t>5                                                                                                                Evaluatie nota verbonden partijen</a:t>
            </a:r>
          </a:p>
        </p:txBody>
      </p:sp>
    </p:spTree>
    <p:extLst>
      <p:ext uri="{BB962C8B-B14F-4D97-AF65-F5344CB8AC3E}">
        <p14:creationId xmlns:p14="http://schemas.microsoft.com/office/powerpoint/2010/main" val="3888555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1E96A8-BA7D-45CC-BB93-50D3424AAB64}"/>
              </a:ext>
            </a:extLst>
          </p:cNvPr>
          <p:cNvSpPr>
            <a:spLocks noGrp="1"/>
          </p:cNvSpPr>
          <p:nvPr>
            <p:ph type="title"/>
          </p:nvPr>
        </p:nvSpPr>
        <p:spPr>
          <a:xfrm>
            <a:off x="451514" y="1800225"/>
            <a:ext cx="3444211" cy="4241136"/>
          </a:xfrm>
        </p:spPr>
        <p:txBody>
          <a:bodyPr vert="horz" lIns="91440" tIns="45720" rIns="91440" bIns="45720" rtlCol="0" anchor="t">
            <a:normAutofit/>
          </a:bodyPr>
          <a:lstStyle/>
          <a:p>
            <a:r>
              <a:rPr lang="en-US" sz="4400" dirty="0"/>
              <a:t>De spelregels</a:t>
            </a:r>
          </a:p>
        </p:txBody>
      </p:sp>
      <p:pic>
        <p:nvPicPr>
          <p:cNvPr id="4" name="Tijdelijke aanduiding voor inhoud 3">
            <a:extLst>
              <a:ext uri="{FF2B5EF4-FFF2-40B4-BE49-F238E27FC236}">
                <a16:creationId xmlns:a16="http://schemas.microsoft.com/office/drawing/2014/main" id="{78C085B3-3E90-4429-8A6A-568ABCE22EE7}"/>
              </a:ext>
            </a:extLst>
          </p:cNvPr>
          <p:cNvPicPr>
            <a:picLocks noGrp="1" noChangeAspect="1"/>
          </p:cNvPicPr>
          <p:nvPr>
            <p:ph idx="1"/>
          </p:nvPr>
        </p:nvPicPr>
        <p:blipFill>
          <a:blip r:embed="rId3"/>
          <a:stretch>
            <a:fillRect/>
          </a:stretch>
        </p:blipFill>
        <p:spPr>
          <a:xfrm>
            <a:off x="5280472" y="1220993"/>
            <a:ext cx="6268062" cy="4242840"/>
          </a:xfrm>
          <a:prstGeom prst="roundRect">
            <a:avLst>
              <a:gd name="adj" fmla="val 3876"/>
            </a:avLst>
          </a:prstGeom>
          <a:ln>
            <a:solidFill>
              <a:schemeClr val="accent1"/>
            </a:solidFill>
          </a:ln>
          <a:effectLst/>
        </p:spPr>
      </p:pic>
    </p:spTree>
    <p:extLst>
      <p:ext uri="{BB962C8B-B14F-4D97-AF65-F5344CB8AC3E}">
        <p14:creationId xmlns:p14="http://schemas.microsoft.com/office/powerpoint/2010/main" val="11537740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De zes kaderstellende spelregels</a:t>
            </a:r>
          </a:p>
        </p:txBody>
      </p:sp>
      <p:sp>
        <p:nvSpPr>
          <p:cNvPr id="3" name="Tijdelijke aanduiding voor inhoud 2"/>
          <p:cNvSpPr>
            <a:spLocks noGrp="1"/>
          </p:cNvSpPr>
          <p:nvPr>
            <p:ph idx="1"/>
          </p:nvPr>
        </p:nvSpPr>
        <p:spPr/>
        <p:txBody>
          <a:bodyPr>
            <a:normAutofit/>
          </a:bodyPr>
          <a:lstStyle/>
          <a:p>
            <a:pPr marL="481188" indent="-457189">
              <a:buFont typeface="+mj-lt"/>
              <a:buAutoNum type="arabicPeriod"/>
            </a:pPr>
            <a:endParaRPr lang="nl-NL" sz="2667" b="1" dirty="0"/>
          </a:p>
          <a:p>
            <a:pPr marL="481188" indent="-457189">
              <a:buFont typeface="+mj-lt"/>
              <a:buAutoNum type="arabicPeriod"/>
            </a:pPr>
            <a:r>
              <a:rPr lang="nl-NL" sz="1900" dirty="0"/>
              <a:t>Afspraken maken bij het aangaan verbonden partij </a:t>
            </a:r>
            <a:r>
              <a:rPr lang="nl-NL" sz="1900" dirty="0">
                <a:sym typeface="Wingdings" panose="05000000000000000000" pitchFamily="2" charset="2"/>
              </a:rPr>
              <a:t> afspraken over informatievoorziening, evaluatiemomenten, toe- en uittreding</a:t>
            </a:r>
            <a:endParaRPr lang="nl-NL" sz="1900" dirty="0"/>
          </a:p>
          <a:p>
            <a:pPr marL="481188" indent="-457189">
              <a:buFont typeface="+mj-lt"/>
              <a:buAutoNum type="arabicPeriod"/>
            </a:pPr>
            <a:r>
              <a:rPr lang="nl-NL" sz="1900" dirty="0"/>
              <a:t>Informatieplicht </a:t>
            </a:r>
            <a:r>
              <a:rPr lang="nl-NL" sz="1900" dirty="0">
                <a:sym typeface="Wingdings" panose="05000000000000000000" pitchFamily="2" charset="2"/>
              </a:rPr>
              <a:t> actieve informatieplicht</a:t>
            </a:r>
            <a:endParaRPr lang="nl-NL" sz="1900" dirty="0"/>
          </a:p>
          <a:p>
            <a:pPr marL="481188" indent="-457189">
              <a:buFont typeface="+mj-lt"/>
              <a:buAutoNum type="arabicPeriod"/>
            </a:pPr>
            <a:r>
              <a:rPr lang="nl-NL" sz="1900" dirty="0"/>
              <a:t>Afstemming en aansturing </a:t>
            </a:r>
            <a:r>
              <a:rPr lang="nl-NL" sz="1900" dirty="0">
                <a:sym typeface="Wingdings" panose="05000000000000000000" pitchFamily="2" charset="2"/>
              </a:rPr>
              <a:t> integrale aansturing vanuit de deelnemers</a:t>
            </a:r>
            <a:endParaRPr lang="nl-NL" sz="1900" dirty="0"/>
          </a:p>
          <a:p>
            <a:pPr marL="481188" indent="-457189">
              <a:buFont typeface="+mj-lt"/>
              <a:buAutoNum type="arabicPeriod"/>
            </a:pPr>
            <a:r>
              <a:rPr lang="nl-NL" sz="1900" dirty="0"/>
              <a:t>Kaderstelling </a:t>
            </a:r>
            <a:r>
              <a:rPr lang="nl-NL" sz="1900" dirty="0">
                <a:sym typeface="Wingdings" panose="05000000000000000000" pitchFamily="2" charset="2"/>
              </a:rPr>
              <a:t> regionaal afgestemde richtlijnen in november</a:t>
            </a:r>
          </a:p>
          <a:p>
            <a:pPr marL="481188" indent="-457189">
              <a:buFont typeface="+mj-lt"/>
              <a:buAutoNum type="arabicPeriod"/>
            </a:pPr>
            <a:r>
              <a:rPr lang="nl-NL" sz="1900" dirty="0">
                <a:sym typeface="Wingdings" panose="05000000000000000000" pitchFamily="2" charset="2"/>
              </a:rPr>
              <a:t>Begroting en jaarrekening  voor 15-4 aanbieden en voor 1-7 zienswijzen</a:t>
            </a:r>
          </a:p>
          <a:p>
            <a:pPr marL="481188" indent="-457189">
              <a:buFont typeface="+mj-lt"/>
              <a:buAutoNum type="arabicPeriod"/>
            </a:pPr>
            <a:r>
              <a:rPr lang="nl-NL" sz="1900" dirty="0">
                <a:sym typeface="Wingdings" panose="05000000000000000000" pitchFamily="2" charset="2"/>
              </a:rPr>
              <a:t>Meerjarenbeleidsplan en </a:t>
            </a:r>
            <a:r>
              <a:rPr lang="nl-NL" dirty="0">
                <a:sym typeface="Wingdings" panose="05000000000000000000" pitchFamily="2" charset="2"/>
              </a:rPr>
              <a:t>evaluatie</a:t>
            </a:r>
            <a:endParaRPr lang="nl-NL" dirty="0"/>
          </a:p>
          <a:p>
            <a:pPr marL="481188" indent="-457189">
              <a:buFont typeface="+mj-lt"/>
              <a:buAutoNum type="arabicPeriod"/>
            </a:pPr>
            <a:endParaRPr lang="nl-NL" dirty="0"/>
          </a:p>
          <a:p>
            <a:endParaRPr lang="nl-NL" dirty="0"/>
          </a:p>
        </p:txBody>
      </p:sp>
      <p:sp>
        <p:nvSpPr>
          <p:cNvPr id="4" name="Tijdelijke aanduiding voor voettekst 3"/>
          <p:cNvSpPr>
            <a:spLocks noGrp="1"/>
          </p:cNvSpPr>
          <p:nvPr>
            <p:ph type="ftr" sz="quarter" idx="10"/>
          </p:nvPr>
        </p:nvSpPr>
        <p:spPr>
          <a:xfrm>
            <a:off x="1395258" y="6241454"/>
            <a:ext cx="6639711" cy="365125"/>
          </a:xfrm>
        </p:spPr>
        <p:txBody>
          <a:bodyPr/>
          <a:lstStyle/>
          <a:p>
            <a:endParaRPr lang="nl-NL" dirty="0"/>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25</a:t>
            </a:fld>
            <a:r>
              <a:rPr lang="nl-NL" dirty="0"/>
              <a:t>							Evaluatie nota verbonden partijen</a:t>
            </a:r>
          </a:p>
        </p:txBody>
      </p:sp>
    </p:spTree>
    <p:extLst>
      <p:ext uri="{BB962C8B-B14F-4D97-AF65-F5344CB8AC3E}">
        <p14:creationId xmlns:p14="http://schemas.microsoft.com/office/powerpoint/2010/main" val="264040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Actieve informatieplicht in Breda </a:t>
            </a:r>
          </a:p>
        </p:txBody>
      </p:sp>
      <p:sp>
        <p:nvSpPr>
          <p:cNvPr id="3" name="Tijdelijke aanduiding voor inhoud 2"/>
          <p:cNvSpPr>
            <a:spLocks noGrp="1"/>
          </p:cNvSpPr>
          <p:nvPr>
            <p:ph idx="1"/>
          </p:nvPr>
        </p:nvSpPr>
        <p:spPr/>
        <p:txBody>
          <a:bodyPr>
            <a:normAutofit/>
          </a:bodyPr>
          <a:lstStyle/>
          <a:p>
            <a:pPr marL="481188" indent="-457189">
              <a:buFont typeface="+mj-lt"/>
              <a:buAutoNum type="arabicPeriod"/>
            </a:pPr>
            <a:endParaRPr lang="nl-NL" sz="2000" b="1" dirty="0"/>
          </a:p>
          <a:p>
            <a:pPr marL="23999" indent="0">
              <a:buNone/>
            </a:pPr>
            <a:r>
              <a:rPr lang="nl-NL" sz="2000" dirty="0"/>
              <a:t>Spelregel 2 “Informatieplicht </a:t>
            </a:r>
            <a:r>
              <a:rPr lang="nl-NL" sz="2000" dirty="0">
                <a:sym typeface="Wingdings" panose="05000000000000000000" pitchFamily="2" charset="2"/>
              </a:rPr>
              <a:t> actieve informatieplicht” in Breda</a:t>
            </a:r>
          </a:p>
          <a:p>
            <a:pPr marL="23999" indent="0">
              <a:buNone/>
            </a:pPr>
            <a:endParaRPr lang="nl-NL" sz="2000" dirty="0">
              <a:sym typeface="Wingdings" panose="05000000000000000000" pitchFamily="2" charset="2"/>
            </a:endParaRPr>
          </a:p>
          <a:p>
            <a:pPr marL="366899" indent="-342900">
              <a:buFontTx/>
              <a:buChar char="-"/>
            </a:pPr>
            <a:r>
              <a:rPr lang="nl-NL" sz="2000" dirty="0">
                <a:sym typeface="Wingdings" panose="05000000000000000000" pitchFamily="2" charset="2"/>
              </a:rPr>
              <a:t>Periodieke informatieverstrekking via cyclische producten (begroting en jaarrekening)</a:t>
            </a:r>
          </a:p>
          <a:p>
            <a:pPr marL="366899" indent="-342900">
              <a:buFontTx/>
              <a:buChar char="-"/>
            </a:pPr>
            <a:r>
              <a:rPr lang="nl-NL" sz="2000" dirty="0"/>
              <a:t>Informatieverstrekking via raadsbrief of raadswerkgroep regionale zaken*</a:t>
            </a:r>
          </a:p>
          <a:p>
            <a:endParaRPr lang="nl-NL" sz="2000" dirty="0"/>
          </a:p>
          <a:p>
            <a:endParaRPr lang="nl-NL" sz="2000" dirty="0"/>
          </a:p>
          <a:p>
            <a:endParaRPr lang="nl-NL" sz="2000" dirty="0"/>
          </a:p>
          <a:p>
            <a:endParaRPr lang="nl-NL" sz="2000" dirty="0"/>
          </a:p>
          <a:p>
            <a:endParaRPr lang="nl-NL" sz="2000" dirty="0"/>
          </a:p>
          <a:p>
            <a:pPr marL="0" indent="0">
              <a:buNone/>
            </a:pPr>
            <a:r>
              <a:rPr lang="nl-NL" sz="1100" dirty="0"/>
              <a:t>*let op: informatie met hoge importantie dient op formele wijze de raad te bereiken dus een brief of informatieve sessie</a:t>
            </a:r>
          </a:p>
        </p:txBody>
      </p:sp>
      <p:sp>
        <p:nvSpPr>
          <p:cNvPr id="4" name="Tijdelijke aanduiding voor voettekst 3"/>
          <p:cNvSpPr>
            <a:spLocks noGrp="1"/>
          </p:cNvSpPr>
          <p:nvPr>
            <p:ph type="ftr" sz="quarter" idx="10"/>
          </p:nvPr>
        </p:nvSpPr>
        <p:spPr>
          <a:xfrm>
            <a:off x="1395258" y="6241454"/>
            <a:ext cx="6639711" cy="365125"/>
          </a:xfrm>
        </p:spPr>
        <p:txBody>
          <a:bodyPr/>
          <a:lstStyle/>
          <a:p>
            <a:endParaRPr lang="nl-NL" dirty="0"/>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26</a:t>
            </a:fld>
            <a:r>
              <a:rPr lang="nl-NL" dirty="0"/>
              <a:t>							Evaluatie nota verbonden partijen</a:t>
            </a:r>
          </a:p>
        </p:txBody>
      </p:sp>
    </p:spTree>
    <p:extLst>
      <p:ext uri="{BB962C8B-B14F-4D97-AF65-F5344CB8AC3E}">
        <p14:creationId xmlns:p14="http://schemas.microsoft.com/office/powerpoint/2010/main" val="2633794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Evaluatie Nota Verbonden Partijen</a:t>
            </a:r>
          </a:p>
        </p:txBody>
      </p:sp>
      <p:sp>
        <p:nvSpPr>
          <p:cNvPr id="3" name="Tijdelijke aanduiding voor inhoud 2"/>
          <p:cNvSpPr>
            <a:spLocks noGrp="1"/>
          </p:cNvSpPr>
          <p:nvPr>
            <p:ph idx="1"/>
          </p:nvPr>
        </p:nvSpPr>
        <p:spPr>
          <a:xfrm>
            <a:off x="-1178433" y="1459460"/>
            <a:ext cx="12987317" cy="4612440"/>
          </a:xfrm>
        </p:spPr>
        <p:txBody>
          <a:bodyPr/>
          <a:lstStyle/>
          <a:p>
            <a:endParaRPr lang="nl-NL" dirty="0"/>
          </a:p>
          <a:p>
            <a:endParaRPr lang="nl-NL" dirty="0"/>
          </a:p>
        </p:txBody>
      </p:sp>
      <p:sp>
        <p:nvSpPr>
          <p:cNvPr id="4" name="Tijdelijke aanduiding voor voettekst 3"/>
          <p:cNvSpPr>
            <a:spLocks noGrp="1"/>
          </p:cNvSpPr>
          <p:nvPr>
            <p:ph type="ftr" sz="quarter" idx="10"/>
          </p:nvPr>
        </p:nvSpPr>
        <p:spPr>
          <a:xfrm>
            <a:off x="1395258" y="6241454"/>
            <a:ext cx="6639711" cy="365125"/>
          </a:xfrm>
        </p:spPr>
        <p:txBody>
          <a:bodyPr/>
          <a:lstStyle/>
          <a:p>
            <a:r>
              <a:rPr lang="nl-NL" dirty="0"/>
              <a:t>Evaluatie nota verbonden partijen</a:t>
            </a:r>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27</a:t>
            </a:fld>
            <a:endParaRPr lang="nl-NL" dirty="0"/>
          </a:p>
        </p:txBody>
      </p:sp>
      <p:pic>
        <p:nvPicPr>
          <p:cNvPr id="7" name="Afbeelding 6" descr="Winter, Bergbeklimmen, Berg, Adatara, Mensen, White">
            <a:extLst>
              <a:ext uri="{FF2B5EF4-FFF2-40B4-BE49-F238E27FC236}">
                <a16:creationId xmlns:a16="http://schemas.microsoft.com/office/drawing/2014/main" id="{72AB7FDA-04A8-4837-8757-B40B85F372C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50652" y="2048573"/>
            <a:ext cx="6876505" cy="4300764"/>
          </a:xfrm>
          <a:prstGeom prst="rect">
            <a:avLst/>
          </a:prstGeom>
          <a:noFill/>
          <a:ln>
            <a:noFill/>
          </a:ln>
        </p:spPr>
      </p:pic>
    </p:spTree>
    <p:extLst>
      <p:ext uri="{BB962C8B-B14F-4D97-AF65-F5344CB8AC3E}">
        <p14:creationId xmlns:p14="http://schemas.microsoft.com/office/powerpoint/2010/main" val="39558282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Evaluatie Nota Verbonden Partijen</a:t>
            </a:r>
          </a:p>
        </p:txBody>
      </p:sp>
      <p:sp>
        <p:nvSpPr>
          <p:cNvPr id="3" name="Tijdelijke aanduiding voor inhoud 2"/>
          <p:cNvSpPr>
            <a:spLocks noGrp="1"/>
          </p:cNvSpPr>
          <p:nvPr>
            <p:ph idx="1"/>
          </p:nvPr>
        </p:nvSpPr>
        <p:spPr/>
        <p:txBody>
          <a:bodyPr>
            <a:normAutofit/>
          </a:bodyPr>
          <a:lstStyle/>
          <a:p>
            <a:endParaRPr lang="nl-NL" sz="2000" dirty="0"/>
          </a:p>
          <a:p>
            <a:pPr marL="514350" indent="-514350">
              <a:buFont typeface="+mj-lt"/>
              <a:buAutoNum type="arabicPeriod"/>
            </a:pPr>
            <a:r>
              <a:rPr lang="nl-NL" sz="2000" dirty="0"/>
              <a:t>Proces</a:t>
            </a:r>
          </a:p>
          <a:p>
            <a:pPr marL="514350" indent="-514350">
              <a:buFont typeface="+mj-lt"/>
              <a:buAutoNum type="arabicPeriod"/>
            </a:pPr>
            <a:endParaRPr lang="nl-NL" sz="2000" dirty="0"/>
          </a:p>
          <a:p>
            <a:pPr marL="514350" indent="-514350">
              <a:buFont typeface="+mj-lt"/>
              <a:buAutoNum type="arabicPeriod"/>
            </a:pPr>
            <a:r>
              <a:rPr lang="nl-NL" sz="2000" dirty="0"/>
              <a:t>Conclusies</a:t>
            </a:r>
          </a:p>
          <a:p>
            <a:pPr marL="514350" indent="-514350">
              <a:buFont typeface="+mj-lt"/>
              <a:buAutoNum type="arabicPeriod"/>
            </a:pPr>
            <a:endParaRPr lang="nl-NL" sz="2000" dirty="0"/>
          </a:p>
          <a:p>
            <a:pPr marL="514350" indent="-514350">
              <a:buFont typeface="+mj-lt"/>
              <a:buAutoNum type="arabicPeriod"/>
            </a:pPr>
            <a:r>
              <a:rPr lang="nl-NL" sz="2000" dirty="0"/>
              <a:t>Aanbevelingen</a:t>
            </a:r>
          </a:p>
          <a:p>
            <a:endParaRPr lang="nl-NL" dirty="0"/>
          </a:p>
        </p:txBody>
      </p:sp>
      <p:sp>
        <p:nvSpPr>
          <p:cNvPr id="4" name="Tijdelijke aanduiding voor voettekst 3"/>
          <p:cNvSpPr>
            <a:spLocks noGrp="1"/>
          </p:cNvSpPr>
          <p:nvPr>
            <p:ph type="ftr" sz="quarter" idx="10"/>
          </p:nvPr>
        </p:nvSpPr>
        <p:spPr>
          <a:xfrm>
            <a:off x="1395258" y="6241454"/>
            <a:ext cx="5456479" cy="347597"/>
          </a:xfrm>
        </p:spPr>
        <p:txBody>
          <a:bodyPr/>
          <a:lstStyle/>
          <a:p>
            <a:r>
              <a:rPr lang="nl-NL" dirty="0"/>
              <a:t>Evaluatie nota verbonden partijen</a:t>
            </a:r>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28</a:t>
            </a:fld>
            <a:endParaRPr lang="nl-NL" dirty="0"/>
          </a:p>
        </p:txBody>
      </p:sp>
    </p:spTree>
    <p:extLst>
      <p:ext uri="{BB962C8B-B14F-4D97-AF65-F5344CB8AC3E}">
        <p14:creationId xmlns:p14="http://schemas.microsoft.com/office/powerpoint/2010/main" val="383092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Proces evaluatie Nota Verbonden Partijen</a:t>
            </a:r>
          </a:p>
        </p:txBody>
      </p:sp>
      <p:sp>
        <p:nvSpPr>
          <p:cNvPr id="3" name="Tijdelijke aanduiding voor inhoud 2"/>
          <p:cNvSpPr>
            <a:spLocks noGrp="1"/>
          </p:cNvSpPr>
          <p:nvPr>
            <p:ph idx="1"/>
          </p:nvPr>
        </p:nvSpPr>
        <p:spPr>
          <a:xfrm>
            <a:off x="818713" y="1995292"/>
            <a:ext cx="10554574" cy="3215806"/>
          </a:xfrm>
        </p:spPr>
        <p:txBody>
          <a:bodyPr>
            <a:normAutofit/>
          </a:bodyPr>
          <a:lstStyle/>
          <a:p>
            <a:endParaRPr lang="nl-NL" sz="2000" dirty="0"/>
          </a:p>
          <a:p>
            <a:r>
              <a:rPr lang="nl-NL" sz="2000" dirty="0"/>
              <a:t>Brononderzoek</a:t>
            </a:r>
          </a:p>
          <a:p>
            <a:endParaRPr lang="nl-NL" sz="2000" dirty="0"/>
          </a:p>
          <a:p>
            <a:r>
              <a:rPr lang="nl-NL" sz="2000" dirty="0"/>
              <a:t>Gesprekken</a:t>
            </a:r>
          </a:p>
          <a:p>
            <a:endParaRPr lang="nl-NL" sz="2000" dirty="0"/>
          </a:p>
          <a:p>
            <a:r>
              <a:rPr lang="nl-NL" sz="2000" dirty="0"/>
              <a:t>Enquêtes</a:t>
            </a:r>
          </a:p>
          <a:p>
            <a:endParaRPr lang="nl-NL" dirty="0"/>
          </a:p>
          <a:p>
            <a:endParaRPr lang="nl-NL" dirty="0"/>
          </a:p>
        </p:txBody>
      </p:sp>
      <p:sp>
        <p:nvSpPr>
          <p:cNvPr id="4" name="Tijdelijke aanduiding voor voettekst 3"/>
          <p:cNvSpPr>
            <a:spLocks noGrp="1"/>
          </p:cNvSpPr>
          <p:nvPr>
            <p:ph type="ftr" sz="quarter" idx="10"/>
          </p:nvPr>
        </p:nvSpPr>
        <p:spPr>
          <a:xfrm>
            <a:off x="1395258" y="6241454"/>
            <a:ext cx="5606791" cy="347597"/>
          </a:xfrm>
        </p:spPr>
        <p:txBody>
          <a:bodyPr/>
          <a:lstStyle/>
          <a:p>
            <a:r>
              <a:rPr lang="nl-NL" dirty="0"/>
              <a:t>Evaluatie nota verbonden partijen</a:t>
            </a:r>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29</a:t>
            </a:fld>
            <a:endParaRPr lang="nl-NL" dirty="0"/>
          </a:p>
        </p:txBody>
      </p:sp>
    </p:spTree>
    <p:extLst>
      <p:ext uri="{BB962C8B-B14F-4D97-AF65-F5344CB8AC3E}">
        <p14:creationId xmlns:p14="http://schemas.microsoft.com/office/powerpoint/2010/main" val="21202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FC410C-EFE5-466B-B0C5-D0B929FFF2ED}"/>
              </a:ext>
            </a:extLst>
          </p:cNvPr>
          <p:cNvSpPr>
            <a:spLocks noGrp="1"/>
          </p:cNvSpPr>
          <p:nvPr>
            <p:ph type="title"/>
          </p:nvPr>
        </p:nvSpPr>
        <p:spPr/>
        <p:txBody>
          <a:bodyPr/>
          <a:lstStyle/>
          <a:p>
            <a:r>
              <a:rPr lang="nl-NL" b="1" dirty="0"/>
              <a:t>Aanleiding om samen te werken?</a:t>
            </a:r>
          </a:p>
        </p:txBody>
      </p:sp>
      <p:sp>
        <p:nvSpPr>
          <p:cNvPr id="3" name="Tijdelijke aanduiding voor inhoud 2">
            <a:extLst>
              <a:ext uri="{FF2B5EF4-FFF2-40B4-BE49-F238E27FC236}">
                <a16:creationId xmlns:a16="http://schemas.microsoft.com/office/drawing/2014/main" id="{53763B48-E922-4994-B354-735DAFC9C094}"/>
              </a:ext>
            </a:extLst>
          </p:cNvPr>
          <p:cNvSpPr>
            <a:spLocks noGrp="1"/>
          </p:cNvSpPr>
          <p:nvPr>
            <p:ph idx="1"/>
          </p:nvPr>
        </p:nvSpPr>
        <p:spPr>
          <a:xfrm>
            <a:off x="838200" y="1690688"/>
            <a:ext cx="10515600" cy="4291011"/>
          </a:xfrm>
        </p:spPr>
        <p:txBody>
          <a:bodyPr>
            <a:normAutofit/>
          </a:bodyPr>
          <a:lstStyle/>
          <a:p>
            <a:pPr marL="0" indent="0">
              <a:buNone/>
            </a:pPr>
            <a:endParaRPr lang="nl-NL" dirty="0"/>
          </a:p>
          <a:p>
            <a:pPr marL="514350" indent="-514350">
              <a:buAutoNum type="arabicPeriod"/>
            </a:pPr>
            <a:r>
              <a:rPr lang="nl-NL" sz="2000" dirty="0"/>
              <a:t>(Bovenregionale) belangen van de gemeente te behartigen, bv. </a:t>
            </a:r>
            <a:r>
              <a:rPr lang="nl-NL" sz="2000" dirty="0" err="1"/>
              <a:t>BrabantStad</a:t>
            </a:r>
            <a:r>
              <a:rPr lang="nl-NL" sz="2000" dirty="0"/>
              <a:t>;</a:t>
            </a:r>
          </a:p>
          <a:p>
            <a:pPr marL="514350" indent="-514350">
              <a:buAutoNum type="arabicPeriod"/>
            </a:pPr>
            <a:r>
              <a:rPr lang="nl-NL" sz="2000" dirty="0"/>
              <a:t>Dienstverlening aan de inwoners en bedrijven te verbeteren, bv. Belastingsamenwerking West-Brabant;</a:t>
            </a:r>
          </a:p>
          <a:p>
            <a:pPr marL="514350" indent="-514350">
              <a:buAutoNum type="arabicPeriod"/>
            </a:pPr>
            <a:r>
              <a:rPr lang="nl-NL" sz="2000" dirty="0"/>
              <a:t>Economische voordelen realiseren (Efficiency en effectiviteit) bv. samenwerking op bedrijfsvoering of samen inkopen.</a:t>
            </a:r>
          </a:p>
          <a:p>
            <a:pPr marL="514350" indent="-514350">
              <a:buAutoNum type="arabicPeriod"/>
            </a:pPr>
            <a:endParaRPr lang="nl-NL" sz="2000" dirty="0"/>
          </a:p>
          <a:p>
            <a:pPr marL="0" indent="0">
              <a:buNone/>
            </a:pPr>
            <a:r>
              <a:rPr lang="nl-NL" sz="2000" dirty="0"/>
              <a:t>Vaak wordt de regio gezien als een vreemde entiteit, een organisatie ver in de regio, maar de regio is van “ons”, d.w.z. van de gemeenten die gezamenlijk de samenwerking zijn aangegaan. </a:t>
            </a:r>
          </a:p>
          <a:p>
            <a:pPr marL="514350" indent="-514350">
              <a:buAutoNum type="arabicPeriod"/>
            </a:pPr>
            <a:endParaRPr lang="nl-NL" dirty="0"/>
          </a:p>
          <a:p>
            <a:pPr marL="514350" indent="-514350">
              <a:buAutoNum type="arabicPeriod"/>
            </a:pPr>
            <a:endParaRPr lang="nl-NL" dirty="0"/>
          </a:p>
          <a:p>
            <a:pPr marL="514350" indent="-514350">
              <a:buAutoNum type="arabicPeriod"/>
            </a:pPr>
            <a:endParaRPr lang="nl-NL" dirty="0"/>
          </a:p>
          <a:p>
            <a:pPr marL="0" indent="0">
              <a:buNone/>
            </a:pPr>
            <a:endParaRPr lang="nl-NL" dirty="0"/>
          </a:p>
        </p:txBody>
      </p:sp>
    </p:spTree>
    <p:extLst>
      <p:ext uri="{BB962C8B-B14F-4D97-AF65-F5344CB8AC3E}">
        <p14:creationId xmlns:p14="http://schemas.microsoft.com/office/powerpoint/2010/main" val="2534479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Algemene conclusies evaluatie Nota Verbonden Partijen</a:t>
            </a:r>
          </a:p>
        </p:txBody>
      </p:sp>
      <p:sp>
        <p:nvSpPr>
          <p:cNvPr id="3" name="Tijdelijke aanduiding voor inhoud 2"/>
          <p:cNvSpPr>
            <a:spLocks noGrp="1"/>
          </p:cNvSpPr>
          <p:nvPr>
            <p:ph idx="1"/>
          </p:nvPr>
        </p:nvSpPr>
        <p:spPr>
          <a:xfrm>
            <a:off x="818712" y="2116899"/>
            <a:ext cx="10554574" cy="3741899"/>
          </a:xfrm>
        </p:spPr>
        <p:txBody>
          <a:bodyPr>
            <a:normAutofit fontScale="92500" lnSpcReduction="10000"/>
          </a:bodyPr>
          <a:lstStyle/>
          <a:p>
            <a:endParaRPr lang="nl-NL" sz="3200" dirty="0"/>
          </a:p>
          <a:p>
            <a:r>
              <a:rPr lang="nl-NL" sz="2400" dirty="0"/>
              <a:t>Werkt in het algemeen goed</a:t>
            </a:r>
          </a:p>
          <a:p>
            <a:endParaRPr lang="nl-NL" sz="2400" dirty="0"/>
          </a:p>
          <a:p>
            <a:r>
              <a:rPr lang="nl-NL" sz="2400" dirty="0"/>
              <a:t>Biedt een goed stramien voor stroomlijnen P&amp;C maar onvoldoende handvatten om in gesprek te gaan over inhoud en dienstverlening</a:t>
            </a:r>
          </a:p>
          <a:p>
            <a:endParaRPr lang="nl-NL" sz="2400" dirty="0"/>
          </a:p>
          <a:p>
            <a:r>
              <a:rPr lang="nl-NL" sz="2400" dirty="0"/>
              <a:t>De verbonden partij bestaat niet</a:t>
            </a:r>
          </a:p>
          <a:p>
            <a:endParaRPr lang="nl-NL" sz="2400" dirty="0"/>
          </a:p>
          <a:p>
            <a:r>
              <a:rPr lang="nl-NL" sz="2400" dirty="0"/>
              <a:t>Begripsbepaling in de nota niet altijd even duidelijk</a:t>
            </a:r>
          </a:p>
          <a:p>
            <a:endParaRPr lang="nl-NL" dirty="0"/>
          </a:p>
        </p:txBody>
      </p:sp>
      <p:sp>
        <p:nvSpPr>
          <p:cNvPr id="4" name="Tijdelijke aanduiding voor voettekst 3"/>
          <p:cNvSpPr>
            <a:spLocks noGrp="1"/>
          </p:cNvSpPr>
          <p:nvPr>
            <p:ph type="ftr" sz="quarter" idx="10"/>
          </p:nvPr>
        </p:nvSpPr>
        <p:spPr>
          <a:xfrm>
            <a:off x="1395258" y="6241455"/>
            <a:ext cx="5481531" cy="235546"/>
          </a:xfrm>
        </p:spPr>
        <p:txBody>
          <a:bodyPr/>
          <a:lstStyle/>
          <a:p>
            <a:r>
              <a:rPr lang="nl-NL" dirty="0"/>
              <a:t>Evaluatie nota verbonden partijen </a:t>
            </a:r>
          </a:p>
        </p:txBody>
      </p:sp>
      <p:sp>
        <p:nvSpPr>
          <p:cNvPr id="5" name="Tijdelijke aanduiding voor dianummer 4"/>
          <p:cNvSpPr>
            <a:spLocks noGrp="1"/>
          </p:cNvSpPr>
          <p:nvPr>
            <p:ph type="sldNum" sz="quarter" idx="11"/>
          </p:nvPr>
        </p:nvSpPr>
        <p:spPr>
          <a:xfrm>
            <a:off x="451514" y="6041362"/>
            <a:ext cx="6287489" cy="435639"/>
          </a:xfrm>
        </p:spPr>
        <p:txBody>
          <a:bodyPr/>
          <a:lstStyle/>
          <a:p>
            <a:fld id="{9B223BC9-64CC-426B-A5EE-DC37941769F8}" type="slidenum">
              <a:rPr lang="nl-NL" smtClean="0"/>
              <a:pPr/>
              <a:t>30</a:t>
            </a:fld>
            <a:endParaRPr lang="nl-NL" dirty="0"/>
          </a:p>
        </p:txBody>
      </p:sp>
    </p:spTree>
    <p:extLst>
      <p:ext uri="{BB962C8B-B14F-4D97-AF65-F5344CB8AC3E}">
        <p14:creationId xmlns:p14="http://schemas.microsoft.com/office/powerpoint/2010/main" val="177234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Conclusies per spelregel evaluatie Nota Verbonden Partijen (1)</a:t>
            </a:r>
          </a:p>
        </p:txBody>
      </p:sp>
      <p:sp>
        <p:nvSpPr>
          <p:cNvPr id="3" name="Tijdelijke aanduiding voor inhoud 2"/>
          <p:cNvSpPr>
            <a:spLocks noGrp="1"/>
          </p:cNvSpPr>
          <p:nvPr>
            <p:ph idx="1"/>
          </p:nvPr>
        </p:nvSpPr>
        <p:spPr>
          <a:xfrm>
            <a:off x="818712" y="2217107"/>
            <a:ext cx="10554574" cy="3641691"/>
          </a:xfrm>
        </p:spPr>
        <p:txBody>
          <a:bodyPr>
            <a:normAutofit/>
          </a:bodyPr>
          <a:lstStyle/>
          <a:p>
            <a:pPr marL="633584" indent="-609585">
              <a:buFont typeface="+mj-lt"/>
              <a:buAutoNum type="arabicPeriod"/>
            </a:pPr>
            <a:r>
              <a:rPr lang="nl-NL" sz="2000" dirty="0"/>
              <a:t>Afspraken maken bij het aangaan verbonden partij </a:t>
            </a:r>
            <a:r>
              <a:rPr lang="nl-NL" sz="2000" dirty="0">
                <a:sym typeface="Wingdings" panose="05000000000000000000" pitchFamily="2" charset="2"/>
              </a:rPr>
              <a:t> kan in stand blijven. Wel checklist maken waar aan gedacht moet worden en wat moet worden vastgelegd in een GR</a:t>
            </a:r>
          </a:p>
          <a:p>
            <a:pPr marL="633584" indent="-609585">
              <a:buFont typeface="+mj-lt"/>
              <a:buAutoNum type="arabicPeriod"/>
            </a:pPr>
            <a:endParaRPr lang="nl-NL" sz="2000" dirty="0">
              <a:sym typeface="Wingdings" panose="05000000000000000000" pitchFamily="2" charset="2"/>
            </a:endParaRPr>
          </a:p>
          <a:p>
            <a:pPr marL="633584" indent="-609585">
              <a:buFont typeface="+mj-lt"/>
              <a:buAutoNum type="arabicPeriod"/>
            </a:pPr>
            <a:r>
              <a:rPr lang="nl-NL" sz="2000" dirty="0"/>
              <a:t>Informatieplicht </a:t>
            </a:r>
            <a:r>
              <a:rPr lang="nl-NL" sz="2000" dirty="0">
                <a:sym typeface="Wingdings" panose="05000000000000000000" pitchFamily="2" charset="2"/>
              </a:rPr>
              <a:t> formeel wordt hieraan voldaan. Wel meer behoefte aan beter gestructureerde informatie en informele informatie-uitwisseling</a:t>
            </a:r>
            <a:endParaRPr lang="nl-NL" sz="2000" dirty="0"/>
          </a:p>
          <a:p>
            <a:pPr marL="633584" indent="-609585">
              <a:buAutoNum type="arabicPeriod" startAt="3"/>
            </a:pPr>
            <a:r>
              <a:rPr lang="nl-NL" sz="2000" dirty="0"/>
              <a:t>Afstemming en aansturing </a:t>
            </a:r>
            <a:r>
              <a:rPr lang="nl-NL" sz="2000" dirty="0">
                <a:sym typeface="Wingdings" panose="05000000000000000000" pitchFamily="2" charset="2"/>
              </a:rPr>
              <a:t> nota biedt goede basis nog wel zoeken in de uitvoering (ruimte voor couleur </a:t>
            </a:r>
            <a:r>
              <a:rPr lang="nl-NL" sz="2000" dirty="0" err="1">
                <a:sym typeface="Wingdings" panose="05000000000000000000" pitchFamily="2" charset="2"/>
              </a:rPr>
              <a:t>locale</a:t>
            </a:r>
            <a:r>
              <a:rPr lang="nl-NL" sz="2000" dirty="0">
                <a:sym typeface="Wingdings" panose="05000000000000000000" pitchFamily="2" charset="2"/>
              </a:rPr>
              <a:t>!)</a:t>
            </a:r>
          </a:p>
          <a:p>
            <a:pPr marL="633584" indent="-609585">
              <a:buFont typeface="+mj-lt"/>
              <a:buAutoNum type="arabicPeriod"/>
            </a:pPr>
            <a:endParaRPr lang="nl-NL" sz="2000" dirty="0">
              <a:sym typeface="Wingdings" panose="05000000000000000000" pitchFamily="2" charset="2"/>
            </a:endParaRPr>
          </a:p>
          <a:p>
            <a:pPr marL="633584" indent="-609585">
              <a:buAutoNum type="arabicPeriod" startAt="4"/>
            </a:pPr>
            <a:r>
              <a:rPr lang="nl-NL" sz="2000" dirty="0">
                <a:sym typeface="Wingdings" panose="05000000000000000000" pitchFamily="2" charset="2"/>
              </a:rPr>
              <a:t>Kaderstelling  termijnen prima maar raden willen kaderstelling nog meer aan de voorkant invullen</a:t>
            </a:r>
            <a:endParaRPr lang="nl-NL" sz="2000" dirty="0"/>
          </a:p>
          <a:p>
            <a:endParaRPr lang="nl-NL" sz="2000" dirty="0"/>
          </a:p>
        </p:txBody>
      </p:sp>
      <p:sp>
        <p:nvSpPr>
          <p:cNvPr id="4" name="Tijdelijke aanduiding voor voettekst 3"/>
          <p:cNvSpPr>
            <a:spLocks noGrp="1"/>
          </p:cNvSpPr>
          <p:nvPr>
            <p:ph type="ftr" sz="quarter" idx="10"/>
          </p:nvPr>
        </p:nvSpPr>
        <p:spPr>
          <a:xfrm>
            <a:off x="1395258" y="6241454"/>
            <a:ext cx="5506583" cy="421993"/>
          </a:xfrm>
        </p:spPr>
        <p:txBody>
          <a:bodyPr/>
          <a:lstStyle/>
          <a:p>
            <a:r>
              <a:rPr lang="nl-NL" dirty="0"/>
              <a:t>Evaluatie nota verbonden partijen</a:t>
            </a:r>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31</a:t>
            </a:fld>
            <a:endParaRPr lang="nl-NL" dirty="0"/>
          </a:p>
        </p:txBody>
      </p:sp>
    </p:spTree>
    <p:extLst>
      <p:ext uri="{BB962C8B-B14F-4D97-AF65-F5344CB8AC3E}">
        <p14:creationId xmlns:p14="http://schemas.microsoft.com/office/powerpoint/2010/main" val="109801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Conclusies per spelregel evaluatie Nota Verbonden Partijen (2)</a:t>
            </a:r>
          </a:p>
        </p:txBody>
      </p:sp>
      <p:sp>
        <p:nvSpPr>
          <p:cNvPr id="3" name="Tijdelijke aanduiding voor inhoud 2"/>
          <p:cNvSpPr>
            <a:spLocks noGrp="1"/>
          </p:cNvSpPr>
          <p:nvPr>
            <p:ph idx="1"/>
          </p:nvPr>
        </p:nvSpPr>
        <p:spPr>
          <a:xfrm>
            <a:off x="818712" y="1941534"/>
            <a:ext cx="10554574" cy="3917264"/>
          </a:xfrm>
        </p:spPr>
        <p:txBody>
          <a:bodyPr>
            <a:normAutofit/>
          </a:bodyPr>
          <a:lstStyle/>
          <a:p>
            <a:endParaRPr lang="nl-NL" sz="2000" dirty="0"/>
          </a:p>
          <a:p>
            <a:pPr marL="633584" indent="-609585">
              <a:buAutoNum type="arabicPeriod" startAt="5"/>
            </a:pPr>
            <a:r>
              <a:rPr lang="nl-NL" sz="2000" dirty="0">
                <a:sym typeface="Wingdings" panose="05000000000000000000" pitchFamily="2" charset="2"/>
              </a:rPr>
              <a:t>Begroting en jaarrekening  termijnen zijn prima maar het is lastig om de financiële gegevens in de P&amp;C documenten van de verbonden partij te vertalen naar gerealiseerde maatschappelijke effecten</a:t>
            </a:r>
          </a:p>
          <a:p>
            <a:pPr marL="633584" indent="-609585">
              <a:buAutoNum type="arabicPeriod" startAt="5"/>
            </a:pPr>
            <a:endParaRPr lang="nl-NL" sz="2000" dirty="0">
              <a:sym typeface="Wingdings" panose="05000000000000000000" pitchFamily="2" charset="2"/>
            </a:endParaRPr>
          </a:p>
          <a:p>
            <a:pPr marL="633584" indent="-609585">
              <a:buAutoNum type="arabicPeriod" startAt="5"/>
            </a:pPr>
            <a:r>
              <a:rPr lang="nl-NL" sz="2000" dirty="0">
                <a:sym typeface="Wingdings" panose="05000000000000000000" pitchFamily="2" charset="2"/>
              </a:rPr>
              <a:t>Meerjarenbeleidsplan en evaluatie  maak  meerjarenplannen met daarin doelen en indicatoren</a:t>
            </a:r>
            <a:endParaRPr lang="nl-NL" sz="2000" dirty="0"/>
          </a:p>
        </p:txBody>
      </p:sp>
      <p:sp>
        <p:nvSpPr>
          <p:cNvPr id="4" name="Tijdelijke aanduiding voor voettekst 3"/>
          <p:cNvSpPr>
            <a:spLocks noGrp="1"/>
          </p:cNvSpPr>
          <p:nvPr>
            <p:ph type="ftr" sz="quarter" idx="10"/>
          </p:nvPr>
        </p:nvSpPr>
        <p:spPr>
          <a:xfrm>
            <a:off x="1395259" y="6241454"/>
            <a:ext cx="5030594" cy="365125"/>
          </a:xfrm>
        </p:spPr>
        <p:txBody>
          <a:bodyPr/>
          <a:lstStyle/>
          <a:p>
            <a:r>
              <a:rPr lang="nl-NL" dirty="0"/>
              <a:t>Evaluatie nota verbonden partijen</a:t>
            </a:r>
          </a:p>
        </p:txBody>
      </p:sp>
      <p:sp>
        <p:nvSpPr>
          <p:cNvPr id="5" name="Tijdelijke aanduiding voor dianummer 4"/>
          <p:cNvSpPr>
            <a:spLocks noGrp="1"/>
          </p:cNvSpPr>
          <p:nvPr>
            <p:ph type="sldNum" sz="quarter" idx="11"/>
          </p:nvPr>
        </p:nvSpPr>
        <p:spPr/>
        <p:txBody>
          <a:bodyPr/>
          <a:lstStyle/>
          <a:p>
            <a:fld id="{9B223BC9-64CC-426B-A5EE-DC37941769F8}" type="slidenum">
              <a:rPr lang="nl-NL" smtClean="0"/>
              <a:pPr/>
              <a:t>32</a:t>
            </a:fld>
            <a:endParaRPr lang="nl-NL" dirty="0"/>
          </a:p>
        </p:txBody>
      </p:sp>
    </p:spTree>
    <p:extLst>
      <p:ext uri="{BB962C8B-B14F-4D97-AF65-F5344CB8AC3E}">
        <p14:creationId xmlns:p14="http://schemas.microsoft.com/office/powerpoint/2010/main" val="414527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69F9BB-DFA1-4053-88A2-F394698DD616}"/>
              </a:ext>
            </a:extLst>
          </p:cNvPr>
          <p:cNvSpPr>
            <a:spLocks noGrp="1"/>
          </p:cNvSpPr>
          <p:nvPr>
            <p:ph type="title"/>
          </p:nvPr>
        </p:nvSpPr>
        <p:spPr/>
        <p:txBody>
          <a:bodyPr/>
          <a:lstStyle/>
          <a:p>
            <a:r>
              <a:rPr lang="nl-NL" dirty="0"/>
              <a:t>Proces actualisatie nota verbonden partijen</a:t>
            </a:r>
          </a:p>
        </p:txBody>
      </p:sp>
      <p:sp>
        <p:nvSpPr>
          <p:cNvPr id="3" name="Tijdelijke aanduiding voor inhoud 2">
            <a:extLst>
              <a:ext uri="{FF2B5EF4-FFF2-40B4-BE49-F238E27FC236}">
                <a16:creationId xmlns:a16="http://schemas.microsoft.com/office/drawing/2014/main" id="{04CA9054-3225-48EF-B315-35C6E81B64CF}"/>
              </a:ext>
            </a:extLst>
          </p:cNvPr>
          <p:cNvSpPr>
            <a:spLocks noGrp="1"/>
          </p:cNvSpPr>
          <p:nvPr>
            <p:ph idx="1"/>
          </p:nvPr>
        </p:nvSpPr>
        <p:spPr/>
        <p:txBody>
          <a:bodyPr>
            <a:normAutofit/>
          </a:bodyPr>
          <a:lstStyle/>
          <a:p>
            <a:r>
              <a:rPr lang="nl-NL" sz="2000" dirty="0"/>
              <a:t>Actualisatie in West-Brabant en (hopelijk) participeren van Midden Brabant</a:t>
            </a:r>
          </a:p>
          <a:p>
            <a:endParaRPr lang="nl-NL" sz="2000" dirty="0"/>
          </a:p>
          <a:p>
            <a:r>
              <a:rPr lang="nl-NL" sz="2000" dirty="0"/>
              <a:t>Bestuurlijk (burgemeester of wethouders) en ambtelijke (gemeentesecretarissen en griffiers) kartrekkers (</a:t>
            </a:r>
            <a:r>
              <a:rPr lang="nl-NL" sz="2000" dirty="0" err="1"/>
              <a:t>nntb</a:t>
            </a:r>
            <a:r>
              <a:rPr lang="nl-NL" sz="2000" dirty="0"/>
              <a:t> wie)</a:t>
            </a:r>
          </a:p>
          <a:p>
            <a:endParaRPr lang="nl-NL" sz="2000" dirty="0"/>
          </a:p>
          <a:p>
            <a:r>
              <a:rPr lang="nl-NL" sz="2000" dirty="0"/>
              <a:t>Ambtelijke (voorbereidende) werkgroep (concept startnotitie )</a:t>
            </a:r>
          </a:p>
          <a:p>
            <a:endParaRPr lang="nl-NL" sz="2000" dirty="0"/>
          </a:p>
          <a:p>
            <a:r>
              <a:rPr lang="nl-NL" sz="2000" dirty="0"/>
              <a:t>Werkgroep regionale zaken (</a:t>
            </a:r>
            <a:r>
              <a:rPr lang="nl-NL" sz="2000" dirty="0" err="1"/>
              <a:t>sparringspartner</a:t>
            </a:r>
            <a:r>
              <a:rPr lang="nl-NL" sz="2000" dirty="0"/>
              <a:t>) </a:t>
            </a:r>
          </a:p>
          <a:p>
            <a:endParaRPr lang="nl-NL" sz="2000"/>
          </a:p>
          <a:p>
            <a:r>
              <a:rPr lang="nl-NL" sz="2000"/>
              <a:t>Doelstelling </a:t>
            </a:r>
            <a:r>
              <a:rPr lang="nl-NL" sz="2000" dirty="0"/>
              <a:t>2023 vaststellen door raden</a:t>
            </a:r>
          </a:p>
          <a:p>
            <a:endParaRPr lang="nl-NL" sz="2000" dirty="0"/>
          </a:p>
        </p:txBody>
      </p:sp>
    </p:spTree>
    <p:extLst>
      <p:ext uri="{BB962C8B-B14F-4D97-AF65-F5344CB8AC3E}">
        <p14:creationId xmlns:p14="http://schemas.microsoft.com/office/powerpoint/2010/main" val="162896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FC410C-EFE5-466B-B0C5-D0B929FFF2ED}"/>
              </a:ext>
            </a:extLst>
          </p:cNvPr>
          <p:cNvSpPr>
            <a:spLocks noGrp="1"/>
          </p:cNvSpPr>
          <p:nvPr>
            <p:ph type="title"/>
          </p:nvPr>
        </p:nvSpPr>
        <p:spPr/>
        <p:txBody>
          <a:bodyPr/>
          <a:lstStyle/>
          <a:p>
            <a:r>
              <a:rPr lang="nl-NL" b="1" dirty="0"/>
              <a:t>Doelen en vormen van samenwerking</a:t>
            </a:r>
          </a:p>
        </p:txBody>
      </p:sp>
      <p:sp>
        <p:nvSpPr>
          <p:cNvPr id="3" name="Tijdelijke aanduiding voor inhoud 2">
            <a:extLst>
              <a:ext uri="{FF2B5EF4-FFF2-40B4-BE49-F238E27FC236}">
                <a16:creationId xmlns:a16="http://schemas.microsoft.com/office/drawing/2014/main" id="{53763B48-E922-4994-B354-735DAFC9C094}"/>
              </a:ext>
            </a:extLst>
          </p:cNvPr>
          <p:cNvSpPr>
            <a:spLocks noGrp="1"/>
          </p:cNvSpPr>
          <p:nvPr>
            <p:ph idx="1"/>
          </p:nvPr>
        </p:nvSpPr>
        <p:spPr>
          <a:xfrm>
            <a:off x="838200" y="1690688"/>
            <a:ext cx="10515600" cy="4414837"/>
          </a:xfrm>
        </p:spPr>
        <p:txBody>
          <a:bodyPr vert="horz" lIns="91440" tIns="45720" rIns="91440" bIns="45720" rtlCol="0" anchor="t">
            <a:normAutofit lnSpcReduction="10000"/>
          </a:bodyPr>
          <a:lstStyle/>
          <a:p>
            <a:pPr marL="0" indent="0">
              <a:buNone/>
            </a:pPr>
            <a:endParaRPr lang="nl-NL" dirty="0"/>
          </a:p>
          <a:p>
            <a:pPr marL="0" indent="0">
              <a:buNone/>
            </a:pPr>
            <a:r>
              <a:rPr lang="nl-NL" sz="2000" dirty="0"/>
              <a:t>Samenwerken kent drie verschillende doelen en meerdere abstractieniveaus:</a:t>
            </a:r>
          </a:p>
          <a:p>
            <a:pPr marL="457200" indent="-457200">
              <a:buAutoNum type="arabicPeriod"/>
            </a:pPr>
            <a:r>
              <a:rPr lang="nl-NL" sz="2000" dirty="0"/>
              <a:t>Strategisch doel                                             1. (</a:t>
            </a:r>
            <a:r>
              <a:rPr lang="nl-NL" sz="2000" dirty="0" err="1"/>
              <a:t>Inter</a:t>
            </a:r>
            <a:r>
              <a:rPr lang="nl-NL" sz="2000" dirty="0"/>
              <a:t>)nationaal niveau (Rijk)</a:t>
            </a:r>
            <a:endParaRPr lang="nl-NL" sz="2000" dirty="0">
              <a:cs typeface="Calibri"/>
            </a:endParaRPr>
          </a:p>
          <a:p>
            <a:pPr marL="457200" indent="-457200">
              <a:buAutoNum type="arabicPeriod"/>
            </a:pPr>
            <a:r>
              <a:rPr lang="nl-NL" sz="2000" dirty="0"/>
              <a:t>Beleidsinhoudelijk doel                                2. Provinciaal (Provincie Noord-Brabant) </a:t>
            </a:r>
            <a:endParaRPr lang="nl-NL" sz="2000" dirty="0">
              <a:cs typeface="Calibri"/>
            </a:endParaRPr>
          </a:p>
          <a:p>
            <a:pPr marL="457200" indent="-457200">
              <a:buAutoNum type="arabicPeriod"/>
            </a:pPr>
            <a:r>
              <a:rPr lang="nl-NL" sz="2000" dirty="0"/>
              <a:t>Uitvoeringsdoel                                              3. Regionaal (Baroniegemeenten)</a:t>
            </a:r>
            <a:endParaRPr lang="nl-NL" sz="2000" dirty="0">
              <a:cs typeface="Calibri" panose="020F0502020204030204"/>
            </a:endParaRPr>
          </a:p>
          <a:p>
            <a:pPr marL="0" indent="0">
              <a:buNone/>
            </a:pPr>
            <a:r>
              <a:rPr lang="nl-NL" sz="2000"/>
              <a:t>                                                                                   4 .(Boven)lokaal</a:t>
            </a:r>
            <a:endParaRPr lang="nl-NL" sz="2000">
              <a:cs typeface="Calibri" panose="020F0502020204030204"/>
            </a:endParaRPr>
          </a:p>
          <a:p>
            <a:pPr marL="0" indent="0">
              <a:buNone/>
            </a:pPr>
            <a:endParaRPr lang="nl-NL" sz="2000" dirty="0"/>
          </a:p>
          <a:p>
            <a:pPr marL="0" indent="0">
              <a:buNone/>
            </a:pPr>
            <a:r>
              <a:rPr lang="nl-NL" sz="2000" dirty="0"/>
              <a:t>Om deze doelen te bereiken besluiten gemeenten samen te werken. </a:t>
            </a:r>
            <a:br>
              <a:rPr lang="nl-NL" sz="2000" dirty="0"/>
            </a:br>
            <a:r>
              <a:rPr lang="nl-NL" sz="2000" dirty="0"/>
              <a:t>Dit kan op verschillende manieren:</a:t>
            </a:r>
          </a:p>
          <a:p>
            <a:pPr marL="457200" indent="-457200">
              <a:buAutoNum type="arabicPeriod"/>
            </a:pPr>
            <a:r>
              <a:rPr lang="nl-NL" sz="2000" dirty="0"/>
              <a:t>Wettelijke verplichte basis (bv. Veiligheidsregio)</a:t>
            </a:r>
          </a:p>
          <a:p>
            <a:pPr marL="457200" indent="-457200">
              <a:buAutoNum type="arabicPeriod"/>
            </a:pPr>
            <a:r>
              <a:rPr lang="nl-NL" sz="2000" dirty="0"/>
              <a:t>Vrijblijvende basis ( Regio West-Brabant)</a:t>
            </a:r>
          </a:p>
          <a:p>
            <a:pPr marL="457200" indent="-457200">
              <a:buAutoNum type="arabicPeriod"/>
            </a:pPr>
            <a:r>
              <a:rPr lang="nl-NL" sz="2000" dirty="0"/>
              <a:t>Formele (OMWB) en/of informele samenwerking (Baronie gemeenten)</a:t>
            </a:r>
            <a:endParaRPr lang="nl-NL" dirty="0"/>
          </a:p>
          <a:p>
            <a:pPr marL="514350" indent="-514350">
              <a:buAutoNum type="arabicPeriod"/>
            </a:pPr>
            <a:endParaRPr lang="nl-NL" dirty="0"/>
          </a:p>
          <a:p>
            <a:pPr marL="514350" indent="-514350">
              <a:buAutoNum type="arabicPeriod"/>
            </a:pPr>
            <a:endParaRPr lang="nl-NL" dirty="0"/>
          </a:p>
          <a:p>
            <a:pPr marL="0" indent="0">
              <a:buNone/>
            </a:pPr>
            <a:endParaRPr lang="nl-NL" dirty="0"/>
          </a:p>
        </p:txBody>
      </p:sp>
    </p:spTree>
    <p:extLst>
      <p:ext uri="{BB962C8B-B14F-4D97-AF65-F5344CB8AC3E}">
        <p14:creationId xmlns:p14="http://schemas.microsoft.com/office/powerpoint/2010/main" val="243297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FC410C-EFE5-466B-B0C5-D0B929FFF2ED}"/>
              </a:ext>
            </a:extLst>
          </p:cNvPr>
          <p:cNvSpPr>
            <a:spLocks noGrp="1"/>
          </p:cNvSpPr>
          <p:nvPr>
            <p:ph type="title"/>
          </p:nvPr>
        </p:nvSpPr>
        <p:spPr/>
        <p:txBody>
          <a:bodyPr/>
          <a:lstStyle/>
          <a:p>
            <a:r>
              <a:rPr lang="nl-NL" b="1" dirty="0"/>
              <a:t>Formele samenwerkingsvorm</a:t>
            </a:r>
          </a:p>
        </p:txBody>
      </p:sp>
      <p:sp>
        <p:nvSpPr>
          <p:cNvPr id="3" name="Tijdelijke aanduiding voor inhoud 2">
            <a:extLst>
              <a:ext uri="{FF2B5EF4-FFF2-40B4-BE49-F238E27FC236}">
                <a16:creationId xmlns:a16="http://schemas.microsoft.com/office/drawing/2014/main" id="{53763B48-E922-4994-B354-735DAFC9C094}"/>
              </a:ext>
            </a:extLst>
          </p:cNvPr>
          <p:cNvSpPr>
            <a:spLocks noGrp="1"/>
          </p:cNvSpPr>
          <p:nvPr>
            <p:ph idx="1"/>
          </p:nvPr>
        </p:nvSpPr>
        <p:spPr>
          <a:xfrm>
            <a:off x="838200" y="1690688"/>
            <a:ext cx="10515600" cy="4291011"/>
          </a:xfrm>
        </p:spPr>
        <p:txBody>
          <a:bodyPr>
            <a:normAutofit lnSpcReduction="10000"/>
          </a:bodyPr>
          <a:lstStyle/>
          <a:p>
            <a:pPr marL="0" indent="0">
              <a:buNone/>
            </a:pPr>
            <a:r>
              <a:rPr lang="nl-NL" sz="2000" dirty="0"/>
              <a:t>De meeste formele samenwerkingsvormen (met juridische grondslag) zijn vormgegeven als zelfstandige organisaties. </a:t>
            </a:r>
            <a:br>
              <a:rPr lang="nl-NL" sz="2000" dirty="0"/>
            </a:br>
            <a:r>
              <a:rPr lang="nl-NL" sz="2000" dirty="0"/>
              <a:t>Door de </a:t>
            </a:r>
            <a:r>
              <a:rPr lang="nl-NL" sz="2000" dirty="0">
                <a:solidFill>
                  <a:srgbClr val="FF0000"/>
                </a:solidFill>
              </a:rPr>
              <a:t>Wet gemeenschappelijke regelingen </a:t>
            </a:r>
            <a:r>
              <a:rPr lang="nl-NL" sz="2000" dirty="0"/>
              <a:t>(WGR) kunnen gemeenten, provincies en waterschappen samenwerken in publiekrechtelijke constructies. De WGR kent 5 vormen van intergemeentelijke samenwerking</a:t>
            </a:r>
          </a:p>
          <a:p>
            <a:pPr marL="0" indent="0">
              <a:buNone/>
            </a:pPr>
            <a:endParaRPr lang="nl-NL" sz="2000" dirty="0"/>
          </a:p>
          <a:p>
            <a:pPr>
              <a:buFontTx/>
              <a:buChar char="-"/>
            </a:pPr>
            <a:r>
              <a:rPr lang="nl-NL" sz="2000" dirty="0"/>
              <a:t>Regeling zonder meer (lichtste vorm, samenwerken zonder orgaan en overdracht van bevoegdheden)</a:t>
            </a:r>
          </a:p>
          <a:p>
            <a:pPr>
              <a:buFontTx/>
              <a:buChar char="-"/>
            </a:pPr>
            <a:r>
              <a:rPr lang="nl-NL" sz="2000" dirty="0"/>
              <a:t>Centrumgemeente (éen gemeente oefent namens allen bevoegdheden uit) </a:t>
            </a:r>
          </a:p>
          <a:p>
            <a:pPr>
              <a:buFontTx/>
              <a:buChar char="-"/>
            </a:pPr>
            <a:r>
              <a:rPr lang="nl-NL" sz="2000" dirty="0"/>
              <a:t>Gemeenschappelijk orgaan (sturing vanuit eigen gemeenten, enkel een DB-bestuur geen personeel)</a:t>
            </a:r>
          </a:p>
          <a:p>
            <a:pPr>
              <a:buFontTx/>
              <a:buChar char="-"/>
            </a:pPr>
            <a:r>
              <a:rPr lang="nl-NL" sz="2000" dirty="0"/>
              <a:t>Bedrijfsvoeringorganisatie (bv. ambtelijke fusie tussen drie </a:t>
            </a:r>
            <a:r>
              <a:rPr lang="nl-NL" sz="2000" dirty="0" err="1"/>
              <a:t>gemeentenABC</a:t>
            </a:r>
            <a:r>
              <a:rPr lang="nl-NL" sz="2000" dirty="0"/>
              <a:t>) </a:t>
            </a:r>
          </a:p>
          <a:p>
            <a:pPr>
              <a:buFontTx/>
              <a:buChar char="-"/>
            </a:pPr>
            <a:r>
              <a:rPr lang="nl-NL" sz="2000" dirty="0"/>
              <a:t>Openbaar lichaam (zwaarste vorm WGR) ( bv. GGD)</a:t>
            </a:r>
          </a:p>
          <a:p>
            <a:pPr>
              <a:buFontTx/>
              <a:buChar char="-"/>
            </a:pPr>
            <a:endParaRPr lang="nl-NL" dirty="0"/>
          </a:p>
        </p:txBody>
      </p:sp>
    </p:spTree>
    <p:extLst>
      <p:ext uri="{BB962C8B-B14F-4D97-AF65-F5344CB8AC3E}">
        <p14:creationId xmlns:p14="http://schemas.microsoft.com/office/powerpoint/2010/main" val="4268626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FC410C-EFE5-466B-B0C5-D0B929FFF2ED}"/>
              </a:ext>
            </a:extLst>
          </p:cNvPr>
          <p:cNvSpPr>
            <a:spLocks noGrp="1"/>
          </p:cNvSpPr>
          <p:nvPr>
            <p:ph type="title"/>
          </p:nvPr>
        </p:nvSpPr>
        <p:spPr/>
        <p:txBody>
          <a:bodyPr/>
          <a:lstStyle/>
          <a:p>
            <a:r>
              <a:rPr lang="nl-NL" b="1" dirty="0"/>
              <a:t>Intergemeentelijke samenwerking </a:t>
            </a:r>
          </a:p>
        </p:txBody>
      </p:sp>
      <p:sp>
        <p:nvSpPr>
          <p:cNvPr id="3" name="Tijdelijke aanduiding voor inhoud 2">
            <a:extLst>
              <a:ext uri="{FF2B5EF4-FFF2-40B4-BE49-F238E27FC236}">
                <a16:creationId xmlns:a16="http://schemas.microsoft.com/office/drawing/2014/main" id="{53763B48-E922-4994-B354-735DAFC9C094}"/>
              </a:ext>
            </a:extLst>
          </p:cNvPr>
          <p:cNvSpPr>
            <a:spLocks noGrp="1"/>
          </p:cNvSpPr>
          <p:nvPr>
            <p:ph idx="1"/>
          </p:nvPr>
        </p:nvSpPr>
        <p:spPr>
          <a:xfrm>
            <a:off x="838200" y="1690688"/>
            <a:ext cx="10515600" cy="4291011"/>
          </a:xfrm>
        </p:spPr>
        <p:txBody>
          <a:bodyPr vert="horz" lIns="91440" tIns="45720" rIns="91440" bIns="45720" rtlCol="0" anchor="t">
            <a:normAutofit/>
          </a:bodyPr>
          <a:lstStyle/>
          <a:p>
            <a:pPr marL="0" indent="0">
              <a:buNone/>
            </a:pPr>
            <a:r>
              <a:rPr lang="nl-NL" sz="2000" i="1" dirty="0"/>
              <a:t>Inrichting en functioneren van de samenwerking</a:t>
            </a:r>
          </a:p>
          <a:p>
            <a:pPr marL="0" indent="0">
              <a:buNone/>
            </a:pPr>
            <a:endParaRPr lang="nl-NL" sz="2000" dirty="0"/>
          </a:p>
          <a:p>
            <a:pPr marL="0" indent="0">
              <a:buNone/>
            </a:pPr>
            <a:r>
              <a:rPr lang="nl-NL" sz="2000" dirty="0"/>
              <a:t>De WGR bevat regels voor de inrichting en het functioneren van een samenwerking. </a:t>
            </a:r>
            <a:br>
              <a:rPr lang="nl-NL" sz="2000" dirty="0"/>
            </a:br>
            <a:br>
              <a:rPr lang="nl-NL" sz="2000" dirty="0"/>
            </a:br>
            <a:r>
              <a:rPr lang="nl-NL" sz="2000" dirty="0"/>
              <a:t>Met de wijziging van de WGR veranderen vooral in de planning- en controlecyclus een aantal zaken. </a:t>
            </a:r>
            <a:br>
              <a:rPr lang="nl-NL" sz="2000" dirty="0"/>
            </a:br>
            <a:endParaRPr lang="nl-NL" sz="2000" dirty="0"/>
          </a:p>
          <a:p>
            <a:pPr marL="0" indent="0">
              <a:buNone/>
            </a:pPr>
            <a:r>
              <a:rPr lang="nl-NL" sz="2000" dirty="0"/>
              <a:t>De wijzigingen moeten de invloed van gemeenteraden, provinciale staten en algemene besturen van waterschappen versterken.</a:t>
            </a:r>
            <a:endParaRPr lang="nl-NL"/>
          </a:p>
        </p:txBody>
      </p:sp>
    </p:spTree>
    <p:extLst>
      <p:ext uri="{BB962C8B-B14F-4D97-AF65-F5344CB8AC3E}">
        <p14:creationId xmlns:p14="http://schemas.microsoft.com/office/powerpoint/2010/main" val="1373658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pPr algn="ctr"/>
            <a:r>
              <a:rPr lang="nl-NL" b="1" dirty="0"/>
              <a:t>Verhouding raad en gemeenschappelijke regeling</a:t>
            </a:r>
          </a:p>
        </p:txBody>
      </p:sp>
      <p:pic>
        <p:nvPicPr>
          <p:cNvPr id="52" name="Afbeelding 51"/>
          <p:cNvPicPr>
            <a:picLocks noChangeAspect="1"/>
          </p:cNvPicPr>
          <p:nvPr/>
        </p:nvPicPr>
        <p:blipFill>
          <a:blip r:embed="rId3"/>
          <a:stretch>
            <a:fillRect/>
          </a:stretch>
        </p:blipFill>
        <p:spPr>
          <a:xfrm>
            <a:off x="2892734" y="2426863"/>
            <a:ext cx="6580750" cy="4544850"/>
          </a:xfrm>
          <a:prstGeom prst="rect">
            <a:avLst/>
          </a:prstGeom>
        </p:spPr>
      </p:pic>
      <p:sp>
        <p:nvSpPr>
          <p:cNvPr id="53" name="Rechthoek 52"/>
          <p:cNvSpPr/>
          <p:nvPr/>
        </p:nvSpPr>
        <p:spPr>
          <a:xfrm>
            <a:off x="4276860" y="2470331"/>
            <a:ext cx="4752305" cy="7630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nl-NL" sz="1350">
              <a:solidFill>
                <a:srgbClr val="FFFFFF"/>
              </a:solidFill>
              <a:latin typeface="Verdana"/>
            </a:endParaRPr>
          </a:p>
        </p:txBody>
      </p:sp>
      <p:sp>
        <p:nvSpPr>
          <p:cNvPr id="55" name="Rechthoek 54"/>
          <p:cNvSpPr/>
          <p:nvPr/>
        </p:nvSpPr>
        <p:spPr>
          <a:xfrm>
            <a:off x="4276860" y="3165789"/>
            <a:ext cx="144887" cy="5988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nl-NL" sz="1350">
              <a:solidFill>
                <a:srgbClr val="FFFFFF"/>
              </a:solidFill>
              <a:latin typeface="Verdana"/>
            </a:endParaRPr>
          </a:p>
        </p:txBody>
      </p:sp>
      <p:sp>
        <p:nvSpPr>
          <p:cNvPr id="56" name="Rechthoek 55"/>
          <p:cNvSpPr/>
          <p:nvPr/>
        </p:nvSpPr>
        <p:spPr>
          <a:xfrm>
            <a:off x="8246772" y="3175449"/>
            <a:ext cx="367048" cy="1642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nl-NL" sz="1350">
              <a:solidFill>
                <a:srgbClr val="FFFFFF"/>
              </a:solidFill>
              <a:latin typeface="Verdana"/>
            </a:endParaRPr>
          </a:p>
        </p:txBody>
      </p:sp>
      <p:sp>
        <p:nvSpPr>
          <p:cNvPr id="57" name="Rechthoek 56"/>
          <p:cNvSpPr/>
          <p:nvPr/>
        </p:nvSpPr>
        <p:spPr>
          <a:xfrm>
            <a:off x="4344474" y="4759550"/>
            <a:ext cx="4684691" cy="12412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nl-NL" sz="1350">
              <a:solidFill>
                <a:srgbClr val="FFFFFF"/>
              </a:solidFill>
              <a:latin typeface="Verdana"/>
            </a:endParaRPr>
          </a:p>
        </p:txBody>
      </p:sp>
      <p:sp>
        <p:nvSpPr>
          <p:cNvPr id="58" name="Rechthoek 57"/>
          <p:cNvSpPr/>
          <p:nvPr/>
        </p:nvSpPr>
        <p:spPr>
          <a:xfrm>
            <a:off x="4344474" y="4353864"/>
            <a:ext cx="173865" cy="6181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nl-NL" sz="1350">
              <a:solidFill>
                <a:srgbClr val="FFFFFF"/>
              </a:solidFill>
              <a:latin typeface="Verdana"/>
            </a:endParaRPr>
          </a:p>
        </p:txBody>
      </p:sp>
    </p:spTree>
    <p:extLst>
      <p:ext uri="{BB962C8B-B14F-4D97-AF65-F5344CB8AC3E}">
        <p14:creationId xmlns:p14="http://schemas.microsoft.com/office/powerpoint/2010/main" val="1280951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3"/>
                                        </p:tgtEl>
                                      </p:cBhvr>
                                    </p:animEffect>
                                    <p:set>
                                      <p:cBhvr>
                                        <p:cTn id="7" dur="1" fill="hold">
                                          <p:stCondLst>
                                            <p:cond delay="499"/>
                                          </p:stCondLst>
                                        </p:cTn>
                                        <p:tgtEl>
                                          <p:spTgt spid="5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5"/>
                                        </p:tgtEl>
                                      </p:cBhvr>
                                    </p:animEffect>
                                    <p:set>
                                      <p:cBhvr>
                                        <p:cTn id="10" dur="1" fill="hold">
                                          <p:stCondLst>
                                            <p:cond delay="499"/>
                                          </p:stCondLst>
                                        </p:cTn>
                                        <p:tgtEl>
                                          <p:spTgt spid="5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56"/>
                                        </p:tgtEl>
                                      </p:cBhvr>
                                    </p:animEffect>
                                    <p:set>
                                      <p:cBhvr>
                                        <p:cTn id="13" dur="1" fill="hold">
                                          <p:stCondLst>
                                            <p:cond delay="499"/>
                                          </p:stCondLst>
                                        </p:cTn>
                                        <p:tgtEl>
                                          <p:spTgt spid="5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57"/>
                                        </p:tgtEl>
                                      </p:cBhvr>
                                    </p:animEffect>
                                    <p:set>
                                      <p:cBhvr>
                                        <p:cTn id="16" dur="1" fill="hold">
                                          <p:stCondLst>
                                            <p:cond delay="499"/>
                                          </p:stCondLst>
                                        </p:cTn>
                                        <p:tgtEl>
                                          <p:spTgt spid="57"/>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58"/>
                                        </p:tgtEl>
                                      </p:cBhvr>
                                    </p:animEffect>
                                    <p:set>
                                      <p:cBhvr>
                                        <p:cTn id="19"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6" grpId="0" animBg="1"/>
      <p:bldP spid="57" grpId="0" animBg="1"/>
      <p:bldP spid="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ctr"/>
            <a:r>
              <a:rPr lang="nl-NL" b="1" dirty="0"/>
              <a:t>Sturingsmogelijkheden van de raad (I)</a:t>
            </a:r>
          </a:p>
        </p:txBody>
      </p:sp>
      <p:sp>
        <p:nvSpPr>
          <p:cNvPr id="5" name="Tijdelijke aanduiding voor inhoud 4"/>
          <p:cNvSpPr>
            <a:spLocks noGrp="1"/>
          </p:cNvSpPr>
          <p:nvPr>
            <p:ph idx="4294967295"/>
          </p:nvPr>
        </p:nvSpPr>
        <p:spPr>
          <a:xfrm>
            <a:off x="2000251" y="1861861"/>
            <a:ext cx="8192690" cy="3669425"/>
          </a:xfrm>
        </p:spPr>
        <p:txBody>
          <a:bodyPr vert="horz" lIns="91440" tIns="45720" rIns="91440" bIns="45720" rtlCol="0" anchor="t">
            <a:normAutofit fontScale="70000" lnSpcReduction="20000"/>
          </a:bodyPr>
          <a:lstStyle/>
          <a:p>
            <a:pPr marL="342900" indent="-342900">
              <a:buAutoNum type="arabicPeriod"/>
            </a:pPr>
            <a:r>
              <a:rPr lang="nl-NL" dirty="0"/>
              <a:t>Toestemming raad bij oprichting GR. Dit geldt ook bij wijzigen of beëindigen van een GR (art. 1 </a:t>
            </a:r>
            <a:r>
              <a:rPr lang="nl-NL" err="1"/>
              <a:t>Wgr</a:t>
            </a:r>
            <a:r>
              <a:rPr lang="nl-NL" dirty="0"/>
              <a:t>)</a:t>
            </a:r>
          </a:p>
          <a:p>
            <a:pPr marL="342900" indent="-342900">
              <a:buAutoNum type="arabicPeriod"/>
            </a:pPr>
            <a:endParaRPr lang="nl-NL" dirty="0"/>
          </a:p>
          <a:p>
            <a:pPr marL="342900" indent="-342900">
              <a:buAutoNum type="arabicPeriod"/>
            </a:pPr>
            <a:r>
              <a:rPr lang="nl-NL" dirty="0"/>
              <a:t>Het collegelid heeft een actieve en passieve informatieplicht op grond van de Gemeentewet (art. 169 </a:t>
            </a:r>
            <a:r>
              <a:rPr lang="nl-NL" err="1"/>
              <a:t>Gemw</a:t>
            </a:r>
            <a:r>
              <a:rPr lang="nl-NL" dirty="0"/>
              <a:t>). Dit geldt ook voor zijn handelen als AB-lid. </a:t>
            </a:r>
          </a:p>
          <a:p>
            <a:pPr marL="342900" indent="-342900">
              <a:buAutoNum type="arabicPeriod"/>
            </a:pPr>
            <a:endParaRPr lang="nl-NL" dirty="0">
              <a:cs typeface="Calibri"/>
            </a:endParaRPr>
          </a:p>
          <a:p>
            <a:pPr marL="342900" indent="-342900">
              <a:buAutoNum type="arabicPeriod"/>
            </a:pPr>
            <a:r>
              <a:rPr lang="nl-NL" dirty="0"/>
              <a:t>De raad (als geheel) kan het eigen AB-lid ter verantwoording roepen (art. 16, eerste lid, </a:t>
            </a:r>
            <a:r>
              <a:rPr lang="nl-NL" err="1"/>
              <a:t>Wgr</a:t>
            </a:r>
            <a:r>
              <a:rPr lang="nl-NL" dirty="0"/>
              <a:t>)</a:t>
            </a:r>
          </a:p>
          <a:p>
            <a:pPr marL="342900" indent="-342900">
              <a:buAutoNum type="arabicPeriod"/>
            </a:pPr>
            <a:endParaRPr lang="nl-NL" dirty="0"/>
          </a:p>
          <a:p>
            <a:pPr marL="342900" indent="-342900">
              <a:buAutoNum type="arabicPeriod"/>
            </a:pPr>
            <a:r>
              <a:rPr lang="nl-NL" dirty="0"/>
              <a:t>De raad (ook individuele leden) kan het AB om inlichtingen vragen (passieve informatieplicht; artikel 17 </a:t>
            </a:r>
            <a:r>
              <a:rPr lang="nl-NL" err="1"/>
              <a:t>Wgr</a:t>
            </a:r>
            <a:r>
              <a:rPr lang="nl-NL" dirty="0"/>
              <a:t>)</a:t>
            </a:r>
          </a:p>
          <a:p>
            <a:pPr marL="0" indent="0">
              <a:buNone/>
            </a:pPr>
            <a:endParaRPr lang="nl-NL" dirty="0"/>
          </a:p>
          <a:p>
            <a:pPr marL="342900" indent="-342900">
              <a:buAutoNum type="arabicPeriod"/>
            </a:pPr>
            <a:endParaRPr lang="nl-NL" dirty="0"/>
          </a:p>
          <a:p>
            <a:pPr marL="342900" indent="-342900">
              <a:buAutoNum type="arabicPeriod"/>
            </a:pPr>
            <a:endParaRPr lang="nl-NL" dirty="0"/>
          </a:p>
        </p:txBody>
      </p:sp>
    </p:spTree>
    <p:extLst>
      <p:ext uri="{BB962C8B-B14F-4D97-AF65-F5344CB8AC3E}">
        <p14:creationId xmlns:p14="http://schemas.microsoft.com/office/powerpoint/2010/main" val="2334575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ctr"/>
            <a:r>
              <a:rPr lang="nl-NL" b="1" dirty="0"/>
              <a:t>Sturingsmogelijkheden van de raad (II)</a:t>
            </a:r>
          </a:p>
        </p:txBody>
      </p:sp>
      <p:sp>
        <p:nvSpPr>
          <p:cNvPr id="5" name="Tijdelijke aanduiding voor inhoud 4"/>
          <p:cNvSpPr>
            <a:spLocks noGrp="1"/>
          </p:cNvSpPr>
          <p:nvPr>
            <p:ph idx="4294967295"/>
          </p:nvPr>
        </p:nvSpPr>
        <p:spPr>
          <a:xfrm>
            <a:off x="2000251" y="2582107"/>
            <a:ext cx="8192690" cy="2949179"/>
          </a:xfrm>
        </p:spPr>
        <p:txBody>
          <a:bodyPr>
            <a:normAutofit fontScale="77500" lnSpcReduction="20000"/>
          </a:bodyPr>
          <a:lstStyle/>
          <a:p>
            <a:pPr marL="342900" indent="-342900">
              <a:buFont typeface="+mj-lt"/>
              <a:buAutoNum type="arabicPeriod" startAt="5"/>
            </a:pPr>
            <a:r>
              <a:rPr lang="nl-NL" dirty="0"/>
              <a:t>Raad kan zienswijze geven op de ontwerpbegroting van een gemeenschappelijke regeling (art. 35 </a:t>
            </a:r>
            <a:r>
              <a:rPr lang="nl-NL" dirty="0" err="1"/>
              <a:t>Wgr</a:t>
            </a:r>
            <a:r>
              <a:rPr lang="nl-NL" dirty="0"/>
              <a:t>)</a:t>
            </a:r>
          </a:p>
          <a:p>
            <a:pPr marL="342900" indent="-342900">
              <a:buAutoNum type="arabicPeriod" startAt="5"/>
            </a:pPr>
            <a:endParaRPr lang="nl-NL" dirty="0"/>
          </a:p>
          <a:p>
            <a:pPr marL="342900" indent="-342900">
              <a:buAutoNum type="arabicPeriod" startAt="5"/>
            </a:pPr>
            <a:r>
              <a:rPr lang="nl-NL" dirty="0"/>
              <a:t>Raad kan rekenkamer verzoeken onderzoek in te stellen naar het bestuur van een gemeenschappelijke regeling (</a:t>
            </a:r>
            <a:r>
              <a:rPr lang="nl-NL" dirty="0" err="1"/>
              <a:t>artt</a:t>
            </a:r>
            <a:r>
              <a:rPr lang="nl-NL" dirty="0"/>
              <a:t>. 182 en 184 </a:t>
            </a:r>
            <a:r>
              <a:rPr lang="nl-NL" dirty="0" err="1"/>
              <a:t>Gemw</a:t>
            </a:r>
            <a:r>
              <a:rPr lang="nl-NL" dirty="0"/>
              <a:t>).</a:t>
            </a:r>
          </a:p>
          <a:p>
            <a:pPr marL="342900" indent="-342900">
              <a:buAutoNum type="arabicPeriod" startAt="5"/>
            </a:pPr>
            <a:endParaRPr lang="nl-NL" dirty="0"/>
          </a:p>
          <a:p>
            <a:pPr marL="342900" indent="-342900">
              <a:buAutoNum type="arabicPeriod" startAt="5"/>
            </a:pPr>
            <a:r>
              <a:rPr lang="nl-NL" dirty="0"/>
              <a:t>Raad kan enquête starten over de gemeenschappelijke regeling (art. 155a </a:t>
            </a:r>
            <a:r>
              <a:rPr lang="nl-NL" dirty="0" err="1"/>
              <a:t>Gemw</a:t>
            </a:r>
            <a:r>
              <a:rPr lang="nl-NL" dirty="0"/>
              <a:t>). Dit is echter beperkt tot de eigen gemeentelijke inbreng</a:t>
            </a:r>
          </a:p>
          <a:p>
            <a:pPr marL="0" indent="0">
              <a:buNone/>
            </a:pPr>
            <a:endParaRPr lang="nl-NL" dirty="0"/>
          </a:p>
          <a:p>
            <a:pPr marL="342900" indent="-342900">
              <a:buAutoNum type="arabicPeriod"/>
            </a:pPr>
            <a:endParaRPr lang="nl-NL" dirty="0"/>
          </a:p>
          <a:p>
            <a:pPr marL="342900" indent="-342900">
              <a:buAutoNum type="arabicPeriod"/>
            </a:pPr>
            <a:endParaRPr lang="nl-NL" dirty="0"/>
          </a:p>
        </p:txBody>
      </p:sp>
    </p:spTree>
    <p:extLst>
      <p:ext uri="{BB962C8B-B14F-4D97-AF65-F5344CB8AC3E}">
        <p14:creationId xmlns:p14="http://schemas.microsoft.com/office/powerpoint/2010/main" val="3840010656"/>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TotalTime>
  <Words>3411</Words>
  <Application>Microsoft Office PowerPoint</Application>
  <PresentationFormat>Breedbeeld</PresentationFormat>
  <Paragraphs>326</Paragraphs>
  <Slides>33</Slides>
  <Notes>28</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33</vt:i4>
      </vt:variant>
    </vt:vector>
  </HeadingPairs>
  <TitlesOfParts>
    <vt:vector size="39" baseType="lpstr">
      <vt:lpstr>Arial</vt:lpstr>
      <vt:lpstr>Calibri</vt:lpstr>
      <vt:lpstr>Calibri Light</vt:lpstr>
      <vt:lpstr>Verdana</vt:lpstr>
      <vt:lpstr>Wingdings</vt:lpstr>
      <vt:lpstr>Kantoorthema</vt:lpstr>
      <vt:lpstr>Intergemeentelijke samenwerking</vt:lpstr>
      <vt:lpstr>Agenda</vt:lpstr>
      <vt:lpstr>Aanleiding om samen te werken?</vt:lpstr>
      <vt:lpstr>Doelen en vormen van samenwerking</vt:lpstr>
      <vt:lpstr>Formele samenwerkingsvorm</vt:lpstr>
      <vt:lpstr>Intergemeentelijke samenwerking </vt:lpstr>
      <vt:lpstr>Verhouding raad en gemeenschappelijke regeling</vt:lpstr>
      <vt:lpstr>Sturingsmogelijkheden van de raad (I)</vt:lpstr>
      <vt:lpstr>Sturingsmogelijkheden van de raad (II)</vt:lpstr>
      <vt:lpstr>  Wetswijziging Wgr</vt:lpstr>
      <vt:lpstr>Aanleiding </vt:lpstr>
      <vt:lpstr>Doel en uitgangspunten</vt:lpstr>
      <vt:lpstr>Wijzigingen Wgr per 1 juli 2022</vt:lpstr>
      <vt:lpstr>Ad 1: Versterken positie gemeenteraden bij besluitvorming in gemeenschappelijke regeling</vt:lpstr>
      <vt:lpstr>Ad 2 Aanvullende controle-instrumenten voor gemeenteraden</vt:lpstr>
      <vt:lpstr>Ad 3 Verbeteren positie gemeenteraden m.b.t. het functioneren gemeenschappelijke regeling</vt:lpstr>
      <vt:lpstr>Inwerkingtreding per 1 juli 2022</vt:lpstr>
      <vt:lpstr>Wat is een gemeenschappelijke adviescommissie</vt:lpstr>
      <vt:lpstr>Adviescommissie met raadsleden</vt:lpstr>
      <vt:lpstr>Mogelijke gevolgen voor begrotingscyclus 2023</vt:lpstr>
      <vt:lpstr>Nota verbonden Partijen</vt:lpstr>
      <vt:lpstr>Aanleiding voor een regionale nota verbonden partijen in 2015/2016 (1)</vt:lpstr>
      <vt:lpstr>Aanleiding voor een regionale nota verbonden partijen in 2015/2016 (2)</vt:lpstr>
      <vt:lpstr>De spelregels</vt:lpstr>
      <vt:lpstr>De zes kaderstellende spelregels</vt:lpstr>
      <vt:lpstr>Actieve informatieplicht in Breda </vt:lpstr>
      <vt:lpstr>Evaluatie Nota Verbonden Partijen</vt:lpstr>
      <vt:lpstr>Evaluatie Nota Verbonden Partijen</vt:lpstr>
      <vt:lpstr>Proces evaluatie Nota Verbonden Partijen</vt:lpstr>
      <vt:lpstr>Algemene conclusies evaluatie Nota Verbonden Partijen</vt:lpstr>
      <vt:lpstr>Conclusies per spelregel evaluatie Nota Verbonden Partijen (1)</vt:lpstr>
      <vt:lpstr>Conclusies per spelregel evaluatie Nota Verbonden Partijen (2)</vt:lpstr>
      <vt:lpstr>Proces actualisatie nota verbonden partijen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Intergemeentelijke samenwerking</dc:title>
  <dc:creator>Smulders, W.C.H. (Wijnand)</dc:creator>
  <cp:lastModifiedBy>Smulders, W.C.H. (Wijnand)</cp:lastModifiedBy>
  <cp:revision>29</cp:revision>
  <dcterms:created xsi:type="dcterms:W3CDTF">2022-10-13T11:35:26Z</dcterms:created>
  <dcterms:modified xsi:type="dcterms:W3CDTF">2022-10-20T19:15:02Z</dcterms:modified>
</cp:coreProperties>
</file>