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ppt/revisionInfo.xml" ContentType="application/vnd.ms-powerpoint.revisioninfo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2"/>
    <p:sldId id="260" r:id="rId3"/>
    <p:sldId id="278" r:id="rId4"/>
    <p:sldId id="282" r:id="rId5"/>
    <p:sldId id="284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83" r:id="rId14"/>
    <p:sldId id="272" r:id="rId15"/>
  </p:sldIdLst>
  <p:sldSz cx="9144000" cy="6858000" type="screen4x3"/>
  <p:notesSz cx="6669088" cy="9872663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E60"/>
    <a:srgbClr val="A2FA60"/>
    <a:srgbClr val="94B8E4"/>
    <a:srgbClr val="CDFCAA"/>
    <a:srgbClr val="43B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3F4F46-90E3-41A4-89CE-DED8C81437E9}" v="20" dt="2023-05-08T17:28:37.683"/>
    <p1510:client id="{5A6BA2A0-E57C-4631-A937-0C0E28BFBF80}" v="2" dt="2023-05-09T10:59:31.1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92" autoAdjust="0"/>
    <p:restoredTop sz="94331" autoAdjust="0"/>
  </p:normalViewPr>
  <p:slideViewPr>
    <p:cSldViewPr>
      <p:cViewPr varScale="1">
        <p:scale>
          <a:sx n="113" d="100"/>
          <a:sy n="113" d="100"/>
        </p:scale>
        <p:origin x="104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DDCC8B-F993-463C-978B-12EE3D7AB6C2}" type="datetimeFigureOut">
              <a:rPr lang="nl-NL" smtClean="0"/>
              <a:t>9-05-2023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7607" y="9377316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DC65C-4865-481C-8855-2850E8604889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045237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BB94E-253E-4B41-8E20-F9CD5A4CA1AA}" type="datetimeFigureOut">
              <a:rPr lang="nl-NL" smtClean="0"/>
              <a:t>9-05-2023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12838" y="1233488"/>
            <a:ext cx="444341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66750" y="4751388"/>
            <a:ext cx="5335588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778250" y="9377363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D2B76-B01D-482F-A66A-ECCFB79AE1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5511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Apr-mei = afhankelijk van coalitievorming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D2B76-B01D-482F-A66A-ECCFB79AE1D5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5429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FD8D-EB63-45D9-8E66-B2B27162299B}" type="datetime1">
              <a:rPr lang="nl-NL" smtClean="0"/>
              <a:t>9-05-2023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Harmonisatie buitensportaccommodaties 3 juni 2021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18209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D8C-E81C-4722-AFE4-1A487DAAE390}" type="datetime1">
              <a:rPr lang="nl-NL" smtClean="0"/>
              <a:t>9-05-2023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Harmonisatie buitensportaccommodaties 3 juni 2021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9269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7DDB-C166-47C0-B281-49D62B3C5895}" type="datetime1">
              <a:rPr lang="nl-NL" smtClean="0"/>
              <a:t>9-05-2023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Harmonisatie buitensportaccommodaties 3 juni 2021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810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D609-2A34-4A75-810A-F8EDD043C724}" type="datetime1">
              <a:rPr lang="nl-NL" smtClean="0"/>
              <a:t>9-05-2023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Harmonisatie buitensportaccommodaties 3 juni 2021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46976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7C79-084B-4BB0-AB42-18F0239CDB92}" type="datetime1">
              <a:rPr lang="nl-NL" smtClean="0"/>
              <a:t>9-05-2023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Harmonisatie buitensportaccommodaties 3 juni 2021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8072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365AC-04E0-4214-A8FE-7CDBFCDFC05C}" type="datetime1">
              <a:rPr lang="nl-NL" smtClean="0"/>
              <a:t>9-05-2023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Harmonisatie buitensportaccommodaties 3 juni 2021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15399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2E531-411F-4216-A47C-AFE41BDFD6F7}" type="datetime1">
              <a:rPr lang="nl-NL" smtClean="0"/>
              <a:t>9-05-2023</a:t>
            </a:fld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Harmonisatie buitensportaccommodaties 3 juni 2021</a:t>
            </a:r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81476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DAEFF-A1E0-49D0-81BE-849030FF7E8F}" type="datetime1">
              <a:rPr lang="nl-NL" smtClean="0"/>
              <a:t>9-05-2023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Harmonisatie buitensportaccommodaties 3 juni 2021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34315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3BD7-12FC-432D-B8B5-CB696B35E28E}" type="datetime1">
              <a:rPr lang="nl-NL" smtClean="0"/>
              <a:t>9-05-2023</a:t>
            </a:fld>
            <a:endParaRPr lang="nl-NL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Harmonisatie buitensportaccommodaties 3 juni 2021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06630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DD506-3659-4C92-9F5E-E37584201220}" type="datetime1">
              <a:rPr lang="nl-NL" smtClean="0"/>
              <a:t>9-05-2023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Harmonisatie buitensportaccommodaties 3 juni 2021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42708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079C8-9B8D-478E-BB46-6EA7A0F54032}" type="datetime1">
              <a:rPr lang="nl-NL" smtClean="0"/>
              <a:t>9-05-2023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Harmonisatie buitensportaccommodaties 3 juni 2021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38372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978F9-82F5-473F-878E-401FF3E9A2FD}" type="datetime1">
              <a:rPr lang="nl-NL" smtClean="0"/>
              <a:t>9-05-2023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Harmonisatie buitensportaccommodaties 3 juni 2021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7197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2160240"/>
          </a:xfrm>
        </p:spPr>
        <p:txBody>
          <a:bodyPr>
            <a:noAutofit/>
          </a:bodyPr>
          <a:lstStyle/>
          <a:p>
            <a:r>
              <a:rPr lang="nl-NL" sz="3800" b="1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Harmonisatie </a:t>
            </a:r>
            <a:br>
              <a:rPr lang="nl-NL" sz="3800" b="1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NL" sz="3800" b="1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buitensportaccommodaties</a:t>
            </a:r>
            <a:br>
              <a:rPr lang="nl-NL" sz="1800" b="1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nl-NL" sz="1800" b="1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NL" sz="3800" b="1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Keuzenota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0" y="2988672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Beeldvormende vergadering </a:t>
            </a:r>
          </a:p>
          <a:p>
            <a:pPr algn="ctr"/>
            <a:r>
              <a:rPr lang="nl-NL" sz="2800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Sociale Leefomgeving, Bestuur, Veiligheid en Middelen </a:t>
            </a:r>
          </a:p>
          <a:p>
            <a:pPr algn="ctr"/>
            <a:endParaRPr lang="nl-NL" sz="2800" dirty="0">
              <a:solidFill>
                <a:srgbClr val="43B02A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 algn="ctr"/>
            <a:r>
              <a:rPr lang="nl-NL" sz="2800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9 mei 2023</a:t>
            </a:r>
            <a:endParaRPr lang="nl-NL" sz="2800" dirty="0">
              <a:solidFill>
                <a:srgbClr val="43B02A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0" name="Picture 2" descr="G:\BNM\Pcj\Communicatie\Fusie gemeente HW\Werkgroep Huisstijl en Schrijven\Logo gemeente HW\JPG\logo jpg\Logo Gemeente HW - RG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107" y="5373500"/>
            <a:ext cx="5547221" cy="1007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944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52000"/>
            <a:ext cx="8229600" cy="72008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Keuze 06. Onderhoudsvergoeding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4550" y="1228431"/>
            <a:ext cx="8229600" cy="4540167"/>
          </a:xfrm>
        </p:spPr>
        <p:txBody>
          <a:bodyPr>
            <a:normAutofit/>
          </a:bodyPr>
          <a:lstStyle/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Huidig</a:t>
            </a:r>
          </a:p>
          <a:p>
            <a:pPr marL="358775" lvl="1" indent="0">
              <a:buNone/>
              <a:tabLst>
                <a:tab pos="1250950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historisch ontwikkeld, verschillen tussen voormalige gemeenten</a:t>
            </a:r>
          </a:p>
          <a:p>
            <a:pPr marL="0" indent="0">
              <a:buNone/>
              <a:tabLst>
                <a:tab pos="107632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Voorstel</a:t>
            </a:r>
          </a:p>
          <a:p>
            <a:pPr marL="358775" lvl="1" indent="0">
              <a:buNone/>
              <a:tabLst>
                <a:tab pos="1250950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Percentage van de kostprijs</a:t>
            </a:r>
          </a:p>
          <a:p>
            <a:pPr marL="457200" lvl="1" indent="0">
              <a:buNone/>
              <a:tabLst>
                <a:tab pos="126047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Alternatief </a:t>
            </a:r>
          </a:p>
          <a:p>
            <a:pPr marL="358775" lvl="1" indent="0">
              <a:buNone/>
              <a:tabLst>
                <a:tab pos="1250950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Vaste vergoeding per vierkante meter</a:t>
            </a:r>
          </a:p>
          <a:p>
            <a:pPr marL="0" indent="0">
              <a:buNone/>
              <a:tabLst>
                <a:tab pos="107632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735D7F62-130F-4EC7-85B7-AF25EF97989C}"/>
              </a:ext>
            </a:extLst>
          </p:cNvPr>
          <p:cNvSpPr/>
          <p:nvPr/>
        </p:nvSpPr>
        <p:spPr>
          <a:xfrm>
            <a:off x="1" y="6606000"/>
            <a:ext cx="706936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nl-NL" sz="1000" dirty="0">
                <a:solidFill>
                  <a:srgbClr val="002060"/>
                </a:solidFill>
                <a:latin typeface="Ubuntu" panose="020B0504030602030204" pitchFamily="34" charset="0"/>
              </a:rPr>
              <a:t>10/14</a:t>
            </a:r>
          </a:p>
        </p:txBody>
      </p:sp>
    </p:spTree>
    <p:extLst>
      <p:ext uri="{BB962C8B-B14F-4D97-AF65-F5344CB8AC3E}">
        <p14:creationId xmlns:p14="http://schemas.microsoft.com/office/powerpoint/2010/main" val="1675604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52000"/>
            <a:ext cx="8229600" cy="72008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Keuze 07. Onderhoud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4550" y="1228431"/>
            <a:ext cx="8229600" cy="4540167"/>
          </a:xfrm>
        </p:spPr>
        <p:txBody>
          <a:bodyPr>
            <a:normAutofit/>
          </a:bodyPr>
          <a:lstStyle/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Huidig</a:t>
            </a:r>
          </a:p>
          <a:p>
            <a:pPr marL="358775" lvl="1" indent="0">
              <a:buNone/>
              <a:tabLst>
                <a:tab pos="4757738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Binnenmaas en Korendijk 	- verenigingen</a:t>
            </a:r>
            <a:b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</a:b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Oud-Beijerland, Strijen en Cromstrijen	- gemeente</a:t>
            </a:r>
          </a:p>
          <a:p>
            <a:pPr marL="358775" lvl="1" indent="0">
              <a:buNone/>
              <a:tabLst>
                <a:tab pos="4757738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Voorstel</a:t>
            </a:r>
          </a:p>
          <a:p>
            <a:pPr marL="358775" lvl="1" indent="0">
              <a:buNone/>
              <a:tabLst>
                <a:tab pos="1250950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Verplichte overdracht aan alle clubs</a:t>
            </a:r>
          </a:p>
          <a:p>
            <a:pPr marL="457200" lvl="1" indent="0">
              <a:buNone/>
              <a:tabLst>
                <a:tab pos="126047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Alternatief </a:t>
            </a:r>
          </a:p>
          <a:p>
            <a:pPr marL="358775" lvl="1" indent="0">
              <a:buNone/>
              <a:tabLst>
                <a:tab pos="1250950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Vrijwillige overdracht aan clubs</a:t>
            </a:r>
          </a:p>
          <a:p>
            <a:pPr marL="0" indent="0">
              <a:buNone/>
              <a:tabLst>
                <a:tab pos="107632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735D7F62-130F-4EC7-85B7-AF25EF97989C}"/>
              </a:ext>
            </a:extLst>
          </p:cNvPr>
          <p:cNvSpPr/>
          <p:nvPr/>
        </p:nvSpPr>
        <p:spPr>
          <a:xfrm>
            <a:off x="1" y="6606000"/>
            <a:ext cx="706936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nl-NL" sz="1000" dirty="0">
                <a:solidFill>
                  <a:srgbClr val="002060"/>
                </a:solidFill>
                <a:latin typeface="Ubuntu" panose="020B0504030602030204" pitchFamily="34" charset="0"/>
              </a:rPr>
              <a:t>11/14</a:t>
            </a:r>
          </a:p>
        </p:txBody>
      </p:sp>
    </p:spTree>
    <p:extLst>
      <p:ext uri="{BB962C8B-B14F-4D97-AF65-F5344CB8AC3E}">
        <p14:creationId xmlns:p14="http://schemas.microsoft.com/office/powerpoint/2010/main" val="15325566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52000"/>
            <a:ext cx="8229600" cy="72008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Keuze 08. Herinvesteringen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4550" y="1228431"/>
            <a:ext cx="8229600" cy="4540167"/>
          </a:xfrm>
        </p:spPr>
        <p:txBody>
          <a:bodyPr>
            <a:normAutofit/>
          </a:bodyPr>
          <a:lstStyle/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Huidig</a:t>
            </a:r>
          </a:p>
          <a:p>
            <a:pPr marL="358775" lvl="1" indent="0">
              <a:buNone/>
              <a:tabLst>
                <a:tab pos="4757738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Jaarlijks bepaald</a:t>
            </a:r>
          </a:p>
          <a:p>
            <a:pPr marL="358775" lvl="1" indent="0">
              <a:buNone/>
              <a:tabLst>
                <a:tab pos="4757738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Voorstel</a:t>
            </a:r>
          </a:p>
          <a:p>
            <a:pPr marL="358775" lvl="1" indent="0">
              <a:buNone/>
              <a:tabLst>
                <a:tab pos="1250950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Meerjarig vaststellen en structureel opnemen in de begroting</a:t>
            </a:r>
          </a:p>
          <a:p>
            <a:pPr marL="457200" lvl="1" indent="0">
              <a:buNone/>
              <a:tabLst>
                <a:tab pos="126047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Alternatief </a:t>
            </a:r>
          </a:p>
          <a:p>
            <a:pPr marL="358775" lvl="1" indent="0">
              <a:buNone/>
              <a:tabLst>
                <a:tab pos="1250950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Jaarlijks bepalen</a:t>
            </a:r>
          </a:p>
          <a:p>
            <a:pPr marL="0" indent="0">
              <a:buNone/>
              <a:tabLst>
                <a:tab pos="107632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735D7F62-130F-4EC7-85B7-AF25EF97989C}"/>
              </a:ext>
            </a:extLst>
          </p:cNvPr>
          <p:cNvSpPr/>
          <p:nvPr/>
        </p:nvSpPr>
        <p:spPr>
          <a:xfrm>
            <a:off x="1" y="6606000"/>
            <a:ext cx="706936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nl-NL" sz="1000" dirty="0">
                <a:solidFill>
                  <a:srgbClr val="002060"/>
                </a:solidFill>
                <a:latin typeface="Ubuntu" panose="020B0504030602030204" pitchFamily="34" charset="0"/>
              </a:rPr>
              <a:t>12/14</a:t>
            </a:r>
          </a:p>
        </p:txBody>
      </p:sp>
    </p:spTree>
    <p:extLst>
      <p:ext uri="{BB962C8B-B14F-4D97-AF65-F5344CB8AC3E}">
        <p14:creationId xmlns:p14="http://schemas.microsoft.com/office/powerpoint/2010/main" val="21929510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52000"/>
            <a:ext cx="8229600" cy="72008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Vervolg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4550" y="1228432"/>
            <a:ext cx="8229600" cy="4401136"/>
          </a:xfrm>
        </p:spPr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Beleidsnota</a:t>
            </a:r>
          </a:p>
          <a:p>
            <a:pPr lvl="1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Uitwerking keuzenota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Ontwerp</a:t>
            </a:r>
          </a:p>
          <a:p>
            <a:pPr lvl="1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Voorkeursscenario eigendom, tarieven en beheer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Gevolgen</a:t>
            </a:r>
          </a:p>
          <a:p>
            <a:pPr lvl="1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Per vereniging</a:t>
            </a:r>
          </a:p>
          <a:p>
            <a:pPr lvl="1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Gemeente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Keuze en implementatie</a:t>
            </a:r>
          </a:p>
          <a:p>
            <a:pPr lvl="1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Looptijd en overgangsregeling</a:t>
            </a:r>
          </a:p>
        </p:txBody>
      </p:sp>
      <p:pic>
        <p:nvPicPr>
          <p:cNvPr id="4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735D7F62-130F-4EC7-85B7-AF25EF97989C}"/>
              </a:ext>
            </a:extLst>
          </p:cNvPr>
          <p:cNvSpPr/>
          <p:nvPr/>
        </p:nvSpPr>
        <p:spPr>
          <a:xfrm>
            <a:off x="1" y="6606000"/>
            <a:ext cx="706936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nl-NL" sz="1000" dirty="0">
                <a:solidFill>
                  <a:srgbClr val="002060"/>
                </a:solidFill>
                <a:latin typeface="Ubuntu" panose="020B0504030602030204" pitchFamily="34" charset="0"/>
              </a:rPr>
              <a:t>13/14</a:t>
            </a:r>
          </a:p>
        </p:txBody>
      </p:sp>
    </p:spTree>
    <p:extLst>
      <p:ext uri="{BB962C8B-B14F-4D97-AF65-F5344CB8AC3E}">
        <p14:creationId xmlns:p14="http://schemas.microsoft.com/office/powerpoint/2010/main" val="39965155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52000"/>
            <a:ext cx="8229600" cy="72008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Planning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4525963"/>
          </a:xfrm>
        </p:spPr>
        <p:txBody>
          <a:bodyPr>
            <a:normAutofit/>
          </a:bodyPr>
          <a:lstStyle/>
          <a:p>
            <a:pPr lvl="0">
              <a:tabLst>
                <a:tab pos="2336800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Keuzenota 		mei</a:t>
            </a:r>
          </a:p>
          <a:p>
            <a:pPr lvl="0">
              <a:tabLst>
                <a:tab pos="2336800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Beleidsnota 		september</a:t>
            </a:r>
          </a:p>
          <a:p>
            <a:pPr lvl="0">
              <a:tabLst>
                <a:tab pos="2336800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Besluitvorming 	oktober</a:t>
            </a:r>
          </a:p>
          <a:p>
            <a:pPr lvl="0">
              <a:tabLst>
                <a:tab pos="2336800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Implementatie 	&gt;januari 2024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endParaRPr lang="nl-NL" sz="2000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>
              <a:buNone/>
            </a:pPr>
            <a:endParaRPr lang="nl-NL" sz="2000" i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>
              <a:buNone/>
            </a:pPr>
            <a:endParaRPr lang="nl-NL" sz="2000" i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nl-NL" sz="2800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B83050B8-9F4F-4054-820F-CD0F00823A1B}"/>
              </a:ext>
            </a:extLst>
          </p:cNvPr>
          <p:cNvSpPr/>
          <p:nvPr/>
        </p:nvSpPr>
        <p:spPr>
          <a:xfrm>
            <a:off x="611559" y="6597352"/>
            <a:ext cx="6457801" cy="260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tabLst>
                <a:tab pos="3600000" algn="l"/>
                <a:tab pos="5760000" algn="l"/>
              </a:tabLst>
            </a:pPr>
            <a:r>
              <a:rPr lang="nl-NL" sz="1000" dirty="0">
                <a:solidFill>
                  <a:srgbClr val="002060"/>
                </a:solidFill>
                <a:latin typeface="Ubuntu" panose="020B0504030602030204" pitchFamily="34" charset="0"/>
              </a:rPr>
              <a:t>14/14</a:t>
            </a:r>
          </a:p>
        </p:txBody>
      </p:sp>
    </p:spTree>
    <p:extLst>
      <p:ext uri="{BB962C8B-B14F-4D97-AF65-F5344CB8AC3E}">
        <p14:creationId xmlns:p14="http://schemas.microsoft.com/office/powerpoint/2010/main" val="901953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52000"/>
            <a:ext cx="8229600" cy="72008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Agenda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 van aanpak</a:t>
            </a:r>
          </a:p>
          <a:p>
            <a:pPr lvl="0"/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Keuzenota 9 mei 2023</a:t>
            </a:r>
          </a:p>
          <a:p>
            <a:pPr lvl="0"/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Keuzemogelijkheden</a:t>
            </a:r>
          </a:p>
          <a:p>
            <a:pPr lvl="0"/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Vervolg</a:t>
            </a:r>
          </a:p>
          <a:p>
            <a:pPr lvl="1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Beleidsnota</a:t>
            </a:r>
          </a:p>
          <a:p>
            <a:pPr lvl="1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Planning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endParaRPr lang="nl-NL" sz="2000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>
              <a:buNone/>
            </a:pPr>
            <a:endParaRPr lang="nl-NL" sz="2000" i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>
              <a:buNone/>
            </a:pPr>
            <a:endParaRPr lang="nl-NL" sz="2000" i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nl-NL" sz="2800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735D7F62-130F-4EC7-85B7-AF25EF97989C}"/>
              </a:ext>
            </a:extLst>
          </p:cNvPr>
          <p:cNvSpPr/>
          <p:nvPr/>
        </p:nvSpPr>
        <p:spPr>
          <a:xfrm>
            <a:off x="1" y="6606000"/>
            <a:ext cx="706936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nl-NL" sz="1000" dirty="0">
                <a:solidFill>
                  <a:srgbClr val="002060"/>
                </a:solidFill>
                <a:latin typeface="Ubuntu" panose="020B0504030602030204" pitchFamily="34" charset="0"/>
              </a:rPr>
              <a:t>2/14</a:t>
            </a:r>
          </a:p>
        </p:txBody>
      </p:sp>
    </p:spTree>
    <p:extLst>
      <p:ext uri="{BB962C8B-B14F-4D97-AF65-F5344CB8AC3E}">
        <p14:creationId xmlns:p14="http://schemas.microsoft.com/office/powerpoint/2010/main" val="684467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52000"/>
            <a:ext cx="8229600" cy="72008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 van aanpak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4550" y="1228432"/>
            <a:ext cx="8679450" cy="4401136"/>
          </a:xfrm>
        </p:spPr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Nulmeting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Schetsontwerp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Ontwerp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Gevolgen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Keuze en implementatie</a:t>
            </a:r>
          </a:p>
          <a:p>
            <a:pPr lvl="0"/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Planning</a:t>
            </a:r>
          </a:p>
          <a:p>
            <a:pPr lvl="0"/>
            <a:endParaRPr lang="nl-NL" sz="24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Presentaties raadsavonden</a:t>
            </a:r>
          </a:p>
          <a:p>
            <a:pPr lvl="1">
              <a:tabLst>
                <a:tab pos="2595563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juni 2021	: plan van aanpak</a:t>
            </a:r>
          </a:p>
          <a:p>
            <a:pPr lvl="1">
              <a:tabLst>
                <a:tab pos="2595563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februari 2022	: eerste resultaten nulmeting en schetsontwerp</a:t>
            </a:r>
          </a:p>
        </p:txBody>
      </p:sp>
      <p:pic>
        <p:nvPicPr>
          <p:cNvPr id="4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735D7F62-130F-4EC7-85B7-AF25EF97989C}"/>
              </a:ext>
            </a:extLst>
          </p:cNvPr>
          <p:cNvSpPr/>
          <p:nvPr/>
        </p:nvSpPr>
        <p:spPr>
          <a:xfrm>
            <a:off x="1" y="6606000"/>
            <a:ext cx="706936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nl-NL" sz="1000" dirty="0">
                <a:solidFill>
                  <a:srgbClr val="002060"/>
                </a:solidFill>
                <a:latin typeface="Ubuntu" panose="020B0504030602030204" pitchFamily="34" charset="0"/>
              </a:rPr>
              <a:t>3/14</a:t>
            </a:r>
          </a:p>
        </p:txBody>
      </p:sp>
    </p:spTree>
    <p:extLst>
      <p:ext uri="{BB962C8B-B14F-4D97-AF65-F5344CB8AC3E}">
        <p14:creationId xmlns:p14="http://schemas.microsoft.com/office/powerpoint/2010/main" val="3265647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52000"/>
            <a:ext cx="8229600" cy="72008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Keuzenota 9 mei 2023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4550" y="1228432"/>
            <a:ext cx="8229600" cy="5377568"/>
          </a:xfrm>
        </p:spPr>
        <p:txBody>
          <a:bodyPr>
            <a:normAutofit/>
          </a:bodyPr>
          <a:lstStyle/>
          <a:p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Nulmeting </a:t>
            </a:r>
          </a:p>
          <a:p>
            <a:pPr lvl="1"/>
            <a:r>
              <a:rPr lang="nl-NL" sz="16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Inventarisatie en analyse huidige afspraken</a:t>
            </a:r>
          </a:p>
          <a:p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Schetsontwerp</a:t>
            </a:r>
          </a:p>
          <a:p>
            <a:pPr lvl="1"/>
            <a:r>
              <a:rPr lang="nl-NL" sz="16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Bouwstenen en definitie gewenste situatie</a:t>
            </a:r>
          </a:p>
          <a:p>
            <a:pPr lvl="1"/>
            <a:r>
              <a:rPr lang="nl-NL" sz="16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Kaders en voorwaarden </a:t>
            </a:r>
          </a:p>
          <a:p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Ontwerp</a:t>
            </a:r>
          </a:p>
          <a:p>
            <a:pPr lvl="1"/>
            <a:r>
              <a:rPr lang="nl-NL" sz="16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Voorkeursscenario eigendom, tarieven en beheer</a:t>
            </a:r>
          </a:p>
          <a:p>
            <a:pPr lvl="1"/>
            <a:r>
              <a:rPr lang="nl-NL" sz="16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Keuzemogelijkheden</a:t>
            </a:r>
          </a:p>
          <a:p>
            <a:pPr marL="1076325" lvl="1" indent="-363538">
              <a:buFont typeface="+mj-lt"/>
              <a:buAutoNum type="arabicPeriod"/>
            </a:pPr>
            <a:r>
              <a:rPr lang="nl-NL" sz="16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Basissporten</a:t>
            </a:r>
          </a:p>
          <a:p>
            <a:pPr marL="1076325" lvl="1" indent="-363538">
              <a:buFont typeface="+mj-lt"/>
              <a:buAutoNum type="arabicPeriod"/>
            </a:pPr>
            <a:r>
              <a:rPr lang="nl-NL" sz="16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Basisvoorzieningen</a:t>
            </a:r>
          </a:p>
          <a:p>
            <a:pPr marL="1076325" lvl="1" indent="-363538">
              <a:buFont typeface="+mj-lt"/>
              <a:buAutoNum type="arabicPeriod"/>
            </a:pPr>
            <a:r>
              <a:rPr lang="nl-NL" sz="16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Plusvoorzieningen</a:t>
            </a:r>
          </a:p>
          <a:p>
            <a:pPr marL="1076325" lvl="1" indent="-363538">
              <a:buFont typeface="+mj-lt"/>
              <a:buAutoNum type="arabicPeriod"/>
            </a:pPr>
            <a:r>
              <a:rPr lang="nl-NL" sz="16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Gebruikstarieven</a:t>
            </a:r>
          </a:p>
          <a:p>
            <a:pPr marL="1076325" lvl="1" indent="-363538">
              <a:buFont typeface="+mj-lt"/>
              <a:buAutoNum type="arabicPeriod"/>
            </a:pPr>
            <a:r>
              <a:rPr lang="nl-NL" sz="16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Onderverhuur</a:t>
            </a:r>
          </a:p>
          <a:p>
            <a:pPr marL="1076325" lvl="1" indent="-363538">
              <a:buFont typeface="+mj-lt"/>
              <a:buAutoNum type="arabicPeriod"/>
            </a:pPr>
            <a:r>
              <a:rPr lang="nl-NL" sz="16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Onderhoudsvergoeding</a:t>
            </a:r>
          </a:p>
          <a:p>
            <a:pPr marL="1076325" lvl="1" indent="-363538">
              <a:buFont typeface="+mj-lt"/>
              <a:buAutoNum type="arabicPeriod"/>
            </a:pPr>
            <a:r>
              <a:rPr lang="nl-NL" sz="16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Onderhoud</a:t>
            </a:r>
          </a:p>
          <a:p>
            <a:pPr marL="1076325" lvl="1" indent="-363538">
              <a:buFont typeface="+mj-lt"/>
              <a:buAutoNum type="arabicPeriod"/>
            </a:pPr>
            <a:r>
              <a:rPr lang="nl-NL" sz="16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Herinvesteringen</a:t>
            </a:r>
          </a:p>
        </p:txBody>
      </p:sp>
      <p:pic>
        <p:nvPicPr>
          <p:cNvPr id="4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735D7F62-130F-4EC7-85B7-AF25EF97989C}"/>
              </a:ext>
            </a:extLst>
          </p:cNvPr>
          <p:cNvSpPr/>
          <p:nvPr/>
        </p:nvSpPr>
        <p:spPr>
          <a:xfrm>
            <a:off x="1" y="6606000"/>
            <a:ext cx="706936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nl-NL" sz="1000" dirty="0">
                <a:solidFill>
                  <a:srgbClr val="002060"/>
                </a:solidFill>
                <a:latin typeface="Ubuntu" panose="020B0504030602030204" pitchFamily="34" charset="0"/>
              </a:rPr>
              <a:t>4/14</a:t>
            </a:r>
          </a:p>
        </p:txBody>
      </p:sp>
    </p:spTree>
    <p:extLst>
      <p:ext uri="{BB962C8B-B14F-4D97-AF65-F5344CB8AC3E}">
        <p14:creationId xmlns:p14="http://schemas.microsoft.com/office/powerpoint/2010/main" val="2176487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52000"/>
            <a:ext cx="8229600" cy="72008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Keuze 01. Basissporten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4550" y="1228431"/>
            <a:ext cx="8229600" cy="4540167"/>
          </a:xfrm>
        </p:spPr>
        <p:txBody>
          <a:bodyPr>
            <a:normAutofit/>
          </a:bodyPr>
          <a:lstStyle/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Huidig</a:t>
            </a:r>
          </a:p>
          <a:p>
            <a:pPr marL="358775" lvl="1" indent="0">
              <a:buNone/>
              <a:tabLst>
                <a:tab pos="989013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Wel: 	voetbal, korfbal, schaatsen, beachvolleybal, atletiek, </a:t>
            </a:r>
            <a:b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</a:b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	jeu de boules en honk- en softbal</a:t>
            </a:r>
          </a:p>
          <a:p>
            <a:pPr marL="358775" lvl="1" indent="0">
              <a:buNone/>
              <a:tabLst>
                <a:tab pos="989013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Niet: 	overige</a:t>
            </a:r>
          </a:p>
          <a:p>
            <a:pPr marL="0" indent="0">
              <a:buNone/>
              <a:tabLst>
                <a:tab pos="107632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Voorstel</a:t>
            </a:r>
          </a:p>
          <a:p>
            <a:pPr marL="358775" lvl="1" indent="0">
              <a:buNone/>
              <a:tabLst>
                <a:tab pos="1260475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Uitbreiden met hockey en skeeleren</a:t>
            </a:r>
          </a:p>
          <a:p>
            <a:pPr marL="457200" lvl="1" indent="0">
              <a:buNone/>
              <a:tabLst>
                <a:tab pos="126047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Alternatief </a:t>
            </a:r>
          </a:p>
          <a:p>
            <a:pPr marL="800100" lvl="1" indent="-342900">
              <a:buFont typeface="+mj-lt"/>
              <a:buAutoNum type="arabicPeriod"/>
              <a:tabLst>
                <a:tab pos="1260475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Uitbreiden met hockey, skeeleren en BMX</a:t>
            </a:r>
          </a:p>
          <a:p>
            <a:pPr marL="800100" lvl="1" indent="-342900">
              <a:buFont typeface="+mj-lt"/>
              <a:buAutoNum type="arabicPeriod"/>
              <a:tabLst>
                <a:tab pos="1260475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Niet uitbreiden</a:t>
            </a:r>
          </a:p>
          <a:p>
            <a:pPr marL="0" indent="0">
              <a:buNone/>
              <a:tabLst>
                <a:tab pos="107632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735D7F62-130F-4EC7-85B7-AF25EF97989C}"/>
              </a:ext>
            </a:extLst>
          </p:cNvPr>
          <p:cNvSpPr/>
          <p:nvPr/>
        </p:nvSpPr>
        <p:spPr>
          <a:xfrm>
            <a:off x="1" y="6606000"/>
            <a:ext cx="706936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nl-NL" sz="1000" dirty="0">
                <a:solidFill>
                  <a:srgbClr val="002060"/>
                </a:solidFill>
                <a:latin typeface="Ubuntu" panose="020B0504030602030204" pitchFamily="34" charset="0"/>
              </a:rPr>
              <a:t>5/14</a:t>
            </a:r>
          </a:p>
        </p:txBody>
      </p:sp>
    </p:spTree>
    <p:extLst>
      <p:ext uri="{BB962C8B-B14F-4D97-AF65-F5344CB8AC3E}">
        <p14:creationId xmlns:p14="http://schemas.microsoft.com/office/powerpoint/2010/main" val="1195286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52000"/>
            <a:ext cx="8229600" cy="72008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Keuze 02. Basisvoorzieningen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4550" y="1228431"/>
            <a:ext cx="8229600" cy="4540167"/>
          </a:xfrm>
        </p:spPr>
        <p:txBody>
          <a:bodyPr>
            <a:normAutofit/>
          </a:bodyPr>
          <a:lstStyle/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Huidig</a:t>
            </a:r>
          </a:p>
          <a:p>
            <a:pPr marL="358775" lvl="1" indent="0">
              <a:buNone/>
              <a:tabLst>
                <a:tab pos="989013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Wel:	veld-/baaninrichting, verlichting, sportparkinrichting en 	terreininrichting</a:t>
            </a:r>
          </a:p>
          <a:p>
            <a:pPr marL="358775" lvl="1" indent="0">
              <a:buNone/>
              <a:tabLst>
                <a:tab pos="989013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Niet:	opstallen</a:t>
            </a:r>
          </a:p>
          <a:p>
            <a:pPr marL="0" indent="0">
              <a:buNone/>
              <a:tabLst>
                <a:tab pos="107632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Voorstel</a:t>
            </a:r>
          </a:p>
          <a:p>
            <a:pPr marL="358775" lvl="1" indent="0">
              <a:buNone/>
              <a:tabLst>
                <a:tab pos="1260475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Niet uitbreiden</a:t>
            </a:r>
          </a:p>
          <a:p>
            <a:pPr marL="457200" lvl="1" indent="0">
              <a:buNone/>
              <a:tabLst>
                <a:tab pos="126047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Alternatief </a:t>
            </a:r>
          </a:p>
          <a:p>
            <a:pPr marL="358775" lvl="1" indent="0">
              <a:buNone/>
              <a:tabLst>
                <a:tab pos="1260475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Wel uitbreiden met bijvoorbeeld clubhuizen</a:t>
            </a:r>
          </a:p>
          <a:p>
            <a:pPr marL="0" indent="0">
              <a:buNone/>
              <a:tabLst>
                <a:tab pos="107632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735D7F62-130F-4EC7-85B7-AF25EF97989C}"/>
              </a:ext>
            </a:extLst>
          </p:cNvPr>
          <p:cNvSpPr/>
          <p:nvPr/>
        </p:nvSpPr>
        <p:spPr>
          <a:xfrm>
            <a:off x="1" y="6606000"/>
            <a:ext cx="706936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nl-NL" sz="1000" dirty="0">
                <a:solidFill>
                  <a:srgbClr val="002060"/>
                </a:solidFill>
                <a:latin typeface="Ubuntu" panose="020B0504030602030204" pitchFamily="34" charset="0"/>
              </a:rPr>
              <a:t>6/14</a:t>
            </a:r>
          </a:p>
        </p:txBody>
      </p:sp>
    </p:spTree>
    <p:extLst>
      <p:ext uri="{BB962C8B-B14F-4D97-AF65-F5344CB8AC3E}">
        <p14:creationId xmlns:p14="http://schemas.microsoft.com/office/powerpoint/2010/main" val="4215035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52000"/>
            <a:ext cx="8229600" cy="72008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Keuze 03. Plusvoorzieningen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4550" y="1228431"/>
            <a:ext cx="8229600" cy="4540167"/>
          </a:xfrm>
        </p:spPr>
        <p:txBody>
          <a:bodyPr>
            <a:normAutofit/>
          </a:bodyPr>
          <a:lstStyle/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Huidig</a:t>
            </a:r>
          </a:p>
          <a:p>
            <a:pPr marL="358775" lvl="1" indent="0">
              <a:buNone/>
              <a:tabLst>
                <a:tab pos="1346200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Recht van opstal en/of huur-/gebruiksovereenkomst </a:t>
            </a:r>
          </a:p>
          <a:p>
            <a:pPr marL="0" indent="0">
              <a:buNone/>
              <a:tabLst>
                <a:tab pos="107632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Voorstel</a:t>
            </a:r>
          </a:p>
          <a:p>
            <a:pPr marL="358775" lvl="1" indent="0">
              <a:buNone/>
              <a:tabLst>
                <a:tab pos="1260475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Recht van opstal</a:t>
            </a:r>
          </a:p>
          <a:p>
            <a:pPr marL="457200" lvl="1" indent="0">
              <a:buNone/>
              <a:tabLst>
                <a:tab pos="126047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Alternatief </a:t>
            </a:r>
          </a:p>
          <a:p>
            <a:pPr marL="358775" lvl="1" indent="0">
              <a:buNone/>
              <a:tabLst>
                <a:tab pos="1260475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Gebruik, huur of erfpacht</a:t>
            </a:r>
          </a:p>
          <a:p>
            <a:pPr marL="0" indent="0">
              <a:buNone/>
              <a:tabLst>
                <a:tab pos="107632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735D7F62-130F-4EC7-85B7-AF25EF97989C}"/>
              </a:ext>
            </a:extLst>
          </p:cNvPr>
          <p:cNvSpPr/>
          <p:nvPr/>
        </p:nvSpPr>
        <p:spPr>
          <a:xfrm>
            <a:off x="1" y="6606000"/>
            <a:ext cx="706936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nl-NL" sz="1000" dirty="0">
                <a:solidFill>
                  <a:srgbClr val="002060"/>
                </a:solidFill>
                <a:latin typeface="Ubuntu" panose="020B0504030602030204" pitchFamily="34" charset="0"/>
              </a:rPr>
              <a:t>7/14</a:t>
            </a:r>
          </a:p>
        </p:txBody>
      </p:sp>
    </p:spTree>
    <p:extLst>
      <p:ext uri="{BB962C8B-B14F-4D97-AF65-F5344CB8AC3E}">
        <p14:creationId xmlns:p14="http://schemas.microsoft.com/office/powerpoint/2010/main" val="1185267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52000"/>
            <a:ext cx="8229600" cy="72008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Keuze 04. Gebruikstarieven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4550" y="1228431"/>
            <a:ext cx="8229600" cy="4540167"/>
          </a:xfrm>
        </p:spPr>
        <p:txBody>
          <a:bodyPr>
            <a:normAutofit/>
          </a:bodyPr>
          <a:lstStyle/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Huidig</a:t>
            </a:r>
          </a:p>
          <a:p>
            <a:pPr marL="358775" lvl="1" indent="0">
              <a:buNone/>
              <a:tabLst>
                <a:tab pos="1346200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Historisch ontwikkeld, verschillen tussen voormalige gemeenten</a:t>
            </a:r>
          </a:p>
          <a:p>
            <a:pPr marL="0" indent="0">
              <a:buNone/>
              <a:tabLst>
                <a:tab pos="107632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Voorstel</a:t>
            </a:r>
          </a:p>
          <a:p>
            <a:pPr marL="358775" lvl="1" indent="0">
              <a:buNone/>
              <a:tabLst>
                <a:tab pos="1260475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Percentage van de kostprijs</a:t>
            </a:r>
          </a:p>
          <a:p>
            <a:pPr marL="457200" lvl="1" indent="0">
              <a:buNone/>
              <a:tabLst>
                <a:tab pos="126047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Alternatief </a:t>
            </a:r>
          </a:p>
          <a:p>
            <a:pPr marL="358775" lvl="1" indent="0">
              <a:buNone/>
              <a:tabLst>
                <a:tab pos="1260475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Vast tarief per lid of per vierkante meter</a:t>
            </a:r>
          </a:p>
          <a:p>
            <a:pPr marL="0" indent="0">
              <a:buNone/>
              <a:tabLst>
                <a:tab pos="107632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735D7F62-130F-4EC7-85B7-AF25EF97989C}"/>
              </a:ext>
            </a:extLst>
          </p:cNvPr>
          <p:cNvSpPr/>
          <p:nvPr/>
        </p:nvSpPr>
        <p:spPr>
          <a:xfrm>
            <a:off x="1" y="6606000"/>
            <a:ext cx="706936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nl-NL" sz="1000" dirty="0">
                <a:solidFill>
                  <a:srgbClr val="002060"/>
                </a:solidFill>
                <a:latin typeface="Ubuntu" panose="020B0504030602030204" pitchFamily="34" charset="0"/>
              </a:rPr>
              <a:t>8/14</a:t>
            </a:r>
          </a:p>
        </p:txBody>
      </p:sp>
    </p:spTree>
    <p:extLst>
      <p:ext uri="{BB962C8B-B14F-4D97-AF65-F5344CB8AC3E}">
        <p14:creationId xmlns:p14="http://schemas.microsoft.com/office/powerpoint/2010/main" val="3437103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52000"/>
            <a:ext cx="8229600" cy="72008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Keuze 05. Onderverhuur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4550" y="1228431"/>
            <a:ext cx="8229600" cy="4540167"/>
          </a:xfrm>
        </p:spPr>
        <p:txBody>
          <a:bodyPr>
            <a:normAutofit/>
          </a:bodyPr>
          <a:lstStyle/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Huidig</a:t>
            </a:r>
          </a:p>
          <a:p>
            <a:pPr marL="358775" lvl="1" indent="0">
              <a:buNone/>
              <a:tabLst>
                <a:tab pos="1346200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Meestal toegestaan</a:t>
            </a:r>
          </a:p>
          <a:p>
            <a:pPr marL="0" indent="0">
              <a:buNone/>
              <a:tabLst>
                <a:tab pos="107632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Voorstel</a:t>
            </a:r>
          </a:p>
          <a:p>
            <a:pPr marL="358775" lvl="1" indent="0">
              <a:buNone/>
              <a:tabLst>
                <a:tab pos="1260475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Toestaan</a:t>
            </a:r>
          </a:p>
          <a:p>
            <a:pPr marL="457200" lvl="1" indent="0">
              <a:buNone/>
              <a:tabLst>
                <a:tab pos="126047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  <a:p>
            <a:pPr>
              <a:tabLst>
                <a:tab pos="1076325" algn="l"/>
              </a:tabLst>
            </a:pPr>
            <a:r>
              <a:rPr lang="nl-NL" sz="24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Alternatief </a:t>
            </a:r>
          </a:p>
          <a:p>
            <a:pPr marL="358775" lvl="1" indent="0">
              <a:buNone/>
              <a:tabLst>
                <a:tab pos="1260475" algn="l"/>
              </a:tabLst>
            </a:pP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</a:rPr>
              <a:t>Niet toestaan</a:t>
            </a:r>
          </a:p>
          <a:p>
            <a:pPr marL="0" indent="0">
              <a:buNone/>
              <a:tabLst>
                <a:tab pos="1076325" algn="l"/>
              </a:tabLst>
            </a:pPr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 b="29663"/>
          <a:stretch/>
        </p:blipFill>
        <p:spPr bwMode="auto">
          <a:xfrm>
            <a:off x="7069361" y="5768599"/>
            <a:ext cx="2074639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735D7F62-130F-4EC7-85B7-AF25EF97989C}"/>
              </a:ext>
            </a:extLst>
          </p:cNvPr>
          <p:cNvSpPr/>
          <p:nvPr/>
        </p:nvSpPr>
        <p:spPr>
          <a:xfrm>
            <a:off x="1" y="6606000"/>
            <a:ext cx="706936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nl-NL" sz="1000" dirty="0">
                <a:solidFill>
                  <a:srgbClr val="002060"/>
                </a:solidFill>
                <a:latin typeface="Ubuntu" panose="020B0504030602030204" pitchFamily="34" charset="0"/>
              </a:rPr>
              <a:t>9/14</a:t>
            </a:r>
          </a:p>
        </p:txBody>
      </p:sp>
    </p:spTree>
    <p:extLst>
      <p:ext uri="{BB962C8B-B14F-4D97-AF65-F5344CB8AC3E}">
        <p14:creationId xmlns:p14="http://schemas.microsoft.com/office/powerpoint/2010/main" val="40826091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A5FA1DBC5A65409366799C1D1CC5C0" ma:contentTypeVersion="16" ma:contentTypeDescription="Create a new document." ma:contentTypeScope="" ma:versionID="cfb2390159f90e9ecf574b09d8094173">
  <xsd:schema xmlns:xsd="http://www.w3.org/2001/XMLSchema" xmlns:xs="http://www.w3.org/2001/XMLSchema" xmlns:p="http://schemas.microsoft.com/office/2006/metadata/properties" xmlns:ns2="32f00989-c141-47d1-a137-310d9339ccf2" xmlns:ns3="e8f38bbe-92cc-4748-8b99-566d0bb85951" targetNamespace="http://schemas.microsoft.com/office/2006/metadata/properties" ma:root="true" ma:fieldsID="54dcb54fd4c22c639ec19fb86c849f3d" ns2:_="" ns3:_="">
    <xsd:import namespace="32f00989-c141-47d1-a137-310d9339ccf2"/>
    <xsd:import namespace="e8f38bbe-92cc-4748-8b99-566d0bb8595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f00989-c141-47d1-a137-310d9339cc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a9d60f7-97eb-43d1-a45a-24c4852383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f38bbe-92cc-4748-8b99-566d0bb8595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5101150-f479-4d0d-a4b5-61cde757690b}" ma:internalName="TaxCatchAll" ma:showField="CatchAllData" ma:web="e8f38bbe-92cc-4748-8b99-566d0bb8595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8f38bbe-92cc-4748-8b99-566d0bb85951" xsi:nil="true"/>
    <lcf76f155ced4ddcb4097134ff3c332f xmlns="32f00989-c141-47d1-a137-310d9339ccf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9D2DE81-DBC8-485D-B1B6-3340CC3378F5}"/>
</file>

<file path=customXml/itemProps2.xml><?xml version="1.0" encoding="utf-8"?>
<ds:datastoreItem xmlns:ds="http://schemas.openxmlformats.org/officeDocument/2006/customXml" ds:itemID="{36628766-6A4A-4161-AF86-28E3AC4E819E}"/>
</file>

<file path=customXml/itemProps3.xml><?xml version="1.0" encoding="utf-8"?>
<ds:datastoreItem xmlns:ds="http://schemas.openxmlformats.org/officeDocument/2006/customXml" ds:itemID="{285CC230-4F0D-42F0-9CCF-7EB6E3F34373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2164</TotalTime>
  <Words>367</Words>
  <Application>Microsoft Office PowerPoint</Application>
  <PresentationFormat>Diavoorstelling (4:3)</PresentationFormat>
  <Paragraphs>151</Paragraphs>
  <Slides>14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19" baseType="lpstr">
      <vt:lpstr>Arial</vt:lpstr>
      <vt:lpstr>Calibri</vt:lpstr>
      <vt:lpstr>Ubuntu</vt:lpstr>
      <vt:lpstr>Verdana</vt:lpstr>
      <vt:lpstr>Kantoorthema</vt:lpstr>
      <vt:lpstr>Harmonisatie  buitensportaccommodaties  Keuzenota</vt:lpstr>
      <vt:lpstr>Agenda</vt:lpstr>
      <vt:lpstr>Plan van aanpak</vt:lpstr>
      <vt:lpstr>Keuzenota 9 mei 2023</vt:lpstr>
      <vt:lpstr>Keuze 01. Basissporten</vt:lpstr>
      <vt:lpstr>Keuze 02. Basisvoorzieningen</vt:lpstr>
      <vt:lpstr>Keuze 03. Plusvoorzieningen</vt:lpstr>
      <vt:lpstr>Keuze 04. Gebruikstarieven</vt:lpstr>
      <vt:lpstr>Keuze 05. Onderverhuur</vt:lpstr>
      <vt:lpstr>Keuze 06. Onderhoudsvergoeding</vt:lpstr>
      <vt:lpstr>Keuze 07. Onderhoud</vt:lpstr>
      <vt:lpstr>Keuze 08. Herinvesteringen</vt:lpstr>
      <vt:lpstr>Vervolg</vt:lpstr>
      <vt:lpstr>Planning</vt:lpstr>
    </vt:vector>
  </TitlesOfParts>
  <Company>xxxxx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Harmonisatie buitensport-accommodaties</dc:title>
  <dc:creator>Joop Scherpenzeel</dc:creator>
  <cp:lastModifiedBy>Franny Bekker-Roskam</cp:lastModifiedBy>
  <cp:revision>61</cp:revision>
  <cp:lastPrinted>2018-02-13T12:42:49Z</cp:lastPrinted>
  <dcterms:created xsi:type="dcterms:W3CDTF">2021-05-27T09:28:26Z</dcterms:created>
  <dcterms:modified xsi:type="dcterms:W3CDTF">2023-05-09T11:38:30Z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0x010100D4A5FA1DBC5A65409366799C1D1CC5C0</vt:lpwstr>
  </property>
</Properties>
</file>