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1.xml" ContentType="application/vnd.openxmlformats-officedocument.drawingml.chartshape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handoutMasterIdLst>
    <p:handoutMasterId r:id="rId36"/>
  </p:handoutMasterIdLst>
  <p:sldIdLst>
    <p:sldId id="256" r:id="rId2"/>
    <p:sldId id="257" r:id="rId3"/>
    <p:sldId id="258" r:id="rId4"/>
    <p:sldId id="316" r:id="rId5"/>
    <p:sldId id="345" r:id="rId6"/>
    <p:sldId id="349" r:id="rId7"/>
    <p:sldId id="350" r:id="rId8"/>
    <p:sldId id="309" r:id="rId9"/>
    <p:sldId id="340" r:id="rId10"/>
    <p:sldId id="334" r:id="rId11"/>
    <p:sldId id="311" r:id="rId12"/>
    <p:sldId id="326" r:id="rId13"/>
    <p:sldId id="343" r:id="rId14"/>
    <p:sldId id="328" r:id="rId15"/>
    <p:sldId id="310" r:id="rId16"/>
    <p:sldId id="341" r:id="rId17"/>
    <p:sldId id="280" r:id="rId18"/>
    <p:sldId id="281" r:id="rId19"/>
    <p:sldId id="324" r:id="rId20"/>
    <p:sldId id="282" r:id="rId21"/>
    <p:sldId id="336" r:id="rId22"/>
    <p:sldId id="283" r:id="rId23"/>
    <p:sldId id="337" r:id="rId24"/>
    <p:sldId id="338" r:id="rId25"/>
    <p:sldId id="335" r:id="rId26"/>
    <p:sldId id="285" r:id="rId27"/>
    <p:sldId id="315" r:id="rId28"/>
    <p:sldId id="325" r:id="rId29"/>
    <p:sldId id="260" r:id="rId30"/>
    <p:sldId id="317" r:id="rId31"/>
    <p:sldId id="344" r:id="rId32"/>
    <p:sldId id="288" r:id="rId33"/>
    <p:sldId id="289" r:id="rId34"/>
  </p:sldIdLst>
  <p:sldSz cx="9144000" cy="6858000" type="screen4x3"/>
  <p:notesSz cx="6669088" cy="9872663"/>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10" userDrawn="1">
          <p15:clr>
            <a:srgbClr val="A4A3A4"/>
          </p15:clr>
        </p15:guide>
        <p15:guide id="2" pos="210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C8B70F3-94DD-ED4D-EE1B-C4489555C318}" name="Meriam van Onzenoort" initials="Mv" userId="S::m.vanonzenoort@nuenen.nl::9d1cce92-ec5f-4b63-a031-d7c04c793dd1" providerId="AD"/>
  <p188:author id="{7A943CF8-C7B9-1437-F9E5-3B550AD44B60}" name="Femke van Gurp" initials="Fv" userId="S::f.vangurp@nuenen.nl::2f4bfa55-0a46-4938-8d71-eceefaa090d1"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2F5598"/>
    <a:srgbClr val="FFFFFF"/>
    <a:srgbClr val="0067A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38E06E-5CA3-49F2-84E2-BBED432B3F3A}" v="58" dt="2024-06-06T13:35:53.716"/>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2134" autoAdjust="0"/>
  </p:normalViewPr>
  <p:slideViewPr>
    <p:cSldViewPr snapToGrid="0">
      <p:cViewPr varScale="1">
        <p:scale>
          <a:sx n="105" d="100"/>
          <a:sy n="105" d="100"/>
        </p:scale>
        <p:origin x="1794" y="102"/>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3110"/>
        <p:guide pos="210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microsoft.com/office/2018/10/relationships/authors" Targe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oleObject" Target="https://dienstdommelvallei-my.sharepoint.com/personal/f_vangurp_nuenen_nl/Documents/Djuma%20documenten%20(in%20bewerking)/cijfers%20monitor%20sociaal%20domein%202023%20versie%2015%20maart_2014406-14052024T085736.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dataenv\data\Welzijn\Meriam%20van%20Onzenoort\monitor%20sociaal%20domein\cijfers%20monitor%20sociaal%20domein%202022%20Nuenen%2016%20augustus%202023.xlsx" TargetMode="Externa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1.xml"/></Relationships>
</file>

<file path=ppt/charts/_rels/chart3.xml.rels><?xml version="1.0" encoding="UTF-8" standalone="yes"?>
<Relationships xmlns="http://schemas.openxmlformats.org/package/2006/relationships"><Relationship Id="rId3" Type="http://schemas.openxmlformats.org/officeDocument/2006/relationships/oleObject" Target="https://dienstdommelvallei-my.sharepoint.com/personal/f_vangurp_nuenen_nl/Documents/Djuma%20documenten%20(in%20bewerking)/cijfers%20monitor%20sociaal%20domein%202023%20versie%2015%20maart_2014406-16042024T085016.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https://dienstdommelvallei-my.sharepoint.com/personal/f_vangurp_nuenen_nl/Documents/Djuma%20documenten%20(in%20bewerking)/cijfers%20monitor%20sociaal%20domein%202023%20versie%2015%20maart_2014406-16042024T085016.xlsx" TargetMode="External"/><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cap="all" spc="120" normalizeH="0" baseline="0">
                <a:solidFill>
                  <a:schemeClr val="tx1">
                    <a:lumMod val="65000"/>
                    <a:lumOff val="35000"/>
                  </a:schemeClr>
                </a:solidFill>
                <a:latin typeface="+mn-lt"/>
                <a:ea typeface="+mn-ea"/>
                <a:cs typeface="+mn-cs"/>
              </a:defRPr>
            </a:pPr>
            <a:r>
              <a:rPr lang="en-US"/>
              <a:t>minimaregelingen</a:t>
            </a:r>
            <a:r>
              <a:rPr lang="en-US" baseline="0"/>
              <a:t> </a:t>
            </a:r>
            <a:endParaRPr lang="en-US"/>
          </a:p>
        </c:rich>
      </c:tx>
      <c:overlay val="0"/>
      <c:spPr>
        <a:noFill/>
        <a:ln>
          <a:noFill/>
        </a:ln>
        <a:effectLst/>
      </c:spPr>
      <c:txPr>
        <a:bodyPr rot="0" spcFirstLastPara="1" vertOverflow="ellipsis" vert="horz" wrap="square" anchor="ctr" anchorCtr="1"/>
        <a:lstStyle/>
        <a:p>
          <a:pPr>
            <a:defRPr sz="1600" b="1" i="0" u="none" strike="noStrike" kern="1200" cap="all" spc="120" normalizeH="0" baseline="0">
              <a:solidFill>
                <a:schemeClr val="tx1">
                  <a:lumMod val="65000"/>
                  <a:lumOff val="35000"/>
                </a:schemeClr>
              </a:solidFill>
              <a:latin typeface="+mn-lt"/>
              <a:ea typeface="+mn-ea"/>
              <a:cs typeface="+mn-cs"/>
            </a:defRPr>
          </a:pPr>
          <a:endParaRPr lang="nl-NL"/>
        </a:p>
      </c:txPr>
    </c:title>
    <c:autoTitleDeleted val="0"/>
    <c:plotArea>
      <c:layout/>
      <c:barChart>
        <c:barDir val="col"/>
        <c:grouping val="clustered"/>
        <c:varyColors val="0"/>
        <c:ser>
          <c:idx val="0"/>
          <c:order val="0"/>
          <c:tx>
            <c:strRef>
              <c:f>'[cijfers monitor sociaal domein 2023 versie 15 maart_2014406-14052024T085736.xlsx]Financieel'!$A$202</c:f>
              <c:strCache>
                <c:ptCount val="1"/>
                <c:pt idx="0">
                  <c:v>Totaal</c:v>
                </c:pt>
              </c:strCache>
            </c:strRef>
          </c:tx>
          <c:spPr>
            <a:solidFill>
              <a:schemeClr val="accent1"/>
            </a:solidFill>
            <a:ln>
              <a:noFill/>
            </a:ln>
            <a:effectLst/>
          </c:spPr>
          <c:invertIfNegative val="0"/>
          <c:dLbls>
            <c:spPr>
              <a:solidFill>
                <a:schemeClr val="lt1"/>
              </a:solidFill>
              <a:ln>
                <a:solidFill>
                  <a:schemeClr val="dk1">
                    <a:lumMod val="25000"/>
                    <a:lumOff val="75000"/>
                  </a:schemeClr>
                </a:solid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nl-NL"/>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a:solidFill>
                        <a:schemeClr val="tx1">
                          <a:lumMod val="35000"/>
                          <a:lumOff val="65000"/>
                        </a:schemeClr>
                      </a:solidFill>
                    </a:ln>
                    <a:effectLst/>
                  </c:spPr>
                </c15:leaderLines>
              </c:ext>
            </c:extLst>
          </c:dLbls>
          <c:cat>
            <c:numRef>
              <c:f>'[cijfers monitor sociaal domein 2023 versie 15 maart_2014406-14052024T085736.xlsx]Financieel'!$B$198:$F$198</c:f>
              <c:numCache>
                <c:formatCode>0</c:formatCode>
                <c:ptCount val="5"/>
                <c:pt idx="0">
                  <c:v>2019</c:v>
                </c:pt>
                <c:pt idx="1">
                  <c:v>2020</c:v>
                </c:pt>
                <c:pt idx="2">
                  <c:v>2021</c:v>
                </c:pt>
                <c:pt idx="3">
                  <c:v>2022</c:v>
                </c:pt>
                <c:pt idx="4">
                  <c:v>2023</c:v>
                </c:pt>
              </c:numCache>
            </c:numRef>
          </c:cat>
          <c:val>
            <c:numRef>
              <c:f>'[cijfers monitor sociaal domein 2023 versie 15 maart_2014406-14052024T085736.xlsx]Financieel'!$B$202:$F$202</c:f>
              <c:numCache>
                <c:formatCode>_("€"* #,##0.00_);_("€"* \(#,##0.00\);_("€"* "-"??_);_(@_)</c:formatCode>
                <c:ptCount val="5"/>
                <c:pt idx="0">
                  <c:v>65758</c:v>
                </c:pt>
                <c:pt idx="1">
                  <c:v>43633</c:v>
                </c:pt>
                <c:pt idx="2">
                  <c:v>126462</c:v>
                </c:pt>
                <c:pt idx="3">
                  <c:v>97635</c:v>
                </c:pt>
                <c:pt idx="4">
                  <c:v>80749</c:v>
                </c:pt>
              </c:numCache>
            </c:numRef>
          </c:val>
          <c:extLst>
            <c:ext xmlns:c16="http://schemas.microsoft.com/office/drawing/2014/chart" uri="{C3380CC4-5D6E-409C-BE32-E72D297353CC}">
              <c16:uniqueId val="{00000000-74FC-4F0F-AF55-776611CA46DD}"/>
            </c:ext>
          </c:extLst>
        </c:ser>
        <c:dLbls>
          <c:dLblPos val="outEnd"/>
          <c:showLegendKey val="0"/>
          <c:showVal val="1"/>
          <c:showCatName val="0"/>
          <c:showSerName val="0"/>
          <c:showPercent val="0"/>
          <c:showBubbleSize val="0"/>
        </c:dLbls>
        <c:gapWidth val="444"/>
        <c:overlap val="-90"/>
        <c:axId val="781303552"/>
        <c:axId val="781304632"/>
      </c:barChart>
      <c:catAx>
        <c:axId val="781303552"/>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cap="all" spc="120" normalizeH="0" baseline="0">
                <a:solidFill>
                  <a:schemeClr val="tx1">
                    <a:lumMod val="65000"/>
                    <a:lumOff val="35000"/>
                  </a:schemeClr>
                </a:solidFill>
                <a:latin typeface="+mn-lt"/>
                <a:ea typeface="+mn-ea"/>
                <a:cs typeface="+mn-cs"/>
              </a:defRPr>
            </a:pPr>
            <a:endParaRPr lang="nl-NL"/>
          </a:p>
        </c:txPr>
        <c:crossAx val="781304632"/>
        <c:crosses val="autoZero"/>
        <c:auto val="1"/>
        <c:lblAlgn val="ctr"/>
        <c:lblOffset val="100"/>
        <c:noMultiLvlLbl val="0"/>
      </c:catAx>
      <c:valAx>
        <c:axId val="781304632"/>
        <c:scaling>
          <c:orientation val="minMax"/>
        </c:scaling>
        <c:delete val="1"/>
        <c:axPos val="l"/>
        <c:numFmt formatCode="_(&quot;€&quot;* #,##0.00_);_(&quot;€&quot;* \(#,##0.00\);_(&quot;€&quot;* &quot;-&quot;??_);_(@_)" sourceLinked="1"/>
        <c:majorTickMark val="none"/>
        <c:minorTickMark val="none"/>
        <c:tickLblPos val="nextTo"/>
        <c:crossAx val="78130355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nl-NL"/>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nl-NL" sz="2000" dirty="0">
                <a:solidFill>
                  <a:schemeClr val="accent1"/>
                </a:solidFill>
                <a:latin typeface="Arial" panose="020B0604020202020204" pitchFamily="34" charset="0"/>
                <a:cs typeface="Arial" panose="020B0604020202020204" pitchFamily="34" charset="0"/>
              </a:rPr>
              <a:t>Vroegsignalering</a:t>
            </a:r>
          </a:p>
        </c:rich>
      </c:tx>
      <c:layout>
        <c:manualLayout>
          <c:xMode val="edge"/>
          <c:yMode val="edge"/>
          <c:x val="8.8919753086419764E-2"/>
          <c:y val="0.12065940441846298"/>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nl-NL"/>
        </a:p>
      </c:txPr>
    </c:title>
    <c:autoTitleDeleted val="0"/>
    <c:plotArea>
      <c:layout/>
      <c:pieChart>
        <c:varyColors val="1"/>
        <c:dLbls>
          <c:showLegendKey val="0"/>
          <c:showVal val="0"/>
          <c:showCatName val="0"/>
          <c:showSerName val="0"/>
          <c:showPercent val="0"/>
          <c:showBubbleSize val="0"/>
          <c:showLeaderLines val="0"/>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nl-NL"/>
        </a:p>
      </c:txPr>
    </c:legend>
    <c:plotVisOnly val="1"/>
    <c:dispBlanksAs val="gap"/>
    <c:showDLblsOverMax val="0"/>
  </c:chart>
  <c:spPr>
    <a:noFill/>
    <a:ln>
      <a:noFill/>
    </a:ln>
    <a:effectLst/>
  </c:spPr>
  <c:txPr>
    <a:bodyPr/>
    <a:lstStyle/>
    <a:p>
      <a:pPr>
        <a:defRPr/>
      </a:pPr>
      <a:endParaRPr lang="nl-NL"/>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qaa-Latn-001"/>
              <a:t>Bezwaarschriften Wmo</a:t>
            </a:r>
            <a:endParaRPr lang="nl-NL"/>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nl-NL"/>
        </a:p>
      </c:txPr>
    </c:title>
    <c:autoTitleDeleted val="0"/>
    <c:plotArea>
      <c:layout/>
      <c:barChart>
        <c:barDir val="col"/>
        <c:grouping val="clustered"/>
        <c:varyColors val="0"/>
        <c:ser>
          <c:idx val="0"/>
          <c:order val="0"/>
          <c:tx>
            <c:strRef>
              <c:f>'[cijfers monitor sociaal domein 2023 versie 15 maart_2014406-16042024T085016.xlsx]Klachten Bezwaar'!$R$22</c:f>
              <c:strCache>
                <c:ptCount val="1"/>
                <c:pt idx="0">
                  <c:v>2021</c:v>
                </c:pt>
              </c:strCache>
            </c:strRef>
          </c:tx>
          <c:spPr>
            <a:solidFill>
              <a:schemeClr val="accent1"/>
            </a:solidFill>
            <a:ln>
              <a:noFill/>
            </a:ln>
            <a:effectLst/>
          </c:spPr>
          <c:invertIfNegative val="0"/>
          <c:cat>
            <c:strRef>
              <c:f>'[cijfers monitor sociaal domein 2023 versie 15 maart_2014406-16042024T085016.xlsx]Klachten Bezwaar'!$S$21:$X$21</c:f>
              <c:strCache>
                <c:ptCount val="6"/>
                <c:pt idx="0">
                  <c:v>Gegrond</c:v>
                </c:pt>
                <c:pt idx="1">
                  <c:v>Ongegrond</c:v>
                </c:pt>
                <c:pt idx="2">
                  <c:v>Niet-ontvankelijk</c:v>
                </c:pt>
                <c:pt idx="3">
                  <c:v>Ingetrokken</c:v>
                </c:pt>
                <c:pt idx="4">
                  <c:v>In behandeling</c:v>
                </c:pt>
                <c:pt idx="5">
                  <c:v>Totaal</c:v>
                </c:pt>
              </c:strCache>
            </c:strRef>
          </c:cat>
          <c:val>
            <c:numRef>
              <c:f>'[cijfers monitor sociaal domein 2023 versie 15 maart_2014406-16042024T085016.xlsx]Klachten Bezwaar'!$S$22:$X$22</c:f>
              <c:numCache>
                <c:formatCode>General</c:formatCode>
                <c:ptCount val="6"/>
                <c:pt idx="0">
                  <c:v>0</c:v>
                </c:pt>
                <c:pt idx="1">
                  <c:v>1</c:v>
                </c:pt>
                <c:pt idx="2">
                  <c:v>0</c:v>
                </c:pt>
                <c:pt idx="3">
                  <c:v>0</c:v>
                </c:pt>
                <c:pt idx="4">
                  <c:v>1</c:v>
                </c:pt>
                <c:pt idx="5">
                  <c:v>2</c:v>
                </c:pt>
              </c:numCache>
            </c:numRef>
          </c:val>
          <c:extLst>
            <c:ext xmlns:c16="http://schemas.microsoft.com/office/drawing/2014/chart" uri="{C3380CC4-5D6E-409C-BE32-E72D297353CC}">
              <c16:uniqueId val="{00000000-DED6-4DB4-B7F0-DAD40E5C88F6}"/>
            </c:ext>
          </c:extLst>
        </c:ser>
        <c:ser>
          <c:idx val="1"/>
          <c:order val="1"/>
          <c:tx>
            <c:strRef>
              <c:f>'[cijfers monitor sociaal domein 2023 versie 15 maart_2014406-16042024T085016.xlsx]Klachten Bezwaar'!$R$23</c:f>
              <c:strCache>
                <c:ptCount val="1"/>
                <c:pt idx="0">
                  <c:v>2022</c:v>
                </c:pt>
              </c:strCache>
            </c:strRef>
          </c:tx>
          <c:spPr>
            <a:solidFill>
              <a:schemeClr val="accent2"/>
            </a:solidFill>
            <a:ln>
              <a:noFill/>
            </a:ln>
            <a:effectLst/>
          </c:spPr>
          <c:invertIfNegative val="0"/>
          <c:cat>
            <c:strRef>
              <c:f>'[cijfers monitor sociaal domein 2023 versie 15 maart_2014406-16042024T085016.xlsx]Klachten Bezwaar'!$S$21:$X$21</c:f>
              <c:strCache>
                <c:ptCount val="6"/>
                <c:pt idx="0">
                  <c:v>Gegrond</c:v>
                </c:pt>
                <c:pt idx="1">
                  <c:v>Ongegrond</c:v>
                </c:pt>
                <c:pt idx="2">
                  <c:v>Niet-ontvankelijk</c:v>
                </c:pt>
                <c:pt idx="3">
                  <c:v>Ingetrokken</c:v>
                </c:pt>
                <c:pt idx="4">
                  <c:v>In behandeling</c:v>
                </c:pt>
                <c:pt idx="5">
                  <c:v>Totaal</c:v>
                </c:pt>
              </c:strCache>
            </c:strRef>
          </c:cat>
          <c:val>
            <c:numRef>
              <c:f>'[cijfers monitor sociaal domein 2023 versie 15 maart_2014406-16042024T085016.xlsx]Klachten Bezwaar'!$S$23:$X$23</c:f>
              <c:numCache>
                <c:formatCode>General</c:formatCode>
                <c:ptCount val="6"/>
                <c:pt idx="0">
                  <c:v>0</c:v>
                </c:pt>
                <c:pt idx="1">
                  <c:v>0</c:v>
                </c:pt>
                <c:pt idx="2">
                  <c:v>0</c:v>
                </c:pt>
                <c:pt idx="3">
                  <c:v>3</c:v>
                </c:pt>
                <c:pt idx="4">
                  <c:v>0</c:v>
                </c:pt>
                <c:pt idx="5">
                  <c:v>3</c:v>
                </c:pt>
              </c:numCache>
            </c:numRef>
          </c:val>
          <c:extLst>
            <c:ext xmlns:c16="http://schemas.microsoft.com/office/drawing/2014/chart" uri="{C3380CC4-5D6E-409C-BE32-E72D297353CC}">
              <c16:uniqueId val="{00000001-DED6-4DB4-B7F0-DAD40E5C88F6}"/>
            </c:ext>
          </c:extLst>
        </c:ser>
        <c:ser>
          <c:idx val="2"/>
          <c:order val="2"/>
          <c:tx>
            <c:strRef>
              <c:f>'[cijfers monitor sociaal domein 2023 versie 15 maart_2014406-16042024T085016.xlsx]Klachten Bezwaar'!$R$24</c:f>
              <c:strCache>
                <c:ptCount val="1"/>
                <c:pt idx="0">
                  <c:v>2023</c:v>
                </c:pt>
              </c:strCache>
            </c:strRef>
          </c:tx>
          <c:spPr>
            <a:solidFill>
              <a:schemeClr val="accent3"/>
            </a:solidFill>
            <a:ln>
              <a:noFill/>
            </a:ln>
            <a:effectLst/>
          </c:spPr>
          <c:invertIfNegative val="0"/>
          <c:cat>
            <c:strRef>
              <c:f>'[cijfers monitor sociaal domein 2023 versie 15 maart_2014406-16042024T085016.xlsx]Klachten Bezwaar'!$S$21:$X$21</c:f>
              <c:strCache>
                <c:ptCount val="6"/>
                <c:pt idx="0">
                  <c:v>Gegrond</c:v>
                </c:pt>
                <c:pt idx="1">
                  <c:v>Ongegrond</c:v>
                </c:pt>
                <c:pt idx="2">
                  <c:v>Niet-ontvankelijk</c:v>
                </c:pt>
                <c:pt idx="3">
                  <c:v>Ingetrokken</c:v>
                </c:pt>
                <c:pt idx="4">
                  <c:v>In behandeling</c:v>
                </c:pt>
                <c:pt idx="5">
                  <c:v>Totaal</c:v>
                </c:pt>
              </c:strCache>
            </c:strRef>
          </c:cat>
          <c:val>
            <c:numRef>
              <c:f>'[cijfers monitor sociaal domein 2023 versie 15 maart_2014406-16042024T085016.xlsx]Klachten Bezwaar'!$S$24:$X$24</c:f>
              <c:numCache>
                <c:formatCode>General</c:formatCode>
                <c:ptCount val="6"/>
                <c:pt idx="0">
                  <c:v>0</c:v>
                </c:pt>
                <c:pt idx="1">
                  <c:v>1</c:v>
                </c:pt>
                <c:pt idx="2">
                  <c:v>0</c:v>
                </c:pt>
                <c:pt idx="3">
                  <c:v>1</c:v>
                </c:pt>
                <c:pt idx="4">
                  <c:v>3</c:v>
                </c:pt>
                <c:pt idx="5">
                  <c:v>5</c:v>
                </c:pt>
              </c:numCache>
            </c:numRef>
          </c:val>
          <c:extLst>
            <c:ext xmlns:c16="http://schemas.microsoft.com/office/drawing/2014/chart" uri="{C3380CC4-5D6E-409C-BE32-E72D297353CC}">
              <c16:uniqueId val="{00000002-DED6-4DB4-B7F0-DAD40E5C88F6}"/>
            </c:ext>
          </c:extLst>
        </c:ser>
        <c:dLbls>
          <c:showLegendKey val="0"/>
          <c:showVal val="0"/>
          <c:showCatName val="0"/>
          <c:showSerName val="0"/>
          <c:showPercent val="0"/>
          <c:showBubbleSize val="0"/>
        </c:dLbls>
        <c:gapWidth val="219"/>
        <c:overlap val="-27"/>
        <c:axId val="448975984"/>
        <c:axId val="448979224"/>
      </c:barChart>
      <c:catAx>
        <c:axId val="4489759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nl-NL"/>
          </a:p>
        </c:txPr>
        <c:crossAx val="448979224"/>
        <c:crosses val="autoZero"/>
        <c:auto val="1"/>
        <c:lblAlgn val="ctr"/>
        <c:lblOffset val="100"/>
        <c:noMultiLvlLbl val="0"/>
      </c:catAx>
      <c:valAx>
        <c:axId val="4489792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nl-NL"/>
          </a:p>
        </c:txPr>
        <c:crossAx val="448975984"/>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nl-NL"/>
          </a:p>
        </c:txPr>
      </c:dTable>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nl-NL"/>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nl-NL"/>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qaa-Latn-001"/>
              <a:t>Bezwaarschriften</a:t>
            </a:r>
            <a:r>
              <a:rPr lang="qaa-Latn-001" baseline="0"/>
              <a:t> Jeugdwet</a:t>
            </a:r>
            <a:endParaRPr lang="nl-NL"/>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nl-NL"/>
        </a:p>
      </c:txPr>
    </c:title>
    <c:autoTitleDeleted val="0"/>
    <c:plotArea>
      <c:layout/>
      <c:barChart>
        <c:barDir val="col"/>
        <c:grouping val="clustered"/>
        <c:varyColors val="0"/>
        <c:ser>
          <c:idx val="0"/>
          <c:order val="0"/>
          <c:tx>
            <c:strRef>
              <c:f>'[cijfers monitor sociaal domein 2023 versie 15 maart_2014406-16042024T085016.xlsx]Klachten Bezwaar'!$Z$22</c:f>
              <c:strCache>
                <c:ptCount val="1"/>
                <c:pt idx="0">
                  <c:v>2021</c:v>
                </c:pt>
              </c:strCache>
            </c:strRef>
          </c:tx>
          <c:spPr>
            <a:solidFill>
              <a:schemeClr val="accent1"/>
            </a:solidFill>
            <a:ln>
              <a:noFill/>
            </a:ln>
            <a:effectLst/>
          </c:spPr>
          <c:invertIfNegative val="0"/>
          <c:cat>
            <c:strRef>
              <c:f>'[cijfers monitor sociaal domein 2023 versie 15 maart_2014406-16042024T085016.xlsx]Klachten Bezwaar'!$AA$21:$AF$21</c:f>
              <c:strCache>
                <c:ptCount val="6"/>
                <c:pt idx="0">
                  <c:v>Gegrond</c:v>
                </c:pt>
                <c:pt idx="1">
                  <c:v>Ongegrond</c:v>
                </c:pt>
                <c:pt idx="2">
                  <c:v>Niet-ontvankelijk</c:v>
                </c:pt>
                <c:pt idx="3">
                  <c:v>Ingetrokken</c:v>
                </c:pt>
                <c:pt idx="4">
                  <c:v>In behandeling</c:v>
                </c:pt>
                <c:pt idx="5">
                  <c:v>Totaal</c:v>
                </c:pt>
              </c:strCache>
            </c:strRef>
          </c:cat>
          <c:val>
            <c:numRef>
              <c:f>'[cijfers monitor sociaal domein 2023 versie 15 maart_2014406-16042024T085016.xlsx]Klachten Bezwaar'!$AA$22:$AF$22</c:f>
              <c:numCache>
                <c:formatCode>General</c:formatCode>
                <c:ptCount val="6"/>
                <c:pt idx="0">
                  <c:v>1</c:v>
                </c:pt>
                <c:pt idx="1">
                  <c:v>0</c:v>
                </c:pt>
                <c:pt idx="2">
                  <c:v>0</c:v>
                </c:pt>
                <c:pt idx="3">
                  <c:v>0</c:v>
                </c:pt>
                <c:pt idx="4">
                  <c:v>0</c:v>
                </c:pt>
                <c:pt idx="5">
                  <c:v>1</c:v>
                </c:pt>
              </c:numCache>
            </c:numRef>
          </c:val>
          <c:extLst>
            <c:ext xmlns:c16="http://schemas.microsoft.com/office/drawing/2014/chart" uri="{C3380CC4-5D6E-409C-BE32-E72D297353CC}">
              <c16:uniqueId val="{00000000-4933-4FF7-9094-EB01A0B9C058}"/>
            </c:ext>
          </c:extLst>
        </c:ser>
        <c:ser>
          <c:idx val="1"/>
          <c:order val="1"/>
          <c:tx>
            <c:strRef>
              <c:f>'[cijfers monitor sociaal domein 2023 versie 15 maart_2014406-16042024T085016.xlsx]Klachten Bezwaar'!$Z$23</c:f>
              <c:strCache>
                <c:ptCount val="1"/>
                <c:pt idx="0">
                  <c:v>2022</c:v>
                </c:pt>
              </c:strCache>
            </c:strRef>
          </c:tx>
          <c:spPr>
            <a:solidFill>
              <a:schemeClr val="accent2"/>
            </a:solidFill>
            <a:ln>
              <a:noFill/>
            </a:ln>
            <a:effectLst/>
          </c:spPr>
          <c:invertIfNegative val="0"/>
          <c:cat>
            <c:strRef>
              <c:f>'[cijfers monitor sociaal domein 2023 versie 15 maart_2014406-16042024T085016.xlsx]Klachten Bezwaar'!$AA$21:$AF$21</c:f>
              <c:strCache>
                <c:ptCount val="6"/>
                <c:pt idx="0">
                  <c:v>Gegrond</c:v>
                </c:pt>
                <c:pt idx="1">
                  <c:v>Ongegrond</c:v>
                </c:pt>
                <c:pt idx="2">
                  <c:v>Niet-ontvankelijk</c:v>
                </c:pt>
                <c:pt idx="3">
                  <c:v>Ingetrokken</c:v>
                </c:pt>
                <c:pt idx="4">
                  <c:v>In behandeling</c:v>
                </c:pt>
                <c:pt idx="5">
                  <c:v>Totaal</c:v>
                </c:pt>
              </c:strCache>
            </c:strRef>
          </c:cat>
          <c:val>
            <c:numRef>
              <c:f>'[cijfers monitor sociaal domein 2023 versie 15 maart_2014406-16042024T085016.xlsx]Klachten Bezwaar'!$AA$23:$AF$23</c:f>
              <c:numCache>
                <c:formatCode>General</c:formatCode>
                <c:ptCount val="6"/>
                <c:pt idx="0">
                  <c:v>0</c:v>
                </c:pt>
                <c:pt idx="1">
                  <c:v>0</c:v>
                </c:pt>
                <c:pt idx="2">
                  <c:v>0</c:v>
                </c:pt>
                <c:pt idx="3">
                  <c:v>0</c:v>
                </c:pt>
                <c:pt idx="4">
                  <c:v>0</c:v>
                </c:pt>
                <c:pt idx="5">
                  <c:v>0</c:v>
                </c:pt>
              </c:numCache>
            </c:numRef>
          </c:val>
          <c:extLst>
            <c:ext xmlns:c16="http://schemas.microsoft.com/office/drawing/2014/chart" uri="{C3380CC4-5D6E-409C-BE32-E72D297353CC}">
              <c16:uniqueId val="{00000001-4933-4FF7-9094-EB01A0B9C058}"/>
            </c:ext>
          </c:extLst>
        </c:ser>
        <c:ser>
          <c:idx val="2"/>
          <c:order val="2"/>
          <c:tx>
            <c:strRef>
              <c:f>'[cijfers monitor sociaal domein 2023 versie 15 maart_2014406-16042024T085016.xlsx]Klachten Bezwaar'!$Z$24</c:f>
              <c:strCache>
                <c:ptCount val="1"/>
                <c:pt idx="0">
                  <c:v>2023</c:v>
                </c:pt>
              </c:strCache>
            </c:strRef>
          </c:tx>
          <c:spPr>
            <a:solidFill>
              <a:schemeClr val="accent3"/>
            </a:solidFill>
            <a:ln>
              <a:noFill/>
            </a:ln>
            <a:effectLst/>
          </c:spPr>
          <c:invertIfNegative val="0"/>
          <c:cat>
            <c:strRef>
              <c:f>'[cijfers monitor sociaal domein 2023 versie 15 maart_2014406-16042024T085016.xlsx]Klachten Bezwaar'!$AA$21:$AF$21</c:f>
              <c:strCache>
                <c:ptCount val="6"/>
                <c:pt idx="0">
                  <c:v>Gegrond</c:v>
                </c:pt>
                <c:pt idx="1">
                  <c:v>Ongegrond</c:v>
                </c:pt>
                <c:pt idx="2">
                  <c:v>Niet-ontvankelijk</c:v>
                </c:pt>
                <c:pt idx="3">
                  <c:v>Ingetrokken</c:v>
                </c:pt>
                <c:pt idx="4">
                  <c:v>In behandeling</c:v>
                </c:pt>
                <c:pt idx="5">
                  <c:v>Totaal</c:v>
                </c:pt>
              </c:strCache>
            </c:strRef>
          </c:cat>
          <c:val>
            <c:numRef>
              <c:f>'[cijfers monitor sociaal domein 2023 versie 15 maart_2014406-16042024T085016.xlsx]Klachten Bezwaar'!$AA$24:$AF$24</c:f>
              <c:numCache>
                <c:formatCode>General</c:formatCode>
                <c:ptCount val="6"/>
                <c:pt idx="0">
                  <c:v>0</c:v>
                </c:pt>
                <c:pt idx="1">
                  <c:v>0</c:v>
                </c:pt>
                <c:pt idx="2">
                  <c:v>0</c:v>
                </c:pt>
                <c:pt idx="3">
                  <c:v>0</c:v>
                </c:pt>
                <c:pt idx="4">
                  <c:v>0</c:v>
                </c:pt>
                <c:pt idx="5">
                  <c:v>0</c:v>
                </c:pt>
              </c:numCache>
            </c:numRef>
          </c:val>
          <c:extLst>
            <c:ext xmlns:c16="http://schemas.microsoft.com/office/drawing/2014/chart" uri="{C3380CC4-5D6E-409C-BE32-E72D297353CC}">
              <c16:uniqueId val="{00000002-4933-4FF7-9094-EB01A0B9C058}"/>
            </c:ext>
          </c:extLst>
        </c:ser>
        <c:dLbls>
          <c:showLegendKey val="0"/>
          <c:showVal val="0"/>
          <c:showCatName val="0"/>
          <c:showSerName val="0"/>
          <c:showPercent val="0"/>
          <c:showBubbleSize val="0"/>
        </c:dLbls>
        <c:gapWidth val="219"/>
        <c:overlap val="-27"/>
        <c:axId val="656247400"/>
        <c:axId val="656248120"/>
      </c:barChart>
      <c:catAx>
        <c:axId val="6562474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nl-NL"/>
          </a:p>
        </c:txPr>
        <c:crossAx val="656248120"/>
        <c:crosses val="autoZero"/>
        <c:auto val="1"/>
        <c:lblAlgn val="ctr"/>
        <c:lblOffset val="100"/>
        <c:noMultiLvlLbl val="0"/>
      </c:catAx>
      <c:valAx>
        <c:axId val="6562481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nl-NL"/>
          </a:p>
        </c:txPr>
        <c:crossAx val="656247400"/>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nl-NL"/>
          </a:p>
        </c:txPr>
      </c:dTable>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nl-NL"/>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nl-NL"/>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800"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800"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8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0.43875</cdr:x>
      <cdr:y>0.69092</cdr:y>
    </cdr:from>
    <cdr:to>
      <cdr:x>0.54986</cdr:x>
      <cdr:y>0.89295</cdr:y>
    </cdr:to>
    <cdr:sp macro="" textlink="">
      <cdr:nvSpPr>
        <cdr:cNvPr id="2" name="Tekstvak 1">
          <a:extLst xmlns:a="http://schemas.openxmlformats.org/drawingml/2006/main">
            <a:ext uri="{FF2B5EF4-FFF2-40B4-BE49-F238E27FC236}">
              <a16:creationId xmlns:a16="http://schemas.microsoft.com/office/drawing/2014/main" id="{AF2887DA-449C-F947-6D6A-AC9C3A353E61}"/>
            </a:ext>
          </a:extLst>
        </cdr:cNvPr>
        <cdr:cNvSpPr txBox="1"/>
      </cdr:nvSpPr>
      <cdr:spPr>
        <a:xfrm xmlns:a="http://schemas.openxmlformats.org/drawingml/2006/main">
          <a:off x="3610744" y="3127078"/>
          <a:ext cx="914400" cy="914400"/>
        </a:xfrm>
        <a:prstGeom xmlns:a="http://schemas.openxmlformats.org/drawingml/2006/main" prst="rect">
          <a:avLst/>
        </a:prstGeom>
      </cdr:spPr>
      <cdr:txBody>
        <a:bodyPr xmlns:a="http://schemas.openxmlformats.org/drawingml/2006/main" vertOverflow="clip" vert="horz" wrap="none" lIns="91440" tIns="45720" rIns="91440" bIns="45720" rtlCol="0" anchor="ctr">
          <a:noAutofit/>
        </a:bodyPr>
        <a:lstStyle xmlns:a="http://schemas.openxmlformats.org/drawingml/2006/main"/>
        <a:p xmlns:a="http://schemas.openxmlformats.org/drawingml/2006/main">
          <a:endParaRPr lang="nl-NL" sz="2000" dirty="0"/>
        </a:p>
      </cdr:txBody>
    </cdr:sp>
  </cdr:relSizeAnchor>
  <cdr:relSizeAnchor xmlns:cdr="http://schemas.openxmlformats.org/drawingml/2006/chartDrawing">
    <cdr:from>
      <cdr:x>0.43</cdr:x>
      <cdr:y>0.62728</cdr:y>
    </cdr:from>
    <cdr:to>
      <cdr:x>0.54111</cdr:x>
      <cdr:y>0.82931</cdr:y>
    </cdr:to>
    <cdr:sp macro="" textlink="">
      <cdr:nvSpPr>
        <cdr:cNvPr id="3" name="Tekstvak 2">
          <a:extLst xmlns:a="http://schemas.openxmlformats.org/drawingml/2006/main">
            <a:ext uri="{FF2B5EF4-FFF2-40B4-BE49-F238E27FC236}">
              <a16:creationId xmlns:a16="http://schemas.microsoft.com/office/drawing/2014/main" id="{0744DE73-B402-2ED5-C69A-5F63300AAC2E}"/>
            </a:ext>
          </a:extLst>
        </cdr:cNvPr>
        <cdr:cNvSpPr txBox="1"/>
      </cdr:nvSpPr>
      <cdr:spPr>
        <a:xfrm xmlns:a="http://schemas.openxmlformats.org/drawingml/2006/main">
          <a:off x="3538736" y="2839046"/>
          <a:ext cx="914400" cy="914400"/>
        </a:xfrm>
        <a:prstGeom xmlns:a="http://schemas.openxmlformats.org/drawingml/2006/main" prst="rect">
          <a:avLst/>
        </a:prstGeom>
      </cdr:spPr>
      <cdr:txBody>
        <a:bodyPr xmlns:a="http://schemas.openxmlformats.org/drawingml/2006/main" vertOverflow="clip" vert="horz" wrap="none" lIns="91440" tIns="45720" rIns="91440" bIns="45720" rtlCol="0" anchor="ctr">
          <a:noAutofit/>
        </a:bodyPr>
        <a:lstStyle xmlns:a="http://schemas.openxmlformats.org/drawingml/2006/main"/>
        <a:p xmlns:a="http://schemas.openxmlformats.org/drawingml/2006/main">
          <a:endParaRPr lang="nl-NL" sz="2000" dirty="0"/>
        </a:p>
      </cdr:txBody>
    </cdr:sp>
  </cdr:relSizeAnchor>
  <cdr:relSizeAnchor xmlns:cdr="http://schemas.openxmlformats.org/drawingml/2006/chartDrawing">
    <cdr:from>
      <cdr:x>0.4475</cdr:x>
      <cdr:y>0.21362</cdr:y>
    </cdr:from>
    <cdr:to>
      <cdr:x>0.55861</cdr:x>
      <cdr:y>0.41565</cdr:y>
    </cdr:to>
    <cdr:sp macro="" textlink="">
      <cdr:nvSpPr>
        <cdr:cNvPr id="4" name="Tekstvak 3">
          <a:extLst xmlns:a="http://schemas.openxmlformats.org/drawingml/2006/main">
            <a:ext uri="{FF2B5EF4-FFF2-40B4-BE49-F238E27FC236}">
              <a16:creationId xmlns:a16="http://schemas.microsoft.com/office/drawing/2014/main" id="{5E34CBBC-C721-A372-1674-E19C209F02C1}"/>
            </a:ext>
          </a:extLst>
        </cdr:cNvPr>
        <cdr:cNvSpPr txBox="1"/>
      </cdr:nvSpPr>
      <cdr:spPr>
        <a:xfrm xmlns:a="http://schemas.openxmlformats.org/drawingml/2006/main">
          <a:off x="3682752" y="966838"/>
          <a:ext cx="914400" cy="914400"/>
        </a:xfrm>
        <a:prstGeom xmlns:a="http://schemas.openxmlformats.org/drawingml/2006/main" prst="rect">
          <a:avLst/>
        </a:prstGeom>
      </cdr:spPr>
      <cdr:txBody>
        <a:bodyPr xmlns:a="http://schemas.openxmlformats.org/drawingml/2006/main" vertOverflow="clip" vert="horz" wrap="none" lIns="91440" tIns="45720" rIns="91440" bIns="45720" rtlCol="0" anchor="ctr">
          <a:noAutofit/>
        </a:bodyPr>
        <a:lstStyle xmlns:a="http://schemas.openxmlformats.org/drawingml/2006/main"/>
        <a:p xmlns:a="http://schemas.openxmlformats.org/drawingml/2006/main">
          <a:endParaRPr lang="nl-NL" sz="2000" dirty="0"/>
        </a:p>
      </cdr:txBody>
    </cdr:sp>
  </cdr:relSizeAnchor>
  <cdr:relSizeAnchor xmlns:cdr="http://schemas.openxmlformats.org/drawingml/2006/chartDrawing">
    <cdr:from>
      <cdr:x>0.52625</cdr:x>
      <cdr:y>0.62728</cdr:y>
    </cdr:from>
    <cdr:to>
      <cdr:x>0.63736</cdr:x>
      <cdr:y>0.82931</cdr:y>
    </cdr:to>
    <cdr:sp macro="" textlink="">
      <cdr:nvSpPr>
        <cdr:cNvPr id="5" name="Tekstvak 4">
          <a:extLst xmlns:a="http://schemas.openxmlformats.org/drawingml/2006/main">
            <a:ext uri="{FF2B5EF4-FFF2-40B4-BE49-F238E27FC236}">
              <a16:creationId xmlns:a16="http://schemas.microsoft.com/office/drawing/2014/main" id="{8B528193-7A72-7608-D7BC-E6B9B1EB0743}"/>
            </a:ext>
          </a:extLst>
        </cdr:cNvPr>
        <cdr:cNvSpPr txBox="1"/>
      </cdr:nvSpPr>
      <cdr:spPr>
        <a:xfrm xmlns:a="http://schemas.openxmlformats.org/drawingml/2006/main">
          <a:off x="4330824" y="2839046"/>
          <a:ext cx="914400" cy="914400"/>
        </a:xfrm>
        <a:prstGeom xmlns:a="http://schemas.openxmlformats.org/drawingml/2006/main" prst="rect">
          <a:avLst/>
        </a:prstGeom>
      </cdr:spPr>
      <cdr:txBody>
        <a:bodyPr xmlns:a="http://schemas.openxmlformats.org/drawingml/2006/main" vertOverflow="clip" vert="horz" wrap="none" lIns="91440" tIns="45720" rIns="91440" bIns="45720" rtlCol="0" anchor="ctr">
          <a:noAutofit/>
        </a:bodyPr>
        <a:lstStyle xmlns:a="http://schemas.openxmlformats.org/drawingml/2006/main"/>
        <a:p xmlns:a="http://schemas.openxmlformats.org/drawingml/2006/main">
          <a:r>
            <a:rPr lang="nl-NL" sz="2000" dirty="0">
              <a:solidFill>
                <a:schemeClr val="bg1"/>
              </a:solidFill>
            </a:rPr>
            <a:t>469</a:t>
          </a:r>
        </a:p>
      </cdr:txBody>
    </cdr:sp>
  </cdr:relSizeAnchor>
  <cdr:relSizeAnchor xmlns:cdr="http://schemas.openxmlformats.org/drawingml/2006/chartDrawing">
    <cdr:from>
      <cdr:x>0.4475</cdr:x>
      <cdr:y>0.19771</cdr:y>
    </cdr:from>
    <cdr:to>
      <cdr:x>0.55861</cdr:x>
      <cdr:y>0.39974</cdr:y>
    </cdr:to>
    <cdr:sp macro="" textlink="">
      <cdr:nvSpPr>
        <cdr:cNvPr id="6" name="Tekstvak 5">
          <a:extLst xmlns:a="http://schemas.openxmlformats.org/drawingml/2006/main">
            <a:ext uri="{FF2B5EF4-FFF2-40B4-BE49-F238E27FC236}">
              <a16:creationId xmlns:a16="http://schemas.microsoft.com/office/drawing/2014/main" id="{A697D5A2-3D24-DB6D-3709-87944251431B}"/>
            </a:ext>
          </a:extLst>
        </cdr:cNvPr>
        <cdr:cNvSpPr txBox="1"/>
      </cdr:nvSpPr>
      <cdr:spPr>
        <a:xfrm xmlns:a="http://schemas.openxmlformats.org/drawingml/2006/main">
          <a:off x="3682752" y="894830"/>
          <a:ext cx="914400" cy="914400"/>
        </a:xfrm>
        <a:prstGeom xmlns:a="http://schemas.openxmlformats.org/drawingml/2006/main" prst="rect">
          <a:avLst/>
        </a:prstGeom>
      </cdr:spPr>
      <cdr:txBody>
        <a:bodyPr xmlns:a="http://schemas.openxmlformats.org/drawingml/2006/main" vertOverflow="clip" vert="horz" wrap="none" lIns="91440" tIns="45720" rIns="91440" bIns="45720" rtlCol="0" anchor="ctr">
          <a:noAutofit/>
        </a:bodyPr>
        <a:lstStyle xmlns:a="http://schemas.openxmlformats.org/drawingml/2006/main"/>
        <a:p xmlns:a="http://schemas.openxmlformats.org/drawingml/2006/main">
          <a:endParaRPr lang="nl-NL" sz="2000" dirty="0"/>
        </a:p>
      </cdr:txBody>
    </cdr:sp>
  </cdr:relSizeAnchor>
  <cdr:relSizeAnchor xmlns:cdr="http://schemas.openxmlformats.org/drawingml/2006/chartDrawing">
    <cdr:from>
      <cdr:x>0.43</cdr:x>
      <cdr:y>0.13407</cdr:y>
    </cdr:from>
    <cdr:to>
      <cdr:x>0.4825</cdr:x>
      <cdr:y>0.29317</cdr:y>
    </cdr:to>
    <cdr:sp macro="" textlink="">
      <cdr:nvSpPr>
        <cdr:cNvPr id="7" name="Tekstvak 6">
          <a:extLst xmlns:a="http://schemas.openxmlformats.org/drawingml/2006/main">
            <a:ext uri="{FF2B5EF4-FFF2-40B4-BE49-F238E27FC236}">
              <a16:creationId xmlns:a16="http://schemas.microsoft.com/office/drawing/2014/main" id="{FA60DA6D-C0E0-EBDE-54CF-010FA208CAE2}"/>
            </a:ext>
          </a:extLst>
        </cdr:cNvPr>
        <cdr:cNvSpPr txBox="1"/>
      </cdr:nvSpPr>
      <cdr:spPr>
        <a:xfrm xmlns:a="http://schemas.openxmlformats.org/drawingml/2006/main">
          <a:off x="3538736" y="606798"/>
          <a:ext cx="432048" cy="720080"/>
        </a:xfrm>
        <a:prstGeom xmlns:a="http://schemas.openxmlformats.org/drawingml/2006/main" prst="rect">
          <a:avLst/>
        </a:prstGeom>
      </cdr:spPr>
      <cdr:txBody>
        <a:bodyPr xmlns:a="http://schemas.openxmlformats.org/drawingml/2006/main" vertOverflow="clip" vert="horz" wrap="none" lIns="91440" tIns="45720" rIns="91440" bIns="45720" rtlCol="0" anchor="ctr">
          <a:noAutofit/>
        </a:bodyPr>
        <a:lstStyle xmlns:a="http://schemas.openxmlformats.org/drawingml/2006/main"/>
        <a:p xmlns:a="http://schemas.openxmlformats.org/drawingml/2006/main">
          <a:endParaRPr lang="nl-NL" sz="2000" dirty="0"/>
        </a:p>
      </cdr:txBody>
    </cdr:sp>
  </cdr:relSizeAnchor>
  <cdr:relSizeAnchor xmlns:cdr="http://schemas.openxmlformats.org/drawingml/2006/chartDrawing">
    <cdr:from>
      <cdr:x>0.42125</cdr:x>
      <cdr:y>0.16589</cdr:y>
    </cdr:from>
    <cdr:to>
      <cdr:x>0.4825</cdr:x>
      <cdr:y>0.29317</cdr:y>
    </cdr:to>
    <cdr:sp macro="" textlink="">
      <cdr:nvSpPr>
        <cdr:cNvPr id="8" name="Tekstvak 7">
          <a:extLst xmlns:a="http://schemas.openxmlformats.org/drawingml/2006/main">
            <a:ext uri="{FF2B5EF4-FFF2-40B4-BE49-F238E27FC236}">
              <a16:creationId xmlns:a16="http://schemas.microsoft.com/office/drawing/2014/main" id="{B5428E7D-ED5C-9F56-96E6-72B6DBBC3969}"/>
            </a:ext>
          </a:extLst>
        </cdr:cNvPr>
        <cdr:cNvSpPr txBox="1"/>
      </cdr:nvSpPr>
      <cdr:spPr>
        <a:xfrm xmlns:a="http://schemas.openxmlformats.org/drawingml/2006/main">
          <a:off x="3466728" y="750814"/>
          <a:ext cx="504056" cy="576064"/>
        </a:xfrm>
        <a:prstGeom xmlns:a="http://schemas.openxmlformats.org/drawingml/2006/main" prst="rect">
          <a:avLst/>
        </a:prstGeom>
      </cdr:spPr>
      <cdr:txBody>
        <a:bodyPr xmlns:a="http://schemas.openxmlformats.org/drawingml/2006/main" vertOverflow="clip" vert="horz" wrap="none" lIns="91440" tIns="45720" rIns="91440" bIns="45720" rtlCol="0" anchor="ctr">
          <a:noAutofit/>
        </a:bodyPr>
        <a:lstStyle xmlns:a="http://schemas.openxmlformats.org/drawingml/2006/main"/>
        <a:p xmlns:a="http://schemas.openxmlformats.org/drawingml/2006/main">
          <a:endParaRPr lang="nl-NL" sz="2000" dirty="0"/>
        </a:p>
      </cdr:txBody>
    </cdr:sp>
  </cdr:relSizeAnchor>
  <cdr:relSizeAnchor xmlns:cdr="http://schemas.openxmlformats.org/drawingml/2006/chartDrawing">
    <cdr:from>
      <cdr:x>0.42125</cdr:x>
      <cdr:y>0.16589</cdr:y>
    </cdr:from>
    <cdr:to>
      <cdr:x>0.5175</cdr:x>
      <cdr:y>0.3409</cdr:y>
    </cdr:to>
    <cdr:sp macro="" textlink="">
      <cdr:nvSpPr>
        <cdr:cNvPr id="10" name="Tekstvak 9">
          <a:extLst xmlns:a="http://schemas.openxmlformats.org/drawingml/2006/main">
            <a:ext uri="{FF2B5EF4-FFF2-40B4-BE49-F238E27FC236}">
              <a16:creationId xmlns:a16="http://schemas.microsoft.com/office/drawing/2014/main" id="{F2B57BE2-E9A4-C966-375B-AE56C06A38F0}"/>
            </a:ext>
          </a:extLst>
        </cdr:cNvPr>
        <cdr:cNvSpPr txBox="1"/>
      </cdr:nvSpPr>
      <cdr:spPr>
        <a:xfrm xmlns:a="http://schemas.openxmlformats.org/drawingml/2006/main">
          <a:off x="3466728" y="750814"/>
          <a:ext cx="792088" cy="792088"/>
        </a:xfrm>
        <a:prstGeom xmlns:a="http://schemas.openxmlformats.org/drawingml/2006/main" prst="rect">
          <a:avLst/>
        </a:prstGeom>
      </cdr:spPr>
      <cdr:txBody>
        <a:bodyPr xmlns:a="http://schemas.openxmlformats.org/drawingml/2006/main" vertOverflow="clip" vert="horz" wrap="none" lIns="91440" tIns="45720" rIns="91440" bIns="45720" rtlCol="0" anchor="ctr">
          <a:noAutofit/>
        </a:bodyPr>
        <a:lstStyle xmlns:a="http://schemas.openxmlformats.org/drawingml/2006/main"/>
        <a:p xmlns:a="http://schemas.openxmlformats.org/drawingml/2006/main">
          <a:endParaRPr lang="nl-NL" sz="2000" dirty="0"/>
        </a:p>
      </cdr:txBody>
    </cdr:sp>
  </cdr:relSizeAnchor>
  <cdr:relSizeAnchor xmlns:cdr="http://schemas.openxmlformats.org/drawingml/2006/chartDrawing">
    <cdr:from>
      <cdr:x>0.42125</cdr:x>
      <cdr:y>0.08836</cdr:y>
    </cdr:from>
    <cdr:to>
      <cdr:x>0.535</cdr:x>
      <cdr:y>0.3409</cdr:y>
    </cdr:to>
    <cdr:sp macro="" textlink="">
      <cdr:nvSpPr>
        <cdr:cNvPr id="11" name="Tekstvak 10">
          <a:extLst xmlns:a="http://schemas.openxmlformats.org/drawingml/2006/main">
            <a:ext uri="{FF2B5EF4-FFF2-40B4-BE49-F238E27FC236}">
              <a16:creationId xmlns:a16="http://schemas.microsoft.com/office/drawing/2014/main" id="{7557E1FD-F56F-44B7-F068-C476383AE9B8}"/>
            </a:ext>
          </a:extLst>
        </cdr:cNvPr>
        <cdr:cNvSpPr txBox="1"/>
      </cdr:nvSpPr>
      <cdr:spPr>
        <a:xfrm xmlns:a="http://schemas.openxmlformats.org/drawingml/2006/main">
          <a:off x="3466729" y="399902"/>
          <a:ext cx="936108" cy="1143000"/>
        </a:xfrm>
        <a:prstGeom xmlns:a="http://schemas.openxmlformats.org/drawingml/2006/main" prst="rect">
          <a:avLst/>
        </a:prstGeom>
      </cdr:spPr>
      <cdr:txBody>
        <a:bodyPr xmlns:a="http://schemas.openxmlformats.org/drawingml/2006/main" vertOverflow="clip" vert="horz" wrap="none" lIns="91440" tIns="45720" rIns="91440" bIns="45720" rtlCol="0" anchor="ctr">
          <a:noAutofit/>
        </a:bodyPr>
        <a:lstStyle xmlns:a="http://schemas.openxmlformats.org/drawingml/2006/main"/>
        <a:p xmlns:a="http://schemas.openxmlformats.org/drawingml/2006/main">
          <a:r>
            <a:rPr lang="nl-NL" sz="2000" dirty="0">
              <a:solidFill>
                <a:schemeClr val="bg1"/>
              </a:solidFill>
            </a:rPr>
            <a:t>50</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889938" cy="493633"/>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777607" y="0"/>
            <a:ext cx="2889938" cy="493633"/>
          </a:xfrm>
          <a:prstGeom prst="rect">
            <a:avLst/>
          </a:prstGeom>
        </p:spPr>
        <p:txBody>
          <a:bodyPr vert="horz" lIns="91440" tIns="45720" rIns="91440" bIns="45720" rtlCol="0"/>
          <a:lstStyle>
            <a:lvl1pPr algn="r">
              <a:defRPr sz="1200"/>
            </a:lvl1pPr>
          </a:lstStyle>
          <a:p>
            <a:fld id="{92FCA0A8-14F0-40BE-BBA5-05EABF16245A}" type="datetimeFigureOut">
              <a:rPr lang="nl-NL" smtClean="0"/>
              <a:t>6-6-2024</a:t>
            </a:fld>
            <a:endParaRPr lang="nl-NL"/>
          </a:p>
        </p:txBody>
      </p:sp>
      <p:sp>
        <p:nvSpPr>
          <p:cNvPr id="4" name="Tijdelijke aanduiding voor voettekst 3"/>
          <p:cNvSpPr>
            <a:spLocks noGrp="1"/>
          </p:cNvSpPr>
          <p:nvPr>
            <p:ph type="ftr" sz="quarter" idx="2"/>
          </p:nvPr>
        </p:nvSpPr>
        <p:spPr>
          <a:xfrm>
            <a:off x="0" y="9377316"/>
            <a:ext cx="2889938" cy="493633"/>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777607" y="9377316"/>
            <a:ext cx="2889938" cy="493633"/>
          </a:xfrm>
          <a:prstGeom prst="rect">
            <a:avLst/>
          </a:prstGeom>
        </p:spPr>
        <p:txBody>
          <a:bodyPr vert="horz" lIns="91440" tIns="45720" rIns="91440" bIns="45720" rtlCol="0" anchor="b"/>
          <a:lstStyle>
            <a:lvl1pPr algn="r">
              <a:defRPr sz="1200"/>
            </a:lvl1pPr>
          </a:lstStyle>
          <a:p>
            <a:fld id="{9CC3AC64-8817-4942-9F0A-8C4C8575DE4E}" type="slidenum">
              <a:rPr lang="nl-NL" smtClean="0"/>
              <a:t>‹nr.›</a:t>
            </a:fld>
            <a:endParaRPr lang="nl-NL"/>
          </a:p>
        </p:txBody>
      </p:sp>
    </p:spTree>
    <p:extLst>
      <p:ext uri="{BB962C8B-B14F-4D97-AF65-F5344CB8AC3E}">
        <p14:creationId xmlns:p14="http://schemas.microsoft.com/office/powerpoint/2010/main" val="40529103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889938" cy="493633"/>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777607" y="0"/>
            <a:ext cx="2889938" cy="493633"/>
          </a:xfrm>
          <a:prstGeom prst="rect">
            <a:avLst/>
          </a:prstGeom>
        </p:spPr>
        <p:txBody>
          <a:bodyPr vert="horz" lIns="91440" tIns="45720" rIns="91440" bIns="45720" rtlCol="0"/>
          <a:lstStyle>
            <a:lvl1pPr algn="r">
              <a:defRPr sz="1200"/>
            </a:lvl1pPr>
          </a:lstStyle>
          <a:p>
            <a:fld id="{FF04CF06-8737-4FFF-92D5-FCC18801774E}" type="datetimeFigureOut">
              <a:rPr lang="nl-NL" smtClean="0"/>
              <a:t>6-6-2024</a:t>
            </a:fld>
            <a:endParaRPr lang="nl-NL"/>
          </a:p>
        </p:txBody>
      </p:sp>
      <p:sp>
        <p:nvSpPr>
          <p:cNvPr id="4" name="Tijdelijke aanduiding voor dia-afbeelding 3"/>
          <p:cNvSpPr>
            <a:spLocks noGrp="1" noRot="1" noChangeAspect="1"/>
          </p:cNvSpPr>
          <p:nvPr>
            <p:ph type="sldImg" idx="2"/>
          </p:nvPr>
        </p:nvSpPr>
        <p:spPr>
          <a:xfrm>
            <a:off x="866775" y="739775"/>
            <a:ext cx="4935538" cy="3703638"/>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66909" y="4689515"/>
            <a:ext cx="5335270" cy="4442698"/>
          </a:xfrm>
          <a:prstGeom prst="rect">
            <a:avLst/>
          </a:prstGeom>
        </p:spPr>
        <p:txBody>
          <a:bodyPr vert="horz" lIns="91440" tIns="45720" rIns="91440" bIns="45720" rtlCol="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9377316"/>
            <a:ext cx="2889938" cy="493633"/>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777607" y="9377316"/>
            <a:ext cx="2889938" cy="493633"/>
          </a:xfrm>
          <a:prstGeom prst="rect">
            <a:avLst/>
          </a:prstGeom>
        </p:spPr>
        <p:txBody>
          <a:bodyPr vert="horz" lIns="91440" tIns="45720" rIns="91440" bIns="45720" rtlCol="0" anchor="b"/>
          <a:lstStyle>
            <a:lvl1pPr algn="r">
              <a:defRPr sz="1200"/>
            </a:lvl1pPr>
          </a:lstStyle>
          <a:p>
            <a:fld id="{18D54A27-7E31-4CBC-BB8E-15E3B4A03561}" type="slidenum">
              <a:rPr lang="nl-NL" smtClean="0"/>
              <a:t>‹nr.›</a:t>
            </a:fld>
            <a:endParaRPr lang="nl-NL"/>
          </a:p>
        </p:txBody>
      </p:sp>
    </p:spTree>
    <p:extLst>
      <p:ext uri="{BB962C8B-B14F-4D97-AF65-F5344CB8AC3E}">
        <p14:creationId xmlns:p14="http://schemas.microsoft.com/office/powerpoint/2010/main" val="3821026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18D54A27-7E31-4CBC-BB8E-15E3B4A03561}" type="slidenum">
              <a:rPr lang="nl-NL" smtClean="0"/>
              <a:t>1</a:t>
            </a:fld>
            <a:endParaRPr lang="nl-NL"/>
          </a:p>
        </p:txBody>
      </p:sp>
    </p:spTree>
    <p:extLst>
      <p:ext uri="{BB962C8B-B14F-4D97-AF65-F5344CB8AC3E}">
        <p14:creationId xmlns:p14="http://schemas.microsoft.com/office/powerpoint/2010/main" val="21026658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qaa-Latn-001" sz="1200" b="1" kern="1200" noProof="0" dirty="0">
                <a:solidFill>
                  <a:schemeClr val="tx1"/>
                </a:solidFill>
                <a:latin typeface="+mn-lt"/>
                <a:ea typeface="+mn-ea"/>
                <a:cs typeface="+mn-cs"/>
              </a:rPr>
              <a:t>Mantelzorgers</a:t>
            </a:r>
          </a:p>
          <a:p>
            <a:pPr marL="0" marR="0" lvl="0" indent="0" algn="l" defTabSz="914400" rtl="0" eaLnBrk="1" fontAlgn="auto" latinLnBrk="0" hangingPunct="1">
              <a:lnSpc>
                <a:spcPct val="100000"/>
              </a:lnSpc>
              <a:spcBef>
                <a:spcPts val="0"/>
              </a:spcBef>
              <a:spcAft>
                <a:spcPts val="0"/>
              </a:spcAft>
              <a:buClrTx/>
              <a:buSzTx/>
              <a:buFontTx/>
              <a:buNone/>
              <a:tabLst/>
              <a:defRPr/>
            </a:pPr>
            <a:r>
              <a:rPr lang="qaa-Latn-001" sz="1200" kern="1200" noProof="0" dirty="0">
                <a:solidFill>
                  <a:schemeClr val="tx1"/>
                </a:solidFill>
                <a:latin typeface="+mn-lt"/>
                <a:ea typeface="+mn-ea"/>
                <a:cs typeface="+mn-cs"/>
              </a:rPr>
              <a:t>Er is in 2023 een flinke stijging in het aantal ingeschreven mantelzorgers én mantelzorgcontacten. </a:t>
            </a:r>
            <a:r>
              <a:rPr lang="nl-NL" sz="1200" kern="1200" noProof="0" dirty="0">
                <a:solidFill>
                  <a:schemeClr val="tx1"/>
                </a:solidFill>
                <a:latin typeface="+mn-lt"/>
                <a:ea typeface="+mn-ea"/>
                <a:cs typeface="+mn-cs"/>
              </a:rPr>
              <a:t>D</a:t>
            </a:r>
            <a:r>
              <a:rPr lang="qaa-Latn-001" sz="1200" kern="1200" noProof="0" dirty="0">
                <a:solidFill>
                  <a:schemeClr val="tx1"/>
                </a:solidFill>
                <a:latin typeface="+mn-lt"/>
                <a:ea typeface="+mn-ea"/>
                <a:cs typeface="+mn-cs"/>
              </a:rPr>
              <a:t>it kan verklaard worden door de actieve inzet van de LEVgroep om deze groep te benaderen. </a:t>
            </a:r>
            <a:endParaRPr lang="nl-NL" sz="1200" kern="1200" noProof="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kern="1200" noProof="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qaa-Latn-001" sz="1200" b="1" kern="1200" noProof="0" dirty="0">
                <a:solidFill>
                  <a:schemeClr val="tx1"/>
                </a:solidFill>
                <a:latin typeface="+mn-lt"/>
                <a:ea typeface="+mn-ea"/>
                <a:cs typeface="+mn-cs"/>
              </a:rPr>
              <a:t>Mantelzorgondersteuning</a:t>
            </a:r>
          </a:p>
          <a:p>
            <a:pPr marL="0" marR="0" lvl="0" indent="0" algn="l" defTabSz="914400" rtl="0" eaLnBrk="1" fontAlgn="auto" latinLnBrk="0" hangingPunct="1">
              <a:lnSpc>
                <a:spcPct val="100000"/>
              </a:lnSpc>
              <a:spcBef>
                <a:spcPts val="0"/>
              </a:spcBef>
              <a:spcAft>
                <a:spcPts val="0"/>
              </a:spcAft>
              <a:buClrTx/>
              <a:buSzTx/>
              <a:buFontTx/>
              <a:buNone/>
              <a:tabLst/>
              <a:defRPr/>
            </a:pPr>
            <a:r>
              <a:rPr lang="qaa-Latn-001" sz="1200" kern="1200" noProof="0" dirty="0">
                <a:solidFill>
                  <a:schemeClr val="tx1"/>
                </a:solidFill>
                <a:latin typeface="+mn-lt"/>
                <a:ea typeface="+mn-ea"/>
                <a:cs typeface="+mn-cs"/>
              </a:rPr>
              <a:t>Een mantelzorger krijgt van de gemeente, uitgevoerd door de L</a:t>
            </a:r>
            <a:r>
              <a:rPr lang="en-US" sz="1200" kern="1200" noProof="0" dirty="0">
                <a:solidFill>
                  <a:schemeClr val="tx1"/>
                </a:solidFill>
                <a:latin typeface="+mn-lt"/>
                <a:ea typeface="+mn-ea"/>
                <a:cs typeface="+mn-cs"/>
              </a:rPr>
              <a:t>EV</a:t>
            </a:r>
            <a:r>
              <a:rPr lang="qaa-Latn-001" sz="1200" kern="1200" noProof="0" dirty="0">
                <a:solidFill>
                  <a:schemeClr val="tx1"/>
                </a:solidFill>
                <a:latin typeface="+mn-lt"/>
                <a:ea typeface="+mn-ea"/>
                <a:cs typeface="+mn-cs"/>
              </a:rPr>
              <a:t>vgroep, ondersteuning. </a:t>
            </a:r>
            <a:r>
              <a:rPr lang="nl-NL" sz="1200" kern="1200" noProof="0" dirty="0">
                <a:solidFill>
                  <a:schemeClr val="tx1"/>
                </a:solidFill>
                <a:latin typeface="+mn-lt"/>
                <a:ea typeface="+mn-ea"/>
                <a:cs typeface="+mn-cs"/>
              </a:rPr>
              <a:t>Z</a:t>
            </a:r>
            <a:r>
              <a:rPr lang="qaa-Latn-001" sz="1200" kern="1200" noProof="0" dirty="0">
                <a:solidFill>
                  <a:schemeClr val="tx1"/>
                </a:solidFill>
                <a:latin typeface="+mn-lt"/>
                <a:ea typeface="+mn-ea"/>
                <a:cs typeface="+mn-cs"/>
              </a:rPr>
              <a:t>o is er het Steunpunt Mantezorg. Het Steunpunt is een centraal punt met relevante informatie</a:t>
            </a:r>
            <a:r>
              <a:rPr lang="en-US" sz="1200" kern="1200" noProof="0" dirty="0">
                <a:solidFill>
                  <a:schemeClr val="tx1"/>
                </a:solidFill>
                <a:latin typeface="+mn-lt"/>
                <a:ea typeface="+mn-ea"/>
                <a:cs typeface="+mn-cs"/>
              </a:rPr>
              <a:t>. H</a:t>
            </a:r>
            <a:r>
              <a:rPr lang="qaa-Latn-001" sz="1200" kern="1200" noProof="0" dirty="0">
                <a:solidFill>
                  <a:schemeClr val="tx1"/>
                </a:solidFill>
                <a:latin typeface="+mn-lt"/>
                <a:ea typeface="+mn-ea"/>
                <a:cs typeface="+mn-cs"/>
              </a:rPr>
              <a:t>et</a:t>
            </a:r>
            <a:r>
              <a:rPr lang="en-US" sz="1200" kern="1200" noProof="0" dirty="0">
                <a:solidFill>
                  <a:schemeClr val="tx1"/>
                </a:solidFill>
                <a:latin typeface="+mn-lt"/>
                <a:ea typeface="+mn-ea"/>
                <a:cs typeface="+mn-cs"/>
              </a:rPr>
              <a:t> punt</a:t>
            </a:r>
            <a:r>
              <a:rPr lang="qaa-Latn-001" sz="1200" kern="1200" noProof="0" dirty="0">
                <a:solidFill>
                  <a:schemeClr val="tx1"/>
                </a:solidFill>
                <a:latin typeface="+mn-lt"/>
                <a:ea typeface="+mn-ea"/>
                <a:cs typeface="+mn-cs"/>
              </a:rPr>
              <a:t> kan advies geven en er wordt emotionele ondersteuning geboden. </a:t>
            </a:r>
            <a:r>
              <a:rPr lang="nl-NL" sz="1200" kern="1200" noProof="0" dirty="0">
                <a:solidFill>
                  <a:schemeClr val="tx1"/>
                </a:solidFill>
                <a:latin typeface="+mn-lt"/>
                <a:ea typeface="+mn-ea"/>
                <a:cs typeface="+mn-cs"/>
              </a:rPr>
              <a:t>D</a:t>
            </a:r>
            <a:r>
              <a:rPr lang="qaa-Latn-001" sz="1200" kern="1200" noProof="0" dirty="0">
                <a:solidFill>
                  <a:schemeClr val="tx1"/>
                </a:solidFill>
                <a:latin typeface="+mn-lt"/>
                <a:ea typeface="+mn-ea"/>
                <a:cs typeface="+mn-cs"/>
              </a:rPr>
              <a:t>aarnaast worden vrijwilligers en beroepskrachten zoals zorgprofessionals, huisartsen en fysiotherapeuten actief geïnformeerd over mantelzorg.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qaa-Latn-001" sz="1200" kern="1200" noProof="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qaa-Latn-001" sz="1200" kern="1200" noProof="0" dirty="0">
                <a:solidFill>
                  <a:schemeClr val="tx1"/>
                </a:solidFill>
                <a:latin typeface="+mn-lt"/>
                <a:ea typeface="+mn-ea"/>
                <a:cs typeface="+mn-cs"/>
              </a:rPr>
              <a:t>Verder is binnen het Steunpunt d</a:t>
            </a:r>
            <a:r>
              <a:rPr lang="nl-NL" sz="1200" kern="1200" noProof="0" dirty="0">
                <a:solidFill>
                  <a:schemeClr val="tx1"/>
                </a:solidFill>
                <a:latin typeface="+mn-lt"/>
                <a:ea typeface="+mn-ea"/>
                <a:cs typeface="+mn-cs"/>
              </a:rPr>
              <a:t>e werkgroep </a:t>
            </a:r>
            <a:r>
              <a:rPr lang="qaa-Latn-001" sz="1200" kern="1200" noProof="0" dirty="0">
                <a:solidFill>
                  <a:schemeClr val="tx1"/>
                </a:solidFill>
                <a:latin typeface="+mn-lt"/>
                <a:ea typeface="+mn-ea"/>
                <a:cs typeface="+mn-cs"/>
              </a:rPr>
              <a:t>mantelzorg </a:t>
            </a:r>
            <a:r>
              <a:rPr lang="nl-NL" sz="1200" kern="1200" noProof="0" dirty="0">
                <a:solidFill>
                  <a:schemeClr val="tx1"/>
                </a:solidFill>
                <a:latin typeface="+mn-lt"/>
                <a:ea typeface="+mn-ea"/>
                <a:cs typeface="+mn-cs"/>
              </a:rPr>
              <a:t>verantwoordelijk voor de uitvoering van diverse activiteiten en de mantelzorgdag.</a:t>
            </a:r>
            <a:r>
              <a:rPr lang="qaa-Latn-001" sz="1200" kern="1200" noProof="0" dirty="0">
                <a:solidFill>
                  <a:schemeClr val="tx1"/>
                </a:solidFill>
                <a:latin typeface="+mn-lt"/>
                <a:ea typeface="+mn-ea"/>
                <a:cs typeface="+mn-cs"/>
              </a:rPr>
              <a:t> </a:t>
            </a:r>
            <a:r>
              <a:rPr lang="nl-NL" sz="1200" kern="1200" noProof="0" dirty="0">
                <a:solidFill>
                  <a:schemeClr val="tx1"/>
                </a:solidFill>
                <a:latin typeface="+mn-lt"/>
                <a:ea typeface="+mn-ea"/>
                <a:cs typeface="+mn-cs"/>
              </a:rPr>
              <a:t>Professionals</a:t>
            </a:r>
            <a:r>
              <a:rPr lang="qaa-Latn-001" sz="1200" kern="1200" noProof="0" dirty="0">
                <a:solidFill>
                  <a:schemeClr val="tx1"/>
                </a:solidFill>
                <a:latin typeface="+mn-lt"/>
                <a:ea typeface="+mn-ea"/>
                <a:cs typeface="+mn-cs"/>
              </a:rPr>
              <a:t> (waaronder medewerkers van de L</a:t>
            </a:r>
            <a:r>
              <a:rPr lang="en-US" sz="1200" kern="1200" noProof="0" dirty="0">
                <a:solidFill>
                  <a:schemeClr val="tx1"/>
                </a:solidFill>
                <a:latin typeface="+mn-lt"/>
                <a:ea typeface="+mn-ea"/>
                <a:cs typeface="+mn-cs"/>
              </a:rPr>
              <a:t>EV</a:t>
            </a:r>
            <a:r>
              <a:rPr lang="qaa-Latn-001" sz="1200" kern="1200" noProof="0" dirty="0">
                <a:solidFill>
                  <a:schemeClr val="tx1"/>
                </a:solidFill>
                <a:latin typeface="+mn-lt"/>
                <a:ea typeface="+mn-ea"/>
                <a:cs typeface="+mn-cs"/>
              </a:rPr>
              <a:t>groep)</a:t>
            </a:r>
            <a:r>
              <a:rPr lang="nl-NL" sz="1200" kern="1200" noProof="0" dirty="0">
                <a:solidFill>
                  <a:schemeClr val="tx1"/>
                </a:solidFill>
                <a:latin typeface="+mn-lt"/>
                <a:ea typeface="+mn-ea"/>
                <a:cs typeface="+mn-cs"/>
              </a:rPr>
              <a:t>, ervaringsdeskundigen en betrokken inwoners zitten gezamenlijk in de werkgroep. Hierdoor is er goede aansluiting op de behoeften van mantelzorgers.</a:t>
            </a:r>
            <a:r>
              <a:rPr lang="qaa-Latn-001" sz="1200" kern="1200" noProof="0" dirty="0">
                <a:solidFill>
                  <a:schemeClr val="tx1"/>
                </a:solidFill>
                <a:latin typeface="+mn-lt"/>
                <a:ea typeface="+mn-ea"/>
                <a:cs typeface="+mn-cs"/>
              </a:rPr>
              <a:t> Zie ook het jaarverslag 2023 van de L</a:t>
            </a:r>
            <a:r>
              <a:rPr lang="en-US" sz="1200" kern="1200" noProof="0" dirty="0">
                <a:solidFill>
                  <a:schemeClr val="tx1"/>
                </a:solidFill>
                <a:latin typeface="+mn-lt"/>
                <a:ea typeface="+mn-ea"/>
                <a:cs typeface="+mn-cs"/>
              </a:rPr>
              <a:t>EV</a:t>
            </a:r>
            <a:r>
              <a:rPr lang="qaa-Latn-001" sz="1200" kern="1200" noProof="0" dirty="0">
                <a:solidFill>
                  <a:schemeClr val="tx1"/>
                </a:solidFill>
                <a:latin typeface="+mn-lt"/>
                <a:ea typeface="+mn-ea"/>
                <a:cs typeface="+mn-cs"/>
              </a:rPr>
              <a:t>groep over de verschillende activiteiten die in 2023 georganiseerd zijn voor de mantelzorgers.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qaa-Latn-001" sz="1200" kern="1200" noProof="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noProof="0" dirty="0">
                <a:solidFill>
                  <a:schemeClr val="tx1"/>
                </a:solidFill>
                <a:latin typeface="+mn-lt"/>
                <a:ea typeface="+mn-ea"/>
                <a:cs typeface="+mn-cs"/>
              </a:rPr>
              <a:t>Het mantelzorgloket vangt veel vragen af en is een belangrijke voorliggende voorziening.</a:t>
            </a:r>
            <a:br>
              <a:rPr lang="nl-NL" sz="1200" kern="1200" noProof="0" dirty="0">
                <a:solidFill>
                  <a:schemeClr val="tx1"/>
                </a:solidFill>
                <a:latin typeface="+mn-lt"/>
                <a:ea typeface="+mn-ea"/>
                <a:cs typeface="+mn-cs"/>
              </a:rPr>
            </a:br>
            <a:r>
              <a:rPr lang="nl-NL" sz="1200" kern="1200" noProof="0" dirty="0">
                <a:solidFill>
                  <a:schemeClr val="tx1"/>
                </a:solidFill>
                <a:latin typeface="+mn-lt"/>
                <a:ea typeface="+mn-ea"/>
                <a:cs typeface="+mn-cs"/>
              </a:rPr>
              <a:t>Wat niet voorliggend opgelost kan worden, wordt doorgezet naar bijvoorbeeld Wmo-consulenten. Voor de mantelzorgers is dit prettig vanwege de ‘warme overdracht’.</a:t>
            </a:r>
            <a:endParaRPr lang="qaa-Latn-001" sz="1200" kern="1200" noProof="0" dirty="0">
              <a:solidFill>
                <a:schemeClr val="tx1"/>
              </a:solidFill>
              <a:latin typeface="+mn-lt"/>
              <a:ea typeface="+mn-ea"/>
              <a:cs typeface="+mn-cs"/>
            </a:endParaRPr>
          </a:p>
        </p:txBody>
      </p:sp>
      <p:sp>
        <p:nvSpPr>
          <p:cNvPr id="4" name="Tijdelijke aanduiding voor dianummer 3"/>
          <p:cNvSpPr>
            <a:spLocks noGrp="1"/>
          </p:cNvSpPr>
          <p:nvPr>
            <p:ph type="sldNum" sz="quarter" idx="5"/>
          </p:nvPr>
        </p:nvSpPr>
        <p:spPr/>
        <p:txBody>
          <a:bodyPr/>
          <a:lstStyle/>
          <a:p>
            <a:fld id="{18D54A27-7E31-4CBC-BB8E-15E3B4A03561}" type="slidenum">
              <a:rPr lang="nl-NL" smtClean="0"/>
              <a:t>10</a:t>
            </a:fld>
            <a:endParaRPr lang="nl-NL"/>
          </a:p>
        </p:txBody>
      </p:sp>
    </p:spTree>
    <p:extLst>
      <p:ext uri="{BB962C8B-B14F-4D97-AF65-F5344CB8AC3E}">
        <p14:creationId xmlns:p14="http://schemas.microsoft.com/office/powerpoint/2010/main" val="31354526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gn="l"/>
            <a:r>
              <a:rPr lang="nl-NL" sz="1200" b="1" kern="1200" dirty="0">
                <a:solidFill>
                  <a:schemeClr val="tx1"/>
                </a:solidFill>
                <a:latin typeface="+mn-lt"/>
                <a:ea typeface="+mn-ea"/>
                <a:cs typeface="+mn-cs"/>
              </a:rPr>
              <a:t>Jeugd - Verloop Jeugdhulp voorzieningen totaal 202</a:t>
            </a:r>
            <a:r>
              <a:rPr lang="qaa-Latn-001" sz="1200" b="1" kern="1200" dirty="0">
                <a:solidFill>
                  <a:schemeClr val="tx1"/>
                </a:solidFill>
                <a:latin typeface="+mn-lt"/>
                <a:ea typeface="+mn-ea"/>
                <a:cs typeface="+mn-cs"/>
              </a:rPr>
              <a:t>3</a:t>
            </a:r>
            <a:endParaRPr lang="nl-NL" sz="1200" b="1" kern="1200" dirty="0">
              <a:solidFill>
                <a:schemeClr val="tx1"/>
              </a:solidFill>
              <a:latin typeface="+mn-lt"/>
              <a:ea typeface="+mn-ea"/>
              <a:cs typeface="+mn-cs"/>
            </a:endParaRPr>
          </a:p>
          <a:p>
            <a:pPr algn="l"/>
            <a:r>
              <a:rPr lang="nl-NL" sz="1200" kern="1200" dirty="0">
                <a:solidFill>
                  <a:schemeClr val="tx1"/>
                </a:solidFill>
                <a:latin typeface="+mn-lt"/>
                <a:ea typeface="+mn-ea"/>
                <a:cs typeface="+mn-cs"/>
              </a:rPr>
              <a:t>Het aantal openstaande (lopende) jeugdvoorzieningen varieert van </a:t>
            </a:r>
            <a:r>
              <a:rPr lang="qaa-Latn-001" sz="1200" kern="1200" dirty="0">
                <a:solidFill>
                  <a:schemeClr val="tx1"/>
                </a:solidFill>
                <a:latin typeface="+mn-lt"/>
                <a:ea typeface="+mn-ea"/>
                <a:cs typeface="+mn-cs"/>
              </a:rPr>
              <a:t>312</a:t>
            </a:r>
            <a:r>
              <a:rPr lang="nl-NL" sz="1200" kern="1200" dirty="0">
                <a:solidFill>
                  <a:schemeClr val="tx1"/>
                </a:solidFill>
                <a:latin typeface="+mn-lt"/>
                <a:ea typeface="+mn-ea"/>
                <a:cs typeface="+mn-cs"/>
              </a:rPr>
              <a:t> tot 3</a:t>
            </a:r>
            <a:r>
              <a:rPr lang="qaa-Latn-001" sz="1200" kern="1200" dirty="0">
                <a:solidFill>
                  <a:schemeClr val="tx1"/>
                </a:solidFill>
                <a:latin typeface="+mn-lt"/>
                <a:ea typeface="+mn-ea"/>
                <a:cs typeface="+mn-cs"/>
              </a:rPr>
              <a:t>3</a:t>
            </a:r>
            <a:r>
              <a:rPr lang="nl-NL" sz="1200" kern="1200" dirty="0">
                <a:solidFill>
                  <a:schemeClr val="tx1"/>
                </a:solidFill>
                <a:latin typeface="+mn-lt"/>
                <a:ea typeface="+mn-ea"/>
                <a:cs typeface="+mn-cs"/>
              </a:rPr>
              <a:t>9, omdat nieuwe jeugdigen instromen en </a:t>
            </a:r>
            <a:r>
              <a:rPr lang="nl-NL" sz="1200" kern="1200" dirty="0" err="1">
                <a:solidFill>
                  <a:schemeClr val="tx1"/>
                </a:solidFill>
                <a:latin typeface="+mn-lt"/>
                <a:ea typeface="+mn-ea"/>
                <a:cs typeface="+mn-cs"/>
              </a:rPr>
              <a:t>andereN</a:t>
            </a:r>
            <a:r>
              <a:rPr lang="nl-NL" sz="1200" kern="1200" dirty="0">
                <a:solidFill>
                  <a:schemeClr val="tx1"/>
                </a:solidFill>
                <a:latin typeface="+mn-lt"/>
                <a:ea typeface="+mn-ea"/>
                <a:cs typeface="+mn-cs"/>
              </a:rPr>
              <a:t> weer uitstromen. </a:t>
            </a:r>
          </a:p>
          <a:p>
            <a:pPr algn="l"/>
            <a:r>
              <a:rPr lang="nl-NL" sz="1200" kern="1200" dirty="0">
                <a:solidFill>
                  <a:schemeClr val="tx1"/>
                </a:solidFill>
                <a:latin typeface="+mn-lt"/>
                <a:ea typeface="+mn-ea"/>
                <a:cs typeface="+mn-cs"/>
              </a:rPr>
              <a:t>In 202</a:t>
            </a:r>
            <a:r>
              <a:rPr lang="qaa-Latn-001" sz="1200" kern="1200" dirty="0">
                <a:solidFill>
                  <a:schemeClr val="tx1"/>
                </a:solidFill>
                <a:latin typeface="+mn-lt"/>
                <a:ea typeface="+mn-ea"/>
                <a:cs typeface="+mn-cs"/>
              </a:rPr>
              <a:t>3</a:t>
            </a:r>
            <a:r>
              <a:rPr lang="nl-NL" sz="1200" kern="1200" dirty="0">
                <a:solidFill>
                  <a:schemeClr val="tx1"/>
                </a:solidFill>
                <a:latin typeface="+mn-lt"/>
                <a:ea typeface="+mn-ea"/>
                <a:cs typeface="+mn-cs"/>
              </a:rPr>
              <a:t> hadden </a:t>
            </a:r>
            <a:r>
              <a:rPr lang="qaa-Latn-001" sz="1200" kern="1200" dirty="0">
                <a:solidFill>
                  <a:schemeClr val="tx1"/>
                </a:solidFill>
                <a:latin typeface="+mn-lt"/>
                <a:ea typeface="+mn-ea"/>
                <a:cs typeface="+mn-cs"/>
              </a:rPr>
              <a:t>571</a:t>
            </a:r>
            <a:r>
              <a:rPr lang="nl-NL" sz="1200" kern="1200" dirty="0">
                <a:solidFill>
                  <a:schemeClr val="tx1"/>
                </a:solidFill>
                <a:latin typeface="+mn-lt"/>
                <a:ea typeface="+mn-ea"/>
                <a:cs typeface="+mn-cs"/>
              </a:rPr>
              <a:t> verschillende jeugdigen een deel van het jaar of het gehele jaar jeugdhulp</a:t>
            </a:r>
            <a:r>
              <a:rPr lang="qaa-Latn-001" sz="1200" kern="1200" dirty="0">
                <a:solidFill>
                  <a:schemeClr val="tx1"/>
                </a:solidFill>
                <a:latin typeface="+mn-lt"/>
                <a:ea typeface="+mn-ea"/>
                <a:cs typeface="+mn-cs"/>
              </a:rPr>
              <a:t> t.o.v. 521 in 2022</a:t>
            </a:r>
            <a:r>
              <a:rPr lang="nl-NL" sz="1200" kern="1200" dirty="0">
                <a:solidFill>
                  <a:schemeClr val="tx1"/>
                </a:solidFill>
                <a:latin typeface="+mn-lt"/>
                <a:ea typeface="+mn-ea"/>
                <a:cs typeface="+mn-cs"/>
              </a:rPr>
              <a:t>. </a:t>
            </a:r>
            <a:endParaRPr lang="qaa-Latn-001" sz="1200" kern="1200" dirty="0">
              <a:solidFill>
                <a:schemeClr val="tx1"/>
              </a:solidFill>
              <a:latin typeface="+mn-lt"/>
              <a:ea typeface="+mn-ea"/>
              <a:cs typeface="+mn-cs"/>
            </a:endParaRPr>
          </a:p>
        </p:txBody>
      </p:sp>
      <p:sp>
        <p:nvSpPr>
          <p:cNvPr id="4" name="Tijdelijke aanduiding voor dianummer 3"/>
          <p:cNvSpPr>
            <a:spLocks noGrp="1"/>
          </p:cNvSpPr>
          <p:nvPr>
            <p:ph type="sldNum" sz="quarter" idx="5"/>
          </p:nvPr>
        </p:nvSpPr>
        <p:spPr/>
        <p:txBody>
          <a:bodyPr/>
          <a:lstStyle/>
          <a:p>
            <a:fld id="{18D54A27-7E31-4CBC-BB8E-15E3B4A03561}" type="slidenum">
              <a:rPr lang="nl-NL" smtClean="0"/>
              <a:t>11</a:t>
            </a:fld>
            <a:endParaRPr lang="nl-NL"/>
          </a:p>
        </p:txBody>
      </p:sp>
    </p:spTree>
    <p:extLst>
      <p:ext uri="{BB962C8B-B14F-4D97-AF65-F5344CB8AC3E}">
        <p14:creationId xmlns:p14="http://schemas.microsoft.com/office/powerpoint/2010/main" val="13459779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algn="l" defTabSz="914400" rtl="0" eaLnBrk="1" latinLnBrk="0" hangingPunct="1"/>
            <a:r>
              <a:rPr lang="qaa-Latn-001" sz="1200" b="1" kern="1200" dirty="0">
                <a:solidFill>
                  <a:schemeClr val="tx1"/>
                </a:solidFill>
                <a:latin typeface="+mn-lt"/>
                <a:ea typeface="+mn-ea"/>
                <a:cs typeface="+mn-cs"/>
              </a:rPr>
              <a:t>Trends</a:t>
            </a:r>
            <a:r>
              <a:rPr lang="en-US" sz="1200" b="1" kern="1200" dirty="0">
                <a:solidFill>
                  <a:schemeClr val="tx1"/>
                </a:solidFill>
                <a:latin typeface="+mn-lt"/>
                <a:ea typeface="+mn-ea"/>
                <a:cs typeface="+mn-cs"/>
              </a:rPr>
              <a:t> gestarte</a:t>
            </a:r>
            <a:r>
              <a:rPr lang="qaa-Latn-001" sz="1200" b="1" kern="1200" dirty="0">
                <a:solidFill>
                  <a:schemeClr val="tx1"/>
                </a:solidFill>
                <a:latin typeface="+mn-lt"/>
                <a:ea typeface="+mn-ea"/>
                <a:cs typeface="+mn-cs"/>
              </a:rPr>
              <a:t> indicaties en verwijzers</a:t>
            </a:r>
          </a:p>
          <a:p>
            <a:pPr marL="0" indent="0" algn="l" defTabSz="914400" rtl="0" eaLnBrk="1" latinLnBrk="0" hangingPunct="1">
              <a:buNone/>
            </a:pPr>
            <a:r>
              <a:rPr lang="nl-NL" sz="1200" u="sng" kern="1200" dirty="0">
                <a:solidFill>
                  <a:schemeClr val="tx1"/>
                </a:solidFill>
                <a:latin typeface="+mn-lt"/>
                <a:ea typeface="+mn-ea"/>
                <a:cs typeface="+mn-cs"/>
              </a:rPr>
              <a:t>Als we 202</a:t>
            </a:r>
            <a:r>
              <a:rPr lang="qaa-Latn-001" sz="1200" u="sng" kern="1200" dirty="0">
                <a:solidFill>
                  <a:schemeClr val="tx1"/>
                </a:solidFill>
                <a:latin typeface="+mn-lt"/>
                <a:ea typeface="+mn-ea"/>
                <a:cs typeface="+mn-cs"/>
              </a:rPr>
              <a:t>3</a:t>
            </a:r>
            <a:r>
              <a:rPr lang="nl-NL" sz="1200" u="sng" kern="1200" dirty="0">
                <a:solidFill>
                  <a:schemeClr val="tx1"/>
                </a:solidFill>
                <a:latin typeface="+mn-lt"/>
                <a:ea typeface="+mn-ea"/>
                <a:cs typeface="+mn-cs"/>
              </a:rPr>
              <a:t> vergelijken met 202</a:t>
            </a:r>
            <a:r>
              <a:rPr lang="qaa-Latn-001" sz="1200" u="sng" kern="1200" dirty="0">
                <a:solidFill>
                  <a:schemeClr val="tx1"/>
                </a:solidFill>
                <a:latin typeface="+mn-lt"/>
                <a:ea typeface="+mn-ea"/>
                <a:cs typeface="+mn-cs"/>
              </a:rPr>
              <a:t>2 en 2021 </a:t>
            </a:r>
            <a:r>
              <a:rPr lang="nl-NL" sz="1200" u="sng" kern="1200" dirty="0">
                <a:solidFill>
                  <a:schemeClr val="tx1"/>
                </a:solidFill>
                <a:latin typeface="+mn-lt"/>
                <a:ea typeface="+mn-ea"/>
                <a:cs typeface="+mn-cs"/>
              </a:rPr>
              <a:t>zien we: </a:t>
            </a:r>
            <a:endParaRPr lang="qaa-Latn-001" sz="1200" u="sng" kern="1200" dirty="0">
              <a:solidFill>
                <a:schemeClr val="tx1"/>
              </a:solidFill>
              <a:latin typeface="+mn-lt"/>
              <a:ea typeface="+mn-ea"/>
              <a:cs typeface="+mn-cs"/>
            </a:endParaRPr>
          </a:p>
          <a:p>
            <a:pPr marL="171450" indent="-171450" algn="l" defTabSz="914400" rtl="0" eaLnBrk="1" latinLnBrk="0" hangingPunct="1">
              <a:buFont typeface="Arial" panose="020B0604020202020204" pitchFamily="34" charset="0"/>
              <a:buChar char="•"/>
            </a:pPr>
            <a:r>
              <a:rPr lang="nl-NL" sz="1200" u="none" kern="1200" dirty="0">
                <a:solidFill>
                  <a:schemeClr val="tx1"/>
                </a:solidFill>
                <a:latin typeface="+mn-lt"/>
                <a:ea typeface="+mn-ea"/>
                <a:cs typeface="+mn-cs"/>
              </a:rPr>
              <a:t>E</a:t>
            </a:r>
            <a:r>
              <a:rPr lang="qaa-Latn-001" sz="1200" u="none" kern="1200" dirty="0">
                <a:solidFill>
                  <a:schemeClr val="tx1"/>
                </a:solidFill>
                <a:latin typeface="+mn-lt"/>
                <a:ea typeface="+mn-ea"/>
                <a:cs typeface="+mn-cs"/>
              </a:rPr>
              <a:t>en toename van het aantal gestarte indicaties van circa 8% ten opzichte van 2022</a:t>
            </a:r>
            <a:r>
              <a:rPr lang="nl-NL" sz="1200" u="none" kern="1200" dirty="0">
                <a:solidFill>
                  <a:schemeClr val="tx1"/>
                </a:solidFill>
                <a:latin typeface="+mn-lt"/>
                <a:ea typeface="+mn-ea"/>
                <a:cs typeface="+mn-cs"/>
              </a:rPr>
              <a:t>, maar </a:t>
            </a:r>
            <a:r>
              <a:rPr lang="qaa-Latn-001" sz="1200" u="none" kern="1200" dirty="0">
                <a:solidFill>
                  <a:schemeClr val="tx1"/>
                </a:solidFill>
                <a:latin typeface="+mn-lt"/>
                <a:ea typeface="+mn-ea"/>
                <a:cs typeface="+mn-cs"/>
              </a:rPr>
              <a:t>nog steeds een daling ten opzichte van 2021.</a:t>
            </a:r>
          </a:p>
          <a:p>
            <a:pPr marL="171450" indent="-171450" algn="l" defTabSz="914400" rtl="0" eaLnBrk="1" latinLnBrk="0" hangingPunct="1">
              <a:buFont typeface="Arial" panose="020B0604020202020204" pitchFamily="34" charset="0"/>
              <a:buChar char="•"/>
            </a:pPr>
            <a:r>
              <a:rPr lang="nl-NL" sz="1200" u="none" kern="1200" dirty="0">
                <a:solidFill>
                  <a:schemeClr val="tx1"/>
                </a:solidFill>
                <a:latin typeface="+mn-lt"/>
                <a:ea typeface="+mn-ea"/>
                <a:cs typeface="+mn-cs"/>
              </a:rPr>
              <a:t>E</a:t>
            </a:r>
            <a:r>
              <a:rPr lang="qaa-Latn-001" sz="1200" u="none" kern="1200" dirty="0">
                <a:solidFill>
                  <a:schemeClr val="tx1"/>
                </a:solidFill>
                <a:latin typeface="+mn-lt"/>
                <a:ea typeface="+mn-ea"/>
                <a:cs typeface="+mn-cs"/>
              </a:rPr>
              <a:t>en flinke stijging van het percentage verwijzingen door de gemeente/het CMD. T</a:t>
            </a:r>
            <a:r>
              <a:rPr lang="nl-NL" sz="1200" u="none" kern="1200" noProof="0" dirty="0">
                <a:solidFill>
                  <a:schemeClr val="tx1"/>
                </a:solidFill>
                <a:latin typeface="+mn-lt"/>
                <a:ea typeface="+mn-ea"/>
                <a:cs typeface="+mn-cs"/>
              </a:rPr>
              <a:t>en opzichte </a:t>
            </a:r>
            <a:r>
              <a:rPr lang="en-US" sz="1200" u="none" kern="1200" dirty="0">
                <a:solidFill>
                  <a:schemeClr val="tx1"/>
                </a:solidFill>
                <a:latin typeface="+mn-lt"/>
                <a:ea typeface="+mn-ea"/>
                <a:cs typeface="+mn-cs"/>
              </a:rPr>
              <a:t>van</a:t>
            </a:r>
            <a:r>
              <a:rPr lang="qaa-Latn-001" sz="1200" u="none" kern="1200" dirty="0">
                <a:solidFill>
                  <a:schemeClr val="tx1"/>
                </a:solidFill>
                <a:latin typeface="+mn-lt"/>
                <a:ea typeface="+mn-ea"/>
                <a:cs typeface="+mn-cs"/>
              </a:rPr>
              <a:t> 2022 is het een toename van circa 31%</a:t>
            </a:r>
            <a:r>
              <a:rPr lang="nl-NL" sz="1200" u="none" kern="1200" dirty="0">
                <a:solidFill>
                  <a:schemeClr val="tx1"/>
                </a:solidFill>
                <a:latin typeface="+mn-lt"/>
                <a:ea typeface="+mn-ea"/>
                <a:cs typeface="+mn-cs"/>
              </a:rPr>
              <a:t>.</a:t>
            </a:r>
            <a:r>
              <a:rPr lang="qaa-Latn-001" sz="1200" u="none" kern="1200" dirty="0">
                <a:solidFill>
                  <a:schemeClr val="tx1"/>
                </a:solidFill>
                <a:latin typeface="+mn-lt"/>
                <a:ea typeface="+mn-ea"/>
                <a:cs typeface="+mn-cs"/>
              </a:rPr>
              <a:t> Dit komt </a:t>
            </a:r>
            <a:r>
              <a:rPr lang="nl-NL" sz="1200" u="none" kern="1200" noProof="0" dirty="0">
                <a:solidFill>
                  <a:schemeClr val="tx1"/>
                </a:solidFill>
                <a:latin typeface="+mn-lt"/>
                <a:ea typeface="+mn-ea"/>
                <a:cs typeface="+mn-cs"/>
              </a:rPr>
              <a:t>onder</a:t>
            </a:r>
            <a:r>
              <a:rPr lang="en-US" sz="1200" u="none" kern="1200" dirty="0">
                <a:solidFill>
                  <a:schemeClr val="tx1"/>
                </a:solidFill>
                <a:latin typeface="+mn-lt"/>
                <a:ea typeface="+mn-ea"/>
                <a:cs typeface="+mn-cs"/>
              </a:rPr>
              <a:t> </a:t>
            </a:r>
            <a:r>
              <a:rPr lang="nl-NL" sz="1200" u="none" kern="1200" noProof="0" dirty="0">
                <a:solidFill>
                  <a:schemeClr val="tx1"/>
                </a:solidFill>
                <a:latin typeface="+mn-lt"/>
                <a:ea typeface="+mn-ea"/>
                <a:cs typeface="+mn-cs"/>
              </a:rPr>
              <a:t>andere</a:t>
            </a:r>
            <a:r>
              <a:rPr lang="qaa-Latn-001" sz="1200" u="none" kern="1200" dirty="0">
                <a:solidFill>
                  <a:schemeClr val="tx1"/>
                </a:solidFill>
                <a:latin typeface="+mn-lt"/>
                <a:ea typeface="+mn-ea"/>
                <a:cs typeface="+mn-cs"/>
              </a:rPr>
              <a:t> doordat huisartsen vaker </a:t>
            </a:r>
            <a:r>
              <a:rPr lang="nl-NL" sz="1200" u="none" kern="1200" dirty="0">
                <a:solidFill>
                  <a:schemeClr val="tx1"/>
                </a:solidFill>
                <a:latin typeface="+mn-lt"/>
                <a:ea typeface="+mn-ea"/>
                <a:cs typeface="+mn-cs"/>
              </a:rPr>
              <a:t>naar</a:t>
            </a:r>
            <a:r>
              <a:rPr lang="qaa-Latn-001" sz="1200" u="none" kern="1200" dirty="0">
                <a:solidFill>
                  <a:schemeClr val="tx1"/>
                </a:solidFill>
                <a:latin typeface="+mn-lt"/>
                <a:ea typeface="+mn-ea"/>
                <a:cs typeface="+mn-cs"/>
              </a:rPr>
              <a:t> het CMD verwijzen</a:t>
            </a:r>
            <a:r>
              <a:rPr lang="nl-NL" sz="1200" u="none" kern="1200" dirty="0">
                <a:solidFill>
                  <a:schemeClr val="tx1"/>
                </a:solidFill>
                <a:latin typeface="+mn-lt"/>
                <a:ea typeface="+mn-ea"/>
                <a:cs typeface="+mn-cs"/>
              </a:rPr>
              <a:t>. </a:t>
            </a:r>
            <a:endParaRPr lang="qaa-Latn-001" sz="1200" b="1" u="none" kern="1200" dirty="0">
              <a:solidFill>
                <a:schemeClr val="tx1"/>
              </a:solidFill>
              <a:latin typeface="+mn-lt"/>
              <a:ea typeface="+mn-ea"/>
              <a:cs typeface="+mn-cs"/>
              <a:sym typeface="Wingdings" panose="05000000000000000000" pitchFamily="2" charset="2"/>
            </a:endParaRPr>
          </a:p>
          <a:p>
            <a:pPr marL="171450" indent="-171450" algn="l" defTabSz="914400" rtl="0" eaLnBrk="1" latinLnBrk="0" hangingPunct="1">
              <a:buFont typeface="Arial" panose="020B0604020202020204" pitchFamily="34" charset="0"/>
              <a:buChar char="•"/>
            </a:pPr>
            <a:r>
              <a:rPr lang="nl-NL" sz="1200" u="none" kern="1200" dirty="0">
                <a:solidFill>
                  <a:schemeClr val="tx1"/>
                </a:solidFill>
                <a:latin typeface="+mn-lt"/>
                <a:ea typeface="+mn-ea"/>
                <a:cs typeface="+mn-cs"/>
                <a:sym typeface="Wingdings" panose="05000000000000000000" pitchFamily="2" charset="2"/>
              </a:rPr>
              <a:t>E</a:t>
            </a:r>
            <a:r>
              <a:rPr lang="qaa-Latn-001" sz="1200" u="none" kern="1200" dirty="0">
                <a:solidFill>
                  <a:schemeClr val="tx1"/>
                </a:solidFill>
                <a:latin typeface="+mn-lt"/>
                <a:ea typeface="+mn-ea"/>
                <a:cs typeface="+mn-cs"/>
                <a:sym typeface="Wingdings" panose="05000000000000000000" pitchFamily="2" charset="2"/>
              </a:rPr>
              <a:t>en verdere afname van het aantal </a:t>
            </a:r>
            <a:r>
              <a:rPr lang="nl-NL" sz="1200" u="none" kern="1200" dirty="0">
                <a:solidFill>
                  <a:schemeClr val="tx1"/>
                </a:solidFill>
                <a:latin typeface="+mn-lt"/>
                <a:ea typeface="+mn-ea"/>
                <a:cs typeface="+mn-cs"/>
                <a:sym typeface="Wingdings" panose="05000000000000000000" pitchFamily="2" charset="2"/>
              </a:rPr>
              <a:t>rechtstreekse g</a:t>
            </a:r>
            <a:r>
              <a:rPr lang="qaa-Latn-001" sz="1200" u="none" kern="1200" dirty="0">
                <a:solidFill>
                  <a:schemeClr val="tx1"/>
                </a:solidFill>
                <a:latin typeface="+mn-lt"/>
                <a:ea typeface="+mn-ea"/>
                <a:cs typeface="+mn-cs"/>
                <a:sym typeface="Wingdings" panose="05000000000000000000" pitchFamily="2" charset="2"/>
              </a:rPr>
              <a:t>estarte indicaties door huisartsen met 12%.</a:t>
            </a:r>
          </a:p>
          <a:p>
            <a:pPr marL="171450" indent="-171450" algn="l" defTabSz="914400" rtl="0" eaLnBrk="1" latinLnBrk="0" hangingPunct="1">
              <a:buFont typeface="Arial" panose="020B0604020202020204" pitchFamily="34" charset="0"/>
              <a:buChar char="•"/>
            </a:pPr>
            <a:r>
              <a:rPr lang="nl-NL" sz="1200" u="none" kern="1200" dirty="0">
                <a:solidFill>
                  <a:schemeClr val="tx1"/>
                </a:solidFill>
                <a:latin typeface="+mn-lt"/>
                <a:ea typeface="+mn-ea"/>
                <a:cs typeface="+mn-cs"/>
                <a:sym typeface="Wingdings" panose="05000000000000000000" pitchFamily="2" charset="2"/>
              </a:rPr>
              <a:t>E</a:t>
            </a:r>
            <a:r>
              <a:rPr lang="qaa-Latn-001" sz="1200" u="none" kern="1200" dirty="0">
                <a:solidFill>
                  <a:schemeClr val="tx1"/>
                </a:solidFill>
                <a:latin typeface="+mn-lt"/>
                <a:ea typeface="+mn-ea"/>
                <a:cs typeface="+mn-cs"/>
                <a:sym typeface="Wingdings" panose="05000000000000000000" pitchFamily="2" charset="2"/>
              </a:rPr>
              <a:t>en kleine afname van het aantal gestarte indicaties door gecertificeerde instellingen, medisch specialist</a:t>
            </a:r>
            <a:r>
              <a:rPr lang="nl-NL" sz="1200" u="none" kern="1200" dirty="0">
                <a:solidFill>
                  <a:schemeClr val="tx1"/>
                </a:solidFill>
                <a:latin typeface="+mn-lt"/>
                <a:ea typeface="+mn-ea"/>
                <a:cs typeface="+mn-cs"/>
                <a:sym typeface="Wingdings" panose="05000000000000000000" pitchFamily="2" charset="2"/>
              </a:rPr>
              <a:t>, </a:t>
            </a:r>
            <a:r>
              <a:rPr lang="qaa-Latn-001" sz="1200" u="none" kern="1200" dirty="0">
                <a:solidFill>
                  <a:schemeClr val="tx1"/>
                </a:solidFill>
                <a:latin typeface="+mn-lt"/>
                <a:ea typeface="+mn-ea"/>
                <a:cs typeface="+mn-cs"/>
                <a:sym typeface="Wingdings" panose="05000000000000000000" pitchFamily="2" charset="2"/>
              </a:rPr>
              <a:t>rechter</a:t>
            </a:r>
            <a:r>
              <a:rPr lang="en-US" sz="1200" u="none" kern="1200" dirty="0">
                <a:solidFill>
                  <a:schemeClr val="tx1"/>
                </a:solidFill>
                <a:latin typeface="+mn-lt"/>
                <a:ea typeface="+mn-ea"/>
                <a:cs typeface="+mn-cs"/>
                <a:sym typeface="Wingdings" panose="05000000000000000000" pitchFamily="2" charset="2"/>
              </a:rPr>
              <a:t> </a:t>
            </a:r>
            <a:r>
              <a:rPr lang="en-US" sz="1200" u="none" kern="1200" dirty="0" err="1">
                <a:solidFill>
                  <a:schemeClr val="tx1"/>
                </a:solidFill>
                <a:latin typeface="+mn-lt"/>
                <a:ea typeface="+mn-ea"/>
                <a:cs typeface="+mn-cs"/>
                <a:sym typeface="Wingdings" panose="05000000000000000000" pitchFamily="2" charset="2"/>
              </a:rPr>
              <a:t>en</a:t>
            </a:r>
            <a:r>
              <a:rPr lang="nl-NL" sz="1200" u="none" kern="1200" dirty="0">
                <a:solidFill>
                  <a:schemeClr val="tx1"/>
                </a:solidFill>
                <a:latin typeface="+mn-lt"/>
                <a:ea typeface="+mn-ea"/>
                <a:cs typeface="+mn-cs"/>
                <a:sym typeface="Wingdings" panose="05000000000000000000" pitchFamily="2" charset="2"/>
              </a:rPr>
              <a:t> Raad voor de Kinderbescherming of O</a:t>
            </a:r>
            <a:r>
              <a:rPr lang="qaa-Latn-001" sz="1200" u="none" kern="1200" dirty="0">
                <a:solidFill>
                  <a:schemeClr val="tx1"/>
                </a:solidFill>
                <a:latin typeface="+mn-lt"/>
                <a:ea typeface="+mn-ea"/>
                <a:cs typeface="+mn-cs"/>
                <a:sym typeface="Wingdings" panose="05000000000000000000" pitchFamily="2" charset="2"/>
              </a:rPr>
              <a:t>fficier van </a:t>
            </a:r>
            <a:r>
              <a:rPr lang="nl-NL" sz="1200" u="none" kern="1200" dirty="0">
                <a:solidFill>
                  <a:schemeClr val="tx1"/>
                </a:solidFill>
                <a:latin typeface="+mn-lt"/>
                <a:ea typeface="+mn-ea"/>
                <a:cs typeface="+mn-cs"/>
                <a:sym typeface="Wingdings" panose="05000000000000000000" pitchFamily="2" charset="2"/>
              </a:rPr>
              <a:t>J</a:t>
            </a:r>
            <a:r>
              <a:rPr lang="qaa-Latn-001" sz="1200" u="none" kern="1200" dirty="0">
                <a:solidFill>
                  <a:schemeClr val="tx1"/>
                </a:solidFill>
                <a:latin typeface="+mn-lt"/>
                <a:ea typeface="+mn-ea"/>
                <a:cs typeface="+mn-cs"/>
                <a:sym typeface="Wingdings" panose="05000000000000000000" pitchFamily="2" charset="2"/>
              </a:rPr>
              <a:t>ustitie</a:t>
            </a:r>
            <a:r>
              <a:rPr lang="nl-NL" sz="1200" u="none" kern="1200" dirty="0">
                <a:solidFill>
                  <a:schemeClr val="tx1"/>
                </a:solidFill>
                <a:latin typeface="+mn-lt"/>
                <a:ea typeface="+mn-ea"/>
                <a:cs typeface="+mn-cs"/>
                <a:sym typeface="Wingdings" panose="05000000000000000000" pitchFamily="2" charset="2"/>
              </a:rPr>
              <a:t>. </a:t>
            </a:r>
            <a:endParaRPr lang="qaa-Latn-001" sz="1200" u="none" kern="1200" dirty="0">
              <a:solidFill>
                <a:schemeClr val="tx1"/>
              </a:solidFill>
              <a:latin typeface="+mn-lt"/>
              <a:ea typeface="+mn-ea"/>
              <a:cs typeface="+mn-cs"/>
              <a:sym typeface="Wingdings" panose="05000000000000000000" pitchFamily="2" charset="2"/>
            </a:endParaRPr>
          </a:p>
          <a:p>
            <a:pPr marL="0" algn="l" defTabSz="914400" rtl="0" eaLnBrk="1" latinLnBrk="0" hangingPunct="1"/>
            <a:endParaRPr lang="qaa-Latn-001" sz="1200" kern="1200" dirty="0">
              <a:solidFill>
                <a:schemeClr val="tx1"/>
              </a:solidFill>
              <a:latin typeface="+mn-lt"/>
              <a:ea typeface="+mn-ea"/>
              <a:cs typeface="+mn-cs"/>
            </a:endParaRPr>
          </a:p>
          <a:p>
            <a:pPr marL="0" indent="0" algn="l" defTabSz="914400" rtl="0" eaLnBrk="1" latinLnBrk="0" hangingPunct="1">
              <a:buNone/>
            </a:pPr>
            <a:r>
              <a:rPr lang="nl-NL" sz="1200" kern="1200" dirty="0">
                <a:solidFill>
                  <a:schemeClr val="tx1"/>
                </a:solidFill>
                <a:latin typeface="+mn-lt"/>
                <a:ea typeface="+mn-ea"/>
                <a:cs typeface="+mn-cs"/>
              </a:rPr>
              <a:t>Z</a:t>
            </a:r>
            <a:r>
              <a:rPr lang="qaa-Latn-001" sz="1200" kern="1200" dirty="0">
                <a:solidFill>
                  <a:schemeClr val="tx1"/>
                </a:solidFill>
                <a:latin typeface="+mn-lt"/>
                <a:ea typeface="+mn-ea"/>
                <a:cs typeface="+mn-cs"/>
              </a:rPr>
              <a:t>ie de volgende sheet voor de aantallen.</a:t>
            </a:r>
            <a:endParaRPr lang="nl-NL" sz="1200" kern="1200" dirty="0">
              <a:solidFill>
                <a:schemeClr val="tx1"/>
              </a:solidFill>
              <a:latin typeface="+mn-lt"/>
              <a:ea typeface="+mn-ea"/>
              <a:cs typeface="+mn-cs"/>
            </a:endParaRPr>
          </a:p>
          <a:p>
            <a:pPr marL="0" indent="0" algn="l" defTabSz="914400" rtl="0" eaLnBrk="1" latinLnBrk="0" hangingPunct="1">
              <a:buNone/>
            </a:pPr>
            <a:endParaRPr lang="nl-NL" sz="1200" kern="1200" dirty="0">
              <a:solidFill>
                <a:schemeClr val="tx1"/>
              </a:solidFill>
              <a:latin typeface="+mn-lt"/>
              <a:ea typeface="+mn-ea"/>
              <a:cs typeface="+mn-cs"/>
            </a:endParaRPr>
          </a:p>
        </p:txBody>
      </p:sp>
      <p:sp>
        <p:nvSpPr>
          <p:cNvPr id="4" name="Tijdelijke aanduiding voor dianummer 3"/>
          <p:cNvSpPr>
            <a:spLocks noGrp="1"/>
          </p:cNvSpPr>
          <p:nvPr>
            <p:ph type="sldNum" sz="quarter" idx="5"/>
          </p:nvPr>
        </p:nvSpPr>
        <p:spPr/>
        <p:txBody>
          <a:bodyPr/>
          <a:lstStyle/>
          <a:p>
            <a:fld id="{18D54A27-7E31-4CBC-BB8E-15E3B4A03561}" type="slidenum">
              <a:rPr lang="nl-NL" smtClean="0"/>
              <a:t>12</a:t>
            </a:fld>
            <a:endParaRPr lang="nl-NL"/>
          </a:p>
        </p:txBody>
      </p:sp>
    </p:spTree>
    <p:extLst>
      <p:ext uri="{BB962C8B-B14F-4D97-AF65-F5344CB8AC3E}">
        <p14:creationId xmlns:p14="http://schemas.microsoft.com/office/powerpoint/2010/main" val="12644783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qaa-Latn-001" b="1" dirty="0"/>
              <a:t>Trends indicaties en verwijzers</a:t>
            </a:r>
          </a:p>
          <a:p>
            <a:pPr marL="0" marR="0" lvl="0" indent="0" algn="l" defTabSz="914400" rtl="0" eaLnBrk="1" fontAlgn="auto" latinLnBrk="0" hangingPunct="1">
              <a:lnSpc>
                <a:spcPct val="100000"/>
              </a:lnSpc>
              <a:spcBef>
                <a:spcPts val="0"/>
              </a:spcBef>
              <a:spcAft>
                <a:spcPts val="0"/>
              </a:spcAft>
              <a:buClrTx/>
              <a:buSzTx/>
              <a:buFontTx/>
              <a:buNone/>
              <a:tabLst/>
              <a:defRPr/>
            </a:pPr>
            <a:r>
              <a:rPr lang="nl-NL" b="0" dirty="0"/>
              <a:t>T</a:t>
            </a:r>
            <a:r>
              <a:rPr lang="qaa-Latn-001" b="0" dirty="0"/>
              <a:t>en opzichte van 2022 is er een stijging in het totaal aantal gestarte indicaties in 2023. </a:t>
            </a:r>
            <a:r>
              <a:rPr lang="en-US" b="0" dirty="0"/>
              <a:t>Het aantal gestarte indicaties is in 2023 </a:t>
            </a:r>
            <a:r>
              <a:rPr lang="en-US" b="0" dirty="0" err="1"/>
              <a:t>niet</a:t>
            </a:r>
            <a:r>
              <a:rPr lang="en-US" b="0" dirty="0"/>
              <a:t> zo hoog als in 2021. </a:t>
            </a:r>
          </a:p>
          <a:p>
            <a:pPr marL="0" marR="0" lvl="0" indent="0" algn="l" defTabSz="914400" rtl="0" eaLnBrk="1" fontAlgn="auto" latinLnBrk="0" hangingPunct="1">
              <a:lnSpc>
                <a:spcPct val="100000"/>
              </a:lnSpc>
              <a:spcBef>
                <a:spcPts val="0"/>
              </a:spcBef>
              <a:spcAft>
                <a:spcPts val="0"/>
              </a:spcAft>
              <a:buClrTx/>
              <a:buSzTx/>
              <a:buFontTx/>
              <a:buNone/>
              <a:tabLst/>
              <a:defRPr/>
            </a:pPr>
            <a:r>
              <a:rPr lang="qaa-Latn-001" b="0" dirty="0"/>
              <a:t>Zie hieronder</a:t>
            </a:r>
            <a:r>
              <a:rPr lang="en-US" b="0" dirty="0"/>
              <a:t>.</a:t>
            </a:r>
            <a:endParaRPr lang="qaa-Latn-001" b="0" dirty="0"/>
          </a:p>
          <a:p>
            <a:endParaRPr lang="qaa-Latn-001" b="1" dirty="0"/>
          </a:p>
          <a:p>
            <a:r>
              <a:rPr lang="qaa-Latn-001" b="0" dirty="0"/>
              <a:t>Totaal aantal gestarte indicaties 2021-2023:</a:t>
            </a:r>
          </a:p>
          <a:p>
            <a:r>
              <a:rPr lang="qaa-Latn-001" b="0" dirty="0"/>
              <a:t>2021	2022	2023</a:t>
            </a:r>
          </a:p>
          <a:p>
            <a:r>
              <a:rPr lang="qaa-Latn-001" b="0" dirty="0"/>
              <a:t>974	832	895</a:t>
            </a:r>
          </a:p>
          <a:p>
            <a:endParaRPr lang="qaa-Latn-001" b="0" dirty="0"/>
          </a:p>
        </p:txBody>
      </p:sp>
      <p:sp>
        <p:nvSpPr>
          <p:cNvPr id="4" name="Tijdelijke aanduiding voor dianummer 3"/>
          <p:cNvSpPr>
            <a:spLocks noGrp="1"/>
          </p:cNvSpPr>
          <p:nvPr>
            <p:ph type="sldNum" sz="quarter" idx="5"/>
          </p:nvPr>
        </p:nvSpPr>
        <p:spPr/>
        <p:txBody>
          <a:bodyPr/>
          <a:lstStyle/>
          <a:p>
            <a:fld id="{18D54A27-7E31-4CBC-BB8E-15E3B4A03561}" type="slidenum">
              <a:rPr lang="nl-NL" smtClean="0"/>
              <a:t>13</a:t>
            </a:fld>
            <a:endParaRPr lang="nl-NL"/>
          </a:p>
        </p:txBody>
      </p:sp>
    </p:spTree>
    <p:extLst>
      <p:ext uri="{BB962C8B-B14F-4D97-AF65-F5344CB8AC3E}">
        <p14:creationId xmlns:p14="http://schemas.microsoft.com/office/powerpoint/2010/main" val="16007257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gn="l"/>
            <a:r>
              <a:rPr lang="qaa-Latn-001" sz="1200" b="1" kern="1200" dirty="0">
                <a:solidFill>
                  <a:schemeClr val="tx1"/>
                </a:solidFill>
                <a:latin typeface="+mn-lt"/>
                <a:ea typeface="+mn-ea"/>
                <a:cs typeface="+mn-cs"/>
              </a:rPr>
              <a:t>Verwijzingen door huisartsen</a:t>
            </a:r>
            <a:endParaRPr lang="qaa-Latn-001" sz="1200" kern="1200" dirty="0">
              <a:solidFill>
                <a:schemeClr val="tx1"/>
              </a:solidFill>
              <a:latin typeface="+mn-lt"/>
              <a:ea typeface="+mn-ea"/>
              <a:cs typeface="+mn-cs"/>
            </a:endParaRPr>
          </a:p>
          <a:p>
            <a:pPr algn="l"/>
            <a:r>
              <a:rPr lang="nl-NL" sz="1200" kern="1200" dirty="0">
                <a:solidFill>
                  <a:schemeClr val="tx1"/>
                </a:solidFill>
                <a:latin typeface="+mn-lt"/>
                <a:ea typeface="+mn-ea"/>
                <a:cs typeface="+mn-cs"/>
              </a:rPr>
              <a:t>I</a:t>
            </a:r>
            <a:r>
              <a:rPr lang="qaa-Latn-001" sz="1200" kern="1200" dirty="0">
                <a:solidFill>
                  <a:schemeClr val="tx1"/>
                </a:solidFill>
                <a:latin typeface="+mn-lt"/>
                <a:ea typeface="+mn-ea"/>
                <a:cs typeface="+mn-cs"/>
              </a:rPr>
              <a:t>n 2023 verwezen huisartsen </a:t>
            </a:r>
            <a:r>
              <a:rPr lang="nl-NL" sz="1200" kern="1200" dirty="0">
                <a:solidFill>
                  <a:schemeClr val="tx1"/>
                </a:solidFill>
                <a:latin typeface="+mn-lt"/>
                <a:ea typeface="+mn-ea"/>
                <a:cs typeface="+mn-cs"/>
              </a:rPr>
              <a:t>nog</a:t>
            </a:r>
            <a:r>
              <a:rPr lang="qaa-Latn-001" sz="1200" kern="1200" dirty="0">
                <a:solidFill>
                  <a:schemeClr val="tx1"/>
                </a:solidFill>
                <a:latin typeface="+mn-lt"/>
                <a:ea typeface="+mn-ea"/>
                <a:cs typeface="+mn-cs"/>
              </a:rPr>
              <a:t> vaker naar het CMD</a:t>
            </a:r>
            <a:r>
              <a:rPr lang="nl-NL" sz="1200" kern="1200" dirty="0">
                <a:solidFill>
                  <a:schemeClr val="tx1"/>
                </a:solidFill>
                <a:latin typeface="+mn-lt"/>
                <a:ea typeface="+mn-ea"/>
                <a:cs typeface="+mn-cs"/>
              </a:rPr>
              <a:t> dan de voorgaande jaren</a:t>
            </a:r>
            <a:r>
              <a:rPr lang="qaa-Latn-001" sz="1200" kern="1200" dirty="0">
                <a:solidFill>
                  <a:schemeClr val="tx1"/>
                </a:solidFill>
                <a:latin typeface="+mn-lt"/>
                <a:ea typeface="+mn-ea"/>
                <a:cs typeface="+mn-cs"/>
              </a:rPr>
              <a:t>. </a:t>
            </a:r>
            <a:r>
              <a:rPr lang="nl-NL" sz="1200" kern="1200" dirty="0">
                <a:solidFill>
                  <a:schemeClr val="tx1"/>
                </a:solidFill>
                <a:latin typeface="+mn-lt"/>
                <a:ea typeface="+mn-ea"/>
                <a:cs typeface="+mn-cs"/>
              </a:rPr>
              <a:t>H</a:t>
            </a:r>
            <a:r>
              <a:rPr lang="qaa-Latn-001" sz="1200" kern="1200" dirty="0">
                <a:solidFill>
                  <a:schemeClr val="tx1"/>
                </a:solidFill>
                <a:latin typeface="+mn-lt"/>
                <a:ea typeface="+mn-ea"/>
                <a:cs typeface="+mn-cs"/>
              </a:rPr>
              <a:t>et betreft hier in 2023 gestarte indicaties. </a:t>
            </a:r>
          </a:p>
          <a:p>
            <a:pPr algn="l"/>
            <a:endParaRPr lang="nl-NL" sz="1200" kern="1200" dirty="0">
              <a:solidFill>
                <a:schemeClr val="tx1"/>
              </a:solidFill>
              <a:latin typeface="+mn-lt"/>
              <a:ea typeface="+mn-ea"/>
              <a:cs typeface="+mn-cs"/>
            </a:endParaRPr>
          </a:p>
          <a:p>
            <a:pPr algn="l"/>
            <a:r>
              <a:rPr lang="nl-NL" sz="1200" kern="1200" dirty="0">
                <a:solidFill>
                  <a:schemeClr val="tx1"/>
                </a:solidFill>
                <a:latin typeface="+mn-lt"/>
                <a:ea typeface="+mn-ea"/>
                <a:cs typeface="+mn-cs"/>
              </a:rPr>
              <a:t>We zien dus vanaf 2021 een toename van de verwijzingen door huisartsen naar het CMD en een afname van het aantal rechtstreekse verwijzingen. </a:t>
            </a:r>
            <a:r>
              <a:rPr lang="nl-NL" sz="1200" u="none" kern="1200" dirty="0">
                <a:solidFill>
                  <a:schemeClr val="tx1"/>
                </a:solidFill>
                <a:latin typeface="+mn-lt"/>
                <a:ea typeface="+mn-ea"/>
                <a:cs typeface="+mn-cs"/>
              </a:rPr>
              <a:t>We verwachten dat dit het gevolg is van de inzet van de vaste contactpersoon van het CMD voor de huisartsen. </a:t>
            </a:r>
            <a:r>
              <a:rPr lang="nl-NL" sz="1200" kern="1200" dirty="0">
                <a:solidFill>
                  <a:schemeClr val="tx1"/>
                </a:solidFill>
                <a:latin typeface="+mn-lt"/>
                <a:ea typeface="+mn-ea"/>
                <a:cs typeface="+mn-cs"/>
              </a:rPr>
              <a:t>Dit is een ontwikkeling die gunstig is als het gaat om meer zicht (en grip) op de aard en duur van de indicatie. Dit betekent wel dat er meer inzet door de jeugdmedewerkers van het CMD nodig is.  </a:t>
            </a:r>
          </a:p>
          <a:p>
            <a:pPr algn="l"/>
            <a:endParaRPr lang="nl-NL" sz="1200" kern="1200" dirty="0">
              <a:solidFill>
                <a:schemeClr val="tx1"/>
              </a:solidFill>
              <a:latin typeface="+mn-lt"/>
              <a:ea typeface="+mn-ea"/>
              <a:cs typeface="+mn-cs"/>
            </a:endParaRPr>
          </a:p>
          <a:p>
            <a:pPr algn="l"/>
            <a:r>
              <a:rPr lang="nl-NL" sz="1200" kern="1200" dirty="0">
                <a:solidFill>
                  <a:schemeClr val="tx1"/>
                </a:solidFill>
                <a:latin typeface="+mn-lt"/>
                <a:ea typeface="+mn-ea"/>
                <a:cs typeface="+mn-cs"/>
              </a:rPr>
              <a:t>Elk kwartaal monitoren we </a:t>
            </a:r>
            <a:r>
              <a:rPr lang="qaa-Latn-001" sz="1200" kern="1200" dirty="0">
                <a:solidFill>
                  <a:schemeClr val="tx1"/>
                </a:solidFill>
                <a:latin typeface="+mn-lt"/>
                <a:ea typeface="+mn-ea"/>
                <a:cs typeface="+mn-cs"/>
              </a:rPr>
              <a:t>de rechtstreekse verwijzingen van huisartsen naar zorgaanbieders</a:t>
            </a:r>
            <a:r>
              <a:rPr lang="nl-NL" sz="1200" kern="1200" dirty="0">
                <a:solidFill>
                  <a:schemeClr val="tx1"/>
                </a:solidFill>
                <a:latin typeface="+mn-lt"/>
                <a:ea typeface="+mn-ea"/>
                <a:cs typeface="+mn-cs"/>
              </a:rPr>
              <a:t>. We brengen in beeld</a:t>
            </a:r>
            <a:r>
              <a:rPr lang="qaa-Latn-001" sz="1200" kern="1200" dirty="0">
                <a:solidFill>
                  <a:schemeClr val="tx1"/>
                </a:solidFill>
                <a:latin typeface="+mn-lt"/>
                <a:ea typeface="+mn-ea"/>
                <a:cs typeface="+mn-cs"/>
              </a:rPr>
              <a:t> de waarde van de indicaties zijn en welke huisarts naar welke zorgaanbieders verwijst</a:t>
            </a:r>
            <a:r>
              <a:rPr lang="nl-NL" sz="1200" kern="1200" dirty="0">
                <a:solidFill>
                  <a:schemeClr val="tx1"/>
                </a:solidFill>
                <a:latin typeface="+mn-lt"/>
                <a:ea typeface="+mn-ea"/>
                <a:cs typeface="+mn-cs"/>
              </a:rPr>
              <a:t>. Wij delen deze cijfers in het huisartsenoverleg.</a:t>
            </a:r>
          </a:p>
        </p:txBody>
      </p:sp>
      <p:sp>
        <p:nvSpPr>
          <p:cNvPr id="4" name="Tijdelijke aanduiding voor dianummer 3"/>
          <p:cNvSpPr>
            <a:spLocks noGrp="1"/>
          </p:cNvSpPr>
          <p:nvPr>
            <p:ph type="sldNum" sz="quarter" idx="5"/>
          </p:nvPr>
        </p:nvSpPr>
        <p:spPr/>
        <p:txBody>
          <a:bodyPr/>
          <a:lstStyle/>
          <a:p>
            <a:fld id="{18D54A27-7E31-4CBC-BB8E-15E3B4A03561}" type="slidenum">
              <a:rPr lang="nl-NL" smtClean="0"/>
              <a:t>14</a:t>
            </a:fld>
            <a:endParaRPr lang="nl-NL"/>
          </a:p>
        </p:txBody>
      </p:sp>
    </p:spTree>
    <p:extLst>
      <p:ext uri="{BB962C8B-B14F-4D97-AF65-F5344CB8AC3E}">
        <p14:creationId xmlns:p14="http://schemas.microsoft.com/office/powerpoint/2010/main" val="38996971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qaa-Latn-001" sz="1200" b="1" kern="1200" dirty="0">
                <a:solidFill>
                  <a:schemeClr val="tx1"/>
                </a:solidFill>
                <a:latin typeface="+mn-lt"/>
                <a:ea typeface="+mn-ea"/>
                <a:cs typeface="+mn-cs"/>
              </a:rPr>
              <a:t>Trends financiën</a:t>
            </a:r>
            <a:endParaRPr lang="nl-NL" sz="1200" b="1"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latin typeface="+mn-lt"/>
                <a:ea typeface="+mn-ea"/>
                <a:cs typeface="+mn-cs"/>
              </a:rPr>
              <a:t>De werkelijke kosten voor jeugdhulp in de laatste vijf jaar laat een golfbeweging zien. </a:t>
            </a:r>
            <a:endParaRPr lang="qaa-Latn-001" sz="12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qaa-Latn-001" sz="12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latin typeface="+mn-lt"/>
                <a:ea typeface="+mn-ea"/>
                <a:cs typeface="+mn-cs"/>
              </a:rPr>
              <a:t>I</a:t>
            </a:r>
            <a:r>
              <a:rPr lang="qaa-Latn-001" sz="1200" kern="1200" dirty="0">
                <a:solidFill>
                  <a:schemeClr val="tx1"/>
                </a:solidFill>
                <a:latin typeface="+mn-lt"/>
                <a:ea typeface="+mn-ea"/>
                <a:cs typeface="+mn-cs"/>
              </a:rPr>
              <a:t>n 2023 is er bijna </a:t>
            </a:r>
            <a:r>
              <a:rPr lang="nl-NL" sz="1200" kern="1200" noProof="0" dirty="0">
                <a:solidFill>
                  <a:schemeClr val="tx1"/>
                </a:solidFill>
                <a:latin typeface="+mn-lt"/>
                <a:ea typeface="+mn-ea"/>
                <a:cs typeface="+mn-cs"/>
              </a:rPr>
              <a:t>€</a:t>
            </a:r>
            <a:r>
              <a:rPr lang="qaa-Latn-001" sz="1200" kern="1200" dirty="0">
                <a:solidFill>
                  <a:schemeClr val="tx1"/>
                </a:solidFill>
                <a:latin typeface="+mn-lt"/>
                <a:ea typeface="+mn-ea"/>
                <a:cs typeface="+mn-cs"/>
              </a:rPr>
              <a:t> 500.00</a:t>
            </a:r>
            <a:r>
              <a:rPr lang="nl-NL" sz="1200" kern="1200" dirty="0">
                <a:solidFill>
                  <a:schemeClr val="tx1"/>
                </a:solidFill>
                <a:latin typeface="+mn-lt"/>
                <a:ea typeface="+mn-ea"/>
                <a:cs typeface="+mn-cs"/>
              </a:rPr>
              <a:t>0</a:t>
            </a:r>
            <a:r>
              <a:rPr lang="qaa-Latn-001" sz="1200" kern="1200" dirty="0">
                <a:solidFill>
                  <a:schemeClr val="tx1"/>
                </a:solidFill>
                <a:latin typeface="+mn-lt"/>
                <a:ea typeface="+mn-ea"/>
                <a:cs typeface="+mn-cs"/>
              </a:rPr>
              <a:t> meer uitgegeven dan in 2022.</a:t>
            </a:r>
            <a:endParaRPr lang="nl-NL" sz="1200" kern="1200" dirty="0">
              <a:solidFill>
                <a:schemeClr val="tx1"/>
              </a:solidFill>
              <a:latin typeface="+mn-lt"/>
              <a:ea typeface="+mn-ea"/>
              <a:cs typeface="+mn-cs"/>
            </a:endParaRPr>
          </a:p>
          <a:p>
            <a:pPr algn="l"/>
            <a:endParaRPr lang="qaa-Latn-001" sz="1800" b="0" i="0" u="none" strike="noStrike" baseline="0" dirty="0">
              <a:solidFill>
                <a:srgbClr val="000000"/>
              </a:solidFill>
              <a:latin typeface="CIDFont+F1"/>
            </a:endParaRPr>
          </a:p>
        </p:txBody>
      </p:sp>
      <p:sp>
        <p:nvSpPr>
          <p:cNvPr id="4" name="Tijdelijke aanduiding voor dianummer 3"/>
          <p:cNvSpPr>
            <a:spLocks noGrp="1"/>
          </p:cNvSpPr>
          <p:nvPr>
            <p:ph type="sldNum" sz="quarter" idx="5"/>
          </p:nvPr>
        </p:nvSpPr>
        <p:spPr/>
        <p:txBody>
          <a:bodyPr/>
          <a:lstStyle/>
          <a:p>
            <a:fld id="{18D54A27-7E31-4CBC-BB8E-15E3B4A03561}" type="slidenum">
              <a:rPr lang="nl-NL" smtClean="0"/>
              <a:t>15</a:t>
            </a:fld>
            <a:endParaRPr lang="nl-NL"/>
          </a:p>
        </p:txBody>
      </p:sp>
    </p:spTree>
    <p:extLst>
      <p:ext uri="{BB962C8B-B14F-4D97-AF65-F5344CB8AC3E}">
        <p14:creationId xmlns:p14="http://schemas.microsoft.com/office/powerpoint/2010/main" val="31723741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qaa-Latn-001" sz="1200" b="1" kern="1200" dirty="0">
                <a:solidFill>
                  <a:schemeClr val="tx1"/>
                </a:solidFill>
                <a:latin typeface="+mn-lt"/>
                <a:ea typeface="+mn-ea"/>
                <a:cs typeface="+mn-cs"/>
              </a:rPr>
              <a:t>Trends per kostensoort</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latin typeface="+mn-lt"/>
                <a:ea typeface="+mn-ea"/>
                <a:cs typeface="+mn-cs"/>
              </a:rPr>
              <a:t>In deze tabel is de ontwikkeling van een aantal kostensoorten in de afgelopen vijf jaren zichtbaar. Er is onder andere een stevige </a:t>
            </a:r>
            <a:r>
              <a:rPr lang="qaa-Latn-001" sz="1200" kern="1200" dirty="0">
                <a:solidFill>
                  <a:schemeClr val="tx1"/>
                </a:solidFill>
                <a:latin typeface="+mn-lt"/>
                <a:ea typeface="+mn-ea"/>
                <a:cs typeface="+mn-cs"/>
              </a:rPr>
              <a:t>toename in de kosten van ambulante jeugdzorg, zelfstandig leven jeugd</a:t>
            </a:r>
            <a:r>
              <a:rPr lang="en-US" sz="1200" kern="1200" dirty="0">
                <a:solidFill>
                  <a:schemeClr val="tx1"/>
                </a:solidFill>
                <a:latin typeface="+mn-lt"/>
                <a:ea typeface="+mn-ea"/>
                <a:cs typeface="+mn-cs"/>
              </a:rPr>
              <a:t> </a:t>
            </a:r>
            <a:r>
              <a:rPr lang="nl-NL" sz="1200" kern="1200" noProof="0" dirty="0">
                <a:solidFill>
                  <a:schemeClr val="tx1"/>
                </a:solidFill>
                <a:latin typeface="+mn-lt"/>
                <a:ea typeface="+mn-ea"/>
                <a:cs typeface="+mn-cs"/>
              </a:rPr>
              <a:t>en</a:t>
            </a:r>
            <a:r>
              <a:rPr lang="en-US" sz="1200" kern="1200" dirty="0">
                <a:solidFill>
                  <a:schemeClr val="tx1"/>
                </a:solidFill>
                <a:latin typeface="+mn-lt"/>
                <a:ea typeface="+mn-ea"/>
                <a:cs typeface="+mn-cs"/>
              </a:rPr>
              <a:t> </a:t>
            </a:r>
            <a:r>
              <a:rPr lang="qaa-Latn-001" sz="1200" kern="1200" dirty="0">
                <a:solidFill>
                  <a:schemeClr val="tx1"/>
                </a:solidFill>
                <a:latin typeface="+mn-lt"/>
                <a:ea typeface="+mn-ea"/>
                <a:cs typeface="+mn-cs"/>
              </a:rPr>
              <a:t>vervoer 18-. </a:t>
            </a:r>
            <a:endParaRPr lang="nl-NL" sz="1200" kern="1200" dirty="0">
              <a:solidFill>
                <a:schemeClr val="tx1"/>
              </a:solidFill>
              <a:latin typeface="+mn-lt"/>
              <a:ea typeface="+mn-ea"/>
              <a:cs typeface="+mn-cs"/>
            </a:endParaRPr>
          </a:p>
          <a:p>
            <a:r>
              <a:rPr lang="nl-NL" sz="1200" kern="1200" dirty="0">
                <a:solidFill>
                  <a:schemeClr val="tx1"/>
                </a:solidFill>
                <a:latin typeface="+mn-lt"/>
                <a:ea typeface="+mn-ea"/>
                <a:cs typeface="+mn-cs"/>
              </a:rPr>
              <a:t>Uitvoeringskosten en Veilig Thuis zijn hier niet in meegenomen. </a:t>
            </a:r>
          </a:p>
          <a:p>
            <a:pPr marL="0" indent="0">
              <a:buFont typeface="Arial" panose="020B0604020202020204" pitchFamily="34" charset="0"/>
              <a:buNone/>
            </a:pPr>
            <a:endParaRPr lang="qaa-Latn-001" sz="1200" b="1" kern="1200" dirty="0">
              <a:solidFill>
                <a:schemeClr val="tx1"/>
              </a:solidFill>
              <a:latin typeface="+mn-lt"/>
              <a:ea typeface="+mn-ea"/>
              <a:cs typeface="+mn-cs"/>
            </a:endParaRPr>
          </a:p>
          <a:p>
            <a:r>
              <a:rPr lang="nl-NL" sz="1200" u="sng" kern="1200" dirty="0">
                <a:solidFill>
                  <a:schemeClr val="tx1"/>
                </a:solidFill>
                <a:latin typeface="+mn-lt"/>
                <a:ea typeface="+mn-ea"/>
                <a:cs typeface="+mn-cs"/>
              </a:rPr>
              <a:t>Verblijf</a:t>
            </a:r>
          </a:p>
          <a:p>
            <a:r>
              <a:rPr lang="nl-NL" sz="1200" kern="1200" dirty="0">
                <a:solidFill>
                  <a:schemeClr val="tx1"/>
                </a:solidFill>
                <a:latin typeface="+mn-lt"/>
                <a:ea typeface="+mn-ea"/>
                <a:cs typeface="+mn-cs"/>
              </a:rPr>
              <a:t>Bij verblijf zien we een golfbeweging in de afgelopen jaren. In 2020</a:t>
            </a:r>
            <a:r>
              <a:rPr lang="qaa-Latn-001" sz="1200" kern="1200" dirty="0">
                <a:solidFill>
                  <a:schemeClr val="tx1"/>
                </a:solidFill>
                <a:latin typeface="+mn-lt"/>
                <a:ea typeface="+mn-ea"/>
                <a:cs typeface="+mn-cs"/>
              </a:rPr>
              <a:t>,</a:t>
            </a:r>
            <a:r>
              <a:rPr lang="nl-NL" sz="1200" kern="1200" dirty="0">
                <a:solidFill>
                  <a:schemeClr val="tx1"/>
                </a:solidFill>
                <a:latin typeface="+mn-lt"/>
                <a:ea typeface="+mn-ea"/>
                <a:cs typeface="+mn-cs"/>
              </a:rPr>
              <a:t> 2022</a:t>
            </a:r>
            <a:r>
              <a:rPr lang="qaa-Latn-001" sz="1200" kern="1200" dirty="0">
                <a:solidFill>
                  <a:schemeClr val="tx1"/>
                </a:solidFill>
                <a:latin typeface="+mn-lt"/>
                <a:ea typeface="+mn-ea"/>
                <a:cs typeface="+mn-cs"/>
              </a:rPr>
              <a:t> en 2023</a:t>
            </a:r>
            <a:r>
              <a:rPr lang="nl-NL" sz="1200" kern="1200" dirty="0">
                <a:solidFill>
                  <a:schemeClr val="tx1"/>
                </a:solidFill>
                <a:latin typeface="+mn-lt"/>
                <a:ea typeface="+mn-ea"/>
                <a:cs typeface="+mn-cs"/>
              </a:rPr>
              <a:t> is </a:t>
            </a:r>
            <a:r>
              <a:rPr lang="qaa-Latn-001" sz="1200" kern="1200" dirty="0">
                <a:solidFill>
                  <a:schemeClr val="tx1"/>
                </a:solidFill>
                <a:latin typeface="+mn-lt"/>
                <a:ea typeface="+mn-ea"/>
                <a:cs typeface="+mn-cs"/>
              </a:rPr>
              <a:t>een </a:t>
            </a:r>
            <a:r>
              <a:rPr lang="nl-NL" sz="1200" kern="1200" dirty="0">
                <a:solidFill>
                  <a:schemeClr val="tx1"/>
                </a:solidFill>
                <a:latin typeface="+mn-lt"/>
                <a:ea typeface="+mn-ea"/>
                <a:cs typeface="+mn-cs"/>
              </a:rPr>
              <a:t>daling zichtbaar. De daling in 2022 ten opzichte van 2021 werd </a:t>
            </a:r>
            <a:r>
              <a:rPr lang="qaa-Latn-001" sz="1200" kern="1200" dirty="0">
                <a:solidFill>
                  <a:schemeClr val="tx1"/>
                </a:solidFill>
                <a:latin typeface="+mn-lt"/>
                <a:ea typeface="+mn-ea"/>
                <a:cs typeface="+mn-cs"/>
              </a:rPr>
              <a:t>onder andere </a:t>
            </a:r>
            <a:r>
              <a:rPr lang="nl-NL" sz="1200" kern="1200" dirty="0">
                <a:solidFill>
                  <a:schemeClr val="tx1"/>
                </a:solidFill>
                <a:latin typeface="+mn-lt"/>
                <a:ea typeface="+mn-ea"/>
                <a:cs typeface="+mn-cs"/>
              </a:rPr>
              <a:t>veroorzaakt door het wegvallen van enkele dure cliënten en het gezinshuis</a:t>
            </a:r>
            <a:r>
              <a:rPr lang="qaa-Latn-001" sz="1200" kern="1200" dirty="0">
                <a:solidFill>
                  <a:schemeClr val="tx1"/>
                </a:solidFill>
                <a:latin typeface="+mn-lt"/>
                <a:ea typeface="+mn-ea"/>
                <a:cs typeface="+mn-cs"/>
              </a:rPr>
              <a:t> (tot</a:t>
            </a:r>
            <a:r>
              <a:rPr lang="nl-NL" sz="1200" kern="1200" dirty="0">
                <a:solidFill>
                  <a:schemeClr val="tx1"/>
                </a:solidFill>
                <a:latin typeface="+mn-lt"/>
                <a:ea typeface="+mn-ea"/>
                <a:cs typeface="+mn-cs"/>
              </a:rPr>
              <a:t> en met</a:t>
            </a:r>
            <a:r>
              <a:rPr lang="qaa-Latn-001" sz="1200" kern="1200" dirty="0">
                <a:solidFill>
                  <a:schemeClr val="tx1"/>
                </a:solidFill>
                <a:latin typeface="+mn-lt"/>
                <a:ea typeface="+mn-ea"/>
                <a:cs typeface="+mn-cs"/>
              </a:rPr>
              <a:t> 2021 betaal</a:t>
            </a:r>
            <a:r>
              <a:rPr lang="nl-NL" sz="1200" kern="1200" dirty="0">
                <a:solidFill>
                  <a:schemeClr val="tx1"/>
                </a:solidFill>
                <a:latin typeface="+mn-lt"/>
                <a:ea typeface="+mn-ea"/>
                <a:cs typeface="+mn-cs"/>
              </a:rPr>
              <a:t>d</a:t>
            </a:r>
            <a:r>
              <a:rPr lang="qaa-Latn-001" sz="1200" kern="1200" dirty="0">
                <a:solidFill>
                  <a:schemeClr val="tx1"/>
                </a:solidFill>
                <a:latin typeface="+mn-lt"/>
                <a:ea typeface="+mn-ea"/>
                <a:cs typeface="+mn-cs"/>
              </a:rPr>
              <a:t>)</a:t>
            </a:r>
            <a:r>
              <a:rPr lang="nl-NL" sz="1200" kern="1200" dirty="0">
                <a:solidFill>
                  <a:schemeClr val="tx1"/>
                </a:solidFill>
                <a:latin typeface="+mn-lt"/>
                <a:ea typeface="+mn-ea"/>
                <a:cs typeface="+mn-cs"/>
              </a:rPr>
              <a:t>.</a:t>
            </a:r>
            <a:r>
              <a:rPr lang="qaa-Latn-001" sz="1200" kern="1200" dirty="0">
                <a:solidFill>
                  <a:schemeClr val="tx1"/>
                </a:solidFill>
                <a:latin typeface="+mn-lt"/>
                <a:ea typeface="+mn-ea"/>
                <a:cs typeface="+mn-cs"/>
              </a:rPr>
              <a:t> Daarnaast </a:t>
            </a:r>
            <a:r>
              <a:rPr lang="nl-NL" sz="1200" kern="1200" dirty="0">
                <a:solidFill>
                  <a:schemeClr val="tx1"/>
                </a:solidFill>
                <a:latin typeface="+mn-lt"/>
                <a:ea typeface="+mn-ea"/>
                <a:cs typeface="+mn-cs"/>
              </a:rPr>
              <a:t>zien we een afname van de verblijfkosten van circa 2 ton ten opzichte van 2022.</a:t>
            </a:r>
            <a:r>
              <a:rPr lang="qaa-Latn-001" sz="1200" kern="1200" dirty="0">
                <a:solidFill>
                  <a:schemeClr val="tx1"/>
                </a:solidFill>
                <a:latin typeface="+mn-lt"/>
                <a:ea typeface="+mn-ea"/>
                <a:cs typeface="+mn-cs"/>
              </a:rPr>
              <a:t> </a:t>
            </a:r>
            <a:endParaRPr lang="nl-NL" sz="1200" kern="1200" dirty="0">
              <a:solidFill>
                <a:schemeClr val="tx1"/>
              </a:solidFill>
              <a:latin typeface="+mn-lt"/>
              <a:ea typeface="+mn-ea"/>
              <a:cs typeface="+mn-cs"/>
            </a:endParaRPr>
          </a:p>
          <a:p>
            <a:endParaRPr lang="nl-NL" sz="1200" kern="1200" dirty="0">
              <a:solidFill>
                <a:schemeClr val="tx1"/>
              </a:solidFill>
              <a:latin typeface="+mn-lt"/>
              <a:ea typeface="+mn-ea"/>
              <a:cs typeface="+mn-cs"/>
            </a:endParaRPr>
          </a:p>
          <a:p>
            <a:r>
              <a:rPr lang="nl-NL" sz="1200" u="sng" kern="1200" dirty="0">
                <a:solidFill>
                  <a:schemeClr val="tx1"/>
                </a:solidFill>
                <a:latin typeface="+mn-lt"/>
                <a:ea typeface="+mn-ea"/>
                <a:cs typeface="+mn-cs"/>
              </a:rPr>
              <a:t>Jeugdhulp ambulant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latin typeface="+mn-lt"/>
                <a:ea typeface="+mn-ea"/>
                <a:cs typeface="+mn-cs"/>
              </a:rPr>
              <a:t>Het grootste deel van de uitgaven zijn gedaan op ambulante voorzieningen; behandeling terwijl de kinderen thuis wonen. Hier vallen veel producten onder. In de afgelopen jaren zijn er enkele wijzigingen in de productcategorieën doorgevoerd</a:t>
            </a:r>
            <a:r>
              <a:rPr lang="qaa-Latn-001" sz="1200" kern="1200" dirty="0">
                <a:solidFill>
                  <a:schemeClr val="tx1"/>
                </a:solidFill>
                <a:latin typeface="+mn-lt"/>
                <a:ea typeface="+mn-ea"/>
                <a:cs typeface="+mn-cs"/>
              </a:rPr>
              <a:t>, wat de piek in 2020 en 2021 verklaar</a:t>
            </a:r>
            <a:r>
              <a:rPr lang="nl-NL" sz="1200" kern="1200" dirty="0">
                <a:solidFill>
                  <a:schemeClr val="tx1"/>
                </a:solidFill>
                <a:latin typeface="+mn-lt"/>
                <a:ea typeface="+mn-ea"/>
                <a:cs typeface="+mn-cs"/>
              </a:rPr>
              <a:t>t.</a:t>
            </a:r>
            <a:endParaRPr lang="qaa-Latn-001" sz="12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qaa-Latn-001" sz="12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qaa-Latn-001" sz="1200" kern="1200" dirty="0">
                <a:solidFill>
                  <a:schemeClr val="tx1"/>
                </a:solidFill>
                <a:latin typeface="+mn-lt"/>
                <a:ea typeface="+mn-ea"/>
                <a:cs typeface="+mn-cs"/>
              </a:rPr>
              <a:t>Jeugdhulp ambulant is ten opzichte van 2022 meer dan 4 ton duurder geworden</a:t>
            </a:r>
            <a:r>
              <a:rPr lang="en-US" sz="1200" kern="1200" dirty="0">
                <a:solidFill>
                  <a:schemeClr val="tx1"/>
                </a:solidFill>
                <a:latin typeface="+mn-lt"/>
                <a:ea typeface="+mn-ea"/>
                <a:cs typeface="+mn-cs"/>
              </a:rPr>
              <a:t> in 2023</a:t>
            </a:r>
            <a:r>
              <a:rPr lang="qaa-Latn-001" sz="1200" kern="1200" dirty="0">
                <a:solidFill>
                  <a:schemeClr val="tx1"/>
                </a:solidFill>
                <a:latin typeface="+mn-lt"/>
                <a:ea typeface="+mn-ea"/>
                <a:cs typeface="+mn-cs"/>
              </a:rPr>
              <a:t>.</a:t>
            </a:r>
            <a:endParaRPr lang="qaa-Latn-001" sz="1200" b="1"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qaa-Latn-001" sz="12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u="sng" kern="1200" dirty="0">
                <a:solidFill>
                  <a:schemeClr val="tx1"/>
                </a:solidFill>
                <a:latin typeface="+mn-lt"/>
                <a:ea typeface="+mn-ea"/>
                <a:cs typeface="+mn-cs"/>
              </a:rPr>
              <a:t>Zelfstandig leven jeugd</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latin typeface="+mn-lt"/>
                <a:ea typeface="+mn-ea"/>
                <a:cs typeface="+mn-cs"/>
              </a:rPr>
              <a:t>Zelfstandig leven jeugd is in 2020 en 2021 op ambulante zorg jeugd geboekt. </a:t>
            </a:r>
            <a:r>
              <a:rPr lang="qaa-Latn-001" sz="1200" kern="1200" dirty="0">
                <a:solidFill>
                  <a:schemeClr val="tx1"/>
                </a:solidFill>
                <a:latin typeface="+mn-lt"/>
                <a:ea typeface="+mn-ea"/>
                <a:cs typeface="+mn-cs"/>
              </a:rPr>
              <a:t>Dit is voor 2022 en 2023 aangepast, waardoor er een flinke stijging is ten opzichte van de eerdere jaren.</a:t>
            </a:r>
            <a:r>
              <a:rPr lang="nl-NL" sz="1200" kern="1200" dirty="0">
                <a:solidFill>
                  <a:schemeClr val="tx1"/>
                </a:solidFill>
                <a:latin typeface="+mn-lt"/>
                <a:ea typeface="+mn-ea"/>
                <a:cs typeface="+mn-cs"/>
              </a:rPr>
              <a:t> </a:t>
            </a:r>
            <a:r>
              <a:rPr lang="qaa-Latn-001" sz="1200" kern="1200" dirty="0">
                <a:solidFill>
                  <a:schemeClr val="tx1"/>
                </a:solidFill>
                <a:latin typeface="+mn-lt"/>
                <a:ea typeface="+mn-ea"/>
                <a:cs typeface="+mn-cs"/>
              </a:rPr>
              <a:t>Echter, in 2023 is deze kostenpost met meer dan 3 ton gestegen.</a:t>
            </a:r>
            <a:r>
              <a:rPr lang="nl-NL" sz="1200" kern="1200" dirty="0">
                <a:solidFill>
                  <a:schemeClr val="tx1"/>
                </a:solidFill>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u="sng" kern="1200" dirty="0">
                <a:solidFill>
                  <a:schemeClr val="tx1"/>
                </a:solidFill>
                <a:latin typeface="+mn-lt"/>
                <a:ea typeface="+mn-ea"/>
                <a:cs typeface="+mn-cs"/>
              </a:rPr>
              <a:t>Vervoer</a:t>
            </a:r>
          </a:p>
          <a:p>
            <a:r>
              <a:rPr lang="nl-NL" sz="1200" kern="1200" dirty="0">
                <a:solidFill>
                  <a:schemeClr val="tx1"/>
                </a:solidFill>
                <a:latin typeface="+mn-lt"/>
                <a:ea typeface="+mn-ea"/>
                <a:cs typeface="+mn-cs"/>
              </a:rPr>
              <a:t>Het uitgangspunt is dat ouders hun kinderen zelf vervoeren van en naar behandeling en begeleiding. De kosten waren in 2022</a:t>
            </a:r>
            <a:r>
              <a:rPr lang="qaa-Latn-001" sz="1200" kern="1200" dirty="0">
                <a:solidFill>
                  <a:schemeClr val="tx1"/>
                </a:solidFill>
                <a:latin typeface="+mn-lt"/>
                <a:ea typeface="+mn-ea"/>
                <a:cs typeface="+mn-cs"/>
              </a:rPr>
              <a:t> in totaal</a:t>
            </a:r>
            <a:r>
              <a:rPr lang="nl-NL" sz="1200" kern="1200" dirty="0">
                <a:solidFill>
                  <a:schemeClr val="tx1"/>
                </a:solidFill>
                <a:latin typeface="+mn-lt"/>
                <a:ea typeface="+mn-ea"/>
                <a:cs typeface="+mn-cs"/>
              </a:rPr>
              <a:t> € 58.282, </a:t>
            </a:r>
            <a:r>
              <a:rPr lang="qaa-Latn-001" sz="1200" kern="1200" dirty="0">
                <a:solidFill>
                  <a:schemeClr val="tx1"/>
                </a:solidFill>
                <a:latin typeface="+mn-lt"/>
                <a:ea typeface="+mn-ea"/>
                <a:cs typeface="+mn-cs"/>
              </a:rPr>
              <a:t>wat </a:t>
            </a:r>
            <a:r>
              <a:rPr lang="nl-NL" sz="1200" kern="1200" dirty="0">
                <a:solidFill>
                  <a:schemeClr val="tx1"/>
                </a:solidFill>
                <a:latin typeface="+mn-lt"/>
                <a:ea typeface="+mn-ea"/>
                <a:cs typeface="+mn-cs"/>
              </a:rPr>
              <a:t>hoger </a:t>
            </a:r>
            <a:r>
              <a:rPr lang="qaa-Latn-001" sz="1200" kern="1200" dirty="0">
                <a:solidFill>
                  <a:schemeClr val="tx1"/>
                </a:solidFill>
                <a:latin typeface="+mn-lt"/>
                <a:ea typeface="+mn-ea"/>
                <a:cs typeface="+mn-cs"/>
              </a:rPr>
              <a:t>was </a:t>
            </a:r>
            <a:r>
              <a:rPr lang="nl-NL" sz="1200" kern="1200" dirty="0">
                <a:solidFill>
                  <a:schemeClr val="tx1"/>
                </a:solidFill>
                <a:latin typeface="+mn-lt"/>
                <a:ea typeface="+mn-ea"/>
                <a:cs typeface="+mn-cs"/>
              </a:rPr>
              <a:t>dan in 2021 (€ 34</a:t>
            </a:r>
            <a:r>
              <a:rPr lang="qaa-Latn-001" sz="1200" kern="1200" dirty="0">
                <a:solidFill>
                  <a:schemeClr val="tx1"/>
                </a:solidFill>
                <a:latin typeface="+mn-lt"/>
                <a:ea typeface="+mn-ea"/>
                <a:cs typeface="+mn-cs"/>
              </a:rPr>
              <a:t>.</a:t>
            </a:r>
            <a:r>
              <a:rPr lang="nl-NL" sz="1200" kern="1200" dirty="0">
                <a:solidFill>
                  <a:schemeClr val="tx1"/>
                </a:solidFill>
                <a:latin typeface="+mn-lt"/>
                <a:ea typeface="+mn-ea"/>
                <a:cs typeface="+mn-cs"/>
              </a:rPr>
              <a:t>138). D</a:t>
            </a:r>
            <a:r>
              <a:rPr lang="qaa-Latn-001" sz="1200" kern="1200" dirty="0">
                <a:solidFill>
                  <a:schemeClr val="tx1"/>
                </a:solidFill>
                <a:latin typeface="+mn-lt"/>
                <a:ea typeface="+mn-ea"/>
                <a:cs typeface="+mn-cs"/>
              </a:rPr>
              <a:t>e kosten in 2023 zijn nog verder gestegen; de kosten</a:t>
            </a:r>
            <a:r>
              <a:rPr lang="en-US" sz="1200" kern="1200" dirty="0">
                <a:solidFill>
                  <a:schemeClr val="tx1"/>
                </a:solidFill>
                <a:latin typeface="+mn-lt"/>
                <a:ea typeface="+mn-ea"/>
                <a:cs typeface="+mn-cs"/>
              </a:rPr>
              <a:t> </a:t>
            </a:r>
            <a:r>
              <a:rPr lang="qaa-Latn-001" sz="1200" kern="1200" dirty="0">
                <a:solidFill>
                  <a:schemeClr val="tx1"/>
                </a:solidFill>
                <a:latin typeface="+mn-lt"/>
                <a:ea typeface="+mn-ea"/>
                <a:cs typeface="+mn-cs"/>
              </a:rPr>
              <a:t>waren in totaal </a:t>
            </a:r>
            <a:r>
              <a:rPr lang="nl-NL" sz="1200" kern="1200" noProof="0" dirty="0">
                <a:solidFill>
                  <a:schemeClr val="tx1"/>
                </a:solidFill>
                <a:latin typeface="+mn-lt"/>
                <a:ea typeface="+mn-ea"/>
                <a:cs typeface="+mn-cs"/>
              </a:rPr>
              <a:t>€</a:t>
            </a:r>
            <a:r>
              <a:rPr lang="qaa-Latn-001" sz="1200" kern="1200" noProof="0" dirty="0">
                <a:solidFill>
                  <a:schemeClr val="tx1"/>
                </a:solidFill>
                <a:latin typeface="+mn-lt"/>
                <a:ea typeface="+mn-ea"/>
                <a:cs typeface="+mn-cs"/>
              </a:rPr>
              <a:t>103.585.</a:t>
            </a:r>
            <a:endParaRPr lang="nl-NL" sz="1200" kern="1200" noProof="0" dirty="0">
              <a:solidFill>
                <a:schemeClr val="tx1"/>
              </a:solidFill>
              <a:latin typeface="+mn-lt"/>
              <a:ea typeface="+mn-ea"/>
              <a:cs typeface="+mn-cs"/>
            </a:endParaRPr>
          </a:p>
          <a:p>
            <a:endParaRPr lang="nl-NL" sz="1200" u="sng" kern="1200" noProof="0" dirty="0">
              <a:solidFill>
                <a:schemeClr val="tx1"/>
              </a:solidFill>
              <a:latin typeface="+mn-lt"/>
              <a:ea typeface="+mn-ea"/>
              <a:cs typeface="+mn-cs"/>
            </a:endParaRPr>
          </a:p>
          <a:p>
            <a:r>
              <a:rPr lang="nl-NL" sz="1200" u="sng" kern="1200" dirty="0">
                <a:solidFill>
                  <a:schemeClr val="tx1"/>
                </a:solidFill>
                <a:latin typeface="+mn-lt"/>
                <a:ea typeface="+mn-ea"/>
                <a:cs typeface="+mn-cs"/>
              </a:rPr>
              <a:t>JeugdzorgPlus en gedwongen kader</a:t>
            </a:r>
          </a:p>
          <a:p>
            <a:r>
              <a:rPr lang="nl-NL" sz="1200" kern="1200" dirty="0">
                <a:solidFill>
                  <a:schemeClr val="tx1"/>
                </a:solidFill>
                <a:latin typeface="+mn-lt"/>
                <a:ea typeface="+mn-ea"/>
                <a:cs typeface="+mn-cs"/>
              </a:rPr>
              <a:t>De kosten voor JeugdzorgPlus zijn in Nuenen vrij beperkt. We hebben weinig jeugdigen die deze zorgvorm nodig hebben. We betalen wel een beschikbaarheidsbijdrage, zodat deze hulp altijd voorhanden is. JeugdzorgPlus wordt door de gemeente Eindhoven ingekocht op landsdeelniveau. </a:t>
            </a:r>
          </a:p>
          <a:p>
            <a:endParaRPr lang="nl-NL" sz="1200" kern="1200" dirty="0">
              <a:solidFill>
                <a:schemeClr val="tx1"/>
              </a:solidFill>
              <a:latin typeface="+mn-lt"/>
              <a:ea typeface="+mn-ea"/>
              <a:cs typeface="+mn-cs"/>
            </a:endParaRPr>
          </a:p>
          <a:p>
            <a:r>
              <a:rPr lang="qaa-Latn-001" sz="1200" kern="1200" dirty="0">
                <a:solidFill>
                  <a:schemeClr val="tx1"/>
                </a:solidFill>
                <a:latin typeface="+mn-lt"/>
                <a:ea typeface="+mn-ea"/>
                <a:cs typeface="+mn-cs"/>
              </a:rPr>
              <a:t>D</a:t>
            </a:r>
            <a:r>
              <a:rPr lang="nl-NL" sz="1200" kern="1200" dirty="0">
                <a:solidFill>
                  <a:schemeClr val="tx1"/>
                </a:solidFill>
                <a:latin typeface="+mn-lt"/>
                <a:ea typeface="+mn-ea"/>
                <a:cs typeface="+mn-cs"/>
              </a:rPr>
              <a:t>e kosten voor jeugdbescherming en jeugdreclassering </a:t>
            </a:r>
            <a:r>
              <a:rPr lang="qaa-Latn-001" sz="1200" kern="1200" dirty="0">
                <a:solidFill>
                  <a:schemeClr val="tx1"/>
                </a:solidFill>
                <a:latin typeface="+mn-lt"/>
                <a:ea typeface="+mn-ea"/>
                <a:cs typeface="+mn-cs"/>
              </a:rPr>
              <a:t>(gedwongen kader) zijn vanaf 2021 aan het dalen.</a:t>
            </a:r>
            <a:endParaRPr lang="nl-NL" sz="1200" kern="1200" dirty="0">
              <a:solidFill>
                <a:schemeClr val="tx1"/>
              </a:solidFill>
              <a:latin typeface="+mn-lt"/>
              <a:ea typeface="+mn-ea"/>
              <a:cs typeface="+mn-cs"/>
            </a:endParaRPr>
          </a:p>
          <a:p>
            <a:endParaRPr lang="nl-NL" sz="1200" kern="1200" dirty="0">
              <a:solidFill>
                <a:schemeClr val="tx1"/>
              </a:solidFill>
              <a:latin typeface="+mn-lt"/>
              <a:ea typeface="+mn-ea"/>
              <a:cs typeface="+mn-cs"/>
            </a:endParaRPr>
          </a:p>
          <a:p>
            <a:endParaRPr lang="nl-NL" u="sng"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D54A27-7E31-4CBC-BB8E-15E3B4A03561}"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496411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algn="l" defTabSz="914400" rtl="0" eaLnBrk="1" latinLnBrk="0" hangingPunct="1"/>
            <a:r>
              <a:rPr lang="nl-NL" sz="1200" b="1" kern="1200" dirty="0">
                <a:solidFill>
                  <a:schemeClr val="tx1"/>
                </a:solidFill>
                <a:latin typeface="+mn-lt"/>
                <a:ea typeface="+mn-ea"/>
                <a:cs typeface="+mn-cs"/>
              </a:rPr>
              <a:t>Werk en inkomen, in</a:t>
            </a:r>
            <a:r>
              <a:rPr lang="qaa-Latn-001" sz="1200" b="1" kern="1200" dirty="0">
                <a:solidFill>
                  <a:schemeClr val="tx1"/>
                </a:solidFill>
                <a:latin typeface="+mn-lt"/>
                <a:ea typeface="+mn-ea"/>
                <a:cs typeface="+mn-cs"/>
              </a:rPr>
              <a:t>- en</a:t>
            </a:r>
            <a:r>
              <a:rPr lang="nl-NL" sz="1200" b="1" kern="1200" dirty="0">
                <a:solidFill>
                  <a:schemeClr val="tx1"/>
                </a:solidFill>
                <a:latin typeface="+mn-lt"/>
                <a:ea typeface="+mn-ea"/>
                <a:cs typeface="+mn-cs"/>
              </a:rPr>
              <a:t> uitstroom inkomensregelingen 2021</a:t>
            </a:r>
            <a:r>
              <a:rPr lang="qaa-Latn-001" sz="1200" b="1" kern="1200" dirty="0">
                <a:solidFill>
                  <a:schemeClr val="tx1"/>
                </a:solidFill>
                <a:latin typeface="+mn-lt"/>
                <a:ea typeface="+mn-ea"/>
                <a:cs typeface="+mn-cs"/>
              </a:rPr>
              <a:t>,</a:t>
            </a:r>
            <a:r>
              <a:rPr lang="nl-NL" sz="1200" b="1" kern="1200" dirty="0">
                <a:solidFill>
                  <a:schemeClr val="tx1"/>
                </a:solidFill>
                <a:latin typeface="+mn-lt"/>
                <a:ea typeface="+mn-ea"/>
                <a:cs typeface="+mn-cs"/>
              </a:rPr>
              <a:t> 2022</a:t>
            </a:r>
            <a:r>
              <a:rPr lang="qaa-Latn-001" sz="1200" b="1" kern="1200" dirty="0">
                <a:solidFill>
                  <a:schemeClr val="tx1"/>
                </a:solidFill>
                <a:latin typeface="+mn-lt"/>
                <a:ea typeface="+mn-ea"/>
                <a:cs typeface="+mn-cs"/>
              </a:rPr>
              <a:t> en 2023</a:t>
            </a:r>
            <a:endParaRPr lang="nl-NL" sz="1200" kern="1200" dirty="0">
              <a:solidFill>
                <a:schemeClr val="tx1"/>
              </a:solidFill>
              <a:latin typeface="+mn-lt"/>
              <a:ea typeface="+mn-ea"/>
              <a:cs typeface="+mn-cs"/>
            </a:endParaRPr>
          </a:p>
          <a:p>
            <a:pPr>
              <a:lnSpc>
                <a:spcPct val="115000"/>
              </a:lnSpc>
              <a:spcAft>
                <a:spcPts val="10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De in- en uitstroom in de inkomensregelingen Participatiewet, waaronder bijstand, is hier per kalenderjaar (2021-2023) in beeld gebracht. In alle drie de jaren is de uitstroom uit de regelingen hoger dan de instroom. Dit wordt deels verklaard door de krapte op de arbeidsmarkt. Ook inwoners met een afstand tot de arbeidsmarkt vinden hierdoor werk.</a:t>
            </a:r>
          </a:p>
          <a:p>
            <a:pPr>
              <a:lnSpc>
                <a:spcPct val="115000"/>
              </a:lnSpc>
              <a:spcAft>
                <a:spcPts val="1000"/>
              </a:spcAft>
            </a:pPr>
            <a:endParaRPr lang="qaa-Latn-001"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Daarnaast is de hoge uitstroom een direct effect van de doelgroepgerichte aanpakken die de gemeente hanteert voor inwoners met bijstand. We wijken met de in- en uitstroom niet veel af van het landelijk gemiddelde. Het totaal aantal personen met een uitkering is al enige jaren aan het dalen. </a:t>
            </a:r>
            <a:r>
              <a:rPr lang="nl-NL" sz="1200" kern="1200" dirty="0">
                <a:solidFill>
                  <a:schemeClr val="tx1"/>
                </a:solidFill>
                <a:latin typeface="+mn-lt"/>
                <a:ea typeface="+mn-ea"/>
                <a:cs typeface="+mn-cs"/>
              </a:rPr>
              <a:t>Dit is op de volgende dia weergegeven.</a:t>
            </a:r>
          </a:p>
          <a:p>
            <a:pPr algn="l"/>
            <a:endParaRPr lang="nl-NL" sz="1800" b="0" i="0" u="none" strike="noStrike" baseline="0" dirty="0">
              <a:solidFill>
                <a:srgbClr val="000000"/>
              </a:solidFill>
              <a:latin typeface="CIDFont+F1"/>
            </a:endParaRPr>
          </a:p>
        </p:txBody>
      </p:sp>
      <p:sp>
        <p:nvSpPr>
          <p:cNvPr id="4" name="Tijdelijke aanduiding voor dianummer 3"/>
          <p:cNvSpPr>
            <a:spLocks noGrp="1"/>
          </p:cNvSpPr>
          <p:nvPr>
            <p:ph type="sldNum" sz="quarter" idx="5"/>
          </p:nvPr>
        </p:nvSpPr>
        <p:spPr/>
        <p:txBody>
          <a:bodyPr/>
          <a:lstStyle/>
          <a:p>
            <a:fld id="{18D54A27-7E31-4CBC-BB8E-15E3B4A03561}" type="slidenum">
              <a:rPr lang="nl-NL" smtClean="0"/>
              <a:t>17</a:t>
            </a:fld>
            <a:endParaRPr lang="nl-NL"/>
          </a:p>
        </p:txBody>
      </p:sp>
    </p:spTree>
    <p:extLst>
      <p:ext uri="{BB962C8B-B14F-4D97-AF65-F5344CB8AC3E}">
        <p14:creationId xmlns:p14="http://schemas.microsoft.com/office/powerpoint/2010/main" val="10858173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algn="l" defTabSz="914400" rtl="0" eaLnBrk="1" latinLnBrk="0" hangingPunct="1"/>
            <a:r>
              <a:rPr lang="nl-NL" sz="1200" b="1" kern="1200" dirty="0">
                <a:solidFill>
                  <a:schemeClr val="tx1"/>
                </a:solidFill>
                <a:latin typeface="+mn-lt"/>
                <a:ea typeface="+mn-ea"/>
                <a:cs typeface="+mn-cs"/>
              </a:rPr>
              <a:t>Werk en inkomen, P-wet, </a:t>
            </a:r>
            <a:r>
              <a:rPr lang="nl-NL" sz="1200" b="1" kern="1200" dirty="0" err="1">
                <a:solidFill>
                  <a:schemeClr val="tx1"/>
                </a:solidFill>
                <a:latin typeface="+mn-lt"/>
                <a:ea typeface="+mn-ea"/>
                <a:cs typeface="+mn-cs"/>
              </a:rPr>
              <a:t>Ioaw</a:t>
            </a:r>
            <a:r>
              <a:rPr lang="nl-NL" sz="1200" b="1" kern="1200" dirty="0">
                <a:solidFill>
                  <a:schemeClr val="tx1"/>
                </a:solidFill>
                <a:latin typeface="+mn-lt"/>
                <a:ea typeface="+mn-ea"/>
                <a:cs typeface="+mn-cs"/>
              </a:rPr>
              <a:t>/</a:t>
            </a:r>
            <a:r>
              <a:rPr lang="nl-NL" sz="1200" b="1" kern="1200" dirty="0" err="1">
                <a:solidFill>
                  <a:schemeClr val="tx1"/>
                </a:solidFill>
                <a:latin typeface="+mn-lt"/>
                <a:ea typeface="+mn-ea"/>
                <a:cs typeface="+mn-cs"/>
              </a:rPr>
              <a:t>z</a:t>
            </a:r>
            <a:r>
              <a:rPr lang="nl-NL" sz="1200" b="1" kern="1200" dirty="0">
                <a:solidFill>
                  <a:schemeClr val="tx1"/>
                </a:solidFill>
                <a:latin typeface="+mn-lt"/>
                <a:ea typeface="+mn-ea"/>
                <a:cs typeface="+mn-cs"/>
              </a:rPr>
              <a:t>, </a:t>
            </a:r>
            <a:r>
              <a:rPr lang="nl-NL" sz="1200" b="1" kern="1200" dirty="0" err="1">
                <a:solidFill>
                  <a:schemeClr val="tx1"/>
                </a:solidFill>
                <a:latin typeface="+mn-lt"/>
                <a:ea typeface="+mn-ea"/>
                <a:cs typeface="+mn-cs"/>
              </a:rPr>
              <a:t>Bbz</a:t>
            </a:r>
            <a:r>
              <a:rPr lang="nl-NL" sz="1200" b="1" kern="1200" dirty="0">
                <a:solidFill>
                  <a:schemeClr val="tx1"/>
                </a:solidFill>
                <a:latin typeface="+mn-lt"/>
                <a:ea typeface="+mn-ea"/>
                <a:cs typeface="+mn-cs"/>
              </a:rPr>
              <a:t> verloop bestand</a:t>
            </a:r>
            <a:endParaRPr lang="nl-NL" sz="1200" kern="1200" dirty="0">
              <a:solidFill>
                <a:schemeClr val="tx1"/>
              </a:solidFill>
              <a:latin typeface="+mn-lt"/>
              <a:ea typeface="+mn-ea"/>
              <a:cs typeface="+mn-cs"/>
            </a:endParaRPr>
          </a:p>
          <a:p>
            <a:pPr>
              <a:lnSpc>
                <a:spcPct val="115000"/>
              </a:lnSpc>
              <a:spcAft>
                <a:spcPts val="10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Het bestand inwoners met een bijstandsuitkering in het kader van de Participatiewet, is al enkele jaren dalende. In het laatste kwartaal van 2023 keert zich dit en is een lichte stijging te zien. </a:t>
            </a:r>
            <a:endParaRPr lang="qaa-Latn-001"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nl-NL"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Het aandeel van langdurig uitkeringsgerechtigden (&gt; 5 jaar bijstand) met een zeer grote afstand tot werk, neemt toe. De krapte op de arbeidsmarkt houdt aan, maar biedt deze groep beperkte mogelijkheden op werk. </a:t>
            </a:r>
          </a:p>
          <a:p>
            <a:pPr>
              <a:lnSpc>
                <a:spcPct val="115000"/>
              </a:lnSpc>
              <a:spcAft>
                <a:spcPts val="1000"/>
              </a:spcAft>
            </a:pPr>
            <a:endParaRPr lang="nl-NL"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Afgezet tegen het landelijke gemiddelde van 4,7%, verstrekt gemeente Nuenen met 2,6% beduidend minder bijstandsuitkeringen.  </a:t>
            </a:r>
          </a:p>
          <a:p>
            <a:pPr algn="l"/>
            <a:endParaRPr lang="nl-NL" sz="1800" b="0" i="0" u="none" strike="noStrike" baseline="0" dirty="0">
              <a:solidFill>
                <a:srgbClr val="000000"/>
              </a:solidFill>
              <a:latin typeface="CIDFont+F1"/>
            </a:endParaRPr>
          </a:p>
        </p:txBody>
      </p:sp>
      <p:sp>
        <p:nvSpPr>
          <p:cNvPr id="4" name="Tijdelijke aanduiding voor dianummer 3"/>
          <p:cNvSpPr>
            <a:spLocks noGrp="1"/>
          </p:cNvSpPr>
          <p:nvPr>
            <p:ph type="sldNum" sz="quarter" idx="5"/>
          </p:nvPr>
        </p:nvSpPr>
        <p:spPr/>
        <p:txBody>
          <a:bodyPr/>
          <a:lstStyle/>
          <a:p>
            <a:fld id="{18D54A27-7E31-4CBC-BB8E-15E3B4A03561}" type="slidenum">
              <a:rPr lang="nl-NL" smtClean="0"/>
              <a:t>18</a:t>
            </a:fld>
            <a:endParaRPr lang="nl-NL"/>
          </a:p>
        </p:txBody>
      </p:sp>
    </p:spTree>
    <p:extLst>
      <p:ext uri="{BB962C8B-B14F-4D97-AF65-F5344CB8AC3E}">
        <p14:creationId xmlns:p14="http://schemas.microsoft.com/office/powerpoint/2010/main" val="20331442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gn="l"/>
            <a:r>
              <a:rPr lang="qaa-Latn-001" sz="1200" b="1" kern="1200" dirty="0">
                <a:solidFill>
                  <a:schemeClr val="tx1"/>
                </a:solidFill>
                <a:latin typeface="+mn-lt"/>
                <a:ea typeface="+mn-ea"/>
                <a:cs typeface="+mn-cs"/>
              </a:rPr>
              <a:t>Inkomensvoorzieningen</a:t>
            </a:r>
            <a:endParaRPr lang="nl-NL" sz="1200" b="1" kern="1200" dirty="0">
              <a:solidFill>
                <a:schemeClr val="tx1"/>
              </a:solidFill>
              <a:latin typeface="+mn-lt"/>
              <a:ea typeface="+mn-ea"/>
              <a:cs typeface="+mn-cs"/>
            </a:endParaRPr>
          </a:p>
          <a:p>
            <a:pPr>
              <a:lnSpc>
                <a:spcPct val="115000"/>
              </a:lnSpc>
              <a:spcAft>
                <a:spcPts val="10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In bovenstaande tabel is het verloop van de uitgaven van de inkomensvoorzieningen in het kader van de Participatiewet te zien. De stijging van 4,5% uitgaven ten opzichte van 2022 laat zich verklaren door de stijging van het wettelijke minimumloon, waardoor zowel de kosten voor de uitkeringen als de subsidie voor loonkosten is gestegen. De rijksmiddelen voorzien in de bekostiging van de inkomensregelingen van de Participatiewet en zijn toereikend.  </a:t>
            </a:r>
          </a:p>
          <a:p>
            <a:pPr algn="l"/>
            <a:endParaRPr lang="nl-NL" sz="1800" b="0" i="0" u="none" strike="noStrike" baseline="0" dirty="0">
              <a:solidFill>
                <a:srgbClr val="000000"/>
              </a:solidFill>
              <a:latin typeface="CIDFont+F1"/>
            </a:endParaRP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D54A27-7E31-4CBC-BB8E-15E3B4A03561}"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286560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1" dirty="0"/>
              <a:t>Inleiding</a:t>
            </a:r>
          </a:p>
          <a:p>
            <a:r>
              <a:rPr lang="nl-NL" dirty="0"/>
              <a:t>Voor u ligt de Monitor sociaal domein van de </a:t>
            </a:r>
            <a:r>
              <a:rPr lang="nl-NL" b="0" dirty="0">
                <a:solidFill>
                  <a:srgbClr val="FF0000"/>
                </a:solidFill>
              </a:rPr>
              <a:t>gemeente</a:t>
            </a:r>
            <a:r>
              <a:rPr lang="nl-NL" dirty="0"/>
              <a:t> Nuenen. Hierin staan </a:t>
            </a:r>
            <a:r>
              <a:rPr lang="qaa-Latn-001" dirty="0"/>
              <a:t>gegevens</a:t>
            </a:r>
            <a:r>
              <a:rPr lang="nl-NL" dirty="0"/>
              <a:t> over 202</a:t>
            </a:r>
            <a:r>
              <a:rPr lang="qaa-Latn-001" dirty="0"/>
              <a:t>3</a:t>
            </a:r>
            <a:r>
              <a:rPr lang="en-US" dirty="0"/>
              <a:t> </a:t>
            </a:r>
            <a:r>
              <a:rPr lang="nl-NL" noProof="0" dirty="0"/>
              <a:t>en voorgaande jaren</a:t>
            </a:r>
            <a:r>
              <a:rPr lang="nl-NL" dirty="0"/>
              <a:t>. </a:t>
            </a:r>
          </a:p>
          <a:p>
            <a:endParaRPr lang="nl-NL" dirty="0"/>
          </a:p>
          <a:p>
            <a:r>
              <a:rPr lang="nl-NL" dirty="0"/>
              <a:t>Vorig jaar september is de monitor over 2022 aan u gepresenteerd. Deze is gebaseerd op de monitor van de gemeente Son en Breugel. We hebben lokale relevante informatie toegevoegd.</a:t>
            </a:r>
            <a:endParaRPr lang="qaa-Latn-001" dirty="0"/>
          </a:p>
          <a:p>
            <a:endParaRPr lang="nl-NL" dirty="0"/>
          </a:p>
          <a:p>
            <a:r>
              <a:rPr lang="nl-NL" dirty="0"/>
              <a:t>Onder de sheets vindt u steeds gedetailleerde informatie. </a:t>
            </a:r>
          </a:p>
          <a:p>
            <a:endParaRPr lang="nl-NL" dirty="0"/>
          </a:p>
        </p:txBody>
      </p:sp>
      <p:sp>
        <p:nvSpPr>
          <p:cNvPr id="4" name="Tijdelijke aanduiding voor dianummer 3"/>
          <p:cNvSpPr>
            <a:spLocks noGrp="1"/>
          </p:cNvSpPr>
          <p:nvPr>
            <p:ph type="sldNum" sz="quarter" idx="5"/>
          </p:nvPr>
        </p:nvSpPr>
        <p:spPr/>
        <p:txBody>
          <a:bodyPr/>
          <a:lstStyle/>
          <a:p>
            <a:fld id="{18D54A27-7E31-4CBC-BB8E-15E3B4A03561}" type="slidenum">
              <a:rPr lang="nl-NL" smtClean="0"/>
              <a:t>2</a:t>
            </a:fld>
            <a:endParaRPr lang="nl-NL"/>
          </a:p>
        </p:txBody>
      </p:sp>
    </p:spTree>
    <p:extLst>
      <p:ext uri="{BB962C8B-B14F-4D97-AF65-F5344CB8AC3E}">
        <p14:creationId xmlns:p14="http://schemas.microsoft.com/office/powerpoint/2010/main" val="30506241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algn="l" defTabSz="914400" rtl="0" eaLnBrk="1" latinLnBrk="0" hangingPunct="1"/>
            <a:r>
              <a:rPr lang="nl-NL" sz="1200" b="1" kern="1200" dirty="0">
                <a:solidFill>
                  <a:schemeClr val="tx1"/>
                </a:solidFill>
                <a:latin typeface="+mn-lt"/>
                <a:ea typeface="+mn-ea"/>
                <a:cs typeface="+mn-cs"/>
              </a:rPr>
              <a:t>Re-integratievoorzieningen</a:t>
            </a:r>
          </a:p>
          <a:p>
            <a:pPr>
              <a:lnSpc>
                <a:spcPct val="115000"/>
              </a:lnSpc>
              <a:spcAft>
                <a:spcPts val="10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De participatiewet heeft als doel zoveel mogelijk mensen naar werk toe te leiden. Met de inzet van re-integratievoorzieningen ondersteunen we de inwoners met een afstand tot de arbeidsmarkt bij het vinden van werk en sturen we op het maximaal laten participeren van bijstandsgerechtigden. We streven naar zo regulier mogelijk werken.  </a:t>
            </a:r>
            <a:endParaRPr lang="qaa-Latn-001"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nl-NL"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Bovenstaande tabel geeft weer welke re-integratievoorzieningen in 2022 en 2023 voor inwoners met een bijstandsuitkering zijn ingezet. In vergelijking met het landelijk gemiddelde, zetten we de voorziening loonkostensubsidie relatief vaak in. Dit doen we door de nauwe samenwerking met WSD, ons sociaal ontwikkelbedrijf.</a:t>
            </a:r>
            <a:endParaRPr lang="qaa-Latn-001"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nl-NL"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Naast de inzet van re-integratievoorzieningen worden met de doelgroepgerichte werkwijze ook onze langdurige uitkeringsgerechtigden (&gt; 5 jaar bijstand) ondersteund naar participatie en werk door inzet van de participatieconsulent.    </a:t>
            </a:r>
          </a:p>
        </p:txBody>
      </p:sp>
      <p:sp>
        <p:nvSpPr>
          <p:cNvPr id="4" name="Tijdelijke aanduiding voor dianummer 3"/>
          <p:cNvSpPr>
            <a:spLocks noGrp="1"/>
          </p:cNvSpPr>
          <p:nvPr>
            <p:ph type="sldNum" sz="quarter" idx="5"/>
          </p:nvPr>
        </p:nvSpPr>
        <p:spPr/>
        <p:txBody>
          <a:bodyPr/>
          <a:lstStyle/>
          <a:p>
            <a:fld id="{18D54A27-7E31-4CBC-BB8E-15E3B4A03561}" type="slidenum">
              <a:rPr lang="nl-NL" smtClean="0"/>
              <a:t>20</a:t>
            </a:fld>
            <a:endParaRPr lang="nl-NL"/>
          </a:p>
        </p:txBody>
      </p:sp>
    </p:spTree>
    <p:extLst>
      <p:ext uri="{BB962C8B-B14F-4D97-AF65-F5344CB8AC3E}">
        <p14:creationId xmlns:p14="http://schemas.microsoft.com/office/powerpoint/2010/main" val="5650633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gn="l"/>
            <a:r>
              <a:rPr lang="qaa-Latn-001" sz="1200" b="1" kern="1200" dirty="0">
                <a:solidFill>
                  <a:schemeClr val="tx1"/>
                </a:solidFill>
                <a:latin typeface="+mn-lt"/>
                <a:ea typeface="+mn-ea"/>
                <a:cs typeface="+mn-cs"/>
              </a:rPr>
              <a:t>Re-integratievoorzieningen</a:t>
            </a:r>
            <a:endParaRPr lang="nl-NL" sz="1200" b="1" kern="1200" dirty="0">
              <a:solidFill>
                <a:schemeClr val="tx1"/>
              </a:solidFill>
              <a:latin typeface="+mn-lt"/>
              <a:ea typeface="+mn-ea"/>
              <a:cs typeface="+mn-cs"/>
            </a:endParaRPr>
          </a:p>
          <a:p>
            <a:pPr>
              <a:lnSpc>
                <a:spcPct val="115000"/>
              </a:lnSpc>
              <a:spcAft>
                <a:spcPts val="10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In bovenstaande tabel is het verloop van de uitgaven van de re-integratievoorzieningen in het kader van de Participatiewet te zien. Let op: dit is inclusief de verstrekte loonkostensubsidies die bekostigd worden uit het inkomensdeel (BUIG budget). De overige uitgaven omvatten inkoop van re-integratievoorzieningen en de begeleidingsvergoeding van de LKS banen.</a:t>
            </a:r>
          </a:p>
          <a:p>
            <a:pPr>
              <a:lnSpc>
                <a:spcPct val="115000"/>
              </a:lnSpc>
              <a:spcAft>
                <a:spcPts val="1000"/>
              </a:spcAft>
            </a:pPr>
            <a:endParaRPr lang="qaa-Latn-001"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In 2023 zijn de uitgaven op de voorzieningen met 34% gestegen. Door de stijging van het wettelijk minimumloon zijn alleen al de uitgaven op loonkostensubsidies met 32% gestegen. De inkomsten vanuit het rijk voor het uitvoeren van deze taken zijn toereikend. </a:t>
            </a:r>
          </a:p>
          <a:p>
            <a:pPr algn="l"/>
            <a:endParaRPr lang="nl-NL" sz="1800" b="0" i="0" u="none" strike="noStrike" baseline="0" dirty="0">
              <a:solidFill>
                <a:srgbClr val="000000"/>
              </a:solidFill>
              <a:latin typeface="CIDFont+F1"/>
            </a:endParaRP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D54A27-7E31-4CBC-BB8E-15E3B4A03561}"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275022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gn="l"/>
            <a:r>
              <a:rPr lang="qaa-Latn-001" sz="1200" b="1" kern="1200" dirty="0">
                <a:solidFill>
                  <a:schemeClr val="tx1"/>
                </a:solidFill>
                <a:latin typeface="+mn-lt"/>
                <a:ea typeface="+mn-ea"/>
                <a:cs typeface="+mn-cs"/>
              </a:rPr>
              <a:t>Bijzondere bijstand en minimaregelingen</a:t>
            </a:r>
            <a:endParaRPr lang="nl-NL" sz="1200" b="1" kern="1200" dirty="0">
              <a:solidFill>
                <a:schemeClr val="tx1"/>
              </a:solidFill>
              <a:latin typeface="+mn-lt"/>
              <a:ea typeface="+mn-ea"/>
              <a:cs typeface="+mn-cs"/>
            </a:endParaRPr>
          </a:p>
          <a:p>
            <a:pPr>
              <a:lnSpc>
                <a:spcPct val="115000"/>
              </a:lnSpc>
              <a:spcAft>
                <a:spcPts val="10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Bijzondere bijstand en minimaregelingen worden ingezet voor inwoners met een laag inkomen. In bovenstaande grafiek presenteren we de regelingen voor 60 inwoners of meer in 2022-2023. De energietoeslag vormt begrijpelijkerwijs een uitschieter. Dit was een volledig nieuwe regeling in 2022. </a:t>
            </a:r>
            <a:endParaRPr lang="qaa-Latn-001"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qaa-Latn-001"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Bij bijna alle kostensoorten is er een daling zichtbaar in het aantal verstrekkingen ten opzichte van 2022.</a:t>
            </a: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D54A27-7E31-4CBC-BB8E-15E3B4A03561}"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176974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kern="1200" dirty="0">
                <a:solidFill>
                  <a:schemeClr val="tx1"/>
                </a:solidFill>
                <a:latin typeface="+mn-lt"/>
                <a:ea typeface="+mn-ea"/>
                <a:cs typeface="+mn-cs"/>
              </a:rPr>
              <a:t>Bijzondere bijstand inclusief energietoeslag</a:t>
            </a:r>
            <a:endParaRPr lang="nl-NL" sz="1200" kern="1200" dirty="0">
              <a:solidFill>
                <a:schemeClr val="tx1"/>
              </a:solidFill>
              <a:latin typeface="+mn-lt"/>
              <a:ea typeface="+mn-ea"/>
              <a:cs typeface="+mn-cs"/>
            </a:endParaRPr>
          </a:p>
          <a:p>
            <a:pPr>
              <a:lnSpc>
                <a:spcPct val="115000"/>
              </a:lnSpc>
              <a:spcAft>
                <a:spcPts val="10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Bovenstaande tabel bevat de uitgaven aan bijzondere bijstand van de afgelopen jaren. De forse stijging van uitgaven in 2022 en 2023 is te verklaren door de component van de Energietoeslag die vanaf 2022 wordt verstrekt vanuit de bijzondere bijstand. </a:t>
            </a:r>
          </a:p>
          <a:p>
            <a:pPr>
              <a:lnSpc>
                <a:spcPct val="115000"/>
              </a:lnSpc>
              <a:spcAft>
                <a:spcPts val="1000"/>
              </a:spcAft>
            </a:pPr>
            <a:endParaRPr lang="nl-NL"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Op de overige regelingen van de bijzondere bijstand is in 2023 €247.614,- uitgegeven. Dit is een lichte daling ten opzichte van de €264.463,- in 2022.</a:t>
            </a:r>
          </a:p>
        </p:txBody>
      </p:sp>
      <p:sp>
        <p:nvSpPr>
          <p:cNvPr id="4" name="Tijdelijke aanduiding voor dianummer 3"/>
          <p:cNvSpPr>
            <a:spLocks noGrp="1"/>
          </p:cNvSpPr>
          <p:nvPr>
            <p:ph type="sldNum" sz="quarter" idx="5"/>
          </p:nvPr>
        </p:nvSpPr>
        <p:spPr/>
        <p:txBody>
          <a:bodyPr/>
          <a:lstStyle/>
          <a:p>
            <a:fld id="{18D54A27-7E31-4CBC-BB8E-15E3B4A03561}" type="slidenum">
              <a:rPr lang="nl-NL" smtClean="0"/>
              <a:t>23</a:t>
            </a:fld>
            <a:endParaRPr lang="nl-NL"/>
          </a:p>
        </p:txBody>
      </p:sp>
    </p:spTree>
    <p:extLst>
      <p:ext uri="{BB962C8B-B14F-4D97-AF65-F5344CB8AC3E}">
        <p14:creationId xmlns:p14="http://schemas.microsoft.com/office/powerpoint/2010/main" val="8787709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gn="l"/>
            <a:r>
              <a:rPr lang="nl-NL" sz="1200" b="1" kern="1200" dirty="0">
                <a:solidFill>
                  <a:schemeClr val="tx1"/>
                </a:solidFill>
                <a:latin typeface="+mn-lt"/>
                <a:ea typeface="+mn-ea"/>
                <a:cs typeface="+mn-cs"/>
              </a:rPr>
              <a:t>Minimaregelingen</a:t>
            </a:r>
            <a:endParaRPr lang="nl-NL" sz="1200" kern="1200" dirty="0">
              <a:solidFill>
                <a:schemeClr val="tx1"/>
              </a:solidFill>
              <a:latin typeface="+mn-lt"/>
              <a:ea typeface="+mn-ea"/>
              <a:cs typeface="+mn-cs"/>
            </a:endParaRPr>
          </a:p>
          <a:p>
            <a:pPr>
              <a:lnSpc>
                <a:spcPct val="115000"/>
              </a:lnSpc>
              <a:spcAft>
                <a:spcPts val="10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Bovenstaande tabel geeft de uitgaven weer van de gemeentelijke bijdrageregeling en de tegemoetkoming eigen risico zorgverzekering.</a:t>
            </a:r>
            <a:r>
              <a:rPr lang="qaa-Latn-001" sz="1800" kern="100" dirty="0">
                <a:effectLst/>
                <a:latin typeface="Calibri" panose="020F0502020204030204" pitchFamily="34" charset="0"/>
                <a:ea typeface="Calibri" panose="020F0502020204030204" pitchFamily="34" charset="0"/>
                <a:cs typeface="Times New Roman" panose="02020603050405020304" pitchFamily="18" charset="0"/>
              </a:rPr>
              <a:t> Er is e</a:t>
            </a: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en lichte daling in de uitgaven op de tegemoetkoming eigen risico zorgverzekering van 19% ten opzichte van 2022.</a:t>
            </a:r>
            <a:endParaRPr lang="qaa-Latn-001"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nl-NL"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nl-NL" sz="1800" kern="100" dirty="0">
                <a:effectLst/>
                <a:latin typeface="Calibri" panose="020F0502020204030204" pitchFamily="34" charset="0"/>
                <a:ea typeface="Calibri" panose="020F0502020204030204" pitchFamily="34" charset="0"/>
                <a:cs typeface="Times New Roman" panose="02020603050405020304" pitchFamily="18" charset="0"/>
              </a:rPr>
              <a:t>De tegemoetkoming eigen risico omvat in 2023 89% van de totale uitgaven.</a:t>
            </a:r>
          </a:p>
          <a:p>
            <a:pPr algn="l"/>
            <a:endParaRPr lang="nl-NL" sz="1200" kern="1200" dirty="0">
              <a:solidFill>
                <a:schemeClr val="tx1"/>
              </a:solidFill>
              <a:latin typeface="+mn-lt"/>
              <a:ea typeface="+mn-ea"/>
              <a:cs typeface="+mn-cs"/>
            </a:endParaRPr>
          </a:p>
          <a:p>
            <a:pPr algn="l"/>
            <a:endParaRPr lang="nl-NL" sz="1800" b="0" i="0" u="none" strike="noStrike" baseline="0" dirty="0">
              <a:solidFill>
                <a:srgbClr val="000000"/>
              </a:solidFill>
              <a:latin typeface="CIDFont+F1"/>
            </a:endParaRPr>
          </a:p>
        </p:txBody>
      </p:sp>
      <p:sp>
        <p:nvSpPr>
          <p:cNvPr id="4" name="Tijdelijke aanduiding voor dianummer 3"/>
          <p:cNvSpPr>
            <a:spLocks noGrp="1"/>
          </p:cNvSpPr>
          <p:nvPr>
            <p:ph type="sldNum" sz="quarter" idx="5"/>
          </p:nvPr>
        </p:nvSpPr>
        <p:spPr/>
        <p:txBody>
          <a:bodyPr/>
          <a:lstStyle/>
          <a:p>
            <a:fld id="{18D54A27-7E31-4CBC-BB8E-15E3B4A03561}" type="slidenum">
              <a:rPr lang="nl-NL" smtClean="0"/>
              <a:t>24</a:t>
            </a:fld>
            <a:endParaRPr lang="nl-NL"/>
          </a:p>
        </p:txBody>
      </p:sp>
    </p:spTree>
    <p:extLst>
      <p:ext uri="{BB962C8B-B14F-4D97-AF65-F5344CB8AC3E}">
        <p14:creationId xmlns:p14="http://schemas.microsoft.com/office/powerpoint/2010/main" val="17469942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gn="l"/>
            <a:r>
              <a:rPr lang="nl-NL" sz="1200" b="1" kern="1200" dirty="0">
                <a:solidFill>
                  <a:schemeClr val="tx1"/>
                </a:solidFill>
                <a:latin typeface="+mn-lt"/>
                <a:ea typeface="+mn-ea"/>
                <a:cs typeface="+mn-cs"/>
              </a:rPr>
              <a:t>Schuldhulpverlening</a:t>
            </a:r>
            <a:r>
              <a:rPr lang="qaa-Latn-001" sz="1200" b="1" kern="1200" dirty="0">
                <a:solidFill>
                  <a:schemeClr val="tx1"/>
                </a:solidFill>
                <a:latin typeface="+mn-lt"/>
                <a:ea typeface="+mn-ea"/>
                <a:cs typeface="+mn-cs"/>
              </a:rPr>
              <a:t>;</a:t>
            </a:r>
            <a:r>
              <a:rPr lang="nl-NL" sz="1200" b="1" kern="1200" dirty="0">
                <a:solidFill>
                  <a:schemeClr val="tx1"/>
                </a:solidFill>
                <a:latin typeface="+mn-lt"/>
                <a:ea typeface="+mn-ea"/>
                <a:cs typeface="+mn-cs"/>
              </a:rPr>
              <a:t> instroom</a:t>
            </a:r>
            <a:r>
              <a:rPr lang="qaa-Latn-001" sz="1200" b="1" kern="1200" dirty="0">
                <a:solidFill>
                  <a:schemeClr val="tx1"/>
                </a:solidFill>
                <a:latin typeface="+mn-lt"/>
                <a:ea typeface="+mn-ea"/>
                <a:cs typeface="+mn-cs"/>
              </a:rPr>
              <a:t> en</a:t>
            </a:r>
            <a:r>
              <a:rPr lang="nl-NL" sz="1200" b="1" kern="1200" dirty="0">
                <a:solidFill>
                  <a:schemeClr val="tx1"/>
                </a:solidFill>
                <a:latin typeface="+mn-lt"/>
                <a:ea typeface="+mn-ea"/>
                <a:cs typeface="+mn-cs"/>
              </a:rPr>
              <a:t> uitstroom</a:t>
            </a:r>
          </a:p>
          <a:p>
            <a:pPr algn="l"/>
            <a:r>
              <a:rPr lang="nl-NL" sz="1200" kern="1200" dirty="0">
                <a:solidFill>
                  <a:schemeClr val="tx1"/>
                </a:solidFill>
                <a:latin typeface="+mn-lt"/>
                <a:ea typeface="+mn-ea"/>
                <a:cs typeface="+mn-cs"/>
              </a:rPr>
              <a:t>Er zijn </a:t>
            </a:r>
            <a:r>
              <a:rPr lang="qaa-Latn-001" sz="1200" kern="1200" dirty="0">
                <a:solidFill>
                  <a:schemeClr val="tx1"/>
                </a:solidFill>
                <a:latin typeface="+mn-lt"/>
                <a:ea typeface="+mn-ea"/>
                <a:cs typeface="+mn-cs"/>
              </a:rPr>
              <a:t>1</a:t>
            </a:r>
            <a:r>
              <a:rPr lang="nl-NL" sz="1200" kern="1200" dirty="0">
                <a:solidFill>
                  <a:schemeClr val="tx1"/>
                </a:solidFill>
                <a:latin typeface="+mn-lt"/>
                <a:ea typeface="+mn-ea"/>
                <a:cs typeface="+mn-cs"/>
              </a:rPr>
              <a:t>8 casussen meer </a:t>
            </a:r>
            <a:r>
              <a:rPr lang="qaa-Latn-001" sz="1200" kern="1200" dirty="0">
                <a:solidFill>
                  <a:schemeClr val="tx1"/>
                </a:solidFill>
                <a:latin typeface="+mn-lt"/>
                <a:ea typeface="+mn-ea"/>
                <a:cs typeface="+mn-cs"/>
              </a:rPr>
              <a:t>in</a:t>
            </a:r>
            <a:r>
              <a:rPr lang="nl-NL" sz="1200" kern="1200" dirty="0">
                <a:solidFill>
                  <a:schemeClr val="tx1"/>
                </a:solidFill>
                <a:latin typeface="+mn-lt"/>
                <a:ea typeface="+mn-ea"/>
                <a:cs typeface="+mn-cs"/>
              </a:rPr>
              <a:t>gestroomd dan </a:t>
            </a:r>
            <a:r>
              <a:rPr lang="qaa-Latn-001" sz="1200" kern="1200" dirty="0">
                <a:solidFill>
                  <a:schemeClr val="tx1"/>
                </a:solidFill>
                <a:latin typeface="+mn-lt"/>
                <a:ea typeface="+mn-ea"/>
                <a:cs typeface="+mn-cs"/>
              </a:rPr>
              <a:t>uit</a:t>
            </a:r>
            <a:r>
              <a:rPr lang="nl-NL" sz="1200" kern="1200" dirty="0">
                <a:solidFill>
                  <a:schemeClr val="tx1"/>
                </a:solidFill>
                <a:latin typeface="+mn-lt"/>
                <a:ea typeface="+mn-ea"/>
                <a:cs typeface="+mn-cs"/>
              </a:rPr>
              <a:t>gestroomd en eind 202</a:t>
            </a:r>
            <a:r>
              <a:rPr lang="qaa-Latn-001" sz="1200" kern="1200" dirty="0">
                <a:solidFill>
                  <a:schemeClr val="tx1"/>
                </a:solidFill>
                <a:latin typeface="+mn-lt"/>
                <a:ea typeface="+mn-ea"/>
                <a:cs typeface="+mn-cs"/>
              </a:rPr>
              <a:t>3</a:t>
            </a:r>
            <a:r>
              <a:rPr lang="nl-NL" sz="1200" kern="1200" dirty="0">
                <a:solidFill>
                  <a:schemeClr val="tx1"/>
                </a:solidFill>
                <a:latin typeface="+mn-lt"/>
                <a:ea typeface="+mn-ea"/>
                <a:cs typeface="+mn-cs"/>
              </a:rPr>
              <a:t> stonden nog </a:t>
            </a:r>
            <a:r>
              <a:rPr lang="qaa-Latn-001" sz="1200" kern="1200" dirty="0">
                <a:solidFill>
                  <a:schemeClr val="tx1"/>
                </a:solidFill>
                <a:latin typeface="+mn-lt"/>
                <a:ea typeface="+mn-ea"/>
                <a:cs typeface="+mn-cs"/>
              </a:rPr>
              <a:t>44</a:t>
            </a:r>
            <a:r>
              <a:rPr lang="nl-NL" sz="1200" kern="1200" dirty="0">
                <a:solidFill>
                  <a:schemeClr val="tx1"/>
                </a:solidFill>
                <a:latin typeface="+mn-lt"/>
                <a:ea typeface="+mn-ea"/>
                <a:cs typeface="+mn-cs"/>
              </a:rPr>
              <a:t> trajecten open. </a:t>
            </a:r>
          </a:p>
          <a:p>
            <a:pPr algn="l"/>
            <a:r>
              <a:rPr lang="nl-NL" sz="1200" kern="1200" dirty="0">
                <a:solidFill>
                  <a:schemeClr val="tx1"/>
                </a:solidFill>
                <a:latin typeface="+mn-lt"/>
                <a:ea typeface="+mn-ea"/>
                <a:cs typeface="+mn-cs"/>
              </a:rPr>
              <a:t>De instroom was in 202</a:t>
            </a:r>
            <a:r>
              <a:rPr lang="qaa-Latn-001" sz="1200" kern="1200" dirty="0">
                <a:solidFill>
                  <a:schemeClr val="tx1"/>
                </a:solidFill>
                <a:latin typeface="+mn-lt"/>
                <a:ea typeface="+mn-ea"/>
                <a:cs typeface="+mn-cs"/>
              </a:rPr>
              <a:t>3</a:t>
            </a:r>
            <a:r>
              <a:rPr lang="nl-NL" sz="1200" kern="1200" dirty="0">
                <a:solidFill>
                  <a:schemeClr val="tx1"/>
                </a:solidFill>
                <a:latin typeface="+mn-lt"/>
                <a:ea typeface="+mn-ea"/>
                <a:cs typeface="+mn-cs"/>
              </a:rPr>
              <a:t> </a:t>
            </a:r>
            <a:r>
              <a:rPr lang="qaa-Latn-001" sz="1200" kern="1200" dirty="0">
                <a:solidFill>
                  <a:schemeClr val="tx1"/>
                </a:solidFill>
                <a:latin typeface="+mn-lt"/>
                <a:ea typeface="+mn-ea"/>
                <a:cs typeface="+mn-cs"/>
              </a:rPr>
              <a:t>iets hoger dan in 2022, evenals de aantal openstaande casussen.</a:t>
            </a:r>
          </a:p>
          <a:p>
            <a:pPr algn="l"/>
            <a:endParaRPr lang="qaa-Latn-001" sz="1200" kern="1200" dirty="0">
              <a:solidFill>
                <a:schemeClr val="tx1"/>
              </a:solidFill>
              <a:latin typeface="+mn-lt"/>
              <a:ea typeface="+mn-ea"/>
              <a:cs typeface="+mn-cs"/>
            </a:endParaRPr>
          </a:p>
          <a:p>
            <a:pPr algn="l"/>
            <a:r>
              <a:rPr lang="qaa-Latn-001" sz="1200" kern="1200" dirty="0">
                <a:solidFill>
                  <a:schemeClr val="tx1"/>
                </a:solidFill>
                <a:latin typeface="+mn-lt"/>
                <a:ea typeface="+mn-ea"/>
                <a:cs typeface="+mn-cs"/>
              </a:rPr>
              <a:t>Er lijkt over de jaren heen een afname te zijn in het aantal afgesloten casussen, ondanks dat </a:t>
            </a:r>
            <a:r>
              <a:rPr lang="nl-NL" sz="1200" kern="1200" dirty="0">
                <a:solidFill>
                  <a:schemeClr val="tx1"/>
                </a:solidFill>
                <a:latin typeface="+mn-lt"/>
                <a:ea typeface="+mn-ea"/>
                <a:cs typeface="+mn-cs"/>
              </a:rPr>
              <a:t>het aantal </a:t>
            </a:r>
            <a:r>
              <a:rPr lang="qaa-Latn-001" sz="1200" kern="1200" dirty="0">
                <a:solidFill>
                  <a:schemeClr val="tx1"/>
                </a:solidFill>
                <a:latin typeface="+mn-lt"/>
                <a:ea typeface="+mn-ea"/>
                <a:cs typeface="+mn-cs"/>
              </a:rPr>
              <a:t>ingestroomde casussen in 2023 weer is toegenomen. </a:t>
            </a:r>
          </a:p>
          <a:p>
            <a:pPr algn="l"/>
            <a:endParaRPr lang="qaa-Latn-001" sz="1200" kern="1200" dirty="0">
              <a:solidFill>
                <a:srgbClr val="FF0000"/>
              </a:solidFill>
              <a:latin typeface="+mn-lt"/>
              <a:ea typeface="+mn-ea"/>
              <a:cs typeface="+mn-cs"/>
              <a:sym typeface="Wingdings" panose="05000000000000000000" pitchFamily="2" charset="2"/>
            </a:endParaRP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nl-NL" sz="1200" kern="1200" dirty="0">
                <a:solidFill>
                  <a:srgbClr val="FF0000"/>
                </a:solidFill>
                <a:latin typeface="+mn-lt"/>
                <a:ea typeface="+mn-ea"/>
                <a:cs typeface="+mn-cs"/>
              </a:rPr>
              <a:t>Van de 4</a:t>
            </a:r>
            <a:r>
              <a:rPr lang="qaa-Latn-001" sz="1200" kern="1200" dirty="0">
                <a:solidFill>
                  <a:srgbClr val="FF0000"/>
                </a:solidFill>
                <a:latin typeface="+mn-lt"/>
                <a:ea typeface="+mn-ea"/>
                <a:cs typeface="+mn-cs"/>
              </a:rPr>
              <a:t>4</a:t>
            </a:r>
            <a:r>
              <a:rPr lang="nl-NL" sz="1200" kern="1200" dirty="0">
                <a:solidFill>
                  <a:srgbClr val="FF0000"/>
                </a:solidFill>
                <a:latin typeface="+mn-lt"/>
                <a:ea typeface="+mn-ea"/>
                <a:cs typeface="+mn-cs"/>
              </a:rPr>
              <a:t> casussen zijn </a:t>
            </a:r>
            <a:r>
              <a:rPr lang="qaa-Latn-001" sz="1200" kern="1200" dirty="0">
                <a:solidFill>
                  <a:srgbClr val="FF0000"/>
                </a:solidFill>
                <a:latin typeface="+mn-lt"/>
                <a:ea typeface="+mn-ea"/>
                <a:cs typeface="+mn-cs"/>
              </a:rPr>
              <a:t>5</a:t>
            </a:r>
            <a:r>
              <a:rPr lang="nl-NL" sz="1200" kern="1200" dirty="0">
                <a:solidFill>
                  <a:srgbClr val="FF0000"/>
                </a:solidFill>
                <a:latin typeface="+mn-lt"/>
                <a:ea typeface="+mn-ea"/>
                <a:cs typeface="+mn-cs"/>
              </a:rPr>
              <a:t> dossiers doorgestuurd naar de kredietbank voor een schuldregeling. </a:t>
            </a:r>
            <a:r>
              <a:rPr lang="qaa-Latn-001" sz="1200" kern="1200" dirty="0">
                <a:solidFill>
                  <a:srgbClr val="FF0000"/>
                </a:solidFill>
                <a:latin typeface="+mn-lt"/>
                <a:ea typeface="+mn-ea"/>
                <a:cs typeface="+mn-cs"/>
              </a:rPr>
              <a:t>Dit is hetzelfde als in de afgelopen 2 jaar. </a:t>
            </a:r>
            <a:r>
              <a:rPr lang="nl-NL" sz="1200" kern="1200" dirty="0">
                <a:solidFill>
                  <a:srgbClr val="FF0000"/>
                </a:solidFill>
                <a:latin typeface="+mn-lt"/>
                <a:ea typeface="+mn-ea"/>
                <a:cs typeface="+mn-cs"/>
              </a:rPr>
              <a:t>Het overgrote deel </a:t>
            </a:r>
            <a:r>
              <a:rPr lang="qaa-Latn-001" sz="1200" kern="1200" dirty="0">
                <a:solidFill>
                  <a:srgbClr val="FF0000"/>
                </a:solidFill>
                <a:latin typeface="+mn-lt"/>
                <a:ea typeface="+mn-ea"/>
                <a:cs typeface="+mn-cs"/>
              </a:rPr>
              <a:t>van de casussen </a:t>
            </a:r>
            <a:r>
              <a:rPr lang="nl-NL" sz="1200" kern="1200" dirty="0">
                <a:solidFill>
                  <a:srgbClr val="FF0000"/>
                </a:solidFill>
                <a:latin typeface="+mn-lt"/>
                <a:ea typeface="+mn-ea"/>
                <a:cs typeface="+mn-cs"/>
              </a:rPr>
              <a:t>is dus door schuldhulpverlening preventief opgelost. D</a:t>
            </a:r>
            <a:r>
              <a:rPr lang="qaa-Latn-001" sz="1200" kern="1200" dirty="0">
                <a:solidFill>
                  <a:srgbClr val="FF0000"/>
                </a:solidFill>
                <a:latin typeface="+mn-lt"/>
                <a:ea typeface="+mn-ea"/>
                <a:cs typeface="+mn-cs"/>
              </a:rPr>
              <a:t>it is bijvoorbeeld via (budget)begeleiding die de LEVgroep zelf uitvoert.</a:t>
            </a:r>
            <a:endParaRPr lang="nl-NL" sz="1200" kern="1200" dirty="0">
              <a:solidFill>
                <a:srgbClr val="FF0000"/>
              </a:solidFill>
              <a:latin typeface="+mn-lt"/>
              <a:ea typeface="+mn-ea"/>
              <a:cs typeface="+mn-cs"/>
            </a:endParaRPr>
          </a:p>
          <a:p>
            <a:endParaRPr lang="nl-NL" dirty="0"/>
          </a:p>
        </p:txBody>
      </p:sp>
      <p:sp>
        <p:nvSpPr>
          <p:cNvPr id="4" name="Tijdelijke aanduiding voor dianummer 3"/>
          <p:cNvSpPr>
            <a:spLocks noGrp="1"/>
          </p:cNvSpPr>
          <p:nvPr>
            <p:ph type="sldNum" sz="quarter" idx="5"/>
          </p:nvPr>
        </p:nvSpPr>
        <p:spPr/>
        <p:txBody>
          <a:bodyPr/>
          <a:lstStyle/>
          <a:p>
            <a:fld id="{18D54A27-7E31-4CBC-BB8E-15E3B4A03561}" type="slidenum">
              <a:rPr lang="nl-NL" smtClean="0"/>
              <a:t>25</a:t>
            </a:fld>
            <a:endParaRPr lang="nl-NL"/>
          </a:p>
        </p:txBody>
      </p:sp>
    </p:spTree>
    <p:extLst>
      <p:ext uri="{BB962C8B-B14F-4D97-AF65-F5344CB8AC3E}">
        <p14:creationId xmlns:p14="http://schemas.microsoft.com/office/powerpoint/2010/main" val="10595886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gn="l"/>
            <a:r>
              <a:rPr lang="nl-NL" sz="1200" b="1" kern="1200" dirty="0">
                <a:solidFill>
                  <a:schemeClr val="tx1"/>
                </a:solidFill>
                <a:latin typeface="+mn-lt"/>
                <a:ea typeface="+mn-ea"/>
                <a:cs typeface="+mn-cs"/>
              </a:rPr>
              <a:t>Vroegsignalering</a:t>
            </a:r>
            <a:r>
              <a:rPr lang="qaa-Latn-001" sz="1200" b="1" kern="1200" dirty="0">
                <a:solidFill>
                  <a:schemeClr val="tx1"/>
                </a:solidFill>
                <a:latin typeface="+mn-lt"/>
                <a:ea typeface="+mn-ea"/>
                <a:cs typeface="+mn-cs"/>
              </a:rPr>
              <a:t>;</a:t>
            </a:r>
            <a:r>
              <a:rPr lang="nl-NL" sz="1200" b="1" kern="1200" dirty="0">
                <a:solidFill>
                  <a:schemeClr val="tx1"/>
                </a:solidFill>
                <a:latin typeface="+mn-lt"/>
                <a:ea typeface="+mn-ea"/>
                <a:cs typeface="+mn-cs"/>
              </a:rPr>
              <a:t> instroom</a:t>
            </a:r>
            <a:r>
              <a:rPr lang="qaa-Latn-001" sz="1200" b="1" kern="1200" dirty="0">
                <a:solidFill>
                  <a:schemeClr val="tx1"/>
                </a:solidFill>
                <a:latin typeface="+mn-lt"/>
                <a:ea typeface="+mn-ea"/>
                <a:cs typeface="+mn-cs"/>
              </a:rPr>
              <a:t> en</a:t>
            </a:r>
            <a:r>
              <a:rPr lang="nl-NL" sz="1200" b="1" kern="1200" dirty="0">
                <a:solidFill>
                  <a:schemeClr val="tx1"/>
                </a:solidFill>
                <a:latin typeface="+mn-lt"/>
                <a:ea typeface="+mn-ea"/>
                <a:cs typeface="+mn-cs"/>
              </a:rPr>
              <a:t> uitstroom</a:t>
            </a:r>
          </a:p>
          <a:p>
            <a:pPr algn="l"/>
            <a:r>
              <a:rPr lang="nl-NL" sz="1200" kern="1200" dirty="0">
                <a:solidFill>
                  <a:schemeClr val="tx1"/>
                </a:solidFill>
                <a:latin typeface="+mn-lt"/>
                <a:ea typeface="+mn-ea"/>
                <a:cs typeface="+mn-cs"/>
              </a:rPr>
              <a:t>Sinds 2021 is </a:t>
            </a:r>
            <a:r>
              <a:rPr lang="qaa-Latn-001" sz="1200" kern="1200" dirty="0">
                <a:solidFill>
                  <a:schemeClr val="tx1"/>
                </a:solidFill>
                <a:latin typeface="+mn-lt"/>
                <a:ea typeface="+mn-ea"/>
                <a:cs typeface="+mn-cs"/>
              </a:rPr>
              <a:t>v</a:t>
            </a:r>
            <a:r>
              <a:rPr lang="nl-NL" sz="1200" kern="1200" dirty="0">
                <a:solidFill>
                  <a:schemeClr val="tx1"/>
                </a:solidFill>
                <a:latin typeface="+mn-lt"/>
                <a:ea typeface="+mn-ea"/>
                <a:cs typeface="+mn-cs"/>
              </a:rPr>
              <a:t>roegsignalering een wettelijke taak binnen de Wet Gemeentelijke Schuldhulpverlening. </a:t>
            </a:r>
          </a:p>
          <a:p>
            <a:pPr algn="l"/>
            <a:r>
              <a:rPr lang="nl-NL" sz="1200" kern="1200" dirty="0">
                <a:solidFill>
                  <a:schemeClr val="tx1"/>
                </a:solidFill>
                <a:latin typeface="+mn-lt"/>
                <a:ea typeface="+mn-ea"/>
                <a:cs typeface="+mn-cs"/>
              </a:rPr>
              <a:t>Woningcorporaties, nutsbedrijven, Brabant Water </a:t>
            </a:r>
            <a:r>
              <a:rPr lang="qaa-Latn-001" sz="1200" kern="1200" dirty="0">
                <a:solidFill>
                  <a:schemeClr val="tx1"/>
                </a:solidFill>
                <a:latin typeface="+mn-lt"/>
                <a:ea typeface="+mn-ea"/>
                <a:cs typeface="+mn-cs"/>
              </a:rPr>
              <a:t>(voor gemeentes in Noord-Brabant) </a:t>
            </a:r>
            <a:r>
              <a:rPr lang="nl-NL" sz="1200" kern="1200" dirty="0">
                <a:solidFill>
                  <a:schemeClr val="tx1"/>
                </a:solidFill>
                <a:latin typeface="+mn-lt"/>
                <a:ea typeface="+mn-ea"/>
                <a:cs typeface="+mn-cs"/>
              </a:rPr>
              <a:t>en zorgverzekeraars geven betalingsachterstanden door aan gemeentes.  </a:t>
            </a:r>
          </a:p>
          <a:p>
            <a:pPr algn="l"/>
            <a:r>
              <a:rPr lang="nl-NL" sz="1200" kern="1200" dirty="0">
                <a:solidFill>
                  <a:schemeClr val="tx1"/>
                </a:solidFill>
                <a:latin typeface="+mn-lt"/>
                <a:ea typeface="+mn-ea"/>
                <a:cs typeface="+mn-cs"/>
              </a:rPr>
              <a:t>Zij melden dit via een registratiesysteem genaamd RIS. In 2022 zijn we gestart met het RIS-systeem. </a:t>
            </a:r>
          </a:p>
          <a:p>
            <a:pPr algn="l"/>
            <a:r>
              <a:rPr lang="nl-NL" sz="1200" kern="1200" dirty="0">
                <a:solidFill>
                  <a:schemeClr val="tx1"/>
                </a:solidFill>
                <a:latin typeface="+mn-lt"/>
                <a:ea typeface="+mn-ea"/>
                <a:cs typeface="+mn-cs"/>
              </a:rPr>
              <a:t>Dreigende afsluitingen </a:t>
            </a:r>
            <a:r>
              <a:rPr lang="qaa-Latn-001" sz="1200" kern="1200" dirty="0">
                <a:solidFill>
                  <a:schemeClr val="tx1"/>
                </a:solidFill>
                <a:latin typeface="+mn-lt"/>
                <a:ea typeface="+mn-ea"/>
                <a:cs typeface="+mn-cs"/>
              </a:rPr>
              <a:t>werden</a:t>
            </a:r>
            <a:r>
              <a:rPr lang="nl-NL" sz="1200" kern="1200" dirty="0">
                <a:solidFill>
                  <a:schemeClr val="tx1"/>
                </a:solidFill>
                <a:latin typeface="+mn-lt"/>
                <a:ea typeface="+mn-ea"/>
                <a:cs typeface="+mn-cs"/>
              </a:rPr>
              <a:t> </a:t>
            </a:r>
            <a:r>
              <a:rPr lang="qaa-Latn-001" sz="1200" kern="1200" dirty="0">
                <a:solidFill>
                  <a:schemeClr val="tx1"/>
                </a:solidFill>
                <a:latin typeface="+mn-lt"/>
                <a:ea typeface="+mn-ea"/>
                <a:cs typeface="+mn-cs"/>
              </a:rPr>
              <a:t>tot 2023 </a:t>
            </a:r>
            <a:r>
              <a:rPr lang="nl-NL" sz="1200" kern="1200" dirty="0">
                <a:solidFill>
                  <a:schemeClr val="tx1"/>
                </a:solidFill>
                <a:latin typeface="+mn-lt"/>
                <a:ea typeface="+mn-ea"/>
                <a:cs typeface="+mn-cs"/>
              </a:rPr>
              <a:t>via een ander systeem gemeld. V</a:t>
            </a:r>
            <a:r>
              <a:rPr lang="qaa-Latn-001" sz="1200" kern="1200" dirty="0">
                <a:solidFill>
                  <a:schemeClr val="tx1"/>
                </a:solidFill>
                <a:latin typeface="+mn-lt"/>
                <a:ea typeface="+mn-ea"/>
                <a:cs typeface="+mn-cs"/>
              </a:rPr>
              <a:t>anaf 2023 worden dreigende afsluitingen via het RIS</a:t>
            </a:r>
            <a:r>
              <a:rPr lang="en-US" sz="1200" kern="1200" dirty="0">
                <a:solidFill>
                  <a:schemeClr val="tx1"/>
                </a:solidFill>
                <a:latin typeface="+mn-lt"/>
                <a:ea typeface="+mn-ea"/>
                <a:cs typeface="+mn-cs"/>
              </a:rPr>
              <a:t>-</a:t>
            </a:r>
            <a:r>
              <a:rPr lang="qaa-Latn-001" sz="1200" kern="1200" dirty="0">
                <a:solidFill>
                  <a:schemeClr val="tx1"/>
                </a:solidFill>
                <a:latin typeface="+mn-lt"/>
                <a:ea typeface="+mn-ea"/>
                <a:cs typeface="+mn-cs"/>
              </a:rPr>
              <a:t>systeem geregistreerd. Voor deze monitor was het niet mogelijk om de vroegsignalen en de dreigende afsluitingen uit elkaar te trekken, vanwege deze overstap.</a:t>
            </a:r>
            <a:endParaRPr lang="nl-NL" sz="1200" kern="1200" dirty="0">
              <a:solidFill>
                <a:schemeClr val="tx1"/>
              </a:solidFill>
              <a:latin typeface="+mn-lt"/>
              <a:ea typeface="+mn-ea"/>
              <a:cs typeface="+mn-cs"/>
            </a:endParaRPr>
          </a:p>
          <a:p>
            <a:pPr algn="l"/>
            <a:endParaRPr lang="nl-NL" sz="12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latin typeface="+mn-lt"/>
                <a:ea typeface="+mn-ea"/>
                <a:cs typeface="+mn-cs"/>
              </a:rPr>
              <a:t>In 202</a:t>
            </a:r>
            <a:r>
              <a:rPr lang="qaa-Latn-001" sz="1200" kern="1200" dirty="0">
                <a:solidFill>
                  <a:schemeClr val="tx1"/>
                </a:solidFill>
                <a:latin typeface="+mn-lt"/>
                <a:ea typeface="+mn-ea"/>
                <a:cs typeface="+mn-cs"/>
              </a:rPr>
              <a:t>3</a:t>
            </a:r>
            <a:r>
              <a:rPr lang="nl-NL" sz="1200" kern="1200" dirty="0">
                <a:solidFill>
                  <a:schemeClr val="tx1"/>
                </a:solidFill>
                <a:latin typeface="+mn-lt"/>
                <a:ea typeface="+mn-ea"/>
                <a:cs typeface="+mn-cs"/>
              </a:rPr>
              <a:t> kwamen </a:t>
            </a:r>
            <a:r>
              <a:rPr lang="qaa-Latn-001" sz="1200" kern="1200" dirty="0">
                <a:solidFill>
                  <a:schemeClr val="tx1"/>
                </a:solidFill>
                <a:latin typeface="+mn-lt"/>
                <a:ea typeface="+mn-ea"/>
                <a:cs typeface="+mn-cs"/>
              </a:rPr>
              <a:t>453 signalen binnen, 16 minder dan in 2022.</a:t>
            </a:r>
          </a:p>
          <a:p>
            <a:pPr marL="0" marR="0" lvl="0" indent="0" algn="l" defTabSz="914400" rtl="0" eaLnBrk="1" fontAlgn="auto" latinLnBrk="0" hangingPunct="1">
              <a:lnSpc>
                <a:spcPct val="100000"/>
              </a:lnSpc>
              <a:spcBef>
                <a:spcPts val="0"/>
              </a:spcBef>
              <a:spcAft>
                <a:spcPts val="0"/>
              </a:spcAft>
              <a:buClrTx/>
              <a:buSzTx/>
              <a:buFontTx/>
              <a:buNone/>
              <a:tabLst/>
              <a:defRPr/>
            </a:pPr>
            <a:endParaRPr lang="qaa-Latn-001" sz="1200" kern="1200" dirty="0">
              <a:solidFill>
                <a:schemeClr val="tx1"/>
              </a:solidFill>
              <a:latin typeface="+mn-lt"/>
              <a:ea typeface="+mn-ea"/>
              <a:cs typeface="+mn-cs"/>
              <a:sym typeface="Wingdings" panose="05000000000000000000" pitchFamily="2" charset="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latin typeface="+mn-lt"/>
                <a:ea typeface="+mn-ea"/>
                <a:cs typeface="+mn-cs"/>
              </a:rPr>
              <a:t>Wanneer er een signaal in het RIS-systeem binnenkwam</a:t>
            </a:r>
            <a:r>
              <a:rPr lang="qaa-Latn-001" sz="1200" kern="1200" dirty="0">
                <a:solidFill>
                  <a:schemeClr val="tx1"/>
                </a:solidFill>
                <a:latin typeface="+mn-lt"/>
                <a:ea typeface="+mn-ea"/>
                <a:cs typeface="+mn-cs"/>
              </a:rPr>
              <a:t>,</a:t>
            </a:r>
            <a:r>
              <a:rPr lang="nl-NL" sz="1200" kern="1200" dirty="0">
                <a:solidFill>
                  <a:schemeClr val="tx1"/>
                </a:solidFill>
                <a:latin typeface="+mn-lt"/>
                <a:ea typeface="+mn-ea"/>
                <a:cs typeface="+mn-cs"/>
              </a:rPr>
              <a:t> namen we altijd contact op met deze inwoner en boden hulp aan</a:t>
            </a:r>
            <a:r>
              <a:rPr lang="qaa-Latn-001" sz="1200" kern="1200" dirty="0">
                <a:solidFill>
                  <a:schemeClr val="tx1"/>
                </a:solidFill>
                <a:latin typeface="+mn-lt"/>
                <a:ea typeface="+mn-ea"/>
                <a:cs typeface="+mn-cs"/>
              </a:rPr>
              <a:t>, tenzij deze persoon al bekend was.</a:t>
            </a:r>
            <a:endParaRPr lang="nl-NL" sz="1200" kern="1200" dirty="0">
              <a:solidFill>
                <a:schemeClr val="tx1"/>
              </a:solidFill>
              <a:latin typeface="+mn-lt"/>
              <a:ea typeface="+mn-ea"/>
              <a:cs typeface="+mn-cs"/>
            </a:endParaRPr>
          </a:p>
          <a:p>
            <a:pPr algn="l"/>
            <a:r>
              <a:rPr lang="nl-NL" sz="1200" kern="1200" dirty="0">
                <a:solidFill>
                  <a:schemeClr val="tx1"/>
                </a:solidFill>
                <a:latin typeface="+mn-lt"/>
                <a:ea typeface="+mn-ea"/>
                <a:cs typeface="+mn-cs"/>
              </a:rPr>
              <a:t>Wanneer inwoners eerder aangaven dat zij niet benaderd willen worden, gebeurde dit niet. </a:t>
            </a:r>
            <a:endParaRPr lang="qaa-Latn-001" sz="1200" kern="1200" dirty="0">
              <a:solidFill>
                <a:schemeClr val="tx1"/>
              </a:solidFill>
              <a:latin typeface="+mn-lt"/>
              <a:ea typeface="+mn-ea"/>
              <a:cs typeface="+mn-cs"/>
            </a:endParaRPr>
          </a:p>
          <a:p>
            <a:pPr algn="l"/>
            <a:endParaRPr lang="nl-NL" sz="1200" kern="1200" dirty="0">
              <a:solidFill>
                <a:schemeClr val="tx1"/>
              </a:solidFill>
              <a:latin typeface="+mn-lt"/>
              <a:ea typeface="+mn-ea"/>
              <a:cs typeface="+mn-cs"/>
            </a:endParaRPr>
          </a:p>
          <a:p>
            <a:pPr algn="l"/>
            <a:r>
              <a:rPr lang="nl-NL" sz="1200" kern="1200" dirty="0">
                <a:solidFill>
                  <a:schemeClr val="tx1"/>
                </a:solidFill>
                <a:latin typeface="+mn-lt"/>
                <a:ea typeface="+mn-ea"/>
                <a:cs typeface="+mn-cs"/>
              </a:rPr>
              <a:t>In </a:t>
            </a:r>
            <a:r>
              <a:rPr lang="qaa-Latn-001" sz="1200" kern="1200" dirty="0">
                <a:solidFill>
                  <a:schemeClr val="tx1"/>
                </a:solidFill>
                <a:latin typeface="+mn-lt"/>
                <a:ea typeface="+mn-ea"/>
                <a:cs typeface="+mn-cs"/>
              </a:rPr>
              <a:t>144</a:t>
            </a:r>
            <a:r>
              <a:rPr lang="nl-NL" sz="1200" kern="1200" dirty="0">
                <a:solidFill>
                  <a:schemeClr val="tx1"/>
                </a:solidFill>
                <a:latin typeface="+mn-lt"/>
                <a:ea typeface="+mn-ea"/>
                <a:cs typeface="+mn-cs"/>
              </a:rPr>
              <a:t> gevallen is telefonisch contact opgenomen</a:t>
            </a:r>
            <a:r>
              <a:rPr lang="qaa-Latn-001" sz="1200" kern="1200" dirty="0">
                <a:solidFill>
                  <a:schemeClr val="tx1"/>
                </a:solidFill>
                <a:latin typeface="+mn-lt"/>
                <a:ea typeface="+mn-ea"/>
                <a:cs typeface="+mn-cs"/>
              </a:rPr>
              <a:t>,</a:t>
            </a:r>
            <a:r>
              <a:rPr lang="nl-NL" sz="1200" kern="1200" dirty="0">
                <a:solidFill>
                  <a:schemeClr val="tx1"/>
                </a:solidFill>
                <a:latin typeface="+mn-lt"/>
                <a:ea typeface="+mn-ea"/>
                <a:cs typeface="+mn-cs"/>
              </a:rPr>
              <a:t> omdat dit het meest effectief is. D</a:t>
            </a:r>
            <a:r>
              <a:rPr lang="qaa-Latn-001" sz="1200" kern="1200" dirty="0">
                <a:solidFill>
                  <a:schemeClr val="tx1"/>
                </a:solidFill>
                <a:latin typeface="+mn-lt"/>
                <a:ea typeface="+mn-ea"/>
                <a:cs typeface="+mn-cs"/>
              </a:rPr>
              <a:t>it is helaas niet altijd mogelijk.</a:t>
            </a:r>
            <a:endParaRPr lang="nl-NL" sz="1200" kern="1200" dirty="0">
              <a:solidFill>
                <a:schemeClr val="tx1"/>
              </a:solidFill>
              <a:latin typeface="+mn-lt"/>
              <a:ea typeface="+mn-ea"/>
              <a:cs typeface="+mn-cs"/>
            </a:endParaRPr>
          </a:p>
          <a:p>
            <a:pPr algn="l"/>
            <a:r>
              <a:rPr lang="nl-NL" sz="1200" kern="1200" dirty="0">
                <a:solidFill>
                  <a:schemeClr val="tx1"/>
                </a:solidFill>
                <a:latin typeface="+mn-lt"/>
                <a:ea typeface="+mn-ea"/>
                <a:cs typeface="+mn-cs"/>
              </a:rPr>
              <a:t>Van het aantal RIS-meldingen waren slechts 2</a:t>
            </a:r>
            <a:r>
              <a:rPr lang="qaa-Latn-001" sz="1200" kern="1200" dirty="0">
                <a:solidFill>
                  <a:schemeClr val="tx1"/>
                </a:solidFill>
                <a:latin typeface="+mn-lt"/>
                <a:ea typeface="+mn-ea"/>
                <a:cs typeface="+mn-cs"/>
              </a:rPr>
              <a:t>9</a:t>
            </a:r>
            <a:r>
              <a:rPr lang="nl-NL" sz="1200" kern="1200" dirty="0">
                <a:solidFill>
                  <a:schemeClr val="tx1"/>
                </a:solidFill>
                <a:latin typeface="+mn-lt"/>
                <a:ea typeface="+mn-ea"/>
                <a:cs typeface="+mn-cs"/>
              </a:rPr>
              <a:t> inwoners al bekend bij schuldhulpverlening. Het bereik</a:t>
            </a:r>
            <a:r>
              <a:rPr lang="qaa-Latn-001" sz="1200" kern="1200" dirty="0">
                <a:solidFill>
                  <a:schemeClr val="tx1"/>
                </a:solidFill>
                <a:latin typeface="+mn-lt"/>
                <a:ea typeface="+mn-ea"/>
                <a:cs typeface="+mn-cs"/>
              </a:rPr>
              <a:t> van de schuldhulpverlening</a:t>
            </a:r>
            <a:r>
              <a:rPr lang="nl-NL" sz="1200" kern="1200" dirty="0">
                <a:solidFill>
                  <a:schemeClr val="tx1"/>
                </a:solidFill>
                <a:latin typeface="+mn-lt"/>
                <a:ea typeface="+mn-ea"/>
                <a:cs typeface="+mn-cs"/>
              </a:rPr>
              <a:t> is dus flink vergroot. </a:t>
            </a:r>
          </a:p>
          <a:p>
            <a:pPr algn="l"/>
            <a:endParaRPr lang="qaa-Latn-001" sz="1200" kern="1200" dirty="0">
              <a:solidFill>
                <a:schemeClr val="tx1"/>
              </a:solidFill>
              <a:latin typeface="+mn-lt"/>
              <a:ea typeface="+mn-ea"/>
              <a:cs typeface="+mn-cs"/>
            </a:endParaRPr>
          </a:p>
          <a:p>
            <a:pPr algn="l"/>
            <a:r>
              <a:rPr lang="qaa-Latn-001" sz="1200" kern="1200" dirty="0">
                <a:solidFill>
                  <a:schemeClr val="tx1"/>
                </a:solidFill>
                <a:latin typeface="+mn-lt"/>
                <a:ea typeface="+mn-ea"/>
                <a:cs typeface="+mn-cs"/>
              </a:rPr>
              <a:t>10 signalen zijn doorgezet naar de schuldhulpverlening. </a:t>
            </a:r>
            <a:r>
              <a:rPr lang="nl-NL" sz="1200" kern="1200" dirty="0">
                <a:solidFill>
                  <a:schemeClr val="tx1"/>
                </a:solidFill>
                <a:latin typeface="+mn-lt"/>
                <a:ea typeface="+mn-ea"/>
                <a:cs typeface="+mn-cs"/>
              </a:rPr>
              <a:t>B</a:t>
            </a:r>
            <a:r>
              <a:rPr lang="qaa-Latn-001" sz="1200" kern="1200" dirty="0">
                <a:solidFill>
                  <a:schemeClr val="tx1"/>
                </a:solidFill>
                <a:latin typeface="+mn-lt"/>
                <a:ea typeface="+mn-ea"/>
                <a:cs typeface="+mn-cs"/>
              </a:rPr>
              <a:t>ij een overgroot deel van de gevallen zijn de signalen niet doorgezet. </a:t>
            </a:r>
            <a:r>
              <a:rPr lang="nl-NL" sz="1200" kern="1200" dirty="0">
                <a:solidFill>
                  <a:schemeClr val="tx1"/>
                </a:solidFill>
                <a:latin typeface="+mn-lt"/>
                <a:ea typeface="+mn-ea"/>
                <a:cs typeface="+mn-cs"/>
              </a:rPr>
              <a:t>D</a:t>
            </a:r>
            <a:r>
              <a:rPr lang="qaa-Latn-001" sz="1200" kern="1200" dirty="0">
                <a:solidFill>
                  <a:schemeClr val="tx1"/>
                </a:solidFill>
                <a:latin typeface="+mn-lt"/>
                <a:ea typeface="+mn-ea"/>
                <a:cs typeface="+mn-cs"/>
              </a:rPr>
              <a:t>e reden hiervoor wisselt. </a:t>
            </a:r>
            <a:r>
              <a:rPr lang="nl-NL" sz="1200" kern="1200" dirty="0">
                <a:solidFill>
                  <a:schemeClr val="tx1"/>
                </a:solidFill>
                <a:latin typeface="+mn-lt"/>
                <a:ea typeface="+mn-ea"/>
                <a:cs typeface="+mn-cs"/>
              </a:rPr>
              <a:t>S</a:t>
            </a:r>
            <a:r>
              <a:rPr lang="qaa-Latn-001" sz="1200" kern="1200" dirty="0">
                <a:solidFill>
                  <a:schemeClr val="tx1"/>
                </a:solidFill>
                <a:latin typeface="+mn-lt"/>
                <a:ea typeface="+mn-ea"/>
                <a:cs typeface="+mn-cs"/>
              </a:rPr>
              <a:t>oms hebben mensen de problemen zelf al opgelost of zijn er mee bezig, zeker bij lage bedragen. </a:t>
            </a:r>
            <a:r>
              <a:rPr lang="nl-NL" sz="1200" kern="1200" dirty="0">
                <a:solidFill>
                  <a:schemeClr val="tx1"/>
                </a:solidFill>
                <a:latin typeface="+mn-lt"/>
                <a:ea typeface="+mn-ea"/>
                <a:cs typeface="+mn-cs"/>
              </a:rPr>
              <a:t>E</a:t>
            </a:r>
            <a:r>
              <a:rPr lang="qaa-Latn-001" sz="1200" kern="1200" dirty="0">
                <a:solidFill>
                  <a:schemeClr val="tx1"/>
                </a:solidFill>
                <a:latin typeface="+mn-lt"/>
                <a:ea typeface="+mn-ea"/>
                <a:cs typeface="+mn-cs"/>
              </a:rPr>
              <a:t>r is ook een kleine groep die liever geen hulp wil van de gemeente en hun problemen eerst zelf willen oplossen. </a:t>
            </a:r>
          </a:p>
          <a:p>
            <a:pPr algn="l"/>
            <a:endParaRPr lang="nl-NL" sz="1200" kern="1200" dirty="0">
              <a:solidFill>
                <a:schemeClr val="tx1"/>
              </a:solidFill>
              <a:latin typeface="+mn-lt"/>
              <a:ea typeface="+mn-ea"/>
              <a:cs typeface="+mn-cs"/>
            </a:endParaRPr>
          </a:p>
          <a:p>
            <a:pPr algn="l"/>
            <a:r>
              <a:rPr lang="nl-NL" sz="1200" kern="1200" dirty="0">
                <a:solidFill>
                  <a:schemeClr val="tx1"/>
                </a:solidFill>
                <a:latin typeface="+mn-lt"/>
                <a:ea typeface="+mn-ea"/>
                <a:cs typeface="+mn-cs"/>
              </a:rPr>
              <a:t>Vanaf medio 2023 worden inwoners met een betalingsachterstand tot €100 niet meer actief benaderd, omdat bleek dat zij de achterstanden zelf konden oplossen.</a:t>
            </a:r>
            <a:r>
              <a:rPr lang="qaa-Latn-001" sz="1200" kern="1200" dirty="0">
                <a:solidFill>
                  <a:schemeClr val="tx1"/>
                </a:solidFill>
                <a:latin typeface="+mn-lt"/>
                <a:ea typeface="+mn-ea"/>
                <a:cs typeface="+mn-cs"/>
              </a:rPr>
              <a:t> </a:t>
            </a:r>
            <a:r>
              <a:rPr lang="nl-NL" sz="1200" kern="1200" dirty="0">
                <a:solidFill>
                  <a:schemeClr val="tx1"/>
                </a:solidFill>
                <a:latin typeface="+mn-lt"/>
                <a:ea typeface="+mn-ea"/>
                <a:cs typeface="+mn-cs"/>
              </a:rPr>
              <a:t>M</a:t>
            </a:r>
            <a:r>
              <a:rPr lang="qaa-Latn-001" sz="1200" kern="1200" dirty="0">
                <a:solidFill>
                  <a:schemeClr val="tx1"/>
                </a:solidFill>
                <a:latin typeface="+mn-lt"/>
                <a:ea typeface="+mn-ea"/>
                <a:cs typeface="+mn-cs"/>
              </a:rPr>
              <a:t>et een betalingsachterstand tot </a:t>
            </a:r>
            <a:r>
              <a:rPr lang="nl-NL" sz="1200" kern="1200" dirty="0">
                <a:solidFill>
                  <a:schemeClr val="tx1"/>
                </a:solidFill>
                <a:latin typeface="+mn-lt"/>
                <a:ea typeface="+mn-ea"/>
                <a:cs typeface="+mn-cs"/>
              </a:rPr>
              <a:t>€</a:t>
            </a:r>
            <a:r>
              <a:rPr lang="qaa-Latn-001" sz="1200" kern="1200" dirty="0">
                <a:solidFill>
                  <a:schemeClr val="tx1"/>
                </a:solidFill>
                <a:latin typeface="+mn-lt"/>
                <a:ea typeface="+mn-ea"/>
                <a:cs typeface="+mn-cs"/>
              </a:rPr>
              <a:t>500 krijgt men een brief, tenzij er sprake is van een dreigende afsluiting. </a:t>
            </a:r>
            <a:r>
              <a:rPr lang="nl-NL" sz="1200" kern="1200" dirty="0">
                <a:solidFill>
                  <a:schemeClr val="tx1"/>
                </a:solidFill>
                <a:latin typeface="+mn-lt"/>
                <a:ea typeface="+mn-ea"/>
                <a:cs typeface="+mn-cs"/>
              </a:rPr>
              <a:t>V</a:t>
            </a:r>
            <a:r>
              <a:rPr lang="qaa-Latn-001" sz="1200" kern="1200" dirty="0">
                <a:solidFill>
                  <a:schemeClr val="tx1"/>
                </a:solidFill>
                <a:latin typeface="+mn-lt"/>
                <a:ea typeface="+mn-ea"/>
                <a:cs typeface="+mn-cs"/>
              </a:rPr>
              <a:t>anaf </a:t>
            </a:r>
            <a:r>
              <a:rPr lang="nl-NL" sz="1200" kern="1200" dirty="0">
                <a:solidFill>
                  <a:schemeClr val="tx1"/>
                </a:solidFill>
                <a:latin typeface="+mn-lt"/>
                <a:ea typeface="+mn-ea"/>
                <a:cs typeface="+mn-cs"/>
              </a:rPr>
              <a:t>€</a:t>
            </a:r>
            <a:r>
              <a:rPr lang="qaa-Latn-001" sz="1200" kern="1200" dirty="0">
                <a:solidFill>
                  <a:schemeClr val="tx1"/>
                </a:solidFill>
                <a:latin typeface="+mn-lt"/>
                <a:ea typeface="+mn-ea"/>
                <a:cs typeface="+mn-cs"/>
              </a:rPr>
              <a:t>500 wordt er altijd gebeld, mits een telefoonnummer bekend is. </a:t>
            </a:r>
          </a:p>
        </p:txBody>
      </p:sp>
      <p:sp>
        <p:nvSpPr>
          <p:cNvPr id="4" name="Tijdelijke aanduiding voor dianummer 3"/>
          <p:cNvSpPr>
            <a:spLocks noGrp="1"/>
          </p:cNvSpPr>
          <p:nvPr>
            <p:ph type="sldNum" sz="quarter" idx="5"/>
          </p:nvPr>
        </p:nvSpPr>
        <p:spPr/>
        <p:txBody>
          <a:bodyPr/>
          <a:lstStyle/>
          <a:p>
            <a:fld id="{18D54A27-7E31-4CBC-BB8E-15E3B4A03561}" type="slidenum">
              <a:rPr lang="nl-NL" smtClean="0"/>
              <a:t>26</a:t>
            </a:fld>
            <a:endParaRPr lang="nl-NL"/>
          </a:p>
        </p:txBody>
      </p:sp>
    </p:spTree>
    <p:extLst>
      <p:ext uri="{BB962C8B-B14F-4D97-AF65-F5344CB8AC3E}">
        <p14:creationId xmlns:p14="http://schemas.microsoft.com/office/powerpoint/2010/main" val="12797242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b="1" kern="1200" dirty="0">
                <a:solidFill>
                  <a:schemeClr val="tx1"/>
                </a:solidFill>
                <a:latin typeface="+mn-lt"/>
                <a:ea typeface="+mn-ea"/>
                <a:cs typeface="+mn-cs"/>
              </a:rPr>
              <a:t>Inburgering</a:t>
            </a:r>
          </a:p>
          <a:p>
            <a:r>
              <a:rPr lang="nl-NL" sz="1200" kern="1200" dirty="0">
                <a:solidFill>
                  <a:schemeClr val="tx1"/>
                </a:solidFill>
                <a:latin typeface="+mn-lt"/>
                <a:ea typeface="+mn-ea"/>
                <a:cs typeface="+mn-cs"/>
              </a:rPr>
              <a:t>Personen die per januari 2022 een verblijfstatus hebben gekregen, vallen onder de Wet Inburgering 2021 (Wi2021). We hebben in 2022</a:t>
            </a:r>
            <a:r>
              <a:rPr lang="qaa-Latn-001" sz="1200" kern="1200" dirty="0">
                <a:solidFill>
                  <a:schemeClr val="tx1"/>
                </a:solidFill>
                <a:latin typeface="+mn-lt"/>
                <a:ea typeface="+mn-ea"/>
                <a:cs typeface="+mn-cs"/>
              </a:rPr>
              <a:t> en 2023</a:t>
            </a:r>
            <a:r>
              <a:rPr lang="nl-NL" sz="1200" kern="1200" dirty="0">
                <a:solidFill>
                  <a:schemeClr val="tx1"/>
                </a:solidFill>
                <a:latin typeface="+mn-lt"/>
                <a:ea typeface="+mn-ea"/>
                <a:cs typeface="+mn-cs"/>
              </a:rPr>
              <a:t> ook nog mensen gehuisvest die onder de oude inburgeringswet vallen.</a:t>
            </a:r>
          </a:p>
          <a:p>
            <a:r>
              <a:rPr lang="nl-NL" sz="1200" kern="1200" dirty="0">
                <a:solidFill>
                  <a:schemeClr val="tx1"/>
                </a:solidFill>
                <a:latin typeface="+mn-lt"/>
                <a:ea typeface="+mn-ea"/>
                <a:cs typeface="+mn-cs"/>
              </a:rPr>
              <a:t>De gemeente heeft de wettelijke taak om inburgeraars onder Wi2021 een inburgeringstraject op maat te bieden. De gemeente betaalt het gehele traject van de asielmigrant onder de Wi2021.</a:t>
            </a:r>
          </a:p>
          <a:p>
            <a:r>
              <a:rPr lang="nl-NL" sz="1200" kern="1200" dirty="0">
                <a:solidFill>
                  <a:schemeClr val="tx1"/>
                </a:solidFill>
                <a:latin typeface="+mn-lt"/>
                <a:ea typeface="+mn-ea"/>
                <a:cs typeface="+mn-cs"/>
              </a:rPr>
              <a:t>De gezinsmigrant onder de Wi2021 krijgt een lening van DUO en betaalt het traject zelf, met uitzondering van het Participatieverklaringstraject (PVT) en de Module Arbeidsmarkt en Participatie (MAP).</a:t>
            </a:r>
          </a:p>
          <a:p>
            <a:r>
              <a:rPr lang="nl-NL" sz="1200" kern="1200" dirty="0">
                <a:solidFill>
                  <a:schemeClr val="tx1"/>
                </a:solidFill>
                <a:latin typeface="+mn-lt"/>
                <a:ea typeface="+mn-ea"/>
                <a:cs typeface="+mn-cs"/>
              </a:rPr>
              <a:t>Beide groepen krijgen een brede intake en Plan Inburgering en Participatie (PIP). Deze worden afgenomen en opgesteld door de PIP-consulent.</a:t>
            </a:r>
          </a:p>
          <a:p>
            <a:endParaRPr lang="nl-NL" sz="1200" kern="1200" dirty="0">
              <a:solidFill>
                <a:schemeClr val="tx1"/>
              </a:solidFill>
              <a:latin typeface="+mn-lt"/>
              <a:ea typeface="+mn-ea"/>
              <a:cs typeface="+mn-cs"/>
            </a:endParaRPr>
          </a:p>
          <a:p>
            <a:r>
              <a:rPr lang="qaa-Latn-001" sz="1200" kern="1200" dirty="0">
                <a:solidFill>
                  <a:schemeClr val="tx1"/>
                </a:solidFill>
                <a:latin typeface="+mn-lt"/>
                <a:ea typeface="+mn-ea"/>
                <a:cs typeface="+mn-cs"/>
              </a:rPr>
              <a:t>Ook voor de inburgeraars die onder de oude wet vallen, wordt er dienstverlening aangeboden. </a:t>
            </a:r>
          </a:p>
          <a:p>
            <a:endParaRPr lang="nl-NL" sz="1200" kern="1200" dirty="0">
              <a:solidFill>
                <a:schemeClr val="tx1"/>
              </a:solidFill>
              <a:latin typeface="+mn-lt"/>
              <a:ea typeface="+mn-ea"/>
              <a:cs typeface="+mn-cs"/>
            </a:endParaRPr>
          </a:p>
          <a:p>
            <a:r>
              <a:rPr lang="nl-NL" sz="1200" kern="1200" dirty="0">
                <a:solidFill>
                  <a:schemeClr val="tx1"/>
                </a:solidFill>
                <a:latin typeface="+mn-lt"/>
                <a:ea typeface="+mn-ea"/>
                <a:cs typeface="+mn-cs"/>
              </a:rPr>
              <a:t>Het inburgeringstermijn van de inburgeraar onder de Wi2021 is 3 jaar. We hebben in 202</a:t>
            </a:r>
            <a:r>
              <a:rPr lang="qaa-Latn-001" sz="1200" kern="1200" dirty="0">
                <a:solidFill>
                  <a:schemeClr val="tx1"/>
                </a:solidFill>
                <a:latin typeface="+mn-lt"/>
                <a:ea typeface="+mn-ea"/>
                <a:cs typeface="+mn-cs"/>
              </a:rPr>
              <a:t>3</a:t>
            </a:r>
            <a:r>
              <a:rPr lang="nl-NL" sz="1200" kern="1200" dirty="0">
                <a:solidFill>
                  <a:schemeClr val="tx1"/>
                </a:solidFill>
                <a:latin typeface="+mn-lt"/>
                <a:ea typeface="+mn-ea"/>
                <a:cs typeface="+mn-cs"/>
              </a:rPr>
              <a:t> dus nog geen uitstroom gehad van deze inburgeraars.</a:t>
            </a:r>
            <a:endParaRPr lang="qaa-Latn-001" sz="1200" kern="1200" dirty="0">
              <a:solidFill>
                <a:schemeClr val="tx1"/>
              </a:solidFill>
              <a:latin typeface="+mn-lt"/>
              <a:ea typeface="+mn-ea"/>
              <a:cs typeface="+mn-cs"/>
            </a:endParaRPr>
          </a:p>
          <a:p>
            <a:endParaRPr lang="qaa-Latn-001" sz="1200" kern="1200" dirty="0">
              <a:solidFill>
                <a:schemeClr val="tx1"/>
              </a:solidFill>
              <a:latin typeface="+mn-lt"/>
              <a:ea typeface="+mn-ea"/>
              <a:cs typeface="+mn-cs"/>
            </a:endParaRPr>
          </a:p>
          <a:p>
            <a:r>
              <a:rPr lang="qaa-Latn-001" sz="1200" kern="1200" dirty="0">
                <a:solidFill>
                  <a:schemeClr val="tx1"/>
                </a:solidFill>
                <a:latin typeface="+mn-lt"/>
                <a:ea typeface="+mn-ea"/>
                <a:cs typeface="+mn-cs"/>
              </a:rPr>
              <a:t>Verder zie je dat de instroom van inburgeraars flink gestegen is. </a:t>
            </a:r>
            <a:r>
              <a:rPr lang="nl-NL" sz="1200" kern="1200" dirty="0">
                <a:solidFill>
                  <a:schemeClr val="tx1"/>
                </a:solidFill>
                <a:latin typeface="+mn-lt"/>
                <a:ea typeface="+mn-ea"/>
                <a:cs typeface="+mn-cs"/>
              </a:rPr>
              <a:t>D</a:t>
            </a:r>
            <a:r>
              <a:rPr lang="qaa-Latn-001" sz="1200" kern="1200" dirty="0">
                <a:solidFill>
                  <a:schemeClr val="tx1"/>
                </a:solidFill>
                <a:latin typeface="+mn-lt"/>
                <a:ea typeface="+mn-ea"/>
                <a:cs typeface="+mn-cs"/>
              </a:rPr>
              <a:t>it komt door de verhoogde taakstelling op huisvesting door de Rijksoverheid.</a:t>
            </a:r>
            <a:endParaRPr lang="nl-NL" sz="1200" kern="1200" dirty="0">
              <a:solidFill>
                <a:schemeClr val="tx1"/>
              </a:solidFill>
              <a:latin typeface="+mn-lt"/>
              <a:ea typeface="+mn-ea"/>
              <a:cs typeface="+mn-cs"/>
            </a:endParaRPr>
          </a:p>
        </p:txBody>
      </p:sp>
      <p:sp>
        <p:nvSpPr>
          <p:cNvPr id="4" name="Tijdelijke aanduiding voor dianummer 3"/>
          <p:cNvSpPr>
            <a:spLocks noGrp="1"/>
          </p:cNvSpPr>
          <p:nvPr>
            <p:ph type="sldNum" sz="quarter" idx="5"/>
          </p:nvPr>
        </p:nvSpPr>
        <p:spPr/>
        <p:txBody>
          <a:bodyPr/>
          <a:lstStyle/>
          <a:p>
            <a:fld id="{18D54A27-7E31-4CBC-BB8E-15E3B4A03561}" type="slidenum">
              <a:rPr lang="nl-NL" smtClean="0"/>
              <a:t>27</a:t>
            </a:fld>
            <a:endParaRPr lang="nl-NL"/>
          </a:p>
        </p:txBody>
      </p:sp>
    </p:spTree>
    <p:extLst>
      <p:ext uri="{BB962C8B-B14F-4D97-AF65-F5344CB8AC3E}">
        <p14:creationId xmlns:p14="http://schemas.microsoft.com/office/powerpoint/2010/main" val="35330057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algn="l" defTabSz="914400" rtl="0" eaLnBrk="1" latinLnBrk="0" hangingPunct="1"/>
            <a:r>
              <a:rPr lang="nl-NL" sz="1200" b="1" kern="1200" dirty="0">
                <a:solidFill>
                  <a:schemeClr val="tx1"/>
                </a:solidFill>
                <a:latin typeface="+mn-lt"/>
                <a:ea typeface="+mn-ea"/>
                <a:cs typeface="+mn-cs"/>
              </a:rPr>
              <a:t>Inburgeringstrajecten</a:t>
            </a:r>
          </a:p>
          <a:p>
            <a:pPr marL="0" algn="l" defTabSz="914400" rtl="0" eaLnBrk="1" latinLnBrk="0" hangingPunct="1"/>
            <a:r>
              <a:rPr lang="nl-NL" sz="1200" kern="1200" dirty="0">
                <a:solidFill>
                  <a:schemeClr val="tx1"/>
                </a:solidFill>
                <a:latin typeface="+mn-lt"/>
                <a:ea typeface="+mn-ea"/>
                <a:cs typeface="+mn-cs"/>
              </a:rPr>
              <a:t>Er zijn drie verschillende leerroutes:</a:t>
            </a:r>
          </a:p>
          <a:p>
            <a:pPr marL="228600" indent="-228600" algn="l" defTabSz="914400" rtl="0" eaLnBrk="1" latinLnBrk="0" hangingPunct="1">
              <a:buFont typeface="+mj-lt"/>
              <a:buAutoNum type="arabicPeriod"/>
            </a:pPr>
            <a:r>
              <a:rPr lang="nl-NL" sz="1200" kern="1200" dirty="0">
                <a:solidFill>
                  <a:schemeClr val="tx1"/>
                </a:solidFill>
                <a:latin typeface="+mn-lt"/>
                <a:ea typeface="+mn-ea"/>
                <a:cs typeface="+mn-cs"/>
              </a:rPr>
              <a:t>Onderwijsroute: De onderwijsroute is gericht op het behalen van een erkend diploma binnen het Nederlands onderwijs voor een goede startpositie op de arbeidsmarkt. De onderwijsroute bestaat uit een taalschakeltraject ter voorbereiding op een reguliere opleiding op MBO, HBO of WO niveau. </a:t>
            </a:r>
          </a:p>
          <a:p>
            <a:pPr marL="228600" indent="-228600" algn="l" defTabSz="914400" rtl="0" eaLnBrk="1" latinLnBrk="0" hangingPunct="1">
              <a:buFont typeface="+mj-lt"/>
              <a:buAutoNum type="arabicPeriod"/>
            </a:pPr>
            <a:r>
              <a:rPr lang="nl-NL" sz="1200" kern="1200" dirty="0">
                <a:solidFill>
                  <a:schemeClr val="tx1"/>
                </a:solidFill>
                <a:latin typeface="+mn-lt"/>
                <a:ea typeface="+mn-ea"/>
                <a:cs typeface="+mn-cs"/>
              </a:rPr>
              <a:t>B1-route: Het doel van de B1-route is om binnen 3 jaar een taalniveau van B1 te behalen en het perspectief op de arbeidsmarkt te vergroten. </a:t>
            </a:r>
          </a:p>
          <a:p>
            <a:pPr marL="228600" indent="-228600" algn="l" defTabSz="914400" rtl="0" eaLnBrk="1" latinLnBrk="0" hangingPunct="1">
              <a:buFont typeface="+mj-lt"/>
              <a:buAutoNum type="arabicPeriod"/>
            </a:pPr>
            <a:r>
              <a:rPr lang="nl-NL" sz="1200" kern="1200" dirty="0">
                <a:solidFill>
                  <a:schemeClr val="tx1"/>
                </a:solidFill>
                <a:latin typeface="+mn-lt"/>
                <a:ea typeface="+mn-ea"/>
                <a:cs typeface="+mn-cs"/>
              </a:rPr>
              <a:t>Zelfredzaamheidsroute: Voor mensen voor wie de onderwijs- of B1-route buiten bereik ligt, hebben we de zelfredzaamheidsroute. Het doel van deze leerroute is het zelfstandig deelnemen in de Nederlandse maatschappij. </a:t>
            </a:r>
          </a:p>
          <a:p>
            <a:pPr marL="0" algn="l" defTabSz="914400" rtl="0" eaLnBrk="1" latinLnBrk="0" hangingPunct="1"/>
            <a:endParaRPr lang="nl-NL" sz="1200" kern="1200" dirty="0">
              <a:solidFill>
                <a:schemeClr val="tx1"/>
              </a:solidFill>
              <a:latin typeface="+mn-lt"/>
              <a:ea typeface="+mn-ea"/>
              <a:cs typeface="+mn-cs"/>
            </a:endParaRPr>
          </a:p>
          <a:p>
            <a:r>
              <a:rPr lang="nl-NL" sz="1800" b="1" u="sng" dirty="0">
                <a:effectLst/>
                <a:latin typeface="Calibri" panose="020F0502020204030204" pitchFamily="34" charset="0"/>
                <a:ea typeface="Calibri" panose="020F0502020204030204" pitchFamily="34" charset="0"/>
              </a:rPr>
              <a:t>Financiën leerroutes Wi2021</a:t>
            </a:r>
            <a:endParaRPr lang="nl-NL" sz="1800" dirty="0">
              <a:effectLst/>
              <a:latin typeface="Calibri" panose="020F0502020204030204" pitchFamily="34" charset="0"/>
              <a:ea typeface="Calibri" panose="020F0502020204030204" pitchFamily="34" charset="0"/>
            </a:endParaRPr>
          </a:p>
          <a:p>
            <a:r>
              <a:rPr lang="nl-NL" sz="1800" dirty="0">
                <a:effectLst/>
                <a:latin typeface="Calibri" panose="020F0502020204030204" pitchFamily="34" charset="0"/>
                <a:ea typeface="Calibri" panose="020F0502020204030204" pitchFamily="34" charset="0"/>
              </a:rPr>
              <a:t>Een inburgeringstraject duurt maximaal 3 jaar, afhankelijk van de leerroute. Onderwijsaanbieders factureren per kwartaal en per deelnemer. Het is daarom lastig om in kaart te brengen wat de kosten zijn voor de leerroutes in 2023. Hieronder volgt daarom een overzicht van de financiële verplichting die we zijn aangegaan voor de komende 3 jaar op basis van de instroom Wi2021 in 2023.</a:t>
            </a:r>
          </a:p>
          <a:p>
            <a:pPr marL="342900" indent="-342900">
              <a:buFont typeface="+mj-lt"/>
              <a:buAutoNum type="arabicPeriod"/>
            </a:pPr>
            <a:r>
              <a:rPr lang="nl-NL" sz="1800" dirty="0">
                <a:effectLst/>
                <a:latin typeface="Calibri" panose="020F0502020204030204" pitchFamily="34" charset="0"/>
                <a:ea typeface="Calibri" panose="020F0502020204030204" pitchFamily="34" charset="0"/>
              </a:rPr>
              <a:t>Onderwijsroute: Kosten voor het MBO-traject bedragen €17.400. De leerroute op </a:t>
            </a:r>
            <a:r>
              <a:rPr lang="nl-NL" sz="1800" dirty="0" err="1">
                <a:effectLst/>
                <a:latin typeface="Calibri" panose="020F0502020204030204" pitchFamily="34" charset="0"/>
                <a:ea typeface="Calibri" panose="020F0502020204030204" pitchFamily="34" charset="0"/>
              </a:rPr>
              <a:t>HBO-niveau</a:t>
            </a:r>
            <a:r>
              <a:rPr lang="nl-NL" sz="1800" dirty="0">
                <a:effectLst/>
                <a:latin typeface="Calibri" panose="020F0502020204030204" pitchFamily="34" charset="0"/>
                <a:ea typeface="Calibri" panose="020F0502020204030204" pitchFamily="34" charset="0"/>
              </a:rPr>
              <a:t> kost €13.047. Op WO-niveau bedragen de kosten €13.925. In 2023 zijn </a:t>
            </a:r>
            <a:r>
              <a:rPr lang="nl-NL" sz="1800">
                <a:effectLst/>
                <a:latin typeface="Calibri" panose="020F0502020204030204" pitchFamily="34" charset="0"/>
                <a:ea typeface="Calibri" panose="020F0502020204030204" pitchFamily="34" charset="0"/>
              </a:rPr>
              <a:t>er 2-WO </a:t>
            </a:r>
            <a:r>
              <a:rPr lang="nl-NL" sz="1800" dirty="0">
                <a:effectLst/>
                <a:latin typeface="Calibri" panose="020F0502020204030204" pitchFamily="34" charset="0"/>
                <a:ea typeface="Calibri" panose="020F0502020204030204" pitchFamily="34" charset="0"/>
              </a:rPr>
              <a:t>trajecten gestart. </a:t>
            </a:r>
          </a:p>
          <a:p>
            <a:pPr marL="342900" indent="-342900">
              <a:buFont typeface="+mj-lt"/>
              <a:buAutoNum type="arabicPeriod"/>
            </a:pPr>
            <a:r>
              <a:rPr lang="nl-NL" sz="1800" dirty="0">
                <a:effectLst/>
                <a:latin typeface="Calibri" panose="020F0502020204030204" pitchFamily="34" charset="0"/>
                <a:ea typeface="Calibri" panose="020F0502020204030204" pitchFamily="34" charset="0"/>
              </a:rPr>
              <a:t>B1-route: Trajectkosten voor de B1-route bij Werkvloertaal variëren, afhankelijk van de leerbaarheid van de deelnemer. Gemiddeld kost een traject €7.250. Dit bedrag is exclusief de Module Arbeidsmarkt en Participatie (MAP). De MAP is €535 per deelnemer.</a:t>
            </a:r>
          </a:p>
          <a:p>
            <a:pPr marL="342900" indent="-342900">
              <a:buFont typeface="+mj-lt"/>
              <a:buAutoNum type="arabicPeriod"/>
            </a:pPr>
            <a:r>
              <a:rPr lang="nl-NL" sz="1800" dirty="0">
                <a:effectLst/>
                <a:latin typeface="Calibri" panose="020F0502020204030204" pitchFamily="34" charset="0"/>
                <a:ea typeface="Calibri" panose="020F0502020204030204" pitchFamily="34" charset="0"/>
              </a:rPr>
              <a:t>Zelfredzaamheidsroute: Kosten bedragen €15.030 voor een volledig traject bij WSD.</a:t>
            </a:r>
          </a:p>
          <a:p>
            <a:r>
              <a:rPr lang="nl-NL" sz="1800" dirty="0">
                <a:effectLst/>
                <a:latin typeface="Calibri" panose="020F0502020204030204" pitchFamily="34" charset="0"/>
                <a:ea typeface="Calibri" panose="020F0502020204030204" pitchFamily="34" charset="0"/>
              </a:rPr>
              <a:t> </a:t>
            </a:r>
          </a:p>
          <a:p>
            <a:r>
              <a:rPr lang="nl-NL" sz="1800" u="sng" dirty="0">
                <a:effectLst/>
                <a:latin typeface="Calibri" panose="020F0502020204030204" pitchFamily="34" charset="0"/>
                <a:ea typeface="Calibri" panose="020F0502020204030204" pitchFamily="34" charset="0"/>
              </a:rPr>
              <a:t>Totaal financiële verplichting leerroutes gestart in 2023</a:t>
            </a:r>
            <a:endParaRPr lang="nl-NL" sz="1800" dirty="0">
              <a:effectLst/>
              <a:latin typeface="Calibri" panose="020F0502020204030204" pitchFamily="34" charset="0"/>
              <a:ea typeface="Calibri" panose="020F0502020204030204" pitchFamily="34" charset="0"/>
            </a:endParaRPr>
          </a:p>
          <a:p>
            <a:r>
              <a:rPr lang="nl-NL" sz="1800" dirty="0">
                <a:effectLst/>
                <a:latin typeface="Calibri" panose="020F0502020204030204" pitchFamily="34" charset="0"/>
                <a:ea typeface="Calibri" panose="020F0502020204030204" pitchFamily="34" charset="0"/>
              </a:rPr>
              <a:t>Onderwijsroute: </a:t>
            </a:r>
            <a:r>
              <a:rPr lang="nl-NL" sz="1800" b="1" dirty="0">
                <a:effectLst/>
                <a:latin typeface="Calibri" panose="020F0502020204030204" pitchFamily="34" charset="0"/>
                <a:ea typeface="Calibri" panose="020F0502020204030204" pitchFamily="34" charset="0"/>
              </a:rPr>
              <a:t>€27.850</a:t>
            </a:r>
            <a:endParaRPr lang="nl-NL" sz="1800" dirty="0">
              <a:effectLst/>
              <a:latin typeface="Calibri" panose="020F0502020204030204" pitchFamily="34" charset="0"/>
              <a:ea typeface="Calibri" panose="020F0502020204030204" pitchFamily="34" charset="0"/>
            </a:endParaRPr>
          </a:p>
          <a:p>
            <a:r>
              <a:rPr lang="nl-NL" sz="1800" dirty="0">
                <a:effectLst/>
                <a:latin typeface="Calibri" panose="020F0502020204030204" pitchFamily="34" charset="0"/>
                <a:ea typeface="Calibri" panose="020F0502020204030204" pitchFamily="34" charset="0"/>
              </a:rPr>
              <a:t>B1-route: </a:t>
            </a:r>
            <a:r>
              <a:rPr lang="nl-NL" sz="1800" b="1" dirty="0">
                <a:effectLst/>
                <a:latin typeface="Calibri" panose="020F0502020204030204" pitchFamily="34" charset="0"/>
                <a:ea typeface="Calibri" panose="020F0502020204030204" pitchFamily="34" charset="0"/>
              </a:rPr>
              <a:t>€155.700</a:t>
            </a:r>
            <a:endParaRPr lang="nl-NL" sz="1800" dirty="0">
              <a:effectLst/>
              <a:latin typeface="Calibri" panose="020F0502020204030204" pitchFamily="34" charset="0"/>
              <a:ea typeface="Calibri" panose="020F0502020204030204" pitchFamily="34" charset="0"/>
            </a:endParaRPr>
          </a:p>
          <a:p>
            <a:r>
              <a:rPr lang="nl-NL" sz="1800" dirty="0">
                <a:effectLst/>
                <a:latin typeface="Calibri" panose="020F0502020204030204" pitchFamily="34" charset="0"/>
                <a:ea typeface="Calibri" panose="020F0502020204030204" pitchFamily="34" charset="0"/>
              </a:rPr>
              <a:t>Zelfredzaamheidsroute: </a:t>
            </a:r>
            <a:r>
              <a:rPr lang="nl-NL" sz="1800" b="1" dirty="0">
                <a:effectLst/>
                <a:latin typeface="Calibri" panose="020F0502020204030204" pitchFamily="34" charset="0"/>
                <a:ea typeface="Calibri" panose="020F0502020204030204" pitchFamily="34" charset="0"/>
              </a:rPr>
              <a:t>€120.240</a:t>
            </a:r>
            <a:endParaRPr lang="nl-NL" sz="1800" dirty="0">
              <a:effectLst/>
              <a:latin typeface="Calibri" panose="020F0502020204030204" pitchFamily="34" charset="0"/>
              <a:ea typeface="Calibri" panose="020F0502020204030204" pitchFamily="34" charset="0"/>
            </a:endParaRPr>
          </a:p>
          <a:p>
            <a:pPr marL="0" algn="l" defTabSz="914400" rtl="0" eaLnBrk="1" latinLnBrk="0" hangingPunct="1"/>
            <a:endParaRPr lang="nl-NL" sz="1200" kern="1200" dirty="0">
              <a:solidFill>
                <a:schemeClr val="tx1"/>
              </a:solidFill>
              <a:latin typeface="+mn-lt"/>
              <a:ea typeface="+mn-ea"/>
              <a:cs typeface="+mn-cs"/>
            </a:endParaRPr>
          </a:p>
          <a:p>
            <a:pPr marL="0" algn="l" defTabSz="914400" rtl="0" eaLnBrk="1" latinLnBrk="0" hangingPunct="1"/>
            <a:endParaRPr lang="nl-NL" sz="1200" kern="1200" dirty="0">
              <a:solidFill>
                <a:schemeClr val="tx1"/>
              </a:solidFill>
              <a:latin typeface="+mn-lt"/>
              <a:ea typeface="+mn-ea"/>
              <a:cs typeface="+mn-cs"/>
            </a:endParaRPr>
          </a:p>
        </p:txBody>
      </p:sp>
      <p:sp>
        <p:nvSpPr>
          <p:cNvPr id="4" name="Tijdelijke aanduiding voor dianummer 3"/>
          <p:cNvSpPr>
            <a:spLocks noGrp="1"/>
          </p:cNvSpPr>
          <p:nvPr>
            <p:ph type="sldNum" sz="quarter" idx="5"/>
          </p:nvPr>
        </p:nvSpPr>
        <p:spPr/>
        <p:txBody>
          <a:bodyPr/>
          <a:lstStyle/>
          <a:p>
            <a:fld id="{18D54A27-7E31-4CBC-BB8E-15E3B4A03561}" type="slidenum">
              <a:rPr lang="nl-NL" smtClean="0"/>
              <a:t>28</a:t>
            </a:fld>
            <a:endParaRPr lang="nl-NL"/>
          </a:p>
        </p:txBody>
      </p:sp>
    </p:spTree>
    <p:extLst>
      <p:ext uri="{BB962C8B-B14F-4D97-AF65-F5344CB8AC3E}">
        <p14:creationId xmlns:p14="http://schemas.microsoft.com/office/powerpoint/2010/main" val="5144170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algn="l" defTabSz="914400" rtl="0" eaLnBrk="1" latinLnBrk="0" hangingPunct="1"/>
            <a:r>
              <a:rPr lang="nl-NL" sz="1200" b="1" kern="1200" dirty="0">
                <a:solidFill>
                  <a:schemeClr val="tx1"/>
                </a:solidFill>
                <a:latin typeface="+mn-lt"/>
                <a:ea typeface="+mn-ea"/>
                <a:cs typeface="+mn-cs"/>
              </a:rPr>
              <a:t>Wmo</a:t>
            </a:r>
            <a:br>
              <a:rPr lang="nl-NL" sz="1200" kern="1200" dirty="0">
                <a:solidFill>
                  <a:schemeClr val="tx1"/>
                </a:solidFill>
                <a:latin typeface="+mn-lt"/>
                <a:ea typeface="+mn-ea"/>
                <a:cs typeface="+mn-cs"/>
              </a:rPr>
            </a:br>
            <a:r>
              <a:rPr lang="nl-NL" sz="1200" u="sng" kern="1200" dirty="0">
                <a:solidFill>
                  <a:schemeClr val="tx1"/>
                </a:solidFill>
                <a:latin typeface="+mn-lt"/>
                <a:ea typeface="+mn-ea"/>
                <a:cs typeface="+mn-cs"/>
              </a:rPr>
              <a:t>Wmo-loket</a:t>
            </a:r>
            <a:br>
              <a:rPr lang="nl-NL" sz="1200" kern="1200" dirty="0">
                <a:solidFill>
                  <a:schemeClr val="tx1"/>
                </a:solidFill>
                <a:latin typeface="+mn-lt"/>
                <a:ea typeface="+mn-ea"/>
                <a:cs typeface="+mn-cs"/>
              </a:rPr>
            </a:br>
            <a:r>
              <a:rPr lang="nl-NL" sz="1200" kern="1200" dirty="0">
                <a:solidFill>
                  <a:schemeClr val="tx1"/>
                </a:solidFill>
                <a:latin typeface="+mn-lt"/>
                <a:ea typeface="+mn-ea"/>
                <a:cs typeface="+mn-cs"/>
              </a:rPr>
              <a:t>Inwoners komen met allerlei vragen over Wmo-voorzieningen, regelingen, mogelijkheden voor begeleiding, dagbesteding en hulp bij het huishouden bij het loket. De medewerker onderzoekt samen met de inwoner of deze met zijn eigen netwerk en/of een vrijwilliger de juiste ondersteuning kan organiseren. Daar waar nodig wordt een inwoner verwezen naar de Wmo-consulenten. Dit kan leiden tot een Wmo-beschikking. Het Wmo loket v</a:t>
            </a:r>
            <a:r>
              <a:rPr lang="qaa-Latn-001" sz="1200" kern="1200" dirty="0">
                <a:solidFill>
                  <a:schemeClr val="tx1"/>
                </a:solidFill>
                <a:latin typeface="+mn-lt"/>
                <a:ea typeface="+mn-ea"/>
                <a:cs typeface="+mn-cs"/>
              </a:rPr>
              <a:t>ing in 2023 74% </a:t>
            </a:r>
            <a:r>
              <a:rPr lang="nl-NL" sz="1200" kern="1200" dirty="0">
                <a:solidFill>
                  <a:schemeClr val="tx1"/>
                </a:solidFill>
                <a:latin typeface="+mn-lt"/>
                <a:ea typeface="+mn-ea"/>
                <a:cs typeface="+mn-cs"/>
              </a:rPr>
              <a:t>van de hulpvragen voorliggend af. Ongeveer 2</a:t>
            </a:r>
            <a:r>
              <a:rPr lang="qaa-Latn-001" sz="1200" kern="1200" dirty="0">
                <a:solidFill>
                  <a:schemeClr val="tx1"/>
                </a:solidFill>
                <a:latin typeface="+mn-lt"/>
                <a:ea typeface="+mn-ea"/>
                <a:cs typeface="+mn-cs"/>
              </a:rPr>
              <a:t>6</a:t>
            </a:r>
            <a:r>
              <a:rPr lang="nl-NL" sz="1200" kern="1200" dirty="0">
                <a:solidFill>
                  <a:schemeClr val="tx1"/>
                </a:solidFill>
                <a:latin typeface="+mn-lt"/>
                <a:ea typeface="+mn-ea"/>
                <a:cs typeface="+mn-cs"/>
              </a:rPr>
              <a:t>% wordt doorgezet naar een Wmo-consulent.</a:t>
            </a:r>
            <a:br>
              <a:rPr lang="nl-NL" sz="1200" kern="1200" dirty="0">
                <a:solidFill>
                  <a:schemeClr val="tx1"/>
                </a:solidFill>
                <a:latin typeface="+mn-lt"/>
                <a:ea typeface="+mn-ea"/>
                <a:cs typeface="+mn-cs"/>
              </a:rPr>
            </a:br>
            <a:br>
              <a:rPr lang="nl-NL" sz="1200" kern="1200" dirty="0">
                <a:solidFill>
                  <a:schemeClr val="tx1"/>
                </a:solidFill>
                <a:latin typeface="+mn-lt"/>
                <a:ea typeface="+mn-ea"/>
                <a:cs typeface="+mn-cs"/>
              </a:rPr>
            </a:br>
            <a:r>
              <a:rPr lang="nl-NL" sz="1200" b="1" kern="1200" dirty="0">
                <a:solidFill>
                  <a:schemeClr val="tx1"/>
                </a:solidFill>
                <a:latin typeface="+mn-lt"/>
                <a:ea typeface="+mn-ea"/>
                <a:cs typeface="+mn-cs"/>
              </a:rPr>
              <a:t>Jeugd</a:t>
            </a:r>
          </a:p>
          <a:p>
            <a:pPr marL="0" algn="l" defTabSz="914400" rtl="0" eaLnBrk="1" latinLnBrk="0" hangingPunct="1">
              <a:lnSpc>
                <a:spcPct val="115000"/>
              </a:lnSpc>
            </a:pPr>
            <a:r>
              <a:rPr lang="nl-NL" sz="1200" kern="1200" dirty="0">
                <a:solidFill>
                  <a:schemeClr val="tx1"/>
                </a:solidFill>
                <a:latin typeface="+mn-lt"/>
                <a:ea typeface="+mn-ea"/>
                <a:cs typeface="+mn-cs"/>
              </a:rPr>
              <a:t>Om de kwaliteit en voortgang van de hulpverlening te vergroten, wordt gewerkt met verschillende typen trajecten:</a:t>
            </a:r>
          </a:p>
          <a:p>
            <a:pPr marL="0" lvl="0" indent="0" algn="l" defTabSz="914400" rtl="0" eaLnBrk="1" latinLnBrk="0" hangingPunct="1">
              <a:lnSpc>
                <a:spcPct val="115000"/>
              </a:lnSpc>
              <a:buFont typeface="Calibri" panose="020F0502020204030204" pitchFamily="34" charset="0"/>
              <a:buNone/>
            </a:pPr>
            <a:r>
              <a:rPr lang="nl-NL" sz="1200" kern="1200" dirty="0">
                <a:solidFill>
                  <a:schemeClr val="tx1"/>
                </a:solidFill>
                <a:latin typeface="+mn-lt"/>
                <a:ea typeface="+mn-ea"/>
                <a:cs typeface="+mn-cs"/>
              </a:rPr>
              <a:t>Type 1; Preventief (o.a. Leren met LEV, eigen netwerk, steunouder, Matchmentor, Sjors Sportief, Stichting Leergeld, Jongerenwerk, Pilot jeugdhulp op school)</a:t>
            </a:r>
          </a:p>
          <a:p>
            <a:pPr marL="0" lvl="0" indent="0" algn="l" defTabSz="914400" rtl="0" eaLnBrk="1" latinLnBrk="0" hangingPunct="1">
              <a:lnSpc>
                <a:spcPct val="115000"/>
              </a:lnSpc>
              <a:buFont typeface="Calibri" panose="020F0502020204030204" pitchFamily="34" charset="0"/>
              <a:buNone/>
            </a:pPr>
            <a:r>
              <a:rPr lang="nl-NL" sz="1200" kern="1200" dirty="0">
                <a:solidFill>
                  <a:schemeClr val="tx1"/>
                </a:solidFill>
                <a:latin typeface="+mn-lt"/>
                <a:ea typeface="+mn-ea"/>
                <a:cs typeface="+mn-cs"/>
              </a:rPr>
              <a:t>Type 2; Ambulant, maximaal</a:t>
            </a:r>
            <a:r>
              <a:rPr lang="qaa-Latn-001" sz="1200" kern="1200" dirty="0">
                <a:solidFill>
                  <a:schemeClr val="tx1"/>
                </a:solidFill>
                <a:latin typeface="+mn-lt"/>
                <a:ea typeface="+mn-ea"/>
                <a:cs typeface="+mn-cs"/>
              </a:rPr>
              <a:t> </a:t>
            </a:r>
            <a:r>
              <a:rPr lang="nl-NL" sz="1200" kern="1200" dirty="0">
                <a:solidFill>
                  <a:schemeClr val="tx1"/>
                </a:solidFill>
                <a:latin typeface="+mn-lt"/>
                <a:ea typeface="+mn-ea"/>
                <a:cs typeface="+mn-cs"/>
              </a:rPr>
              <a:t>12 gesprekken (tijdelijke inzet van jeugd- en gezinswerker) </a:t>
            </a:r>
          </a:p>
          <a:p>
            <a:pPr marL="0" lvl="0" indent="0" algn="l" defTabSz="914400" rtl="0" eaLnBrk="1" latinLnBrk="0" hangingPunct="1">
              <a:lnSpc>
                <a:spcPct val="115000"/>
              </a:lnSpc>
              <a:buFont typeface="Calibri" panose="020F0502020204030204" pitchFamily="34" charset="0"/>
              <a:buNone/>
            </a:pPr>
            <a:r>
              <a:rPr lang="nl-NL" sz="1200" kern="1200" dirty="0">
                <a:solidFill>
                  <a:schemeClr val="tx1"/>
                </a:solidFill>
                <a:latin typeface="+mn-lt"/>
                <a:ea typeface="+mn-ea"/>
                <a:cs typeface="+mn-cs"/>
              </a:rPr>
              <a:t>Type 3; Regie A en B</a:t>
            </a:r>
            <a:br>
              <a:rPr lang="nl-NL" sz="1200" kern="1200" dirty="0">
                <a:solidFill>
                  <a:schemeClr val="tx1"/>
                </a:solidFill>
                <a:latin typeface="+mn-lt"/>
                <a:ea typeface="+mn-ea"/>
                <a:cs typeface="+mn-cs"/>
              </a:rPr>
            </a:br>
            <a:r>
              <a:rPr lang="nl-NL" sz="1200" kern="1200" dirty="0">
                <a:solidFill>
                  <a:schemeClr val="tx1"/>
                </a:solidFill>
                <a:latin typeface="+mn-lt"/>
                <a:ea typeface="+mn-ea"/>
                <a:cs typeface="+mn-cs"/>
              </a:rPr>
              <a:t>            A: Monitoren (o.a. langdurige trajecten, meervoudige beschikkingen)</a:t>
            </a:r>
            <a:br>
              <a:rPr lang="nl-NL" sz="1200" kern="1200" dirty="0">
                <a:solidFill>
                  <a:schemeClr val="tx1"/>
                </a:solidFill>
                <a:latin typeface="+mn-lt"/>
                <a:ea typeface="+mn-ea"/>
                <a:cs typeface="+mn-cs"/>
              </a:rPr>
            </a:br>
            <a:r>
              <a:rPr lang="nl-NL" sz="1200" kern="1200" dirty="0">
                <a:solidFill>
                  <a:schemeClr val="tx1"/>
                </a:solidFill>
                <a:latin typeface="+mn-lt"/>
                <a:ea typeface="+mn-ea"/>
                <a:cs typeface="+mn-cs"/>
              </a:rPr>
              <a:t>            B: Multi </a:t>
            </a:r>
            <a:r>
              <a:rPr lang="nl-NL" sz="1200" kern="1200" dirty="0" err="1">
                <a:solidFill>
                  <a:schemeClr val="tx1"/>
                </a:solidFill>
                <a:latin typeface="+mn-lt"/>
                <a:ea typeface="+mn-ea"/>
                <a:cs typeface="+mn-cs"/>
              </a:rPr>
              <a:t>Problem</a:t>
            </a:r>
            <a:r>
              <a:rPr lang="nl-NL" sz="1200" kern="1200" dirty="0">
                <a:solidFill>
                  <a:schemeClr val="tx1"/>
                </a:solidFill>
                <a:latin typeface="+mn-lt"/>
                <a:ea typeface="+mn-ea"/>
                <a:cs typeface="+mn-cs"/>
              </a:rPr>
              <a:t> (meervoudig en complex)</a:t>
            </a:r>
          </a:p>
          <a:p>
            <a:pPr marL="0" lvl="0" indent="0" algn="l" defTabSz="914400" rtl="0" eaLnBrk="1" latinLnBrk="0" hangingPunct="1">
              <a:lnSpc>
                <a:spcPct val="115000"/>
              </a:lnSpc>
              <a:spcAft>
                <a:spcPts val="800"/>
              </a:spcAft>
              <a:buFont typeface="Calibri" panose="020F0502020204030204" pitchFamily="34" charset="0"/>
              <a:buNone/>
            </a:pPr>
            <a:r>
              <a:rPr lang="nl-NL" sz="1200" kern="1200" dirty="0">
                <a:solidFill>
                  <a:schemeClr val="tx1"/>
                </a:solidFill>
                <a:latin typeface="+mn-lt"/>
                <a:ea typeface="+mn-ea"/>
                <a:cs typeface="+mn-cs"/>
              </a:rPr>
              <a:t>Type 4; Indiceren (inzet 2e </a:t>
            </a:r>
            <a:r>
              <a:rPr lang="nl-NL" sz="1200" kern="1200" dirty="0" err="1">
                <a:solidFill>
                  <a:schemeClr val="tx1"/>
                </a:solidFill>
                <a:latin typeface="+mn-lt"/>
                <a:ea typeface="+mn-ea"/>
                <a:cs typeface="+mn-cs"/>
              </a:rPr>
              <a:t>lijns</a:t>
            </a:r>
            <a:r>
              <a:rPr lang="nl-NL" sz="1200" kern="1200" dirty="0">
                <a:solidFill>
                  <a:schemeClr val="tx1"/>
                </a:solidFill>
                <a:latin typeface="+mn-lt"/>
                <a:ea typeface="+mn-ea"/>
                <a:cs typeface="+mn-cs"/>
              </a:rPr>
              <a:t> zorg, enkelvoudige beschikkingen)</a:t>
            </a:r>
          </a:p>
          <a:p>
            <a:pPr marL="0" algn="l" defTabSz="914400" rtl="0" eaLnBrk="1" latinLnBrk="0" hangingPunct="1">
              <a:lnSpc>
                <a:spcPct val="115000"/>
              </a:lnSpc>
            </a:pPr>
            <a:r>
              <a:rPr lang="nl-NL" sz="1200" kern="1200" dirty="0">
                <a:solidFill>
                  <a:schemeClr val="tx1"/>
                </a:solidFill>
                <a:latin typeface="+mn-lt"/>
                <a:ea typeface="+mn-ea"/>
                <a:cs typeface="+mn-cs"/>
              </a:rPr>
              <a:t> </a:t>
            </a:r>
          </a:p>
          <a:p>
            <a:pPr marL="0" algn="l" defTabSz="914400" rtl="0" eaLnBrk="1" latinLnBrk="0" hangingPunct="1">
              <a:lnSpc>
                <a:spcPct val="115000"/>
              </a:lnSpc>
            </a:pPr>
            <a:r>
              <a:rPr lang="nl-NL" sz="1200" kern="1200" dirty="0">
                <a:solidFill>
                  <a:schemeClr val="tx1"/>
                </a:solidFill>
                <a:latin typeface="+mn-lt"/>
                <a:ea typeface="+mn-ea"/>
                <a:cs typeface="+mn-cs"/>
              </a:rPr>
              <a:t>De inzet van het CMD in 202</a:t>
            </a:r>
            <a:r>
              <a:rPr lang="qaa-Latn-001" sz="1200" kern="1200" dirty="0">
                <a:solidFill>
                  <a:schemeClr val="tx1"/>
                </a:solidFill>
                <a:latin typeface="+mn-lt"/>
                <a:ea typeface="+mn-ea"/>
                <a:cs typeface="+mn-cs"/>
              </a:rPr>
              <a:t>3</a:t>
            </a:r>
            <a:r>
              <a:rPr lang="nl-NL" sz="1200" kern="1200" dirty="0">
                <a:solidFill>
                  <a:schemeClr val="tx1"/>
                </a:solidFill>
                <a:latin typeface="+mn-lt"/>
                <a:ea typeface="+mn-ea"/>
                <a:cs typeface="+mn-cs"/>
              </a:rPr>
              <a:t> waren </a:t>
            </a:r>
            <a:r>
              <a:rPr lang="qaa-Latn-001" sz="1200" kern="1200" dirty="0">
                <a:solidFill>
                  <a:schemeClr val="tx1"/>
                </a:solidFill>
                <a:latin typeface="+mn-lt"/>
                <a:ea typeface="+mn-ea"/>
                <a:cs typeface="+mn-cs"/>
              </a:rPr>
              <a:t>338 lopende</a:t>
            </a:r>
            <a:r>
              <a:rPr lang="nl-NL" sz="1200" kern="1200" dirty="0">
                <a:solidFill>
                  <a:schemeClr val="tx1"/>
                </a:solidFill>
                <a:latin typeface="+mn-lt"/>
                <a:ea typeface="+mn-ea"/>
                <a:cs typeface="+mn-cs"/>
              </a:rPr>
              <a:t> trajecten type 2 tot en met 4</a:t>
            </a:r>
            <a:r>
              <a:rPr lang="qaa-Latn-001" sz="1200" kern="1200" dirty="0">
                <a:solidFill>
                  <a:schemeClr val="tx1"/>
                </a:solidFill>
                <a:latin typeface="+mn-lt"/>
                <a:ea typeface="+mn-ea"/>
                <a:cs typeface="+mn-cs"/>
              </a:rPr>
              <a:t> ten opzichte van 204 lopende trajecten in 2022. Daarnaast zijn er in 2023 meer trajecten gestart dan afgesloten (167 ten opzichte van 139). </a:t>
            </a:r>
            <a:r>
              <a:rPr lang="nl-NL" sz="1200" kern="1200" dirty="0">
                <a:solidFill>
                  <a:schemeClr val="tx1"/>
                </a:solidFill>
                <a:latin typeface="+mn-lt"/>
                <a:ea typeface="+mn-ea"/>
                <a:cs typeface="+mn-cs"/>
              </a:rPr>
              <a:t>D</a:t>
            </a:r>
            <a:r>
              <a:rPr lang="qaa-Latn-001" sz="1200" kern="1200" dirty="0">
                <a:solidFill>
                  <a:schemeClr val="tx1"/>
                </a:solidFill>
                <a:latin typeface="+mn-lt"/>
                <a:ea typeface="+mn-ea"/>
                <a:cs typeface="+mn-cs"/>
              </a:rPr>
              <a:t>eze cijfers komen overeen met de ervaringen van de jeugd- en gezinswerker; trajecten lopen langer door, waardoor er minder doorstroom is.</a:t>
            </a:r>
          </a:p>
          <a:p>
            <a:pPr marL="0" algn="l" defTabSz="914400" rtl="0" eaLnBrk="1" latinLnBrk="0" hangingPunct="1">
              <a:lnSpc>
                <a:spcPct val="115000"/>
              </a:lnSpc>
            </a:pPr>
            <a:endParaRPr lang="qaa-Latn-001" sz="1200" kern="1200" dirty="0">
              <a:solidFill>
                <a:schemeClr val="tx1"/>
              </a:solidFill>
              <a:latin typeface="+mn-lt"/>
              <a:ea typeface="+mn-ea"/>
              <a:cs typeface="+mn-cs"/>
            </a:endParaRPr>
          </a:p>
          <a:p>
            <a:pPr marL="0" algn="l" defTabSz="914400" rtl="0" eaLnBrk="1" latinLnBrk="0" hangingPunct="1">
              <a:lnSpc>
                <a:spcPct val="115000"/>
              </a:lnSpc>
            </a:pPr>
            <a:r>
              <a:rPr lang="qaa-Latn-001" sz="1200" kern="1200" dirty="0">
                <a:solidFill>
                  <a:schemeClr val="tx1"/>
                </a:solidFill>
                <a:latin typeface="+mn-lt"/>
                <a:ea typeface="+mn-ea"/>
                <a:cs typeface="+mn-cs"/>
              </a:rPr>
              <a:t>De type 1 trajecten (preventief) worden niet in trajecten geregistreerd en daarom niet weergegeven.</a:t>
            </a:r>
          </a:p>
          <a:p>
            <a:pPr marL="0" algn="l" defTabSz="914400" rtl="0" eaLnBrk="1" latinLnBrk="0" hangingPunct="1">
              <a:lnSpc>
                <a:spcPct val="115000"/>
              </a:lnSpc>
            </a:pPr>
            <a:endParaRPr lang="en-US" sz="1200" kern="1200" dirty="0">
              <a:solidFill>
                <a:schemeClr val="tx1"/>
              </a:solidFill>
              <a:latin typeface="+mn-lt"/>
              <a:ea typeface="+mn-ea"/>
              <a:cs typeface="+mn-cs"/>
            </a:endParaRPr>
          </a:p>
          <a:p>
            <a:pPr marL="0" algn="l" defTabSz="914400" rtl="0" eaLnBrk="1" latinLnBrk="0" hangingPunct="1">
              <a:lnSpc>
                <a:spcPct val="115000"/>
              </a:lnSpc>
            </a:pPr>
            <a:r>
              <a:rPr lang="en-US" sz="1200" kern="1200" dirty="0">
                <a:solidFill>
                  <a:schemeClr val="tx1"/>
                </a:solidFill>
                <a:latin typeface="+mn-lt"/>
                <a:ea typeface="+mn-ea"/>
                <a:cs typeface="+mn-cs"/>
              </a:rPr>
              <a:t>In </a:t>
            </a:r>
            <a:r>
              <a:rPr lang="en-US" sz="1200" kern="1200" dirty="0" err="1">
                <a:solidFill>
                  <a:schemeClr val="tx1"/>
                </a:solidFill>
                <a:latin typeface="+mn-lt"/>
                <a:ea typeface="+mn-ea"/>
                <a:cs typeface="+mn-cs"/>
              </a:rPr>
              <a:t>een</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groot</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deel</a:t>
            </a:r>
            <a:r>
              <a:rPr lang="en-US" sz="1200" kern="1200" dirty="0">
                <a:solidFill>
                  <a:schemeClr val="tx1"/>
                </a:solidFill>
                <a:latin typeface="+mn-lt"/>
                <a:ea typeface="+mn-ea"/>
                <a:cs typeface="+mn-cs"/>
              </a:rPr>
              <a:t> van de </a:t>
            </a:r>
            <a:r>
              <a:rPr lang="en-US" sz="1200" kern="1200" dirty="0" err="1">
                <a:solidFill>
                  <a:schemeClr val="tx1"/>
                </a:solidFill>
                <a:latin typeface="+mn-lt"/>
                <a:ea typeface="+mn-ea"/>
                <a:cs typeface="+mn-cs"/>
              </a:rPr>
              <a:t>casussen</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vervulde</a:t>
            </a:r>
            <a:r>
              <a:rPr lang="en-US" sz="1200" kern="1200" dirty="0">
                <a:solidFill>
                  <a:schemeClr val="tx1"/>
                </a:solidFill>
                <a:latin typeface="+mn-lt"/>
                <a:ea typeface="+mn-ea"/>
                <a:cs typeface="+mn-cs"/>
              </a:rPr>
              <a:t> het CMD </a:t>
            </a:r>
            <a:r>
              <a:rPr lang="en-US" sz="1200" kern="1200" dirty="0" err="1">
                <a:solidFill>
                  <a:schemeClr val="tx1"/>
                </a:solidFill>
                <a:latin typeface="+mn-lt"/>
                <a:ea typeface="+mn-ea"/>
                <a:cs typeface="+mn-cs"/>
              </a:rPr>
              <a:t>een</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regiefunctie</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Dit</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houdt</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onder</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meer</a:t>
            </a:r>
            <a:r>
              <a:rPr lang="en-US" sz="1200" kern="1200" dirty="0">
                <a:solidFill>
                  <a:schemeClr val="tx1"/>
                </a:solidFill>
                <a:latin typeface="+mn-lt"/>
                <a:ea typeface="+mn-ea"/>
                <a:cs typeface="+mn-cs"/>
              </a:rPr>
              <a:t> in: </a:t>
            </a:r>
          </a:p>
          <a:p>
            <a:pPr marL="0" indent="-171450" algn="l" defTabSz="914400" rtl="0" eaLnBrk="1" latinLnBrk="0" hangingPunct="1">
              <a:buFont typeface="Arial" panose="020B0604020202020204" pitchFamily="34" charset="0"/>
              <a:buChar char="•"/>
            </a:pPr>
            <a:r>
              <a:rPr lang="nl-NL" sz="1200" kern="1200" dirty="0">
                <a:solidFill>
                  <a:schemeClr val="tx1"/>
                </a:solidFill>
                <a:latin typeface="+mn-lt"/>
                <a:ea typeface="+mn-ea"/>
                <a:cs typeface="+mn-cs"/>
              </a:rPr>
              <a:t>Het bieden van extra (preventieve) ondersteuning.</a:t>
            </a:r>
          </a:p>
          <a:p>
            <a:pPr marL="0" indent="-171450" algn="l" defTabSz="914400" rtl="0" eaLnBrk="1" latinLnBrk="0" hangingPunct="1">
              <a:buFont typeface="Arial" panose="020B0604020202020204" pitchFamily="34" charset="0"/>
              <a:buChar char="•"/>
            </a:pPr>
            <a:r>
              <a:rPr lang="nl-NL" sz="1200" kern="1200" dirty="0">
                <a:solidFill>
                  <a:schemeClr val="tx1"/>
                </a:solidFill>
                <a:latin typeface="+mn-lt"/>
                <a:ea typeface="+mn-ea"/>
                <a:cs typeface="+mn-cs"/>
              </a:rPr>
              <a:t>Het opstellen van de doelen waaraan de zorgaanbieder moet werken.</a:t>
            </a:r>
          </a:p>
          <a:p>
            <a:pPr marL="0" indent="-171450" algn="l" defTabSz="914400" rtl="0" eaLnBrk="1" latinLnBrk="0" hangingPunct="1">
              <a:buFont typeface="Arial" panose="020B0604020202020204" pitchFamily="34" charset="0"/>
              <a:buChar char="•"/>
            </a:pPr>
            <a:r>
              <a:rPr lang="nl-NL" sz="1200" kern="1200" dirty="0">
                <a:solidFill>
                  <a:schemeClr val="tx1"/>
                </a:solidFill>
                <a:latin typeface="+mn-lt"/>
                <a:ea typeface="+mn-ea"/>
                <a:cs typeface="+mn-cs"/>
              </a:rPr>
              <a:t>Het (tussentijds) evalueren van de zorginzet en deze eventueel bijstellen. </a:t>
            </a:r>
          </a:p>
          <a:p>
            <a:pPr marL="0" indent="-171450" algn="l" defTabSz="914400" rtl="0" eaLnBrk="1" latinLnBrk="0" hangingPunct="1">
              <a:buFont typeface="Arial" panose="020B0604020202020204" pitchFamily="34" charset="0"/>
              <a:buChar char="•"/>
            </a:pPr>
            <a:r>
              <a:rPr lang="nl-NL" sz="1200" kern="1200" dirty="0">
                <a:solidFill>
                  <a:schemeClr val="tx1"/>
                </a:solidFill>
                <a:latin typeface="+mn-lt"/>
                <a:ea typeface="+mn-ea"/>
                <a:cs typeface="+mn-cs"/>
              </a:rPr>
              <a:t>De CMD medewerker is het aanspreekpunt voor ouders waar meerdere vormen van zorg is ingezet. </a:t>
            </a:r>
            <a:endParaRPr lang="nl-NL" dirty="0">
              <a:solidFill>
                <a:srgbClr val="FF0000"/>
              </a:solidFill>
              <a:highlight>
                <a:srgbClr val="FFFF00"/>
              </a:highlight>
            </a:endParaRPr>
          </a:p>
        </p:txBody>
      </p:sp>
      <p:sp>
        <p:nvSpPr>
          <p:cNvPr id="4" name="Tijdelijke aanduiding voor dianummer 3"/>
          <p:cNvSpPr>
            <a:spLocks noGrp="1"/>
          </p:cNvSpPr>
          <p:nvPr>
            <p:ph type="sldNum" sz="quarter" idx="5"/>
          </p:nvPr>
        </p:nvSpPr>
        <p:spPr/>
        <p:txBody>
          <a:bodyPr/>
          <a:lstStyle/>
          <a:p>
            <a:fld id="{18D54A27-7E31-4CBC-BB8E-15E3B4A03561}" type="slidenum">
              <a:rPr lang="nl-NL" smtClean="0"/>
              <a:t>30</a:t>
            </a:fld>
            <a:endParaRPr lang="nl-NL"/>
          </a:p>
        </p:txBody>
      </p:sp>
    </p:spTree>
    <p:extLst>
      <p:ext uri="{BB962C8B-B14F-4D97-AF65-F5344CB8AC3E}">
        <p14:creationId xmlns:p14="http://schemas.microsoft.com/office/powerpoint/2010/main" val="15424750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algn="l" defTabSz="914400" rtl="0" eaLnBrk="1" latinLnBrk="0" hangingPunct="1"/>
            <a:r>
              <a:rPr lang="nl-NL" sz="1200" b="1" kern="1200" dirty="0">
                <a:solidFill>
                  <a:schemeClr val="tx1"/>
                </a:solidFill>
                <a:latin typeface="+mn-lt"/>
                <a:ea typeface="+mn-ea"/>
                <a:cs typeface="+mn-cs"/>
              </a:rPr>
              <a:t>Inhoud Monitor Sociaal Domein</a:t>
            </a:r>
          </a:p>
          <a:p>
            <a:pPr marL="0" algn="l" defTabSz="914400" rtl="0" eaLnBrk="1" latinLnBrk="0" hangingPunct="1"/>
            <a:r>
              <a:rPr lang="nl-NL" sz="1200" kern="1200" dirty="0">
                <a:solidFill>
                  <a:schemeClr val="tx1"/>
                </a:solidFill>
                <a:latin typeface="+mn-lt"/>
                <a:ea typeface="+mn-ea"/>
                <a:cs typeface="+mn-cs"/>
              </a:rPr>
              <a:t>Deel I van de monitor bevat vijf thema’s. Per onderdeel wordt u geïnformeerd over aantallen</a:t>
            </a:r>
            <a:r>
              <a:rPr lang="qaa-Latn-001" sz="1200" kern="1200" dirty="0">
                <a:solidFill>
                  <a:schemeClr val="tx1"/>
                </a:solidFill>
                <a:latin typeface="+mn-lt"/>
                <a:ea typeface="+mn-ea"/>
                <a:cs typeface="+mn-cs"/>
              </a:rPr>
              <a:t>, ontwikkelingen en</a:t>
            </a:r>
            <a:r>
              <a:rPr lang="nl-NL" sz="1200" kern="1200" dirty="0">
                <a:solidFill>
                  <a:schemeClr val="tx1"/>
                </a:solidFill>
                <a:latin typeface="+mn-lt"/>
                <a:ea typeface="+mn-ea"/>
                <a:cs typeface="+mn-cs"/>
              </a:rPr>
              <a:t> financiën.</a:t>
            </a:r>
          </a:p>
          <a:p>
            <a:pPr marL="0" algn="l" defTabSz="914400" rtl="0" eaLnBrk="1" latinLnBrk="0" hangingPunct="1"/>
            <a:r>
              <a:rPr lang="nl-NL" sz="1200" kern="1200" dirty="0">
                <a:solidFill>
                  <a:schemeClr val="tx1"/>
                </a:solidFill>
                <a:latin typeface="+mn-lt"/>
                <a:ea typeface="+mn-ea"/>
                <a:cs typeface="+mn-cs"/>
              </a:rPr>
              <a:t>Deel II bevat cijfers over de toegang tot zorg. </a:t>
            </a:r>
          </a:p>
          <a:p>
            <a:pPr marL="0" algn="l" defTabSz="914400" rtl="0" eaLnBrk="1" latinLnBrk="0" hangingPunct="1"/>
            <a:endParaRPr lang="nl-NL" sz="1200" kern="1200" dirty="0">
              <a:solidFill>
                <a:schemeClr val="tx1"/>
              </a:solidFill>
              <a:latin typeface="+mn-lt"/>
              <a:ea typeface="+mn-ea"/>
              <a:cs typeface="+mn-cs"/>
            </a:endParaRPr>
          </a:p>
          <a:p>
            <a:pPr marL="0" algn="l" defTabSz="914400" rtl="0" eaLnBrk="1" latinLnBrk="0" hangingPunct="1"/>
            <a:r>
              <a:rPr lang="nl-NL" sz="1200" kern="1200" dirty="0">
                <a:solidFill>
                  <a:schemeClr val="tx1"/>
                </a:solidFill>
                <a:latin typeface="+mn-lt"/>
                <a:ea typeface="+mn-ea"/>
                <a:cs typeface="+mn-cs"/>
              </a:rPr>
              <a:t>Tijdens de presentatie van de monitor over 2022 is afgesproken dat overleg met een klankbordgroep zou plaatsvinden over mogelijke doorontwikkeling van de monitor. De opmerkingen van de klankbordgroep, bestaande uit de heren Thomassen, Van der Linden en Riet, zijn meegenomen in deze monitor. </a:t>
            </a:r>
          </a:p>
        </p:txBody>
      </p:sp>
      <p:sp>
        <p:nvSpPr>
          <p:cNvPr id="4" name="Tijdelijke aanduiding voor dianummer 3"/>
          <p:cNvSpPr>
            <a:spLocks noGrp="1"/>
          </p:cNvSpPr>
          <p:nvPr>
            <p:ph type="sldNum" sz="quarter" idx="5"/>
          </p:nvPr>
        </p:nvSpPr>
        <p:spPr/>
        <p:txBody>
          <a:bodyPr/>
          <a:lstStyle/>
          <a:p>
            <a:fld id="{18D54A27-7E31-4CBC-BB8E-15E3B4A03561}" type="slidenum">
              <a:rPr lang="nl-NL" smtClean="0"/>
              <a:t>3</a:t>
            </a:fld>
            <a:endParaRPr lang="nl-NL"/>
          </a:p>
        </p:txBody>
      </p:sp>
    </p:spTree>
    <p:extLst>
      <p:ext uri="{BB962C8B-B14F-4D97-AF65-F5344CB8AC3E}">
        <p14:creationId xmlns:p14="http://schemas.microsoft.com/office/powerpoint/2010/main" val="6971393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1" noProof="0" dirty="0"/>
              <a:t>Wachttijden Wmo</a:t>
            </a:r>
          </a:p>
          <a:p>
            <a:r>
              <a:rPr lang="nl-NL" b="0" noProof="0" dirty="0"/>
              <a:t>In 2023 waren er alleen wachtlijsten voor huishoudelijke hulp. Cijfers over deze wachttijden worden niet centraal geregistreerd. Daarom wordt er een beeld geschetst van de huidige wachttijden. Dit beeld komt overeen met het beeld van vorig jaar.  Er waren geen wachttijden bij de Wmo-consulenten zelf.</a:t>
            </a:r>
            <a:endParaRPr lang="nl-NL" b="1" noProof="0" dirty="0"/>
          </a:p>
          <a:p>
            <a:endParaRPr lang="nl-NL" b="0" noProof="0" dirty="0"/>
          </a:p>
          <a:p>
            <a:r>
              <a:rPr lang="nl-NL" b="0" noProof="0" dirty="0"/>
              <a:t>Zoals genoemd, zijn er alleen bij de voorziening huishoudelijke hulp wachttijden. Deze wachttijden verschillen per aanbieder. De gemiddelde wachttijd van de grotere aanbieders schommelt tussen de 6 tot 12 maanden. </a:t>
            </a:r>
            <a:r>
              <a:rPr lang="qaa-Latn-001" sz="1200" kern="1200" dirty="0">
                <a:solidFill>
                  <a:schemeClr val="tx1"/>
                </a:solidFill>
                <a:latin typeface="+mn-lt"/>
                <a:ea typeface="+mn-ea"/>
                <a:cs typeface="+mn-cs"/>
              </a:rPr>
              <a:t>De </a:t>
            </a:r>
            <a:r>
              <a:rPr lang="nl-NL" sz="1200" kern="1200" dirty="0">
                <a:solidFill>
                  <a:schemeClr val="tx1"/>
                </a:solidFill>
                <a:latin typeface="+mn-lt"/>
                <a:ea typeface="+mn-ea"/>
                <a:cs typeface="+mn-cs"/>
              </a:rPr>
              <a:t>wachtlijstproblematiek wordt veroorzaakt</a:t>
            </a:r>
            <a:r>
              <a:rPr lang="qaa-Latn-001" sz="1200" kern="1200" dirty="0">
                <a:solidFill>
                  <a:schemeClr val="tx1"/>
                </a:solidFill>
                <a:latin typeface="+mn-lt"/>
                <a:ea typeface="+mn-ea"/>
                <a:cs typeface="+mn-cs"/>
              </a:rPr>
              <a:t> </a:t>
            </a:r>
            <a:r>
              <a:rPr lang="nl-NL" sz="1200" kern="1200" dirty="0">
                <a:solidFill>
                  <a:schemeClr val="tx1"/>
                </a:solidFill>
                <a:latin typeface="+mn-lt"/>
                <a:ea typeface="+mn-ea"/>
                <a:cs typeface="+mn-cs"/>
              </a:rPr>
              <a:t>door personeelstekorten</a:t>
            </a:r>
            <a:r>
              <a:rPr lang="qaa-Latn-001" sz="1200" kern="1200" dirty="0">
                <a:solidFill>
                  <a:schemeClr val="tx1"/>
                </a:solidFill>
                <a:latin typeface="+mn-lt"/>
                <a:ea typeface="+mn-ea"/>
                <a:cs typeface="+mn-cs"/>
              </a:rPr>
              <a:t> bij zorgaanbieders en deze zullen waarschijnlijk</a:t>
            </a:r>
            <a:r>
              <a:rPr lang="nl-NL" sz="1200" kern="1200" dirty="0">
                <a:solidFill>
                  <a:schemeClr val="tx1"/>
                </a:solidFill>
                <a:latin typeface="+mn-lt"/>
                <a:ea typeface="+mn-ea"/>
                <a:cs typeface="+mn-cs"/>
              </a:rPr>
              <a:t> voor een langere tijd aanhouden. </a:t>
            </a:r>
          </a:p>
          <a:p>
            <a:endParaRPr lang="nl-NL" sz="12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b="0" noProof="0" dirty="0"/>
              <a:t>Overigens kennen voorzieningen zoals een scootmobiel wel levertijden. Deze voorzieningen worden over het algemeen binnen 4 weken geleverd. </a:t>
            </a:r>
          </a:p>
          <a:p>
            <a:endParaRPr lang="en-US" b="1" dirty="0"/>
          </a:p>
          <a:p>
            <a:r>
              <a:rPr lang="qaa-Latn-001" b="1" dirty="0"/>
              <a:t>Wachttijden</a:t>
            </a:r>
            <a:r>
              <a:rPr lang="en-US" b="1" dirty="0"/>
              <a:t> </a:t>
            </a:r>
            <a:r>
              <a:rPr lang="en-US" b="1" dirty="0" err="1"/>
              <a:t>Jeugd</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effectLst/>
                <a:latin typeface="Aptos" panose="020B0004020202020204" pitchFamily="34" charset="0"/>
                <a:ea typeface="Aptos" panose="020B0004020202020204" pitchFamily="34" charset="0"/>
                <a:cs typeface="Aptos" panose="020B0004020202020204" pitchFamily="34" charset="0"/>
              </a:rPr>
              <a:t>In september 2023 is de LEVgroep overgeschakeld naar een ander registratiesysteem. Hierdoor is het niet mogelijk om de wachttijden van 2023 accuraat in beeld te brengen. De gemeente Nuenen werkt samen met de LEVgroep om tot een goed overzicht te komen van de wachttijden en de werkdruk van onze jeugd- en gezinswerkers in 2024. Om een beeld te geven van de wachttijden, is hieronder de huidige stand van zaken weergeven. Deze is vergelijkbaar met vorig jaar.</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800" dirty="0">
              <a:effectLst/>
              <a:latin typeface="Aptos" panose="020B0004020202020204" pitchFamily="34" charset="0"/>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effectLst/>
                <a:latin typeface="Aptos" panose="020B0004020202020204" pitchFamily="34" charset="0"/>
                <a:ea typeface="Aptos" panose="020B0004020202020204" pitchFamily="34" charset="0"/>
                <a:cs typeface="Aptos" panose="020B0004020202020204" pitchFamily="34" charset="0"/>
              </a:rPr>
              <a:t>Aanmeldlijst Jeugd</a:t>
            </a:r>
          </a:p>
          <a:p>
            <a:r>
              <a:rPr lang="nl-NL" sz="1800" dirty="0">
                <a:effectLst/>
                <a:latin typeface="Aptos" panose="020B0004020202020204" pitchFamily="34" charset="0"/>
                <a:ea typeface="Aptos" panose="020B0004020202020204" pitchFamily="34" charset="0"/>
                <a:cs typeface="Aptos" panose="020B0004020202020204" pitchFamily="34" charset="0"/>
              </a:rPr>
              <a:t>Om wachttijden te beheersen, wordt er gebruik gemaakt van een aanmeldlijst. In deze lijst worden de inwoners die zich aanmelden (vaak ouders van) genoteerd.</a:t>
            </a:r>
            <a:br>
              <a:rPr lang="nl-NL" sz="1800" dirty="0">
                <a:solidFill>
                  <a:srgbClr val="000000"/>
                </a:solidFill>
                <a:effectLst/>
                <a:highlight>
                  <a:srgbClr val="FFFF00"/>
                </a:highlight>
                <a:latin typeface="Aptos" panose="020B0004020202020204" pitchFamily="34" charset="0"/>
                <a:ea typeface="Aptos" panose="020B0004020202020204" pitchFamily="34" charset="0"/>
                <a:cs typeface="Aptos" panose="020B0004020202020204" pitchFamily="34" charset="0"/>
              </a:rPr>
            </a:br>
            <a:r>
              <a:rPr lang="nl-NL" sz="1800" dirty="0">
                <a:effectLst/>
                <a:latin typeface="Aptos" panose="020B0004020202020204" pitchFamily="34" charset="0"/>
                <a:ea typeface="Aptos" panose="020B0004020202020204" pitchFamily="34" charset="0"/>
                <a:cs typeface="Aptos" panose="020B0004020202020204" pitchFamily="34" charset="0"/>
              </a:rPr>
              <a:t>Er wordt tijdens het aanmeldgesprek een inschatting gemaakt of het beschikbare groepsaanbod passend is voor de vraag. Als dit niet passend (genoeg) is, wordt ingeschat of de inzet van een jeugd- en gezinswerker passend is. Soms is de inzet van een zorgaanbieder passend en zal die ingezet worden. </a:t>
            </a:r>
            <a:br>
              <a:rPr lang="nl-NL" sz="1800" dirty="0">
                <a:effectLst/>
                <a:latin typeface="Aptos" panose="020B0004020202020204" pitchFamily="34" charset="0"/>
                <a:ea typeface="Aptos" panose="020B0004020202020204" pitchFamily="34" charset="0"/>
                <a:cs typeface="Aptos" panose="020B0004020202020204" pitchFamily="34" charset="0"/>
              </a:rPr>
            </a:br>
            <a:endParaRPr lang="nl-NL" sz="1800" dirty="0">
              <a:effectLst/>
              <a:latin typeface="Aptos" panose="020B0004020202020204" pitchFamily="34" charset="0"/>
              <a:ea typeface="Aptos" panose="020B0004020202020204" pitchFamily="34" charset="0"/>
              <a:cs typeface="Aptos" panose="020B0004020202020204" pitchFamily="34" charset="0"/>
            </a:endParaRPr>
          </a:p>
          <a:p>
            <a:r>
              <a:rPr lang="nl-NL" sz="1800" kern="0" dirty="0">
                <a:effectLst/>
                <a:latin typeface="Aptos" panose="020B0004020202020204" pitchFamily="34" charset="0"/>
                <a:ea typeface="Aptos" panose="020B0004020202020204" pitchFamily="34" charset="0"/>
                <a:cs typeface="Aptos" panose="020B0004020202020204" pitchFamily="34" charset="0"/>
              </a:rPr>
              <a:t>Voor de inwoners die op de aanmeldlijst staan, is er actief aanmeldlijstbeheer. </a:t>
            </a:r>
            <a:endParaRPr lang="nl-NL" sz="1800" dirty="0">
              <a:effectLst/>
              <a:latin typeface="Aptos" panose="020B0004020202020204" pitchFamily="34" charset="0"/>
              <a:ea typeface="Aptos" panose="020B0004020202020204" pitchFamily="34" charset="0"/>
              <a:cs typeface="Aptos" panose="020B0004020202020204" pitchFamily="34" charset="0"/>
            </a:endParaRPr>
          </a:p>
          <a:p>
            <a:endParaRPr lang="en-US" b="1" dirty="0"/>
          </a:p>
          <a:p>
            <a:r>
              <a:rPr lang="nl-NL" sz="1800" kern="0" dirty="0">
                <a:effectLst/>
                <a:latin typeface="Aptos" panose="020B0004020202020204" pitchFamily="34" charset="0"/>
                <a:ea typeface="Aptos" panose="020B0004020202020204" pitchFamily="34" charset="0"/>
                <a:cs typeface="Aptos" panose="020B0004020202020204" pitchFamily="34" charset="0"/>
              </a:rPr>
              <a:t>De eerste twee wachtende inwoners op de aanmeldlijst hebben zich in juni en juli 2023 gemeld (peildatum 06-06-2024). We hebben enkele gesprekken gevoerd en met de ouder(s) afgesproken dat we wachten tot een jeugd- en gezinswerker (type 2 zorg) beschikbaar is.</a:t>
            </a:r>
          </a:p>
          <a:p>
            <a:endParaRPr lang="nl-NL" sz="1800" b="1" kern="0" dirty="0">
              <a:effectLst/>
              <a:latin typeface="Aptos" panose="020B0004020202020204" pitchFamily="34" charset="0"/>
            </a:endParaRPr>
          </a:p>
          <a:p>
            <a:r>
              <a:rPr lang="nl-NL" sz="1800" b="1" kern="0" dirty="0">
                <a:effectLst/>
                <a:latin typeface="Aptos" panose="020B0004020202020204" pitchFamily="34" charset="0"/>
              </a:rPr>
              <a:t>Prioritering hulpvragen</a:t>
            </a:r>
          </a:p>
          <a:p>
            <a:r>
              <a:rPr lang="nl-NL" sz="1800" b="0" kern="0" dirty="0">
                <a:effectLst/>
                <a:latin typeface="Aptos" panose="020B0004020202020204" pitchFamily="34" charset="0"/>
              </a:rPr>
              <a:t>Het is belangrijk om te vermelden dat Veilig Thuis meldingen, interne doorverwijzingen en mensen die na preventieve inzet toch nog zorg nodig hebben, voorgaan op de aanmeldlijst. Hierdoor schuiven inwoners die </a:t>
            </a:r>
            <a:r>
              <a:rPr lang="nl-NL" sz="1800" kern="0" dirty="0">
                <a:effectLst/>
                <a:latin typeface="Aptos" panose="020B0004020202020204" pitchFamily="34" charset="0"/>
                <a:ea typeface="Aptos" panose="020B0004020202020204" pitchFamily="34" charset="0"/>
                <a:cs typeface="Aptos" panose="020B0004020202020204" pitchFamily="34" charset="0"/>
              </a:rPr>
              <a:t>bovenaan de aanmeldlijst staan naar beneden, waardoor zij langer moeten wachten. H</a:t>
            </a:r>
            <a:r>
              <a:rPr lang="nl-NL" sz="1800" b="0" kern="0" dirty="0">
                <a:effectLst/>
                <a:latin typeface="Aptos" panose="020B0004020202020204" pitchFamily="34" charset="0"/>
                <a:ea typeface="Aptos" panose="020B0004020202020204" pitchFamily="34" charset="0"/>
                <a:cs typeface="Aptos" panose="020B0004020202020204" pitchFamily="34" charset="0"/>
              </a:rPr>
              <a:t>et zorgt er wel voor dat mensen met zware of urgente hulpvragen snel geholpen worden.</a:t>
            </a:r>
          </a:p>
          <a:p>
            <a:endParaRPr lang="nl-NL" sz="1800" b="0" kern="0" dirty="0">
              <a:effectLst/>
              <a:latin typeface="Aptos" panose="020B0004020202020204" pitchFamily="34" charset="0"/>
            </a:endParaRPr>
          </a:p>
          <a:p>
            <a:r>
              <a:rPr lang="nl-NL" sz="1800" b="1" kern="0" dirty="0">
                <a:effectLst/>
                <a:latin typeface="Aptos" panose="020B0004020202020204" pitchFamily="34" charset="0"/>
              </a:rPr>
              <a:t>Wachttijden zorgaanbieders</a:t>
            </a:r>
          </a:p>
          <a:p>
            <a:r>
              <a:rPr lang="nl-NL" sz="1800" kern="0" dirty="0">
                <a:effectLst/>
                <a:latin typeface="Aptos" panose="020B0004020202020204" pitchFamily="34" charset="0"/>
                <a:ea typeface="Aptos" panose="020B0004020202020204" pitchFamily="34" charset="0"/>
                <a:cs typeface="Aptos" panose="020B0004020202020204" pitchFamily="34" charset="0"/>
              </a:rPr>
              <a:t>Zorgaanbieders zijn verplicht om hun wachttijden weer te geven via de Beschikbaarheidswijzer. De wachttijden wisselen per zorgaanbieders en per onderwerp. Zo zijn er verschillende aanbieders die autismebegeleiding aanbieden. Een van deze aanbieders heeft een wachttijd van 16 weken. Sommige aanbieders van deze zorg hebben een cliëntenstop. Een aanbieder op het gebied van GGZ zorg heeft een wachttijd van 40 weken. Dit zorgt ervoor dat mensen lang moeten wachten op zorg. De jeugd- en gezinswerkers houden een vinger aan de pols bij deze mensen. Wij noemen dit overbruggingszorg. Dit zorgt echter ook voor een slechte doorstroom en extra last op het werk van de jeugd- en gezinswerkers. </a:t>
            </a:r>
            <a:endParaRPr lang="en-US" b="0" dirty="0"/>
          </a:p>
          <a:p>
            <a:endParaRPr lang="en-US" b="1" dirty="0"/>
          </a:p>
        </p:txBody>
      </p:sp>
      <p:sp>
        <p:nvSpPr>
          <p:cNvPr id="4" name="Tijdelijke aanduiding voor dianummer 3"/>
          <p:cNvSpPr>
            <a:spLocks noGrp="1"/>
          </p:cNvSpPr>
          <p:nvPr>
            <p:ph type="sldNum" sz="quarter" idx="5"/>
          </p:nvPr>
        </p:nvSpPr>
        <p:spPr/>
        <p:txBody>
          <a:bodyPr/>
          <a:lstStyle/>
          <a:p>
            <a:fld id="{18D54A27-7E31-4CBC-BB8E-15E3B4A03561}" type="slidenum">
              <a:rPr lang="nl-NL" smtClean="0"/>
              <a:t>31</a:t>
            </a:fld>
            <a:endParaRPr lang="nl-NL"/>
          </a:p>
        </p:txBody>
      </p:sp>
    </p:spTree>
    <p:extLst>
      <p:ext uri="{BB962C8B-B14F-4D97-AF65-F5344CB8AC3E}">
        <p14:creationId xmlns:p14="http://schemas.microsoft.com/office/powerpoint/2010/main" val="5954733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b="1" kern="1200" dirty="0">
                <a:solidFill>
                  <a:schemeClr val="tx1"/>
                </a:solidFill>
                <a:latin typeface="+mn-lt"/>
                <a:ea typeface="+mn-ea"/>
                <a:cs typeface="+mn-cs"/>
              </a:rPr>
              <a:t>Klachten</a:t>
            </a:r>
            <a:endParaRPr lang="nl-NL" sz="1200" kern="1200" dirty="0">
              <a:solidFill>
                <a:schemeClr val="tx1"/>
              </a:solidFill>
              <a:latin typeface="+mn-lt"/>
              <a:ea typeface="+mn-ea"/>
              <a:cs typeface="+mn-cs"/>
            </a:endParaRPr>
          </a:p>
          <a:p>
            <a:r>
              <a:rPr lang="nl-NL" sz="1200" kern="1200" dirty="0">
                <a:solidFill>
                  <a:schemeClr val="tx1"/>
                </a:solidFill>
                <a:latin typeface="+mn-lt"/>
                <a:ea typeface="+mn-ea"/>
                <a:cs typeface="+mn-cs"/>
              </a:rPr>
              <a:t>Het gaat om klachten die zijn behandeld volgens de Klachtenregeling van de gemeente Nuenen. Als een klacht binnenkomt, wordt eerst bekeken of een informele oplossing mogelijk is (</a:t>
            </a:r>
            <a:r>
              <a:rPr lang="qaa-Latn-001" sz="1200" kern="1200" dirty="0">
                <a:solidFill>
                  <a:schemeClr val="tx1"/>
                </a:solidFill>
                <a:latin typeface="+mn-lt"/>
                <a:ea typeface="+mn-ea"/>
                <a:cs typeface="+mn-cs"/>
              </a:rPr>
              <a:t>i</a:t>
            </a:r>
            <a:r>
              <a:rPr lang="nl-NL" sz="1200" kern="1200" dirty="0">
                <a:solidFill>
                  <a:schemeClr val="tx1"/>
                </a:solidFill>
                <a:latin typeface="+mn-lt"/>
                <a:ea typeface="+mn-ea"/>
                <a:cs typeface="+mn-cs"/>
              </a:rPr>
              <a:t>nformele afhandeling). Als informele afhandeling van de klacht niet mogelijk is, wordt de klacht voor advies voorgelegd aan de klachtencommissie en volgt een formele beslissing op de klacht (formele afhandeling). Als de klager niet tevreden is met de afhandeling van de klacht, kan hij zich wenden tot een externe klachtvoorziening (de Nationale Ombudsman). </a:t>
            </a:r>
            <a:endParaRPr lang="qaa-Latn-001" sz="1200" kern="1200" dirty="0">
              <a:solidFill>
                <a:schemeClr val="tx1"/>
              </a:solidFill>
              <a:latin typeface="+mn-lt"/>
              <a:ea typeface="+mn-ea"/>
              <a:cs typeface="+mn-cs"/>
            </a:endParaRPr>
          </a:p>
          <a:p>
            <a:r>
              <a:rPr lang="nl-NL" sz="1200" kern="1200" dirty="0">
                <a:solidFill>
                  <a:schemeClr val="tx1"/>
                </a:solidFill>
                <a:latin typeface="+mn-lt"/>
                <a:ea typeface="+mn-ea"/>
                <a:cs typeface="+mn-cs"/>
              </a:rPr>
              <a:t> </a:t>
            </a:r>
          </a:p>
          <a:p>
            <a:r>
              <a:rPr lang="nl-NL" sz="1200" kern="1200" dirty="0">
                <a:solidFill>
                  <a:schemeClr val="tx1"/>
                </a:solidFill>
                <a:latin typeface="+mn-lt"/>
                <a:ea typeface="+mn-ea"/>
                <a:cs typeface="+mn-cs"/>
              </a:rPr>
              <a:t>Klachten gericht tegen gedragingen van medewerkers van Werk &amp; Inkomen worden doorgezet naar de Dienst Dommelvallei. </a:t>
            </a:r>
          </a:p>
        </p:txBody>
      </p:sp>
      <p:sp>
        <p:nvSpPr>
          <p:cNvPr id="4" name="Tijdelijke aanduiding voor dianummer 3"/>
          <p:cNvSpPr>
            <a:spLocks noGrp="1"/>
          </p:cNvSpPr>
          <p:nvPr>
            <p:ph type="sldNum" sz="quarter" idx="5"/>
          </p:nvPr>
        </p:nvSpPr>
        <p:spPr/>
        <p:txBody>
          <a:bodyPr/>
          <a:lstStyle/>
          <a:p>
            <a:fld id="{18D54A27-7E31-4CBC-BB8E-15E3B4A03561}" type="slidenum">
              <a:rPr lang="nl-NL" smtClean="0"/>
              <a:t>32</a:t>
            </a:fld>
            <a:endParaRPr lang="nl-NL"/>
          </a:p>
        </p:txBody>
      </p:sp>
    </p:spTree>
    <p:extLst>
      <p:ext uri="{BB962C8B-B14F-4D97-AF65-F5344CB8AC3E}">
        <p14:creationId xmlns:p14="http://schemas.microsoft.com/office/powerpoint/2010/main" val="306222957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b="1" kern="1200" dirty="0">
                <a:solidFill>
                  <a:schemeClr val="tx1"/>
                </a:solidFill>
                <a:latin typeface="+mn-lt"/>
                <a:ea typeface="+mn-ea"/>
                <a:cs typeface="+mn-cs"/>
              </a:rPr>
              <a:t>Bezwaarschriften met resultaat 2021</a:t>
            </a:r>
            <a:r>
              <a:rPr lang="qaa-Latn-001" sz="1200" b="1" kern="1200" dirty="0">
                <a:solidFill>
                  <a:schemeClr val="tx1"/>
                </a:solidFill>
                <a:latin typeface="+mn-lt"/>
                <a:ea typeface="+mn-ea"/>
                <a:cs typeface="+mn-cs"/>
              </a:rPr>
              <a:t>, </a:t>
            </a:r>
            <a:r>
              <a:rPr lang="nl-NL" sz="1200" b="1" kern="1200" dirty="0">
                <a:solidFill>
                  <a:schemeClr val="tx1"/>
                </a:solidFill>
                <a:latin typeface="+mn-lt"/>
                <a:ea typeface="+mn-ea"/>
                <a:cs typeface="+mn-cs"/>
              </a:rPr>
              <a:t>2022</a:t>
            </a:r>
            <a:r>
              <a:rPr lang="qaa-Latn-001" sz="1200" b="1" kern="1200" dirty="0">
                <a:solidFill>
                  <a:schemeClr val="tx1"/>
                </a:solidFill>
                <a:latin typeface="+mn-lt"/>
                <a:ea typeface="+mn-ea"/>
                <a:cs typeface="+mn-cs"/>
              </a:rPr>
              <a:t> en 2023</a:t>
            </a:r>
            <a:endParaRPr lang="nl-NL" sz="1200" b="1" kern="1200" dirty="0">
              <a:solidFill>
                <a:schemeClr val="tx1"/>
              </a:solidFill>
              <a:latin typeface="+mn-lt"/>
              <a:ea typeface="+mn-ea"/>
              <a:cs typeface="+mn-cs"/>
            </a:endParaRPr>
          </a:p>
          <a:p>
            <a:r>
              <a:rPr lang="nl-NL" sz="1200" kern="1200" dirty="0">
                <a:solidFill>
                  <a:schemeClr val="tx1"/>
                </a:solidFill>
                <a:latin typeface="+mn-lt"/>
                <a:ea typeface="+mn-ea"/>
                <a:cs typeface="+mn-cs"/>
              </a:rPr>
              <a:t>Als een inwoner een beschikking ontvangt, waarmee deze het inhoudelijk niet eens is, dan kan de inwoner een bezwaar indienen. Voordat een bezwaarschrift formeel wordt behandeld, wordt gekeken of aanpassing van de beschikking gerechtvaardigd is. Vaak wordt het bezwaarschrift dan weer ingetrokken.</a:t>
            </a:r>
          </a:p>
          <a:p>
            <a:r>
              <a:rPr lang="nl-NL" sz="1200" kern="1200" dirty="0">
                <a:solidFill>
                  <a:schemeClr val="tx1"/>
                </a:solidFill>
                <a:latin typeface="+mn-lt"/>
                <a:ea typeface="+mn-ea"/>
                <a:cs typeface="+mn-cs"/>
              </a:rPr>
              <a:t>Dit voorkomt een formele bezwaarprocedure. </a:t>
            </a:r>
            <a:endParaRPr lang="qaa-Latn-001" sz="1200" kern="1200" dirty="0">
              <a:solidFill>
                <a:schemeClr val="tx1"/>
              </a:solidFill>
              <a:latin typeface="+mn-lt"/>
              <a:ea typeface="+mn-ea"/>
              <a:cs typeface="+mn-cs"/>
            </a:endParaRPr>
          </a:p>
          <a:p>
            <a:endParaRPr lang="qaa-Latn-001" sz="1200" kern="1200" dirty="0">
              <a:solidFill>
                <a:schemeClr val="tx1"/>
              </a:solidFill>
              <a:latin typeface="+mn-lt"/>
              <a:ea typeface="+mn-ea"/>
              <a:cs typeface="+mn-cs"/>
            </a:endParaRPr>
          </a:p>
          <a:p>
            <a:r>
              <a:rPr lang="nl-NL" sz="1200" kern="1200" dirty="0">
                <a:solidFill>
                  <a:schemeClr val="tx1"/>
                </a:solidFill>
                <a:latin typeface="+mn-lt"/>
                <a:ea typeface="+mn-ea"/>
                <a:cs typeface="+mn-cs"/>
              </a:rPr>
              <a:t>I</a:t>
            </a:r>
            <a:r>
              <a:rPr lang="qaa-Latn-001" sz="1200" kern="1200" dirty="0">
                <a:solidFill>
                  <a:schemeClr val="tx1"/>
                </a:solidFill>
                <a:latin typeface="+mn-lt"/>
                <a:ea typeface="+mn-ea"/>
                <a:cs typeface="+mn-cs"/>
              </a:rPr>
              <a:t>n 2023 zijn er in totaal minder bezwaarschriften ingediend. </a:t>
            </a:r>
            <a:r>
              <a:rPr lang="nl-NL" sz="1200" kern="1200" dirty="0">
                <a:solidFill>
                  <a:schemeClr val="tx1"/>
                </a:solidFill>
                <a:latin typeface="+mn-lt"/>
                <a:ea typeface="+mn-ea"/>
                <a:cs typeface="+mn-cs"/>
              </a:rPr>
              <a:t>D</a:t>
            </a:r>
            <a:r>
              <a:rPr lang="qaa-Latn-001" sz="1200" kern="1200" dirty="0">
                <a:solidFill>
                  <a:schemeClr val="tx1"/>
                </a:solidFill>
                <a:latin typeface="+mn-lt"/>
                <a:ea typeface="+mn-ea"/>
                <a:cs typeface="+mn-cs"/>
              </a:rPr>
              <a:t>it heeft meerdere oorzaken. </a:t>
            </a:r>
            <a:r>
              <a:rPr lang="nl-NL" sz="1200" kern="1200" dirty="0">
                <a:solidFill>
                  <a:schemeClr val="tx1"/>
                </a:solidFill>
                <a:latin typeface="+mn-lt"/>
                <a:ea typeface="+mn-ea"/>
                <a:cs typeface="+mn-cs"/>
              </a:rPr>
              <a:t>Z</a:t>
            </a:r>
            <a:r>
              <a:rPr lang="qaa-Latn-001" sz="1200" kern="1200" dirty="0">
                <a:solidFill>
                  <a:schemeClr val="tx1"/>
                </a:solidFill>
                <a:latin typeface="+mn-lt"/>
                <a:ea typeface="+mn-ea"/>
                <a:cs typeface="+mn-cs"/>
              </a:rPr>
              <a:t>o zijn er in 2022 veel bezwaarschriften ingediend over de energietoeslag. </a:t>
            </a:r>
            <a:r>
              <a:rPr lang="nl-NL" sz="1200" kern="1200" dirty="0">
                <a:solidFill>
                  <a:schemeClr val="tx1"/>
                </a:solidFill>
                <a:latin typeface="+mn-lt"/>
                <a:ea typeface="+mn-ea"/>
                <a:cs typeface="+mn-cs"/>
              </a:rPr>
              <a:t>D</a:t>
            </a:r>
            <a:r>
              <a:rPr lang="qaa-Latn-001" sz="1200" kern="1200" dirty="0">
                <a:solidFill>
                  <a:schemeClr val="tx1"/>
                </a:solidFill>
                <a:latin typeface="+mn-lt"/>
                <a:ea typeface="+mn-ea"/>
                <a:cs typeface="+mn-cs"/>
              </a:rPr>
              <a:t>aarnaast is in 2022 beleid op het gebied van de Participatiewet aangepast, waardoor er veel bezwaarschriften zijn ingetrokken. </a:t>
            </a:r>
            <a:r>
              <a:rPr lang="nl-NL" sz="1200" kern="1200" dirty="0">
                <a:solidFill>
                  <a:schemeClr val="tx1"/>
                </a:solidFill>
                <a:latin typeface="+mn-lt"/>
                <a:ea typeface="+mn-ea"/>
                <a:cs typeface="+mn-cs"/>
              </a:rPr>
              <a:t>V</a:t>
            </a:r>
            <a:r>
              <a:rPr lang="qaa-Latn-001" sz="1200" kern="1200" dirty="0">
                <a:solidFill>
                  <a:schemeClr val="tx1"/>
                </a:solidFill>
                <a:latin typeface="+mn-lt"/>
                <a:ea typeface="+mn-ea"/>
                <a:cs typeface="+mn-cs"/>
              </a:rPr>
              <a:t>erder kan inzet van mediation ook een verklaring zijn. </a:t>
            </a:r>
          </a:p>
        </p:txBody>
      </p:sp>
      <p:sp>
        <p:nvSpPr>
          <p:cNvPr id="4" name="Tijdelijke aanduiding voor dianummer 3"/>
          <p:cNvSpPr>
            <a:spLocks noGrp="1"/>
          </p:cNvSpPr>
          <p:nvPr>
            <p:ph type="sldNum" sz="quarter" idx="5"/>
          </p:nvPr>
        </p:nvSpPr>
        <p:spPr/>
        <p:txBody>
          <a:bodyPr/>
          <a:lstStyle/>
          <a:p>
            <a:fld id="{18D54A27-7E31-4CBC-BB8E-15E3B4A03561}" type="slidenum">
              <a:rPr lang="nl-NL" smtClean="0"/>
              <a:t>33</a:t>
            </a:fld>
            <a:endParaRPr lang="nl-NL"/>
          </a:p>
        </p:txBody>
      </p:sp>
    </p:spTree>
    <p:extLst>
      <p:ext uri="{BB962C8B-B14F-4D97-AF65-F5344CB8AC3E}">
        <p14:creationId xmlns:p14="http://schemas.microsoft.com/office/powerpoint/2010/main" val="8553870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gn="l"/>
            <a:endParaRPr lang="nl-NL" sz="1800" b="0" i="0" u="none" strike="noStrike" baseline="0" dirty="0">
              <a:solidFill>
                <a:srgbClr val="000000"/>
              </a:solidFill>
              <a:latin typeface="CIDFont+F1"/>
            </a:endParaRPr>
          </a:p>
        </p:txBody>
      </p:sp>
      <p:sp>
        <p:nvSpPr>
          <p:cNvPr id="4" name="Tijdelijke aanduiding voor dianummer 3"/>
          <p:cNvSpPr>
            <a:spLocks noGrp="1"/>
          </p:cNvSpPr>
          <p:nvPr>
            <p:ph type="sldNum" sz="quarter" idx="5"/>
          </p:nvPr>
        </p:nvSpPr>
        <p:spPr/>
        <p:txBody>
          <a:bodyPr/>
          <a:lstStyle/>
          <a:p>
            <a:fld id="{18D54A27-7E31-4CBC-BB8E-15E3B4A03561}" type="slidenum">
              <a:rPr lang="nl-NL" smtClean="0"/>
              <a:t>4</a:t>
            </a:fld>
            <a:endParaRPr lang="nl-NL"/>
          </a:p>
        </p:txBody>
      </p:sp>
    </p:spTree>
    <p:extLst>
      <p:ext uri="{BB962C8B-B14F-4D97-AF65-F5344CB8AC3E}">
        <p14:creationId xmlns:p14="http://schemas.microsoft.com/office/powerpoint/2010/main" val="37018264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gn="l"/>
            <a:r>
              <a:rPr lang="nl-NL" sz="1200" b="1" kern="1200" dirty="0">
                <a:solidFill>
                  <a:schemeClr val="tx1"/>
                </a:solidFill>
                <a:latin typeface="+mn-lt"/>
                <a:ea typeface="+mn-ea"/>
                <a:cs typeface="+mn-cs"/>
              </a:rPr>
              <a:t>Verloop </a:t>
            </a:r>
            <a:r>
              <a:rPr lang="qaa-Latn-001" sz="1200" b="1" kern="1200" dirty="0">
                <a:solidFill>
                  <a:schemeClr val="tx1"/>
                </a:solidFill>
                <a:latin typeface="+mn-lt"/>
                <a:ea typeface="+mn-ea"/>
                <a:cs typeface="+mn-cs"/>
              </a:rPr>
              <a:t>Wmo-</a:t>
            </a:r>
            <a:r>
              <a:rPr lang="nl-NL" sz="1200" b="1" kern="1200" dirty="0">
                <a:solidFill>
                  <a:schemeClr val="tx1"/>
                </a:solidFill>
                <a:latin typeface="+mn-lt"/>
                <a:ea typeface="+mn-ea"/>
                <a:cs typeface="+mn-cs"/>
              </a:rPr>
              <a:t>voorzieningen 202</a:t>
            </a:r>
            <a:r>
              <a:rPr lang="qaa-Latn-001" sz="1200" b="1" kern="1200" dirty="0">
                <a:solidFill>
                  <a:schemeClr val="tx1"/>
                </a:solidFill>
                <a:latin typeface="+mn-lt"/>
                <a:ea typeface="+mn-ea"/>
                <a:cs typeface="+mn-cs"/>
              </a:rPr>
              <a:t>3</a:t>
            </a:r>
            <a:endParaRPr lang="nl-NL" sz="1200" b="1" kern="1200" dirty="0">
              <a:solidFill>
                <a:schemeClr val="tx1"/>
              </a:solidFill>
              <a:latin typeface="+mn-lt"/>
              <a:ea typeface="+mn-ea"/>
              <a:cs typeface="+mn-cs"/>
            </a:endParaRPr>
          </a:p>
          <a:p>
            <a:pPr algn="l"/>
            <a:r>
              <a:rPr lang="nl-NL" sz="1200" kern="1200" dirty="0">
                <a:solidFill>
                  <a:schemeClr val="tx1"/>
                </a:solidFill>
                <a:latin typeface="+mn-lt"/>
                <a:ea typeface="+mn-ea"/>
                <a:cs typeface="+mn-cs"/>
              </a:rPr>
              <a:t>Het aantal lopende </a:t>
            </a:r>
            <a:r>
              <a:rPr lang="qaa-Latn-001" sz="1200" kern="1200" dirty="0">
                <a:solidFill>
                  <a:schemeClr val="tx1"/>
                </a:solidFill>
                <a:latin typeface="+mn-lt"/>
                <a:ea typeface="+mn-ea"/>
                <a:cs typeface="+mn-cs"/>
              </a:rPr>
              <a:t>Wmo-</a:t>
            </a:r>
            <a:r>
              <a:rPr lang="nl-NL" sz="1200" kern="1200" dirty="0">
                <a:solidFill>
                  <a:schemeClr val="tx1"/>
                </a:solidFill>
                <a:latin typeface="+mn-lt"/>
                <a:ea typeface="+mn-ea"/>
                <a:cs typeface="+mn-cs"/>
              </a:rPr>
              <a:t>voorzieningen varieert, omdat nieuwe </a:t>
            </a:r>
            <a:r>
              <a:rPr lang="qaa-Latn-001" sz="1200" b="0" i="0" u="none" strike="noStrike" baseline="0" dirty="0">
                <a:solidFill>
                  <a:srgbClr val="000000"/>
                </a:solidFill>
                <a:latin typeface="CIDFont+F1"/>
              </a:rPr>
              <a:t>cliënten</a:t>
            </a:r>
            <a:r>
              <a:rPr lang="nl-NL" sz="1200" kern="1200" dirty="0">
                <a:solidFill>
                  <a:schemeClr val="tx1"/>
                </a:solidFill>
                <a:latin typeface="+mn-lt"/>
                <a:ea typeface="+mn-ea"/>
                <a:cs typeface="+mn-cs"/>
              </a:rPr>
              <a:t> instromen en andere</a:t>
            </a:r>
            <a:r>
              <a:rPr lang="qaa-Latn-001" sz="1200" kern="1200" dirty="0">
                <a:solidFill>
                  <a:schemeClr val="tx1"/>
                </a:solidFill>
                <a:latin typeface="+mn-lt"/>
                <a:ea typeface="+mn-ea"/>
                <a:cs typeface="+mn-cs"/>
              </a:rPr>
              <a:t>n</a:t>
            </a:r>
            <a:r>
              <a:rPr lang="nl-NL" sz="1200" kern="1200" dirty="0">
                <a:solidFill>
                  <a:schemeClr val="tx1"/>
                </a:solidFill>
                <a:latin typeface="+mn-lt"/>
                <a:ea typeface="+mn-ea"/>
                <a:cs typeface="+mn-cs"/>
              </a:rPr>
              <a:t> weer uitstromen. I</a:t>
            </a:r>
            <a:r>
              <a:rPr lang="qaa-Latn-001" sz="1200" kern="1200" dirty="0">
                <a:solidFill>
                  <a:schemeClr val="tx1"/>
                </a:solidFill>
                <a:latin typeface="+mn-lt"/>
                <a:ea typeface="+mn-ea"/>
                <a:cs typeface="+mn-cs"/>
              </a:rPr>
              <a:t>n 2023 was de instroom iets groter dan de uitstroom. </a:t>
            </a:r>
            <a:r>
              <a:rPr lang="nl-NL" sz="1200" kern="1200" dirty="0">
                <a:solidFill>
                  <a:schemeClr val="tx1"/>
                </a:solidFill>
                <a:latin typeface="+mn-lt"/>
                <a:ea typeface="+mn-ea"/>
                <a:cs typeface="+mn-cs"/>
              </a:rPr>
              <a:t>I</a:t>
            </a:r>
            <a:r>
              <a:rPr lang="qaa-Latn-001" sz="1200" kern="1200" dirty="0">
                <a:solidFill>
                  <a:schemeClr val="tx1"/>
                </a:solidFill>
                <a:latin typeface="+mn-lt"/>
                <a:ea typeface="+mn-ea"/>
                <a:cs typeface="+mn-cs"/>
              </a:rPr>
              <a:t>n 2022 bleef deze gelijk aan elkaar.</a:t>
            </a:r>
          </a:p>
          <a:p>
            <a:pPr algn="l"/>
            <a:endParaRPr lang="nl-NL" sz="1200" kern="1200" dirty="0">
              <a:solidFill>
                <a:schemeClr val="tx1"/>
              </a:solidFill>
              <a:latin typeface="+mn-lt"/>
              <a:ea typeface="+mn-ea"/>
              <a:cs typeface="+mn-cs"/>
            </a:endParaRPr>
          </a:p>
          <a:p>
            <a:pPr algn="l"/>
            <a:r>
              <a:rPr lang="nl-NL" sz="1200" kern="1200" dirty="0">
                <a:solidFill>
                  <a:schemeClr val="tx1"/>
                </a:solidFill>
                <a:latin typeface="+mn-lt"/>
                <a:ea typeface="+mn-ea"/>
                <a:cs typeface="+mn-cs"/>
              </a:rPr>
              <a:t>In 202</a:t>
            </a:r>
            <a:r>
              <a:rPr lang="qaa-Latn-001" sz="1200" kern="1200" dirty="0">
                <a:solidFill>
                  <a:schemeClr val="tx1"/>
                </a:solidFill>
                <a:latin typeface="+mn-lt"/>
                <a:ea typeface="+mn-ea"/>
                <a:cs typeface="+mn-cs"/>
              </a:rPr>
              <a:t>3</a:t>
            </a:r>
            <a:r>
              <a:rPr lang="nl-NL" sz="1200" kern="1200" dirty="0">
                <a:solidFill>
                  <a:schemeClr val="tx1"/>
                </a:solidFill>
                <a:latin typeface="+mn-lt"/>
                <a:ea typeface="+mn-ea"/>
                <a:cs typeface="+mn-cs"/>
              </a:rPr>
              <a:t> hadden </a:t>
            </a:r>
            <a:r>
              <a:rPr lang="qaa-Latn-001" sz="1200" kern="1200" dirty="0">
                <a:solidFill>
                  <a:schemeClr val="tx1"/>
                </a:solidFill>
                <a:latin typeface="+mn-lt"/>
                <a:ea typeface="+mn-ea"/>
                <a:cs typeface="+mn-cs"/>
              </a:rPr>
              <a:t>1.175</a:t>
            </a:r>
            <a:r>
              <a:rPr lang="nl-NL" sz="1200" kern="1200" dirty="0">
                <a:solidFill>
                  <a:schemeClr val="tx1"/>
                </a:solidFill>
                <a:latin typeface="+mn-lt"/>
                <a:ea typeface="+mn-ea"/>
                <a:cs typeface="+mn-cs"/>
              </a:rPr>
              <a:t> verschillende </a:t>
            </a:r>
            <a:r>
              <a:rPr lang="qaa-Latn-001" sz="1200" kern="1200" dirty="0">
                <a:solidFill>
                  <a:schemeClr val="tx1"/>
                </a:solidFill>
                <a:latin typeface="+mn-lt"/>
                <a:ea typeface="+mn-ea"/>
                <a:cs typeface="+mn-cs"/>
              </a:rPr>
              <a:t>(unieke) inwoners</a:t>
            </a:r>
            <a:r>
              <a:rPr lang="nl-NL" sz="1200" kern="1200" dirty="0">
                <a:solidFill>
                  <a:schemeClr val="tx1"/>
                </a:solidFill>
                <a:latin typeface="+mn-lt"/>
                <a:ea typeface="+mn-ea"/>
                <a:cs typeface="+mn-cs"/>
              </a:rPr>
              <a:t> een deel van het jaar of het gehele jaar </a:t>
            </a:r>
            <a:r>
              <a:rPr lang="qaa-Latn-001" sz="1200" kern="1200" dirty="0">
                <a:solidFill>
                  <a:schemeClr val="tx1"/>
                </a:solidFill>
                <a:latin typeface="+mn-lt"/>
                <a:ea typeface="+mn-ea"/>
                <a:cs typeface="+mn-cs"/>
              </a:rPr>
              <a:t>een of m</a:t>
            </a:r>
            <a:r>
              <a:rPr lang="en-US" sz="1200" kern="1200" dirty="0">
                <a:solidFill>
                  <a:schemeClr val="tx1"/>
                </a:solidFill>
                <a:latin typeface="+mn-lt"/>
                <a:ea typeface="+mn-ea"/>
                <a:cs typeface="+mn-cs"/>
              </a:rPr>
              <a:t>e</a:t>
            </a:r>
            <a:r>
              <a:rPr lang="qaa-Latn-001" sz="1200" kern="1200" dirty="0">
                <a:solidFill>
                  <a:schemeClr val="tx1"/>
                </a:solidFill>
                <a:latin typeface="+mn-lt"/>
                <a:ea typeface="+mn-ea"/>
                <a:cs typeface="+mn-cs"/>
              </a:rPr>
              <a:t>erdere Wmo-voor</a:t>
            </a:r>
            <a:r>
              <a:rPr lang="en-US" sz="1200" kern="1200" dirty="0">
                <a:solidFill>
                  <a:schemeClr val="tx1"/>
                </a:solidFill>
                <a:latin typeface="+mn-lt"/>
                <a:ea typeface="+mn-ea"/>
                <a:cs typeface="+mn-cs"/>
              </a:rPr>
              <a:t>zi</a:t>
            </a:r>
            <a:r>
              <a:rPr lang="qaa-Latn-001" sz="1200" kern="1200" dirty="0">
                <a:solidFill>
                  <a:schemeClr val="tx1"/>
                </a:solidFill>
                <a:latin typeface="+mn-lt"/>
                <a:ea typeface="+mn-ea"/>
                <a:cs typeface="+mn-cs"/>
              </a:rPr>
              <a:t>eningen, ten opzichte van </a:t>
            </a:r>
            <a:r>
              <a:rPr lang="qaa-Latn-001" sz="1200" b="0" kern="1200" dirty="0">
                <a:solidFill>
                  <a:schemeClr val="tx1"/>
                </a:solidFill>
                <a:latin typeface="+mn-lt"/>
                <a:ea typeface="+mn-ea"/>
                <a:cs typeface="+mn-cs"/>
              </a:rPr>
              <a:t>1.194</a:t>
            </a:r>
            <a:r>
              <a:rPr lang="qaa-Latn-001" sz="1200" kern="1200" dirty="0">
                <a:solidFill>
                  <a:schemeClr val="tx1"/>
                </a:solidFill>
                <a:latin typeface="+mn-lt"/>
                <a:ea typeface="+mn-ea"/>
                <a:cs typeface="+mn-cs"/>
              </a:rPr>
              <a:t> in 2022</a:t>
            </a:r>
            <a:r>
              <a:rPr lang="nl-NL" sz="1200" kern="1200" dirty="0">
                <a:solidFill>
                  <a:schemeClr val="tx1"/>
                </a:solidFill>
                <a:latin typeface="+mn-lt"/>
                <a:ea typeface="+mn-ea"/>
                <a:cs typeface="+mn-cs"/>
              </a:rPr>
              <a:t>.</a:t>
            </a:r>
            <a:endParaRPr lang="qaa-Latn-001" sz="1200" kern="1200" dirty="0">
              <a:solidFill>
                <a:schemeClr val="tx1"/>
              </a:solidFill>
              <a:latin typeface="+mn-lt"/>
              <a:ea typeface="+mn-ea"/>
              <a:cs typeface="+mn-cs"/>
            </a:endParaRPr>
          </a:p>
          <a:p>
            <a:pPr algn="l"/>
            <a:r>
              <a:rPr lang="qaa-Latn-001" sz="1200" kern="1200" dirty="0">
                <a:solidFill>
                  <a:schemeClr val="tx1"/>
                </a:solidFill>
                <a:latin typeface="+mn-lt"/>
                <a:ea typeface="+mn-ea"/>
                <a:cs typeface="+mn-cs"/>
              </a:rPr>
              <a:t>Ten opzichte van 2022 lijkt er een lichte daling te zijn in het verloop.</a:t>
            </a:r>
            <a:endParaRPr lang="nl-NL" sz="1200" kern="1200" noProof="0" dirty="0">
              <a:solidFill>
                <a:schemeClr val="tx1"/>
              </a:solidFill>
              <a:latin typeface="+mn-lt"/>
              <a:ea typeface="+mn-ea"/>
              <a:cs typeface="+mn-cs"/>
            </a:endParaRPr>
          </a:p>
          <a:p>
            <a:pPr algn="l"/>
            <a:br>
              <a:rPr lang="nl-NL" sz="1200" b="1" kern="1200" dirty="0">
                <a:solidFill>
                  <a:schemeClr val="tx1"/>
                </a:solidFill>
                <a:latin typeface="+mn-lt"/>
                <a:ea typeface="+mn-ea"/>
                <a:cs typeface="+mn-cs"/>
              </a:rPr>
            </a:br>
            <a:endParaRPr lang="nl-NL" dirty="0"/>
          </a:p>
        </p:txBody>
      </p:sp>
      <p:sp>
        <p:nvSpPr>
          <p:cNvPr id="4" name="Tijdelijke aanduiding voor dianummer 3"/>
          <p:cNvSpPr>
            <a:spLocks noGrp="1"/>
          </p:cNvSpPr>
          <p:nvPr>
            <p:ph type="sldNum" sz="quarter" idx="5"/>
          </p:nvPr>
        </p:nvSpPr>
        <p:spPr/>
        <p:txBody>
          <a:bodyPr/>
          <a:lstStyle/>
          <a:p>
            <a:fld id="{18D54A27-7E31-4CBC-BB8E-15E3B4A03561}" type="slidenum">
              <a:rPr lang="nl-NL" smtClean="0"/>
              <a:t>5</a:t>
            </a:fld>
            <a:endParaRPr lang="nl-NL"/>
          </a:p>
        </p:txBody>
      </p:sp>
    </p:spTree>
    <p:extLst>
      <p:ext uri="{BB962C8B-B14F-4D97-AF65-F5344CB8AC3E}">
        <p14:creationId xmlns:p14="http://schemas.microsoft.com/office/powerpoint/2010/main" val="29701857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gn="l"/>
            <a:r>
              <a:rPr lang="qaa-Latn-001" sz="1200" b="1" i="0" u="none" strike="noStrike" baseline="0" dirty="0">
                <a:solidFill>
                  <a:srgbClr val="000000"/>
                </a:solidFill>
                <a:latin typeface="CIDFont+F1"/>
              </a:rPr>
              <a:t>Voorzieningen Wmo</a:t>
            </a:r>
          </a:p>
          <a:p>
            <a:pPr algn="l"/>
            <a:r>
              <a:rPr lang="nl-NL" sz="1200" b="0" i="0" u="none" strike="noStrike" baseline="0" dirty="0">
                <a:solidFill>
                  <a:srgbClr val="000000"/>
                </a:solidFill>
                <a:latin typeface="CIDFont+F1"/>
              </a:rPr>
              <a:t>H</a:t>
            </a:r>
            <a:r>
              <a:rPr lang="qaa-Latn-001" sz="1200" b="0" i="0" u="none" strike="noStrike" baseline="0" dirty="0">
                <a:solidFill>
                  <a:srgbClr val="000000"/>
                </a:solidFill>
                <a:latin typeface="CIDFont+F1"/>
              </a:rPr>
              <a:t>et aantal lopende Wmo-voorzieningen betreft voorzieningen die in 2022 en/of in 2023 afgegeven zijn aan cliënten. </a:t>
            </a:r>
            <a:r>
              <a:rPr lang="nl-NL" sz="1200" b="0" i="0" u="none" strike="noStrike" baseline="0" dirty="0">
                <a:solidFill>
                  <a:srgbClr val="000000"/>
                </a:solidFill>
                <a:latin typeface="CIDFont+F1"/>
              </a:rPr>
              <a:t>Z</a:t>
            </a:r>
            <a:r>
              <a:rPr lang="qaa-Latn-001" sz="1200" b="0" i="0" u="none" strike="noStrike" baseline="0" dirty="0">
                <a:solidFill>
                  <a:srgbClr val="000000"/>
                </a:solidFill>
                <a:latin typeface="CIDFont+F1"/>
              </a:rPr>
              <a:t>oals in de sheet hierboven, is er over het algemeen een lichte daling zichtbaar in het aantal lopende voorzieningen. </a:t>
            </a:r>
            <a:r>
              <a:rPr lang="nl-NL" sz="1200" b="0" i="0" u="none" strike="noStrike" baseline="0" dirty="0">
                <a:solidFill>
                  <a:srgbClr val="000000"/>
                </a:solidFill>
                <a:latin typeface="CIDFont+F1"/>
              </a:rPr>
              <a:t>D</a:t>
            </a:r>
            <a:r>
              <a:rPr lang="qaa-Latn-001" sz="1200" b="0" i="0" u="none" strike="noStrike" baseline="0" dirty="0">
                <a:solidFill>
                  <a:srgbClr val="000000"/>
                </a:solidFill>
                <a:latin typeface="CIDFont+F1"/>
              </a:rPr>
              <a:t>eze cijfers zijn overigens andere cijfers dan in de vorige sheet. </a:t>
            </a:r>
            <a:r>
              <a:rPr lang="en-US" sz="1200" b="0" i="0" u="none" strike="noStrike" baseline="0" dirty="0">
                <a:solidFill>
                  <a:srgbClr val="000000"/>
                </a:solidFill>
                <a:latin typeface="CIDFont+F1"/>
              </a:rPr>
              <a:t>In </a:t>
            </a:r>
            <a:r>
              <a:rPr lang="nl-NL" sz="1200" b="0" i="0" u="none" strike="noStrike" baseline="0" noProof="0" dirty="0">
                <a:solidFill>
                  <a:srgbClr val="000000"/>
                </a:solidFill>
                <a:latin typeface="CIDFont+F1"/>
              </a:rPr>
              <a:t>bovenstaande</a:t>
            </a:r>
            <a:r>
              <a:rPr lang="en-US" sz="1200" b="0" i="0" u="none" strike="noStrike" baseline="0" dirty="0">
                <a:solidFill>
                  <a:srgbClr val="000000"/>
                </a:solidFill>
                <a:latin typeface="CIDFont+F1"/>
              </a:rPr>
              <a:t> </a:t>
            </a:r>
            <a:r>
              <a:rPr lang="nl-NL" sz="1200" b="0" i="0" u="none" strike="noStrike" baseline="0" noProof="0" dirty="0">
                <a:solidFill>
                  <a:srgbClr val="000000"/>
                </a:solidFill>
                <a:latin typeface="CIDFont+F1"/>
              </a:rPr>
              <a:t>tabel</a:t>
            </a:r>
            <a:r>
              <a:rPr lang="qaa-Latn-001" sz="1200" b="0" i="0" u="none" strike="noStrike" baseline="0" dirty="0">
                <a:solidFill>
                  <a:srgbClr val="000000"/>
                </a:solidFill>
                <a:latin typeface="CIDFont+F1"/>
              </a:rPr>
              <a:t> wordt er uitgegaan van de voorziening en niet de cliënt. </a:t>
            </a:r>
            <a:r>
              <a:rPr lang="nl-NL" sz="1200" b="0" i="0" u="none" strike="noStrike" baseline="0" dirty="0">
                <a:solidFill>
                  <a:srgbClr val="000000"/>
                </a:solidFill>
                <a:latin typeface="CIDFont+F1"/>
              </a:rPr>
              <a:t>E</a:t>
            </a:r>
            <a:r>
              <a:rPr lang="qaa-Latn-001" sz="1200" b="0" i="0" u="none" strike="noStrike" baseline="0" dirty="0">
                <a:solidFill>
                  <a:srgbClr val="000000"/>
                </a:solidFill>
                <a:latin typeface="CIDFont+F1"/>
              </a:rPr>
              <a:t>en cliënt kan meerdere voorzieningen hebben (bijvoorbeeld vervoer en een rolstoel). </a:t>
            </a:r>
          </a:p>
          <a:p>
            <a:endParaRPr lang="nl-NL" dirty="0"/>
          </a:p>
        </p:txBody>
      </p:sp>
      <p:sp>
        <p:nvSpPr>
          <p:cNvPr id="4" name="Tijdelijke aanduiding voor dianummer 3"/>
          <p:cNvSpPr>
            <a:spLocks noGrp="1"/>
          </p:cNvSpPr>
          <p:nvPr>
            <p:ph type="sldNum" sz="quarter" idx="5"/>
          </p:nvPr>
        </p:nvSpPr>
        <p:spPr/>
        <p:txBody>
          <a:bodyPr/>
          <a:lstStyle/>
          <a:p>
            <a:fld id="{18D54A27-7E31-4CBC-BB8E-15E3B4A03561}" type="slidenum">
              <a:rPr lang="nl-NL" smtClean="0"/>
              <a:t>6</a:t>
            </a:fld>
            <a:endParaRPr lang="nl-NL"/>
          </a:p>
        </p:txBody>
      </p:sp>
    </p:spTree>
    <p:extLst>
      <p:ext uri="{BB962C8B-B14F-4D97-AF65-F5344CB8AC3E}">
        <p14:creationId xmlns:p14="http://schemas.microsoft.com/office/powerpoint/2010/main" val="4973007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qaa-Latn-001" b="1" dirty="0"/>
              <a:t>PGB’s</a:t>
            </a:r>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I</a:t>
            </a:r>
            <a:r>
              <a:rPr lang="qaa-Latn-001" dirty="0"/>
              <a:t>n 2022 zijn er 58 PGB’s gestart, in 2023 zijn dit er 36. Vaak worden PGB’s afgegeven voor een langere periode. De</a:t>
            </a:r>
            <a:r>
              <a:rPr lang="en-US" dirty="0"/>
              <a:t>ze</a:t>
            </a:r>
            <a:r>
              <a:rPr lang="qaa-Latn-001" dirty="0"/>
              <a:t> PGB’s worden beheerd door de Sociale Verzekeringsbank.</a:t>
            </a:r>
          </a:p>
          <a:p>
            <a:pPr marL="0" marR="0" lvl="0" indent="0" algn="l" defTabSz="914400" rtl="0" eaLnBrk="1" fontAlgn="auto" latinLnBrk="0" hangingPunct="1">
              <a:lnSpc>
                <a:spcPct val="100000"/>
              </a:lnSpc>
              <a:spcBef>
                <a:spcPts val="0"/>
              </a:spcBef>
              <a:spcAft>
                <a:spcPts val="0"/>
              </a:spcAft>
              <a:buClrTx/>
              <a:buSzTx/>
              <a:buFontTx/>
              <a:buNone/>
              <a:tabLst/>
              <a:defRPr/>
            </a:pPr>
            <a:endParaRPr lang="qaa-Latn-001" dirty="0"/>
          </a:p>
          <a:p>
            <a:pPr marL="0" marR="0" lvl="0" indent="0" algn="l" defTabSz="914400" rtl="0" eaLnBrk="1" fontAlgn="auto" latinLnBrk="0" hangingPunct="1">
              <a:lnSpc>
                <a:spcPct val="100000"/>
              </a:lnSpc>
              <a:spcBef>
                <a:spcPts val="0"/>
              </a:spcBef>
              <a:spcAft>
                <a:spcPts val="0"/>
              </a:spcAft>
              <a:buClrTx/>
              <a:buSzTx/>
              <a:buFontTx/>
              <a:buNone/>
              <a:tabLst/>
              <a:defRPr/>
            </a:pPr>
            <a:r>
              <a:rPr lang="qaa-Latn-001" dirty="0"/>
              <a:t>De daling van PGB’s komt waarschijnlijk doordat: </a:t>
            </a:r>
            <a:r>
              <a:rPr lang="qaa-Latn-001" sz="1200" b="0" kern="1200" noProof="0" dirty="0">
                <a:solidFill>
                  <a:schemeClr val="tx1"/>
                </a:solidFill>
                <a:latin typeface="+mn-lt"/>
                <a:ea typeface="+mn-ea"/>
                <a:cs typeface="+mn-cs"/>
                <a:sym typeface="Wingdings" panose="05000000000000000000" pitchFamily="2" charset="2"/>
              </a:rPr>
              <a:t>1. Wmo-consulenten sturen op zorg in natura, 2. zorgaanbieders steeds vaker een contract hebben met de gemeente waardoor mensen eerder zorg in natura nemen</a:t>
            </a:r>
            <a:r>
              <a:rPr lang="en-US" sz="1200" b="0" kern="1200" noProof="0" dirty="0">
                <a:solidFill>
                  <a:schemeClr val="tx1"/>
                </a:solidFill>
                <a:latin typeface="+mn-lt"/>
                <a:ea typeface="+mn-ea"/>
                <a:cs typeface="+mn-cs"/>
                <a:sym typeface="Wingdings" panose="05000000000000000000" pitchFamily="2" charset="2"/>
              </a:rPr>
              <a:t>, </a:t>
            </a:r>
            <a:r>
              <a:rPr lang="nl-NL" sz="1200" b="0" kern="1200" noProof="0" dirty="0">
                <a:solidFill>
                  <a:schemeClr val="tx1"/>
                </a:solidFill>
                <a:latin typeface="+mn-lt"/>
                <a:ea typeface="+mn-ea"/>
                <a:cs typeface="+mn-cs"/>
                <a:sym typeface="Wingdings" panose="05000000000000000000" pitchFamily="2" charset="2"/>
              </a:rPr>
              <a:t>en 3. er wordt getoetst op PGB-vaardigheid</a:t>
            </a:r>
            <a:r>
              <a:rPr lang="en-US" sz="1200" b="0" kern="1200" noProof="0" dirty="0">
                <a:solidFill>
                  <a:schemeClr val="tx1"/>
                </a:solidFill>
                <a:latin typeface="+mn-lt"/>
                <a:ea typeface="+mn-ea"/>
                <a:cs typeface="+mn-cs"/>
                <a:sym typeface="Wingdings" panose="05000000000000000000" pitchFamily="2" charset="2"/>
              </a:rPr>
              <a:t>. </a:t>
            </a:r>
            <a:endParaRPr lang="qaa-Latn-001" sz="1200" b="0" kern="1200" noProof="0" dirty="0">
              <a:solidFill>
                <a:schemeClr val="tx1"/>
              </a:solidFill>
              <a:latin typeface="+mn-lt"/>
              <a:ea typeface="+mn-ea"/>
              <a:cs typeface="+mn-cs"/>
              <a:sym typeface="Wingdings" panose="05000000000000000000" pitchFamily="2" charset="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qaa-Latn-001" sz="1200" b="0" kern="1200" noProof="0" dirty="0">
              <a:solidFill>
                <a:schemeClr val="tx1"/>
              </a:solidFill>
              <a:latin typeface="+mn-lt"/>
              <a:ea typeface="+mn-ea"/>
              <a:cs typeface="+mn-cs"/>
              <a:sym typeface="Wingdings" panose="05000000000000000000" pitchFamily="2" charset="2"/>
            </a:endParaRPr>
          </a:p>
        </p:txBody>
      </p:sp>
      <p:sp>
        <p:nvSpPr>
          <p:cNvPr id="4" name="Tijdelijke aanduiding voor dianummer 3"/>
          <p:cNvSpPr>
            <a:spLocks noGrp="1"/>
          </p:cNvSpPr>
          <p:nvPr>
            <p:ph type="sldNum" sz="quarter" idx="5"/>
          </p:nvPr>
        </p:nvSpPr>
        <p:spPr/>
        <p:txBody>
          <a:bodyPr/>
          <a:lstStyle/>
          <a:p>
            <a:fld id="{18D54A27-7E31-4CBC-BB8E-15E3B4A03561}" type="slidenum">
              <a:rPr lang="nl-NL" smtClean="0"/>
              <a:t>7</a:t>
            </a:fld>
            <a:endParaRPr lang="nl-NL"/>
          </a:p>
        </p:txBody>
      </p:sp>
    </p:spTree>
    <p:extLst>
      <p:ext uri="{BB962C8B-B14F-4D97-AF65-F5344CB8AC3E}">
        <p14:creationId xmlns:p14="http://schemas.microsoft.com/office/powerpoint/2010/main" val="31748088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gn="l"/>
            <a:r>
              <a:rPr lang="qaa-Latn-001" sz="1200" b="1" kern="1200" dirty="0">
                <a:solidFill>
                  <a:schemeClr val="tx1"/>
                </a:solidFill>
                <a:latin typeface="+mn-lt"/>
                <a:ea typeface="+mn-ea"/>
                <a:cs typeface="+mn-cs"/>
              </a:rPr>
              <a:t>Open einde regeling</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latin typeface="+mn-lt"/>
                <a:ea typeface="+mn-ea"/>
                <a:cs typeface="+mn-cs"/>
              </a:rPr>
              <a:t>Vooropgesteld is de Wmo een open einde regeling. Het bieden van passende hulp en ondersteuning is leidend, niet de financiële ontwikkelingen. We maken een zo realistisch mogelijke begroting op basis van ervaringscijfers, omdat het van belang is om inzicht te houden op het aantal (hulp)vragen, we een passend aanbod willen creëren en hierin financiële keuzes gemaakt moeten worden.  De Wmo-begroting wordt onder andere opgesteld aan de hand van historische kosten, trendanalyse op productniveau, kostenindexeringen en verwachte stijgende kosten op basis van andere maatschappelijke ontwikkelingen. </a:t>
            </a:r>
            <a:endParaRPr lang="qaa-Latn-001" sz="12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qaa-Latn-001" sz="1200" kern="1200" dirty="0">
              <a:solidFill>
                <a:schemeClr val="tx1"/>
              </a:solidFill>
              <a:latin typeface="+mn-lt"/>
              <a:ea typeface="+mn-ea"/>
              <a:cs typeface="+mn-cs"/>
            </a:endParaRPr>
          </a:p>
          <a:p>
            <a:pPr algn="l"/>
            <a:r>
              <a:rPr lang="nl-NL" sz="1200" b="1" kern="1200" dirty="0">
                <a:solidFill>
                  <a:schemeClr val="tx1"/>
                </a:solidFill>
                <a:latin typeface="+mn-lt"/>
                <a:ea typeface="+mn-ea"/>
                <a:cs typeface="+mn-cs"/>
              </a:rPr>
              <a:t>Een aantal opvallendheden;</a:t>
            </a:r>
            <a:endParaRPr lang="qaa-Latn-001" sz="1200" b="1" kern="1200" dirty="0">
              <a:solidFill>
                <a:schemeClr val="tx1"/>
              </a:solidFill>
              <a:latin typeface="+mn-lt"/>
              <a:ea typeface="+mn-ea"/>
              <a:cs typeface="+mn-cs"/>
            </a:endParaRPr>
          </a:p>
          <a:p>
            <a:pPr algn="l"/>
            <a:r>
              <a:rPr lang="nl-NL" sz="1200" u="sng" kern="1200" dirty="0">
                <a:solidFill>
                  <a:schemeClr val="tx1"/>
                </a:solidFill>
                <a:latin typeface="+mn-lt"/>
                <a:ea typeface="+mn-ea"/>
                <a:cs typeface="+mn-cs"/>
              </a:rPr>
              <a:t>2019 – 2020 – 2021 </a:t>
            </a:r>
            <a:r>
              <a:rPr lang="nl-NL" sz="1200" kern="1200" dirty="0">
                <a:solidFill>
                  <a:schemeClr val="tx1"/>
                </a:solidFill>
                <a:latin typeface="+mn-lt"/>
                <a:ea typeface="+mn-ea"/>
                <a:cs typeface="+mn-cs"/>
              </a:rPr>
              <a:t>We zien voor het jaar 2020 dat er minder uitgegeven is dan in het jaar 2019. Dit komt mede door de coronapandemie waardoor veel hulp en ondersteuning vanuit de Wmo geen doorgang vond. In 2021 vond er op beperkte schaal een inhaal</a:t>
            </a:r>
            <a:r>
              <a:rPr lang="qaa-Latn-001" sz="1200" kern="1200" dirty="0">
                <a:solidFill>
                  <a:schemeClr val="tx1"/>
                </a:solidFill>
                <a:latin typeface="+mn-lt"/>
                <a:ea typeface="+mn-ea"/>
                <a:cs typeface="+mn-cs"/>
              </a:rPr>
              <a:t>slag</a:t>
            </a:r>
            <a:r>
              <a:rPr lang="nl-NL" sz="1200" kern="1200" dirty="0">
                <a:solidFill>
                  <a:schemeClr val="tx1"/>
                </a:solidFill>
                <a:latin typeface="+mn-lt"/>
                <a:ea typeface="+mn-ea"/>
                <a:cs typeface="+mn-cs"/>
              </a:rPr>
              <a:t> plaats waardoor de kosten toenamen. In d</a:t>
            </a:r>
            <a:r>
              <a:rPr lang="qaa-Latn-001" sz="1200" kern="1200" dirty="0">
                <a:solidFill>
                  <a:schemeClr val="tx1"/>
                </a:solidFill>
                <a:latin typeface="+mn-lt"/>
                <a:ea typeface="+mn-ea"/>
                <a:cs typeface="+mn-cs"/>
              </a:rPr>
              <a:t>a</a:t>
            </a:r>
            <a:r>
              <a:rPr lang="nl-NL" sz="1200" kern="1200" dirty="0">
                <a:solidFill>
                  <a:schemeClr val="tx1"/>
                </a:solidFill>
                <a:latin typeface="+mn-lt"/>
                <a:ea typeface="+mn-ea"/>
                <a:cs typeface="+mn-cs"/>
              </a:rPr>
              <a:t>t jaar was er namelijk met tussenpozen sprake van meer ruimte in de coronaregels, waardoor hulp en ondersteuning door konden gaan. </a:t>
            </a:r>
          </a:p>
          <a:p>
            <a:pPr algn="l"/>
            <a:r>
              <a:rPr lang="nl-NL" sz="1200" kern="1200" dirty="0">
                <a:solidFill>
                  <a:schemeClr val="tx1"/>
                </a:solidFill>
                <a:latin typeface="+mn-lt"/>
                <a:ea typeface="+mn-ea"/>
                <a:cs typeface="+mn-cs"/>
              </a:rPr>
              <a:t>In 2021 hebben wij voor de continuering van zorg coronacompensatie gegeven aan de zorgaanbieders. In 2022 was de lockdown beëindigd, maar cliënten durfden nog geen zorg te accepteren. Vanaf 2022 hebben we ook te maken met tekorten in zorg- en ondersteuningspersoneel</a:t>
            </a:r>
            <a:r>
              <a:rPr lang="qaa-Latn-001" sz="1200" kern="1200" dirty="0">
                <a:solidFill>
                  <a:schemeClr val="tx1"/>
                </a:solidFill>
                <a:latin typeface="+mn-lt"/>
                <a:ea typeface="+mn-ea"/>
                <a:cs typeface="+mn-cs"/>
              </a:rPr>
              <a:t>. Di</a:t>
            </a:r>
            <a:r>
              <a:rPr lang="nl-NL" sz="1200" kern="1200" dirty="0">
                <a:solidFill>
                  <a:schemeClr val="tx1"/>
                </a:solidFill>
                <a:latin typeface="+mn-lt"/>
                <a:ea typeface="+mn-ea"/>
                <a:cs typeface="+mn-cs"/>
              </a:rPr>
              <a:t>t heeft gevolgen voor de uitvoering en heeft een dempende werking op de kostenontwikkeling.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kern="1200" noProof="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qaa-Latn-001" sz="1200" b="0" u="sng" kern="1200" dirty="0">
                <a:solidFill>
                  <a:schemeClr val="tx1"/>
                </a:solidFill>
                <a:latin typeface="+mn-lt"/>
                <a:ea typeface="+mn-ea"/>
                <a:cs typeface="+mn-cs"/>
              </a:rPr>
              <a:t>2021- 2022-2023</a:t>
            </a:r>
            <a:r>
              <a:rPr lang="qaa-Latn-001" sz="1200" b="0" kern="1200" dirty="0">
                <a:solidFill>
                  <a:schemeClr val="tx1"/>
                </a:solidFill>
                <a:latin typeface="+mn-lt"/>
                <a:ea typeface="+mn-ea"/>
                <a:cs typeface="+mn-cs"/>
              </a:rPr>
              <a:t> </a:t>
            </a:r>
            <a:r>
              <a:rPr lang="nl-NL" sz="1200" b="0" kern="1200" dirty="0">
                <a:solidFill>
                  <a:schemeClr val="tx1"/>
                </a:solidFill>
                <a:latin typeface="+mn-lt"/>
                <a:ea typeface="+mn-ea"/>
                <a:cs typeface="+mn-cs"/>
              </a:rPr>
              <a:t>E</a:t>
            </a:r>
            <a:r>
              <a:rPr lang="qaa-Latn-001" sz="1200" b="0" kern="1200" dirty="0">
                <a:solidFill>
                  <a:schemeClr val="tx1"/>
                </a:solidFill>
                <a:latin typeface="+mn-lt"/>
                <a:ea typeface="+mn-ea"/>
                <a:cs typeface="+mn-cs"/>
              </a:rPr>
              <a:t>r is in 2023 circa een ton meer uitgegeven aan Wmo-voorzieningen ten opzichte van 2022, hoewel nog steeds een ton minder dan in 2021. In de volgende sheet worden de kosten per voorziening uitgesplitst.</a:t>
            </a:r>
            <a:r>
              <a:rPr lang="nl-NL" sz="1200" b="0" kern="1200" dirty="0">
                <a:solidFill>
                  <a:schemeClr val="tx1"/>
                </a:solidFill>
                <a:latin typeface="+mn-lt"/>
                <a:ea typeface="+mn-ea"/>
                <a:cs typeface="+mn-cs"/>
              </a:rPr>
              <a:t> Er zijn mogelijk enkele verklaringen. </a:t>
            </a:r>
            <a:r>
              <a:rPr lang="nl-NL" sz="1200" kern="1200" dirty="0">
                <a:solidFill>
                  <a:schemeClr val="tx1"/>
                </a:solidFill>
                <a:latin typeface="+mn-lt"/>
                <a:ea typeface="+mn-ea"/>
                <a:cs typeface="+mn-cs"/>
              </a:rPr>
              <a:t>Zo waren de CAO lonen en de schaarste in grondstoffen en logistieke middelen enorme kostenverhogende aspecten binnen de Wmo. Ook zien wij dat de zorgbehoefte complexer wordt, waardoor duurdere ondersteuning noodzakelijk is.</a:t>
            </a:r>
            <a:endParaRPr lang="nl-NL" sz="1200" b="0" kern="1200" dirty="0">
              <a:solidFill>
                <a:schemeClr val="tx1"/>
              </a:solidFill>
              <a:latin typeface="+mn-lt"/>
              <a:ea typeface="+mn-ea"/>
              <a:cs typeface="+mn-cs"/>
            </a:endParaRPr>
          </a:p>
        </p:txBody>
      </p:sp>
      <p:sp>
        <p:nvSpPr>
          <p:cNvPr id="4" name="Tijdelijke aanduiding voor dianummer 3"/>
          <p:cNvSpPr>
            <a:spLocks noGrp="1"/>
          </p:cNvSpPr>
          <p:nvPr>
            <p:ph type="sldNum" sz="quarter" idx="5"/>
          </p:nvPr>
        </p:nvSpPr>
        <p:spPr/>
        <p:txBody>
          <a:bodyPr/>
          <a:lstStyle/>
          <a:p>
            <a:fld id="{18D54A27-7E31-4CBC-BB8E-15E3B4A03561}" type="slidenum">
              <a:rPr lang="nl-NL" smtClean="0"/>
              <a:t>8</a:t>
            </a:fld>
            <a:endParaRPr lang="nl-NL"/>
          </a:p>
        </p:txBody>
      </p:sp>
    </p:spTree>
    <p:extLst>
      <p:ext uri="{BB962C8B-B14F-4D97-AF65-F5344CB8AC3E}">
        <p14:creationId xmlns:p14="http://schemas.microsoft.com/office/powerpoint/2010/main" val="905603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gn="l"/>
            <a:r>
              <a:rPr lang="qaa-Latn-001" sz="1200" b="1" kern="1200" noProof="0" dirty="0">
                <a:solidFill>
                  <a:schemeClr val="tx1"/>
                </a:solidFill>
                <a:latin typeface="+mn-lt"/>
                <a:ea typeface="+mn-ea"/>
                <a:cs typeface="+mn-cs"/>
              </a:rPr>
              <a:t>Definities</a:t>
            </a:r>
          </a:p>
          <a:p>
            <a:pPr algn="l"/>
            <a:r>
              <a:rPr lang="qaa-Latn-001" sz="1200" b="0" kern="1200" noProof="0" dirty="0">
                <a:solidFill>
                  <a:schemeClr val="tx1"/>
                </a:solidFill>
                <a:latin typeface="+mn-lt"/>
                <a:ea typeface="+mn-ea"/>
                <a:cs typeface="+mn-cs"/>
              </a:rPr>
              <a:t>In deze grafiek wordt er onderscheid gemaakt tussen vervoersvoorzieningen en vervoersdiensten. </a:t>
            </a:r>
            <a:r>
              <a:rPr lang="nl-NL" sz="1200" b="0" kern="1200" noProof="0" dirty="0">
                <a:solidFill>
                  <a:schemeClr val="tx1"/>
                </a:solidFill>
                <a:latin typeface="+mn-lt"/>
                <a:ea typeface="+mn-ea"/>
                <a:cs typeface="+mn-cs"/>
              </a:rPr>
              <a:t>V</a:t>
            </a:r>
            <a:r>
              <a:rPr lang="qaa-Latn-001" sz="1200" b="0" kern="1200" noProof="0" dirty="0">
                <a:solidFill>
                  <a:schemeClr val="tx1"/>
                </a:solidFill>
                <a:latin typeface="+mn-lt"/>
                <a:ea typeface="+mn-ea"/>
                <a:cs typeface="+mn-cs"/>
              </a:rPr>
              <a:t>ervoersvoorzieningen gaat bijvoorbeeld over een scootmobiel of over een aangepaste fiets zoals een 3-wielfiets, duofiets of tandem. De vervoerdienst gaat over de Taxbus</a:t>
            </a:r>
            <a:r>
              <a:rPr lang="nl-NL" sz="1200" b="0" kern="1200" noProof="0" dirty="0">
                <a:solidFill>
                  <a:schemeClr val="tx1"/>
                </a:solidFill>
                <a:latin typeface="+mn-lt"/>
                <a:ea typeface="+mn-ea"/>
                <a:cs typeface="+mn-cs"/>
              </a:rPr>
              <a:t> – Collectief Vraagafhankelijk Vervoer</a:t>
            </a:r>
            <a:r>
              <a:rPr lang="qaa-Latn-001" sz="1200" b="0" kern="1200" noProof="0" dirty="0">
                <a:solidFill>
                  <a:schemeClr val="tx1"/>
                </a:solidFill>
                <a:latin typeface="+mn-lt"/>
                <a:ea typeface="+mn-ea"/>
                <a:cs typeface="+mn-cs"/>
              </a:rPr>
              <a:t>. </a:t>
            </a:r>
          </a:p>
          <a:p>
            <a:pPr algn="l"/>
            <a:endParaRPr lang="qaa-Latn-001" sz="1200" b="1" kern="1200" noProof="0" dirty="0">
              <a:solidFill>
                <a:schemeClr val="tx1"/>
              </a:solidFill>
              <a:latin typeface="+mn-lt"/>
              <a:ea typeface="+mn-ea"/>
              <a:cs typeface="+mn-cs"/>
            </a:endParaRPr>
          </a:p>
          <a:p>
            <a:pPr algn="l"/>
            <a:r>
              <a:rPr lang="qaa-Latn-001" sz="1200" b="0" kern="1200" noProof="0" dirty="0">
                <a:solidFill>
                  <a:schemeClr val="tx1"/>
                </a:solidFill>
                <a:latin typeface="+mn-lt"/>
                <a:ea typeface="+mn-ea"/>
                <a:cs typeface="+mn-cs"/>
              </a:rPr>
              <a:t>Verder is het goed om te benoemen dat in deze sheet andere termen gebruikt worden voor de verschillende voorzieningen. </a:t>
            </a:r>
            <a:r>
              <a:rPr lang="nl-NL" sz="1200" b="0" kern="1200" noProof="0" dirty="0">
                <a:solidFill>
                  <a:schemeClr val="tx1"/>
                </a:solidFill>
                <a:latin typeface="+mn-lt"/>
                <a:ea typeface="+mn-ea"/>
                <a:cs typeface="+mn-cs"/>
              </a:rPr>
              <a:t>D</a:t>
            </a:r>
            <a:r>
              <a:rPr lang="qaa-Latn-001" sz="1200" b="0" kern="1200" noProof="0" dirty="0">
                <a:solidFill>
                  <a:schemeClr val="tx1"/>
                </a:solidFill>
                <a:latin typeface="+mn-lt"/>
                <a:ea typeface="+mn-ea"/>
                <a:cs typeface="+mn-cs"/>
              </a:rPr>
              <a:t>it komt doordat de informatie over de kostensoorten uit het systeem Key2finance komen en de informatie over aantallen uit het systeem iNzicht.</a:t>
            </a:r>
          </a:p>
          <a:p>
            <a:pPr algn="l"/>
            <a:endParaRPr lang="qaa-Latn-001" sz="1200" b="1" kern="1200" noProof="0" dirty="0">
              <a:solidFill>
                <a:schemeClr val="tx1"/>
              </a:solidFill>
              <a:latin typeface="+mn-lt"/>
              <a:ea typeface="+mn-ea"/>
              <a:cs typeface="+mn-cs"/>
            </a:endParaRPr>
          </a:p>
          <a:p>
            <a:pPr algn="l"/>
            <a:r>
              <a:rPr lang="qaa-Latn-001" sz="1200" b="1" kern="1200" noProof="0" dirty="0">
                <a:solidFill>
                  <a:schemeClr val="tx1"/>
                </a:solidFill>
                <a:latin typeface="+mn-lt"/>
                <a:ea typeface="+mn-ea"/>
                <a:cs typeface="+mn-cs"/>
              </a:rPr>
              <a:t>Trends Wmo kosten</a:t>
            </a:r>
            <a:br>
              <a:rPr lang="nl-NL" sz="1200" kern="1200" noProof="0" dirty="0">
                <a:solidFill>
                  <a:schemeClr val="tx1"/>
                </a:solidFill>
                <a:latin typeface="+mn-lt"/>
                <a:ea typeface="+mn-ea"/>
                <a:cs typeface="+mn-cs"/>
              </a:rPr>
            </a:br>
            <a:r>
              <a:rPr lang="nl-NL" sz="1200" kern="1200" noProof="0" dirty="0">
                <a:solidFill>
                  <a:schemeClr val="tx1"/>
                </a:solidFill>
                <a:latin typeface="+mn-lt"/>
                <a:ea typeface="+mn-ea"/>
                <a:cs typeface="+mn-cs"/>
              </a:rPr>
              <a:t>We zien een aantal trends:</a:t>
            </a:r>
            <a:br>
              <a:rPr lang="nl-NL" sz="1200" kern="1200" noProof="0" dirty="0">
                <a:solidFill>
                  <a:schemeClr val="tx1"/>
                </a:solidFill>
                <a:latin typeface="+mn-lt"/>
                <a:ea typeface="+mn-ea"/>
                <a:cs typeface="+mn-cs"/>
              </a:rPr>
            </a:br>
            <a:r>
              <a:rPr lang="nl-NL" sz="1200" kern="1200" noProof="0" dirty="0">
                <a:solidFill>
                  <a:schemeClr val="tx1"/>
                </a:solidFill>
                <a:latin typeface="+mn-lt"/>
                <a:ea typeface="+mn-ea"/>
                <a:cs typeface="+mn-cs"/>
              </a:rPr>
              <a:t>1. De uitgaven </a:t>
            </a:r>
            <a:r>
              <a:rPr lang="nl-NL" sz="1200" u="sng" kern="1200" noProof="0" dirty="0">
                <a:solidFill>
                  <a:schemeClr val="tx1"/>
                </a:solidFill>
                <a:latin typeface="+mn-lt"/>
                <a:ea typeface="+mn-ea"/>
                <a:cs typeface="+mn-cs"/>
              </a:rPr>
              <a:t>huishoudelijke verzorging </a:t>
            </a:r>
            <a:r>
              <a:rPr lang="nl-NL" sz="1200" kern="1200" noProof="0" dirty="0">
                <a:solidFill>
                  <a:schemeClr val="tx1"/>
                </a:solidFill>
                <a:latin typeface="+mn-lt"/>
                <a:ea typeface="+mn-ea"/>
                <a:cs typeface="+mn-cs"/>
              </a:rPr>
              <a:t>nemen toe: van € 1.250.720 in 2019 naar € 1.</a:t>
            </a:r>
            <a:r>
              <a:rPr lang="qaa-Latn-001" sz="1200" kern="1200" noProof="0" dirty="0">
                <a:solidFill>
                  <a:schemeClr val="tx1"/>
                </a:solidFill>
                <a:latin typeface="+mn-lt"/>
                <a:ea typeface="+mn-ea"/>
                <a:cs typeface="+mn-cs"/>
              </a:rPr>
              <a:t>603.630</a:t>
            </a:r>
            <a:r>
              <a:rPr lang="nl-NL" sz="1200" kern="1200" noProof="0" dirty="0">
                <a:solidFill>
                  <a:schemeClr val="tx1"/>
                </a:solidFill>
                <a:latin typeface="+mn-lt"/>
                <a:ea typeface="+mn-ea"/>
                <a:cs typeface="+mn-cs"/>
              </a:rPr>
              <a:t> in 202</a:t>
            </a:r>
            <a:r>
              <a:rPr lang="qaa-Latn-001" sz="1200" kern="1200" noProof="0" dirty="0">
                <a:solidFill>
                  <a:schemeClr val="tx1"/>
                </a:solidFill>
                <a:latin typeface="+mn-lt"/>
                <a:ea typeface="+mn-ea"/>
                <a:cs typeface="+mn-cs"/>
              </a:rPr>
              <a:t>3</a:t>
            </a:r>
            <a:r>
              <a:rPr lang="nl-NL" sz="1200" kern="1200" noProof="0" dirty="0">
                <a:solidFill>
                  <a:schemeClr val="tx1"/>
                </a:solidFill>
                <a:latin typeface="+mn-lt"/>
                <a:ea typeface="+mn-ea"/>
                <a:cs typeface="+mn-cs"/>
              </a:rPr>
              <a:t>. Dit heeft </a:t>
            </a:r>
            <a:r>
              <a:rPr lang="qaa-Latn-001" sz="1200" kern="1200" noProof="0" dirty="0">
                <a:solidFill>
                  <a:schemeClr val="tx1"/>
                </a:solidFill>
                <a:latin typeface="+mn-lt"/>
                <a:ea typeface="+mn-ea"/>
                <a:cs typeface="+mn-cs"/>
              </a:rPr>
              <a:t>waarschijnlijk </a:t>
            </a:r>
            <a:r>
              <a:rPr lang="nl-NL" sz="1200" kern="1200" noProof="0" dirty="0">
                <a:solidFill>
                  <a:schemeClr val="tx1"/>
                </a:solidFill>
                <a:latin typeface="+mn-lt"/>
                <a:ea typeface="+mn-ea"/>
                <a:cs typeface="+mn-cs"/>
              </a:rPr>
              <a:t>te maken met </a:t>
            </a:r>
            <a:r>
              <a:rPr lang="qaa-Latn-001" sz="1200" kern="1200" noProof="0" dirty="0">
                <a:solidFill>
                  <a:schemeClr val="tx1"/>
                </a:solidFill>
                <a:latin typeface="+mn-lt"/>
                <a:ea typeface="+mn-ea"/>
                <a:cs typeface="+mn-cs"/>
              </a:rPr>
              <a:t>1. </a:t>
            </a:r>
            <a:r>
              <a:rPr lang="nl-NL" sz="1200" kern="1200" noProof="0" dirty="0">
                <a:solidFill>
                  <a:schemeClr val="tx1"/>
                </a:solidFill>
                <a:latin typeface="+mn-lt"/>
                <a:ea typeface="+mn-ea"/>
                <a:cs typeface="+mn-cs"/>
              </a:rPr>
              <a:t>de invoering van het abonnementstarief,</a:t>
            </a:r>
            <a:r>
              <a:rPr lang="qaa-Latn-001" sz="1200" kern="1200" noProof="0" dirty="0">
                <a:solidFill>
                  <a:schemeClr val="tx1"/>
                </a:solidFill>
                <a:latin typeface="+mn-lt"/>
                <a:ea typeface="+mn-ea"/>
                <a:cs typeface="+mn-cs"/>
              </a:rPr>
              <a:t> 2.</a:t>
            </a:r>
            <a:r>
              <a:rPr lang="nl-NL" sz="1200" kern="1200" noProof="0" dirty="0">
                <a:solidFill>
                  <a:schemeClr val="tx1"/>
                </a:solidFill>
                <a:latin typeface="+mn-lt"/>
                <a:ea typeface="+mn-ea"/>
                <a:cs typeface="+mn-cs"/>
              </a:rPr>
              <a:t> een vergrijzende samenleving en </a:t>
            </a:r>
            <a:r>
              <a:rPr lang="qaa-Latn-001" sz="1200" kern="1200" noProof="0" dirty="0">
                <a:solidFill>
                  <a:schemeClr val="tx1"/>
                </a:solidFill>
                <a:latin typeface="+mn-lt"/>
                <a:ea typeface="+mn-ea"/>
                <a:cs typeface="+mn-cs"/>
              </a:rPr>
              <a:t>3. </a:t>
            </a:r>
            <a:r>
              <a:rPr lang="nl-NL" sz="1200" kern="1200" noProof="0" dirty="0">
                <a:solidFill>
                  <a:schemeClr val="tx1"/>
                </a:solidFill>
                <a:latin typeface="+mn-lt"/>
                <a:ea typeface="+mn-ea"/>
                <a:cs typeface="+mn-cs"/>
              </a:rPr>
              <a:t>indexeringen.</a:t>
            </a:r>
            <a:br>
              <a:rPr lang="qaa-Latn-001" sz="1200" kern="1200" noProof="0" dirty="0">
                <a:solidFill>
                  <a:schemeClr val="tx1"/>
                </a:solidFill>
                <a:latin typeface="+mn-lt"/>
                <a:ea typeface="+mn-ea"/>
                <a:cs typeface="+mn-cs"/>
              </a:rPr>
            </a:br>
            <a:br>
              <a:rPr lang="nl-NL" sz="1200" kern="1200" noProof="0" dirty="0">
                <a:solidFill>
                  <a:schemeClr val="tx1"/>
                </a:solidFill>
                <a:latin typeface="+mn-lt"/>
                <a:ea typeface="+mn-ea"/>
                <a:cs typeface="+mn-cs"/>
              </a:rPr>
            </a:br>
            <a:r>
              <a:rPr lang="nl-NL" sz="1200" kern="1200" noProof="0" dirty="0">
                <a:solidFill>
                  <a:schemeClr val="tx1"/>
                </a:solidFill>
                <a:latin typeface="+mn-lt"/>
                <a:ea typeface="+mn-ea"/>
                <a:cs typeface="+mn-cs"/>
              </a:rPr>
              <a:t>2. </a:t>
            </a:r>
            <a:r>
              <a:rPr lang="nl-NL" sz="1200" u="sng" kern="1200" noProof="0" dirty="0">
                <a:solidFill>
                  <a:schemeClr val="tx1"/>
                </a:solidFill>
                <a:latin typeface="+mn-lt"/>
                <a:ea typeface="+mn-ea"/>
                <a:cs typeface="+mn-cs"/>
              </a:rPr>
              <a:t>Eigen Bijdrage Wmo</a:t>
            </a:r>
            <a:r>
              <a:rPr lang="nl-NL" sz="1200" kern="1200" noProof="0" dirty="0">
                <a:solidFill>
                  <a:schemeClr val="tx1"/>
                </a:solidFill>
                <a:latin typeface="+mn-lt"/>
                <a:ea typeface="+mn-ea"/>
                <a:cs typeface="+mn-cs"/>
              </a:rPr>
              <a:t>: </a:t>
            </a:r>
            <a:r>
              <a:rPr lang="qaa-Latn-001" sz="1200" kern="1200" noProof="0" dirty="0">
                <a:solidFill>
                  <a:schemeClr val="tx1"/>
                </a:solidFill>
                <a:latin typeface="+mn-lt"/>
                <a:ea typeface="+mn-ea"/>
                <a:cs typeface="+mn-cs"/>
              </a:rPr>
              <a:t>i</a:t>
            </a:r>
            <a:r>
              <a:rPr lang="nl-NL" sz="1200" kern="1200" noProof="0" dirty="0">
                <a:solidFill>
                  <a:schemeClr val="tx1"/>
                </a:solidFill>
                <a:latin typeface="+mn-lt"/>
                <a:ea typeface="+mn-ea"/>
                <a:cs typeface="+mn-cs"/>
              </a:rPr>
              <a:t>n 202</a:t>
            </a:r>
            <a:r>
              <a:rPr lang="qaa-Latn-001" sz="1200" kern="1200" noProof="0" dirty="0">
                <a:solidFill>
                  <a:schemeClr val="tx1"/>
                </a:solidFill>
                <a:latin typeface="+mn-lt"/>
                <a:ea typeface="+mn-ea"/>
                <a:cs typeface="+mn-cs"/>
              </a:rPr>
              <a:t>3</a:t>
            </a:r>
            <a:r>
              <a:rPr lang="nl-NL" sz="1200" kern="1200" noProof="0" dirty="0">
                <a:solidFill>
                  <a:schemeClr val="tx1"/>
                </a:solidFill>
                <a:latin typeface="+mn-lt"/>
                <a:ea typeface="+mn-ea"/>
                <a:cs typeface="+mn-cs"/>
              </a:rPr>
              <a:t> zijn de inkomsten </a:t>
            </a:r>
            <a:r>
              <a:rPr lang="qaa-Latn-001" sz="1200" kern="1200" noProof="0" dirty="0">
                <a:solidFill>
                  <a:schemeClr val="tx1"/>
                </a:solidFill>
                <a:latin typeface="+mn-lt"/>
                <a:ea typeface="+mn-ea"/>
                <a:cs typeface="+mn-cs"/>
              </a:rPr>
              <a:t>iets opgelopen</a:t>
            </a:r>
            <a:r>
              <a:rPr lang="nl-NL" sz="1200" kern="1200" noProof="0" dirty="0">
                <a:solidFill>
                  <a:schemeClr val="tx1"/>
                </a:solidFill>
                <a:latin typeface="+mn-lt"/>
                <a:ea typeface="+mn-ea"/>
                <a:cs typeface="+mn-cs"/>
              </a:rPr>
              <a:t> ten opzichte van 202</a:t>
            </a:r>
            <a:r>
              <a:rPr lang="qaa-Latn-001" sz="1200" kern="1200" noProof="0" dirty="0">
                <a:solidFill>
                  <a:schemeClr val="tx1"/>
                </a:solidFill>
                <a:latin typeface="+mn-lt"/>
                <a:ea typeface="+mn-ea"/>
                <a:cs typeface="+mn-cs"/>
              </a:rPr>
              <a:t>2 (</a:t>
            </a:r>
            <a:r>
              <a:rPr lang="nl-NL" sz="1200" kern="1200" noProof="0" dirty="0">
                <a:solidFill>
                  <a:schemeClr val="tx1"/>
                </a:solidFill>
                <a:latin typeface="+mn-lt"/>
                <a:ea typeface="+mn-ea"/>
                <a:cs typeface="+mn-cs"/>
              </a:rPr>
              <a:t>€ </a:t>
            </a:r>
            <a:r>
              <a:rPr lang="qaa-Latn-001" sz="1200" kern="1200" noProof="0" dirty="0">
                <a:solidFill>
                  <a:schemeClr val="tx1"/>
                </a:solidFill>
                <a:latin typeface="+mn-lt"/>
                <a:ea typeface="+mn-ea"/>
                <a:cs typeface="+mn-cs"/>
              </a:rPr>
              <a:t>141.690 in 2023 ten opzichte van </a:t>
            </a:r>
            <a:r>
              <a:rPr lang="nl-NL" sz="1200" kern="1200" noProof="0" dirty="0">
                <a:solidFill>
                  <a:schemeClr val="tx1"/>
                </a:solidFill>
                <a:latin typeface="+mn-lt"/>
                <a:ea typeface="+mn-ea"/>
                <a:cs typeface="+mn-cs"/>
              </a:rPr>
              <a:t>€ </a:t>
            </a:r>
            <a:r>
              <a:rPr lang="qaa-Latn-001" sz="1200" kern="1200" noProof="0" dirty="0">
                <a:solidFill>
                  <a:schemeClr val="tx1"/>
                </a:solidFill>
                <a:latin typeface="+mn-lt"/>
                <a:ea typeface="+mn-ea"/>
                <a:cs typeface="+mn-cs"/>
              </a:rPr>
              <a:t>128.480 euro in 2022), maar nog steeds niet zo hoog als in 2019.</a:t>
            </a:r>
            <a:r>
              <a:rPr lang="nl-NL" sz="1200" kern="1200" noProof="0" dirty="0">
                <a:solidFill>
                  <a:schemeClr val="tx1"/>
                </a:solidFill>
                <a:latin typeface="+mn-lt"/>
                <a:ea typeface="+mn-ea"/>
                <a:cs typeface="+mn-cs"/>
              </a:rPr>
              <a:t> In 2019 was het abonnementstarief gedeeltelijk ingevoerd waardoor de inkomensafhankelijke eigen bijdrage nog voor begeleiding en hulp bij het huishouden gold.</a:t>
            </a:r>
            <a:endParaRPr lang="qaa-Latn-001" sz="1200" kern="1200" noProof="0" dirty="0">
              <a:solidFill>
                <a:schemeClr val="tx1"/>
              </a:solidFill>
              <a:latin typeface="+mn-lt"/>
              <a:ea typeface="+mn-ea"/>
              <a:cs typeface="+mn-cs"/>
            </a:endParaRPr>
          </a:p>
          <a:p>
            <a:pPr algn="l"/>
            <a:br>
              <a:rPr lang="nl-NL" sz="1200" kern="1200" noProof="0" dirty="0">
                <a:solidFill>
                  <a:schemeClr val="tx1"/>
                </a:solidFill>
                <a:latin typeface="+mn-lt"/>
                <a:ea typeface="+mn-ea"/>
                <a:cs typeface="+mn-cs"/>
              </a:rPr>
            </a:br>
            <a:r>
              <a:rPr lang="nl-NL" sz="1200" kern="1200" noProof="0" dirty="0">
                <a:solidFill>
                  <a:schemeClr val="tx1"/>
                </a:solidFill>
                <a:latin typeface="+mn-lt"/>
                <a:ea typeface="+mn-ea"/>
                <a:cs typeface="+mn-cs"/>
              </a:rPr>
              <a:t>3. </a:t>
            </a:r>
            <a:r>
              <a:rPr lang="nl-NL" sz="1200" u="sng" kern="1200" noProof="0" dirty="0">
                <a:solidFill>
                  <a:schemeClr val="tx1"/>
                </a:solidFill>
                <a:latin typeface="+mn-lt"/>
                <a:ea typeface="+mn-ea"/>
                <a:cs typeface="+mn-cs"/>
              </a:rPr>
              <a:t>Zelfstandig leven Wmo</a:t>
            </a:r>
            <a:r>
              <a:rPr lang="nl-NL" sz="1200" kern="1200" noProof="0" dirty="0">
                <a:solidFill>
                  <a:schemeClr val="tx1"/>
                </a:solidFill>
                <a:latin typeface="+mn-lt"/>
                <a:ea typeface="+mn-ea"/>
                <a:cs typeface="+mn-cs"/>
              </a:rPr>
              <a:t>: Er is een verandering geweest tussen 2021 en 202</a:t>
            </a:r>
            <a:r>
              <a:rPr lang="qaa-Latn-001" sz="1200" kern="1200" noProof="0" dirty="0">
                <a:solidFill>
                  <a:schemeClr val="tx1"/>
                </a:solidFill>
                <a:latin typeface="+mn-lt"/>
                <a:ea typeface="+mn-ea"/>
                <a:cs typeface="+mn-cs"/>
              </a:rPr>
              <a:t>2</a:t>
            </a:r>
            <a:r>
              <a:rPr lang="nl-NL" sz="1200" kern="1200" noProof="0" dirty="0">
                <a:solidFill>
                  <a:schemeClr val="tx1"/>
                </a:solidFill>
                <a:latin typeface="+mn-lt"/>
                <a:ea typeface="+mn-ea"/>
                <a:cs typeface="+mn-cs"/>
              </a:rPr>
              <a:t> in de wijze van financiering. In 2021 werd er gedeclareerd op basis van</a:t>
            </a:r>
            <a:r>
              <a:rPr lang="qaa-Latn-001" sz="1200" kern="1200" noProof="0" dirty="0">
                <a:solidFill>
                  <a:schemeClr val="tx1"/>
                </a:solidFill>
                <a:latin typeface="+mn-lt"/>
                <a:ea typeface="+mn-ea"/>
                <a:cs typeface="+mn-cs"/>
              </a:rPr>
              <a:t> </a:t>
            </a:r>
            <a:r>
              <a:rPr lang="nl-NL" sz="1200" kern="1200" noProof="0" dirty="0">
                <a:solidFill>
                  <a:schemeClr val="tx1"/>
                </a:solidFill>
                <a:latin typeface="+mn-lt"/>
                <a:ea typeface="+mn-ea"/>
                <a:cs typeface="+mn-cs"/>
              </a:rPr>
              <a:t>resultaatfinanciering en in 2022 is dit veranderd naar prestatiefinanciering. </a:t>
            </a:r>
            <a:r>
              <a:rPr lang="qaa-Latn-001" sz="1200" kern="1200" noProof="0" dirty="0">
                <a:solidFill>
                  <a:schemeClr val="tx1"/>
                </a:solidFill>
                <a:latin typeface="+mn-lt"/>
                <a:ea typeface="+mn-ea"/>
                <a:cs typeface="+mn-cs"/>
              </a:rPr>
              <a:t>Sinds de verandering in financiering is er een dalende trend zichtbaar. </a:t>
            </a:r>
            <a:r>
              <a:rPr lang="nl-NL" sz="1200" kern="1200" noProof="0" dirty="0">
                <a:solidFill>
                  <a:schemeClr val="tx1"/>
                </a:solidFill>
                <a:latin typeface="+mn-lt"/>
                <a:ea typeface="+mn-ea"/>
                <a:cs typeface="+mn-cs"/>
              </a:rPr>
              <a:t>I</a:t>
            </a:r>
            <a:r>
              <a:rPr lang="qaa-Latn-001" sz="1200" kern="1200" noProof="0" dirty="0">
                <a:solidFill>
                  <a:schemeClr val="tx1"/>
                </a:solidFill>
                <a:latin typeface="+mn-lt"/>
                <a:ea typeface="+mn-ea"/>
                <a:cs typeface="+mn-cs"/>
              </a:rPr>
              <a:t>n 2023 zijn de kosten van zelfstandig leven </a:t>
            </a:r>
            <a:r>
              <a:rPr lang="nl-NL" sz="1200" kern="1200" noProof="0" dirty="0">
                <a:solidFill>
                  <a:srgbClr val="FF0000"/>
                </a:solidFill>
                <a:latin typeface="+mn-lt"/>
                <a:ea typeface="+mn-ea"/>
                <a:cs typeface="+mn-cs"/>
              </a:rPr>
              <a:t>Wmo</a:t>
            </a:r>
            <a:r>
              <a:rPr lang="qaa-Latn-001" sz="1200" kern="1200" noProof="0" dirty="0">
                <a:solidFill>
                  <a:schemeClr val="tx1"/>
                </a:solidFill>
                <a:latin typeface="+mn-lt"/>
                <a:ea typeface="+mn-ea"/>
                <a:cs typeface="+mn-cs"/>
              </a:rPr>
              <a:t> gedaald met </a:t>
            </a:r>
            <a:r>
              <a:rPr lang="nl-NL" sz="1200" kern="1200" noProof="0" dirty="0">
                <a:solidFill>
                  <a:schemeClr val="tx1"/>
                </a:solidFill>
                <a:latin typeface="+mn-lt"/>
                <a:ea typeface="+mn-ea"/>
                <a:cs typeface="+mn-cs"/>
              </a:rPr>
              <a:t>€ </a:t>
            </a:r>
            <a:r>
              <a:rPr lang="qaa-Latn-001" sz="1200" kern="1200" noProof="0" dirty="0">
                <a:solidFill>
                  <a:schemeClr val="tx1"/>
                </a:solidFill>
                <a:latin typeface="+mn-lt"/>
                <a:ea typeface="+mn-ea"/>
                <a:cs typeface="+mn-cs"/>
              </a:rPr>
              <a:t>12.572, naar </a:t>
            </a:r>
            <a:r>
              <a:rPr lang="nl-NL" sz="1200" kern="1200" noProof="0" dirty="0">
                <a:solidFill>
                  <a:schemeClr val="tx1"/>
                </a:solidFill>
                <a:latin typeface="+mn-lt"/>
                <a:ea typeface="+mn-ea"/>
                <a:cs typeface="+mn-cs"/>
              </a:rPr>
              <a:t>€ </a:t>
            </a:r>
            <a:r>
              <a:rPr lang="qaa-Latn-001" sz="1200" kern="1200" noProof="0" dirty="0">
                <a:solidFill>
                  <a:schemeClr val="tx1"/>
                </a:solidFill>
                <a:latin typeface="+mn-lt"/>
                <a:ea typeface="+mn-ea"/>
                <a:cs typeface="+mn-cs"/>
              </a:rPr>
              <a:t>751.616. </a:t>
            </a:r>
            <a:r>
              <a:rPr lang="nl-NL" sz="1200" kern="1200" noProof="0" dirty="0">
                <a:solidFill>
                  <a:schemeClr val="tx1"/>
                </a:solidFill>
                <a:latin typeface="+mn-lt"/>
                <a:ea typeface="+mn-ea"/>
                <a:cs typeface="+mn-cs"/>
              </a:rPr>
              <a:t>Omdat de trend in aantallen geen grote wijzigingen laten zien, is ook de aanname dat de verandering veroorzaakt wordt door de wijze in financiering.</a:t>
            </a:r>
            <a:endParaRPr lang="qaa-Latn-001" sz="1200" kern="1200" noProof="0" dirty="0">
              <a:solidFill>
                <a:schemeClr val="tx1"/>
              </a:solidFill>
              <a:latin typeface="+mn-lt"/>
              <a:ea typeface="+mn-ea"/>
              <a:cs typeface="+mn-cs"/>
            </a:endParaRPr>
          </a:p>
          <a:p>
            <a:pPr algn="l"/>
            <a:br>
              <a:rPr lang="nl-NL" sz="1200" kern="1200" noProof="0" dirty="0">
                <a:solidFill>
                  <a:schemeClr val="tx1"/>
                </a:solidFill>
                <a:latin typeface="+mn-lt"/>
                <a:ea typeface="+mn-ea"/>
                <a:cs typeface="+mn-cs"/>
              </a:rPr>
            </a:br>
            <a:r>
              <a:rPr lang="nl-NL" sz="1200" kern="1200" noProof="0" dirty="0">
                <a:solidFill>
                  <a:schemeClr val="tx1"/>
                </a:solidFill>
                <a:latin typeface="+mn-lt"/>
                <a:ea typeface="+mn-ea"/>
                <a:cs typeface="+mn-cs"/>
              </a:rPr>
              <a:t>4. </a:t>
            </a:r>
            <a:r>
              <a:rPr lang="nl-NL" sz="1200" u="sng" kern="1200" noProof="0" dirty="0">
                <a:solidFill>
                  <a:schemeClr val="tx1"/>
                </a:solidFill>
                <a:latin typeface="+mn-lt"/>
                <a:ea typeface="+mn-ea"/>
                <a:cs typeface="+mn-cs"/>
              </a:rPr>
              <a:t>Woonvoorzieningen</a:t>
            </a:r>
            <a:r>
              <a:rPr lang="nl-NL" sz="1200" kern="1200" noProof="0" dirty="0">
                <a:solidFill>
                  <a:schemeClr val="tx1"/>
                </a:solidFill>
                <a:latin typeface="+mn-lt"/>
                <a:ea typeface="+mn-ea"/>
                <a:cs typeface="+mn-cs"/>
              </a:rPr>
              <a:t>: Over de jaren 2019 – 2022 blijft het budget </a:t>
            </a:r>
            <a:r>
              <a:rPr lang="qaa-Latn-001" sz="1200" kern="1200" noProof="0" dirty="0">
                <a:solidFill>
                  <a:schemeClr val="tx1"/>
                </a:solidFill>
                <a:latin typeface="+mn-lt"/>
                <a:ea typeface="+mn-ea"/>
                <a:cs typeface="+mn-cs"/>
              </a:rPr>
              <a:t>redelijk </a:t>
            </a:r>
            <a:r>
              <a:rPr lang="nl-NL" sz="1200" kern="1200" noProof="0" dirty="0">
                <a:solidFill>
                  <a:schemeClr val="tx1"/>
                </a:solidFill>
                <a:latin typeface="+mn-lt"/>
                <a:ea typeface="+mn-ea"/>
                <a:cs typeface="+mn-cs"/>
              </a:rPr>
              <a:t>stabiel. We zien verhoogde uitgaven in 2021 (€ 380.446 euro)</a:t>
            </a:r>
            <a:r>
              <a:rPr lang="qaa-Latn-001" sz="1200" kern="1200" noProof="0" dirty="0">
                <a:solidFill>
                  <a:schemeClr val="tx1"/>
                </a:solidFill>
                <a:latin typeface="+mn-lt"/>
                <a:ea typeface="+mn-ea"/>
                <a:cs typeface="+mn-cs"/>
              </a:rPr>
              <a:t> en 2023 (</a:t>
            </a:r>
            <a:r>
              <a:rPr lang="nl-NL" sz="1200" kern="1200" noProof="0" dirty="0">
                <a:solidFill>
                  <a:schemeClr val="tx1"/>
                </a:solidFill>
                <a:latin typeface="+mn-lt"/>
                <a:ea typeface="+mn-ea"/>
                <a:cs typeface="+mn-cs"/>
              </a:rPr>
              <a:t>€</a:t>
            </a:r>
            <a:r>
              <a:rPr lang="qaa-Latn-001" sz="1200" kern="1200" noProof="0" dirty="0">
                <a:solidFill>
                  <a:schemeClr val="tx1"/>
                </a:solidFill>
                <a:latin typeface="+mn-lt"/>
                <a:ea typeface="+mn-ea"/>
                <a:cs typeface="+mn-cs"/>
              </a:rPr>
              <a:t> 392.837)</a:t>
            </a:r>
            <a:r>
              <a:rPr lang="nl-NL" sz="1200" kern="1200" noProof="0" dirty="0">
                <a:solidFill>
                  <a:schemeClr val="tx1"/>
                </a:solidFill>
                <a:latin typeface="+mn-lt"/>
                <a:ea typeface="+mn-ea"/>
                <a:cs typeface="+mn-cs"/>
              </a:rPr>
              <a:t>.</a:t>
            </a:r>
            <a:r>
              <a:rPr lang="qaa-Latn-001" sz="1200" kern="1200" noProof="0" dirty="0">
                <a:solidFill>
                  <a:schemeClr val="tx1"/>
                </a:solidFill>
                <a:latin typeface="+mn-lt"/>
                <a:ea typeface="+mn-ea"/>
                <a:cs typeface="+mn-cs"/>
              </a:rPr>
              <a:t> </a:t>
            </a:r>
            <a:r>
              <a:rPr lang="nl-NL" sz="1200" kern="1200" noProof="0" dirty="0">
                <a:solidFill>
                  <a:schemeClr val="tx1"/>
                </a:solidFill>
                <a:latin typeface="+mn-lt"/>
                <a:ea typeface="+mn-ea"/>
                <a:cs typeface="+mn-cs"/>
              </a:rPr>
              <a:t>In 2021 is een minder groot beroep gedaan op dit product, maar de gemiddelde waarde is gestegen. Ook kijkend naar de top 10 boekingen op basis van bedrag valt op dat in 2021 hogere bedragen weggeschreven worden, ten opzichte van 2022. </a:t>
            </a:r>
            <a:r>
              <a:rPr lang="qaa-Latn-001" sz="1200" kern="1200" noProof="0" dirty="0">
                <a:solidFill>
                  <a:schemeClr val="tx1"/>
                </a:solidFill>
                <a:latin typeface="+mn-lt"/>
                <a:ea typeface="+mn-ea"/>
                <a:cs typeface="+mn-cs"/>
              </a:rPr>
              <a:t>Deze trend heeft zich in 2023 doorgezet, waardoor de woonvoorzieningen met </a:t>
            </a:r>
            <a:r>
              <a:rPr lang="nl-NL" sz="1200" kern="1200" noProof="0" dirty="0">
                <a:solidFill>
                  <a:schemeClr val="tx1"/>
                </a:solidFill>
                <a:latin typeface="+mn-lt"/>
                <a:ea typeface="+mn-ea"/>
                <a:cs typeface="+mn-cs"/>
              </a:rPr>
              <a:t>€ </a:t>
            </a:r>
            <a:r>
              <a:rPr lang="qaa-Latn-001" sz="1200" kern="1200" noProof="0" dirty="0">
                <a:solidFill>
                  <a:schemeClr val="tx1"/>
                </a:solidFill>
                <a:latin typeface="+mn-lt"/>
                <a:ea typeface="+mn-ea"/>
                <a:cs typeface="+mn-cs"/>
              </a:rPr>
              <a:t>79.538 zijn gestegen in 2023. Deze kostenpost is sterk afhankelijk van het type woonvoorziening waar een cliënt behoefte aan heeft. Zo valt bijvoorbeeld het installeren van een steunstang in de douche onder de noemer woonvoorziening. </a:t>
            </a:r>
            <a:r>
              <a:rPr lang="nl-NL" sz="1200" kern="1200" noProof="0" dirty="0">
                <a:solidFill>
                  <a:schemeClr val="tx1"/>
                </a:solidFill>
                <a:latin typeface="+mn-lt"/>
                <a:ea typeface="+mn-ea"/>
                <a:cs typeface="+mn-cs"/>
              </a:rPr>
              <a:t>H</a:t>
            </a:r>
            <a:r>
              <a:rPr lang="qaa-Latn-001" sz="1200" kern="1200" noProof="0" dirty="0">
                <a:solidFill>
                  <a:schemeClr val="tx1"/>
                </a:solidFill>
                <a:latin typeface="+mn-lt"/>
                <a:ea typeface="+mn-ea"/>
                <a:cs typeface="+mn-cs"/>
              </a:rPr>
              <a:t>et rolstoelvriendelijk maken van een woning, waaronder het verbreden van alle ingangen in een woning, valt ook onder de noemer woonvoorziening. </a:t>
            </a:r>
            <a:r>
              <a:rPr lang="nl-NL" sz="1200" kern="1200" noProof="0" dirty="0">
                <a:solidFill>
                  <a:schemeClr val="tx1"/>
                </a:solidFill>
                <a:latin typeface="+mn-lt"/>
                <a:ea typeface="+mn-ea"/>
                <a:cs typeface="+mn-cs"/>
              </a:rPr>
              <a:t>H</a:t>
            </a:r>
            <a:r>
              <a:rPr lang="qaa-Latn-001" sz="1200" kern="1200" noProof="0" dirty="0">
                <a:solidFill>
                  <a:schemeClr val="tx1"/>
                </a:solidFill>
                <a:latin typeface="+mn-lt"/>
                <a:ea typeface="+mn-ea"/>
                <a:cs typeface="+mn-cs"/>
              </a:rPr>
              <a:t>ier zijn natuurlijk andere kosten mee gemoeid. </a:t>
            </a:r>
          </a:p>
          <a:p>
            <a:pPr algn="l"/>
            <a:endParaRPr lang="nl-NL" sz="1200" kern="1200" noProof="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qaa-Latn-001" sz="1200" b="0" kern="1200" noProof="0" dirty="0">
                <a:solidFill>
                  <a:schemeClr val="tx1"/>
                </a:solidFill>
                <a:latin typeface="+mn-lt"/>
                <a:ea typeface="+mn-ea"/>
                <a:cs typeface="+mn-cs"/>
                <a:sym typeface="Wingdings" panose="05000000000000000000" pitchFamily="2" charset="2"/>
              </a:rPr>
              <a:t>5</a:t>
            </a:r>
            <a:r>
              <a:rPr lang="qaa-Latn-001" sz="1200" b="0" u="none" kern="1200" noProof="0" dirty="0">
                <a:solidFill>
                  <a:schemeClr val="tx1"/>
                </a:solidFill>
                <a:latin typeface="+mn-lt"/>
                <a:ea typeface="+mn-ea"/>
                <a:cs typeface="+mn-cs"/>
                <a:sym typeface="Wingdings" panose="05000000000000000000" pitchFamily="2" charset="2"/>
              </a:rPr>
              <a:t>. </a:t>
            </a:r>
            <a:r>
              <a:rPr lang="qaa-Latn-001" sz="1200" b="0" u="sng" kern="1200" noProof="0" dirty="0">
                <a:solidFill>
                  <a:schemeClr val="tx1"/>
                </a:solidFill>
                <a:latin typeface="+mn-lt"/>
                <a:ea typeface="+mn-ea"/>
                <a:cs typeface="+mn-cs"/>
                <a:sym typeface="Wingdings" panose="05000000000000000000" pitchFamily="2" charset="2"/>
              </a:rPr>
              <a:t>PGB Wmo</a:t>
            </a:r>
            <a:r>
              <a:rPr lang="qaa-Latn-001" sz="1200" b="0" kern="1200" noProof="0" dirty="0">
                <a:solidFill>
                  <a:schemeClr val="tx1"/>
                </a:solidFill>
                <a:latin typeface="+mn-lt"/>
                <a:ea typeface="+mn-ea"/>
                <a:cs typeface="+mn-cs"/>
                <a:sym typeface="Wingdings" panose="05000000000000000000" pitchFamily="2" charset="2"/>
              </a:rPr>
              <a:t>: Over de jaren 2019-2022 is er een lichte daling zichtbaar in de kosten voor PGB’s Wmo. </a:t>
            </a:r>
            <a:r>
              <a:rPr lang="nl-NL" sz="1200" b="0" kern="1200" noProof="0" dirty="0">
                <a:solidFill>
                  <a:schemeClr val="tx1"/>
                </a:solidFill>
                <a:latin typeface="+mn-lt"/>
                <a:ea typeface="+mn-ea"/>
                <a:cs typeface="+mn-cs"/>
                <a:sym typeface="Wingdings" panose="05000000000000000000" pitchFamily="2" charset="2"/>
              </a:rPr>
              <a:t>I</a:t>
            </a:r>
            <a:r>
              <a:rPr lang="qaa-Latn-001" sz="1200" b="0" kern="1200" noProof="0" dirty="0">
                <a:solidFill>
                  <a:schemeClr val="tx1"/>
                </a:solidFill>
                <a:latin typeface="+mn-lt"/>
                <a:ea typeface="+mn-ea"/>
                <a:cs typeface="+mn-cs"/>
                <a:sym typeface="Wingdings" panose="05000000000000000000" pitchFamily="2" charset="2"/>
              </a:rPr>
              <a:t>n 2023 zijn de kosten met </a:t>
            </a:r>
            <a:r>
              <a:rPr lang="nl-NL" sz="1200" kern="1200" noProof="0" dirty="0">
                <a:solidFill>
                  <a:schemeClr val="tx1"/>
                </a:solidFill>
                <a:latin typeface="+mn-lt"/>
                <a:ea typeface="+mn-ea"/>
                <a:cs typeface="+mn-cs"/>
              </a:rPr>
              <a:t>€</a:t>
            </a:r>
            <a:r>
              <a:rPr lang="qaa-Latn-001" sz="1200" kern="1200" noProof="0" dirty="0">
                <a:solidFill>
                  <a:schemeClr val="tx1"/>
                </a:solidFill>
                <a:latin typeface="+mn-lt"/>
                <a:ea typeface="+mn-ea"/>
                <a:cs typeface="+mn-cs"/>
              </a:rPr>
              <a:t> </a:t>
            </a:r>
            <a:r>
              <a:rPr lang="qaa-Latn-001" sz="1200" b="0" kern="1200" noProof="0" dirty="0">
                <a:solidFill>
                  <a:schemeClr val="tx1"/>
                </a:solidFill>
                <a:latin typeface="+mn-lt"/>
                <a:ea typeface="+mn-ea"/>
                <a:cs typeface="+mn-cs"/>
                <a:sym typeface="Wingdings" panose="05000000000000000000" pitchFamily="2" charset="2"/>
              </a:rPr>
              <a:t>11.100 gestegen ten opzichte van 2022. Dit kan mogelijk worden verklaard door stijgende personeelskosten</a:t>
            </a:r>
            <a:r>
              <a:rPr lang="nl-NL" sz="1200" b="0" kern="1200" noProof="0" dirty="0">
                <a:solidFill>
                  <a:schemeClr val="tx1"/>
                </a:solidFill>
                <a:latin typeface="+mn-lt"/>
                <a:ea typeface="+mn-ea"/>
                <a:cs typeface="+mn-cs"/>
                <a:sym typeface="Wingdings" panose="05000000000000000000" pitchFamily="2" charset="2"/>
              </a:rPr>
              <a:t> en een rechterlijke uitspraak over het bieden van een tarief passend bij de CAO en wettelijk minimumloon, ook als het om zorg vanuit het sociale netwerk gaat</a:t>
            </a:r>
            <a:r>
              <a:rPr lang="qaa-Latn-001" sz="1200" b="0" kern="1200" noProof="0" dirty="0">
                <a:solidFill>
                  <a:schemeClr val="tx1"/>
                </a:solidFill>
                <a:latin typeface="+mn-lt"/>
                <a:ea typeface="+mn-ea"/>
                <a:cs typeface="+mn-cs"/>
                <a:sym typeface="Wingdings" panose="05000000000000000000" pitchFamily="2" charset="2"/>
              </a:rPr>
              <a:t>.</a:t>
            </a:r>
          </a:p>
          <a:p>
            <a:pPr marL="0" marR="0" lvl="0" indent="0" algn="l" defTabSz="914400" rtl="0" eaLnBrk="1" fontAlgn="auto" latinLnBrk="0" hangingPunct="1">
              <a:lnSpc>
                <a:spcPct val="100000"/>
              </a:lnSpc>
              <a:spcBef>
                <a:spcPts val="0"/>
              </a:spcBef>
              <a:spcAft>
                <a:spcPts val="0"/>
              </a:spcAft>
              <a:buClrTx/>
              <a:buSzTx/>
              <a:buFontTx/>
              <a:buNone/>
              <a:tabLst/>
              <a:defRPr/>
            </a:pPr>
            <a:br>
              <a:rPr lang="qaa-Latn-001" sz="1200" b="1" kern="1200" noProof="0" dirty="0">
                <a:solidFill>
                  <a:schemeClr val="tx1"/>
                </a:solidFill>
                <a:latin typeface="+mn-lt"/>
                <a:ea typeface="+mn-ea"/>
                <a:cs typeface="+mn-cs"/>
                <a:sym typeface="Wingdings" panose="05000000000000000000" pitchFamily="2" charset="2"/>
              </a:rPr>
            </a:br>
            <a:r>
              <a:rPr lang="nl-NL" sz="1200" u="sng" kern="1200" dirty="0">
                <a:solidFill>
                  <a:schemeClr val="tx1"/>
                </a:solidFill>
                <a:latin typeface="+mn-lt"/>
                <a:ea typeface="+mn-ea"/>
                <a:cs typeface="+mn-cs"/>
              </a:rPr>
              <a:t>2019 – 202</a:t>
            </a:r>
            <a:r>
              <a:rPr lang="qaa-Latn-001" sz="1200" u="sng" kern="1200" dirty="0">
                <a:solidFill>
                  <a:schemeClr val="tx1"/>
                </a:solidFill>
                <a:latin typeface="+mn-lt"/>
                <a:ea typeface="+mn-ea"/>
                <a:cs typeface="+mn-cs"/>
              </a:rPr>
              <a:t>3</a:t>
            </a:r>
            <a:r>
              <a:rPr lang="nl-NL" sz="1200" u="sng" kern="1200" dirty="0">
                <a:solidFill>
                  <a:schemeClr val="tx1"/>
                </a:solidFill>
                <a:latin typeface="+mn-lt"/>
                <a:ea typeface="+mn-ea"/>
                <a:cs typeface="+mn-cs"/>
              </a:rPr>
              <a:t> </a:t>
            </a:r>
            <a:r>
              <a:rPr lang="nl-NL" sz="1200" kern="1200" dirty="0">
                <a:solidFill>
                  <a:schemeClr val="tx1"/>
                </a:solidFill>
                <a:latin typeface="+mn-lt"/>
                <a:ea typeface="+mn-ea"/>
                <a:cs typeface="+mn-cs"/>
              </a:rPr>
              <a:t>We constateren dat de Wmo-uitgaven over het algemeen gezien stabiel blijven. </a:t>
            </a:r>
          </a:p>
        </p:txBody>
      </p:sp>
      <p:sp>
        <p:nvSpPr>
          <p:cNvPr id="4" name="Tijdelijke aanduiding voor dianummer 3"/>
          <p:cNvSpPr>
            <a:spLocks noGrp="1"/>
          </p:cNvSpPr>
          <p:nvPr>
            <p:ph type="sldNum" sz="quarter" idx="5"/>
          </p:nvPr>
        </p:nvSpPr>
        <p:spPr/>
        <p:txBody>
          <a:bodyPr/>
          <a:lstStyle/>
          <a:p>
            <a:fld id="{18D54A27-7E31-4CBC-BB8E-15E3B4A03561}" type="slidenum">
              <a:rPr lang="nl-NL" smtClean="0"/>
              <a:t>9</a:t>
            </a:fld>
            <a:endParaRPr lang="nl-NL"/>
          </a:p>
        </p:txBody>
      </p:sp>
    </p:spTree>
    <p:extLst>
      <p:ext uri="{BB962C8B-B14F-4D97-AF65-F5344CB8AC3E}">
        <p14:creationId xmlns:p14="http://schemas.microsoft.com/office/powerpoint/2010/main" val="336681870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dia">
    <p:spTree>
      <p:nvGrpSpPr>
        <p:cNvPr id="1" name=""/>
        <p:cNvGrpSpPr/>
        <p:nvPr/>
      </p:nvGrpSpPr>
      <p:grpSpPr>
        <a:xfrm>
          <a:off x="0" y="0"/>
          <a:ext cx="0" cy="0"/>
          <a:chOff x="0" y="0"/>
          <a:chExt cx="0" cy="0"/>
        </a:xfrm>
      </p:grpSpPr>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750480"/>
            <a:ext cx="9144000" cy="5134904"/>
          </a:xfrm>
          <a:prstGeom prst="rect">
            <a:avLst/>
          </a:prstGeom>
        </p:spPr>
      </p:pic>
      <p:sp>
        <p:nvSpPr>
          <p:cNvPr id="4" name="Tijdelijke aanduiding voor datum 3"/>
          <p:cNvSpPr>
            <a:spLocks noGrp="1"/>
          </p:cNvSpPr>
          <p:nvPr>
            <p:ph type="dt" sz="half" idx="10"/>
          </p:nvPr>
        </p:nvSpPr>
        <p:spPr/>
        <p:txBody>
          <a:bodyPr/>
          <a:lstStyle/>
          <a:p>
            <a:fld id="{B8890E53-9705-4CF0-ACE9-472DDD721263}" type="datetime1">
              <a:rPr lang="nl-NL" smtClean="0"/>
              <a:t>6-6-2024</a:t>
            </a:fld>
            <a:endParaRPr lang="nl-NL"/>
          </a:p>
        </p:txBody>
      </p:sp>
      <p:sp>
        <p:nvSpPr>
          <p:cNvPr id="5" name="Tijdelijke aanduiding voor voettekst 4"/>
          <p:cNvSpPr>
            <a:spLocks noGrp="1"/>
          </p:cNvSpPr>
          <p:nvPr>
            <p:ph type="ftr" sz="quarter" idx="11"/>
          </p:nvPr>
        </p:nvSpPr>
        <p:spPr>
          <a:xfrm>
            <a:off x="3124200" y="6356350"/>
            <a:ext cx="2895600" cy="365125"/>
          </a:xfrm>
          <a:prstGeom prst="rect">
            <a:avLst/>
          </a:prstGeom>
        </p:spPr>
        <p:txBody>
          <a:bodyPr/>
          <a:lstStyle/>
          <a:p>
            <a:endParaRPr lang="nl-NL"/>
          </a:p>
        </p:txBody>
      </p:sp>
      <p:sp>
        <p:nvSpPr>
          <p:cNvPr id="2" name="Titel 1"/>
          <p:cNvSpPr>
            <a:spLocks noGrp="1"/>
          </p:cNvSpPr>
          <p:nvPr>
            <p:ph type="title" hasCustomPrompt="1"/>
          </p:nvPr>
        </p:nvSpPr>
        <p:spPr/>
        <p:txBody>
          <a:bodyPr/>
          <a:lstStyle>
            <a:lvl1pPr>
              <a:defRPr b="1">
                <a:solidFill>
                  <a:srgbClr val="0067AB"/>
                </a:solidFill>
                <a:latin typeface="Arial" pitchFamily="34" charset="0"/>
                <a:cs typeface="Arial" pitchFamily="34" charset="0"/>
              </a:defRPr>
            </a:lvl1pPr>
          </a:lstStyle>
          <a:p>
            <a:r>
              <a:rPr lang="nl-NL"/>
              <a:t>Burgerparticipatie</a:t>
            </a:r>
          </a:p>
        </p:txBody>
      </p:sp>
      <p:pic>
        <p:nvPicPr>
          <p:cNvPr id="8" name="Picture 2" descr="D:\Dropbox\Nuenen\Visuals\logo wapen - gem.nuenen kleur jpeg (2).jpg"/>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t="24404" r="6006" b="31732"/>
          <a:stretch/>
        </p:blipFill>
        <p:spPr bwMode="auto">
          <a:xfrm>
            <a:off x="33505" y="2200921"/>
            <a:ext cx="5025606" cy="16601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61455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nl-NL"/>
              <a:t>Klik om de stijl te bewerken</a:t>
            </a:r>
          </a:p>
        </p:txBody>
      </p:sp>
      <p:sp>
        <p:nvSpPr>
          <p:cNvPr id="3" name="Tijdelijke aanduiding voor verticale tekst 2"/>
          <p:cNvSpPr>
            <a:spLocks noGrp="1"/>
          </p:cNvSpPr>
          <p:nvPr>
            <p:ph type="body" orient="vert" idx="1"/>
          </p:nvPr>
        </p:nvSpPr>
        <p:spPr>
          <a:xfrm>
            <a:off x="457200" y="1600200"/>
            <a:ext cx="8229600" cy="4525963"/>
          </a:xfrm>
          <a:prstGeom prst="rect">
            <a:avLst/>
          </a:prstGeo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E2518AB4-747F-408F-BD5E-E0DBEC8A8591}" type="datetime1">
              <a:rPr lang="nl-NL" smtClean="0"/>
              <a:t>6-6-2024</a:t>
            </a:fld>
            <a:endParaRPr lang="nl-NL"/>
          </a:p>
        </p:txBody>
      </p:sp>
      <p:sp>
        <p:nvSpPr>
          <p:cNvPr id="5" name="Tijdelijke aanduiding voor voettekst 4"/>
          <p:cNvSpPr>
            <a:spLocks noGrp="1"/>
          </p:cNvSpPr>
          <p:nvPr>
            <p:ph type="ftr" sz="quarter" idx="11"/>
          </p:nvPr>
        </p:nvSpPr>
        <p:spPr>
          <a:xfrm>
            <a:off x="3124200" y="6356350"/>
            <a:ext cx="2895600" cy="365125"/>
          </a:xfrm>
          <a:prstGeom prst="rect">
            <a:avLst/>
          </a:prstGeom>
        </p:spPr>
        <p:txBody>
          <a:bodyPr/>
          <a:lstStyle/>
          <a:p>
            <a:endParaRPr lang="nl-NL"/>
          </a:p>
        </p:txBody>
      </p:sp>
      <p:sp>
        <p:nvSpPr>
          <p:cNvPr id="6" name="Tijdelijke aanduiding voor dianummer 5"/>
          <p:cNvSpPr>
            <a:spLocks noGrp="1"/>
          </p:cNvSpPr>
          <p:nvPr>
            <p:ph type="sldNum" sz="quarter" idx="12"/>
          </p:nvPr>
        </p:nvSpPr>
        <p:spPr>
          <a:xfrm>
            <a:off x="6553200" y="6356350"/>
            <a:ext cx="2133600" cy="365125"/>
          </a:xfrm>
          <a:prstGeom prst="rect">
            <a:avLst/>
          </a:prstGeom>
        </p:spPr>
        <p:txBody>
          <a:bodyPr/>
          <a:lstStyle/>
          <a:p>
            <a:fld id="{86431B68-0A10-40A4-A491-CD3087B72298}" type="slidenum">
              <a:rPr lang="nl-NL" smtClean="0"/>
              <a:t>‹nr.›</a:t>
            </a:fld>
            <a:endParaRPr lang="nl-NL"/>
          </a:p>
        </p:txBody>
      </p:sp>
    </p:spTree>
    <p:extLst>
      <p:ext uri="{BB962C8B-B14F-4D97-AF65-F5344CB8AC3E}">
        <p14:creationId xmlns:p14="http://schemas.microsoft.com/office/powerpoint/2010/main" val="34469774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274638"/>
            <a:ext cx="2057400" cy="5851525"/>
          </a:xfrm>
          <a:prstGeom prst="rect">
            <a:avLst/>
          </a:prstGeo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457200" y="274638"/>
            <a:ext cx="6019800" cy="5851525"/>
          </a:xfrm>
          <a:prstGeom prst="rect">
            <a:avLst/>
          </a:prstGeo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517F72D9-70A6-475D-88B0-C6878ADE2EFE}" type="datetime1">
              <a:rPr lang="nl-NL" smtClean="0"/>
              <a:t>6-6-2024</a:t>
            </a:fld>
            <a:endParaRPr lang="nl-NL"/>
          </a:p>
        </p:txBody>
      </p:sp>
      <p:sp>
        <p:nvSpPr>
          <p:cNvPr id="5" name="Tijdelijke aanduiding voor voettekst 4"/>
          <p:cNvSpPr>
            <a:spLocks noGrp="1"/>
          </p:cNvSpPr>
          <p:nvPr>
            <p:ph type="ftr" sz="quarter" idx="11"/>
          </p:nvPr>
        </p:nvSpPr>
        <p:spPr>
          <a:xfrm>
            <a:off x="3124200" y="6356350"/>
            <a:ext cx="2895600" cy="365125"/>
          </a:xfrm>
          <a:prstGeom prst="rect">
            <a:avLst/>
          </a:prstGeom>
        </p:spPr>
        <p:txBody>
          <a:bodyPr/>
          <a:lstStyle/>
          <a:p>
            <a:endParaRPr lang="nl-NL"/>
          </a:p>
        </p:txBody>
      </p:sp>
      <p:sp>
        <p:nvSpPr>
          <p:cNvPr id="6" name="Tijdelijke aanduiding voor dianummer 5"/>
          <p:cNvSpPr>
            <a:spLocks noGrp="1"/>
          </p:cNvSpPr>
          <p:nvPr>
            <p:ph type="sldNum" sz="quarter" idx="12"/>
          </p:nvPr>
        </p:nvSpPr>
        <p:spPr>
          <a:xfrm>
            <a:off x="6553200" y="6356350"/>
            <a:ext cx="2133600" cy="365125"/>
          </a:xfrm>
          <a:prstGeom prst="rect">
            <a:avLst/>
          </a:prstGeom>
        </p:spPr>
        <p:txBody>
          <a:bodyPr/>
          <a:lstStyle/>
          <a:p>
            <a:fld id="{86431B68-0A10-40A4-A491-CD3087B72298}" type="slidenum">
              <a:rPr lang="nl-NL" smtClean="0"/>
              <a:t>‹nr.›</a:t>
            </a:fld>
            <a:endParaRPr lang="nl-NL"/>
          </a:p>
        </p:txBody>
      </p:sp>
    </p:spTree>
    <p:extLst>
      <p:ext uri="{BB962C8B-B14F-4D97-AF65-F5344CB8AC3E}">
        <p14:creationId xmlns:p14="http://schemas.microsoft.com/office/powerpoint/2010/main" val="36455011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57200" y="274638"/>
            <a:ext cx="8229600" cy="1143000"/>
          </a:xfrm>
          <a:prstGeom prst="rect">
            <a:avLst/>
          </a:prstGeom>
        </p:spPr>
        <p:txBody>
          <a:bodyPr/>
          <a:lstStyle>
            <a:lvl1pPr>
              <a:defRPr>
                <a:solidFill>
                  <a:srgbClr val="0067AB"/>
                </a:solidFill>
                <a:latin typeface="Arial" pitchFamily="34" charset="0"/>
                <a:cs typeface="Arial" pitchFamily="34" charset="0"/>
              </a:defRPr>
            </a:lvl1pPr>
          </a:lstStyle>
          <a:p>
            <a:r>
              <a:rPr lang="nl-NL"/>
              <a:t>De punten</a:t>
            </a:r>
          </a:p>
        </p:txBody>
      </p:sp>
      <p:sp>
        <p:nvSpPr>
          <p:cNvPr id="3" name="Tijdelijke aanduiding voor inhoud 2"/>
          <p:cNvSpPr>
            <a:spLocks noGrp="1"/>
          </p:cNvSpPr>
          <p:nvPr>
            <p:ph idx="1" hasCustomPrompt="1"/>
          </p:nvPr>
        </p:nvSpPr>
        <p:spPr>
          <a:xfrm>
            <a:off x="457200" y="1600200"/>
            <a:ext cx="8229600" cy="4525963"/>
          </a:xfrm>
          <a:prstGeom prst="rect">
            <a:avLst/>
          </a:prstGeo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a:r>
              <a:rPr lang="nl-NL"/>
              <a:t>Ontstaan</a:t>
            </a:r>
          </a:p>
          <a:p>
            <a:pPr lvl="0"/>
            <a:r>
              <a:rPr lang="nl-NL"/>
              <a:t>Waarbij?</a:t>
            </a:r>
          </a:p>
          <a:p>
            <a:pPr lvl="0"/>
            <a:r>
              <a:rPr lang="nl-NL"/>
              <a:t>Hoe?</a:t>
            </a:r>
          </a:p>
          <a:p>
            <a:pPr lvl="0"/>
            <a:r>
              <a:rPr lang="nl-NL"/>
              <a:t>Knelpunten</a:t>
            </a:r>
          </a:p>
          <a:p>
            <a:pPr lvl="0"/>
            <a:r>
              <a:rPr lang="nl-NL"/>
              <a:t>Open vraag</a:t>
            </a:r>
          </a:p>
          <a:p>
            <a:pPr lvl="0"/>
            <a:endParaRPr lang="nl-NL"/>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685EBCDC-4B31-4AF7-96AE-19C27BD5F46E}" type="datetime1">
              <a:rPr lang="nl-NL" smtClean="0"/>
              <a:t>6-6-2024</a:t>
            </a:fld>
            <a:endParaRPr lang="nl-NL"/>
          </a:p>
        </p:txBody>
      </p:sp>
      <p:sp>
        <p:nvSpPr>
          <p:cNvPr id="6" name="Tijdelijke aanduiding voor dianummer 5"/>
          <p:cNvSpPr>
            <a:spLocks noGrp="1"/>
          </p:cNvSpPr>
          <p:nvPr>
            <p:ph type="sldNum" sz="quarter" idx="12"/>
          </p:nvPr>
        </p:nvSpPr>
        <p:spPr>
          <a:xfrm>
            <a:off x="6553200" y="6356350"/>
            <a:ext cx="2133600" cy="365125"/>
          </a:xfrm>
          <a:prstGeom prst="rect">
            <a:avLst/>
          </a:prstGeom>
        </p:spPr>
        <p:txBody>
          <a:bodyPr/>
          <a:lstStyle>
            <a:lvl1pPr algn="r">
              <a:defRPr/>
            </a:lvl1pPr>
          </a:lstStyle>
          <a:p>
            <a:fld id="{86431B68-0A10-40A4-A491-CD3087B72298}" type="slidenum">
              <a:rPr lang="nl-NL" smtClean="0"/>
              <a:pPr/>
              <a:t>‹nr.›</a:t>
            </a:fld>
            <a:endParaRPr lang="nl-NL"/>
          </a:p>
        </p:txBody>
      </p:sp>
    </p:spTree>
    <p:extLst>
      <p:ext uri="{BB962C8B-B14F-4D97-AF65-F5344CB8AC3E}">
        <p14:creationId xmlns:p14="http://schemas.microsoft.com/office/powerpoint/2010/main" val="4027800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nl-NL"/>
              <a:t>Klik om de stijl te bewerken</a:t>
            </a:r>
          </a:p>
        </p:txBody>
      </p:sp>
      <p:sp>
        <p:nvSpPr>
          <p:cNvPr id="3" name="Tijdelijke aanduiding voor tekst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latin typeface="Arial" pitchFamily="34" charset="0"/>
                <a:cs typeface="Arial"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 om de modelstijlen te bewerken</a:t>
            </a:r>
          </a:p>
        </p:txBody>
      </p:sp>
      <p:sp>
        <p:nvSpPr>
          <p:cNvPr id="4" name="Tijdelijke aanduiding voor datum 3"/>
          <p:cNvSpPr>
            <a:spLocks noGrp="1"/>
          </p:cNvSpPr>
          <p:nvPr>
            <p:ph type="dt" sz="half" idx="10"/>
          </p:nvPr>
        </p:nvSpPr>
        <p:spPr/>
        <p:txBody>
          <a:bodyPr/>
          <a:lstStyle/>
          <a:p>
            <a:fld id="{D5B4E8C7-99A7-4D4A-A744-7E1257F94B0A}" type="datetime1">
              <a:rPr lang="nl-NL" smtClean="0"/>
              <a:t>6-6-2024</a:t>
            </a:fld>
            <a:endParaRPr lang="nl-NL"/>
          </a:p>
        </p:txBody>
      </p:sp>
      <p:sp>
        <p:nvSpPr>
          <p:cNvPr id="5" name="Tijdelijke aanduiding voor voettekst 4"/>
          <p:cNvSpPr>
            <a:spLocks noGrp="1"/>
          </p:cNvSpPr>
          <p:nvPr>
            <p:ph type="ftr" sz="quarter" idx="11"/>
          </p:nvPr>
        </p:nvSpPr>
        <p:spPr>
          <a:xfrm>
            <a:off x="3124200" y="6356350"/>
            <a:ext cx="2895600" cy="365125"/>
          </a:xfrm>
          <a:prstGeom prst="rect">
            <a:avLst/>
          </a:prstGeom>
        </p:spPr>
        <p:txBody>
          <a:bodyPr/>
          <a:lstStyle/>
          <a:p>
            <a:endParaRPr lang="nl-NL"/>
          </a:p>
        </p:txBody>
      </p:sp>
      <p:sp>
        <p:nvSpPr>
          <p:cNvPr id="6" name="Tijdelijke aanduiding voor dianummer 5"/>
          <p:cNvSpPr>
            <a:spLocks noGrp="1"/>
          </p:cNvSpPr>
          <p:nvPr>
            <p:ph type="sldNum" sz="quarter" idx="12"/>
          </p:nvPr>
        </p:nvSpPr>
        <p:spPr>
          <a:xfrm>
            <a:off x="6553200" y="6356350"/>
            <a:ext cx="2133600" cy="365125"/>
          </a:xfrm>
          <a:prstGeom prst="rect">
            <a:avLst/>
          </a:prstGeom>
        </p:spPr>
        <p:txBody>
          <a:bodyPr/>
          <a:lstStyle/>
          <a:p>
            <a:fld id="{86431B68-0A10-40A4-A491-CD3087B72298}" type="slidenum">
              <a:rPr lang="nl-NL" smtClean="0"/>
              <a:t>‹nr.›</a:t>
            </a:fld>
            <a:endParaRPr lang="nl-NL"/>
          </a:p>
        </p:txBody>
      </p:sp>
    </p:spTree>
    <p:extLst>
      <p:ext uri="{BB962C8B-B14F-4D97-AF65-F5344CB8AC3E}">
        <p14:creationId xmlns:p14="http://schemas.microsoft.com/office/powerpoint/2010/main" val="4677209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nl-NL"/>
              <a:t>Klik om de stijl te bewerken</a:t>
            </a:r>
          </a:p>
        </p:txBody>
      </p:sp>
      <p:sp>
        <p:nvSpPr>
          <p:cNvPr id="3" name="Tijdelijke aanduiding voor inhoud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p:cNvSpPr>
            <a:spLocks noGrp="1"/>
          </p:cNvSpPr>
          <p:nvPr>
            <p:ph type="dt" sz="half" idx="10"/>
          </p:nvPr>
        </p:nvSpPr>
        <p:spPr/>
        <p:txBody>
          <a:bodyPr/>
          <a:lstStyle/>
          <a:p>
            <a:fld id="{D6B3F98A-11A0-4543-9760-50ED2C77AD68}" type="datetime1">
              <a:rPr lang="nl-NL" smtClean="0"/>
              <a:t>6-6-2024</a:t>
            </a:fld>
            <a:endParaRPr lang="nl-NL"/>
          </a:p>
        </p:txBody>
      </p:sp>
      <p:sp>
        <p:nvSpPr>
          <p:cNvPr id="6" name="Tijdelijke aanduiding voor voettekst 5"/>
          <p:cNvSpPr>
            <a:spLocks noGrp="1"/>
          </p:cNvSpPr>
          <p:nvPr>
            <p:ph type="ftr" sz="quarter" idx="11"/>
          </p:nvPr>
        </p:nvSpPr>
        <p:spPr>
          <a:xfrm>
            <a:off x="3124200" y="6356350"/>
            <a:ext cx="2895600" cy="365125"/>
          </a:xfrm>
          <a:prstGeom prst="rect">
            <a:avLst/>
          </a:prstGeom>
        </p:spPr>
        <p:txBody>
          <a:bodyPr/>
          <a:lstStyle/>
          <a:p>
            <a:endParaRPr lang="nl-NL"/>
          </a:p>
        </p:txBody>
      </p:sp>
      <p:sp>
        <p:nvSpPr>
          <p:cNvPr id="7" name="Tijdelijke aanduiding voor dianummer 6"/>
          <p:cNvSpPr>
            <a:spLocks noGrp="1"/>
          </p:cNvSpPr>
          <p:nvPr>
            <p:ph type="sldNum" sz="quarter" idx="12"/>
          </p:nvPr>
        </p:nvSpPr>
        <p:spPr>
          <a:xfrm>
            <a:off x="6553200" y="6356350"/>
            <a:ext cx="2133600" cy="365125"/>
          </a:xfrm>
          <a:prstGeom prst="rect">
            <a:avLst/>
          </a:prstGeom>
        </p:spPr>
        <p:txBody>
          <a:bodyPr/>
          <a:lstStyle/>
          <a:p>
            <a:fld id="{86431B68-0A10-40A4-A491-CD3087B72298}" type="slidenum">
              <a:rPr lang="nl-NL" smtClean="0"/>
              <a:t>‹nr.›</a:t>
            </a:fld>
            <a:endParaRPr lang="nl-NL"/>
          </a:p>
        </p:txBody>
      </p:sp>
    </p:spTree>
    <p:extLst>
      <p:ext uri="{BB962C8B-B14F-4D97-AF65-F5344CB8AC3E}">
        <p14:creationId xmlns:p14="http://schemas.microsoft.com/office/powerpoint/2010/main" val="27230164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a:lvl1pPr>
          </a:lstStyle>
          <a:p>
            <a:r>
              <a:rPr lang="nl-NL"/>
              <a:t>Klik om de stijl te bewerken</a:t>
            </a:r>
          </a:p>
        </p:txBody>
      </p:sp>
      <p:sp>
        <p:nvSpPr>
          <p:cNvPr id="3" name="Tijdelijke aanduiding voor tekst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p:cNvSpPr>
            <a:spLocks noGrp="1"/>
          </p:cNvSpPr>
          <p:nvPr>
            <p:ph type="dt" sz="half" idx="10"/>
          </p:nvPr>
        </p:nvSpPr>
        <p:spPr/>
        <p:txBody>
          <a:bodyPr/>
          <a:lstStyle/>
          <a:p>
            <a:fld id="{D6448EB3-99D1-4E36-9C9E-D48E5B69F2DB}" type="datetime1">
              <a:rPr lang="nl-NL" smtClean="0"/>
              <a:t>6-6-2024</a:t>
            </a:fld>
            <a:endParaRPr lang="nl-NL"/>
          </a:p>
        </p:txBody>
      </p:sp>
      <p:sp>
        <p:nvSpPr>
          <p:cNvPr id="8" name="Tijdelijke aanduiding voor voettekst 7"/>
          <p:cNvSpPr>
            <a:spLocks noGrp="1"/>
          </p:cNvSpPr>
          <p:nvPr>
            <p:ph type="ftr" sz="quarter" idx="11"/>
          </p:nvPr>
        </p:nvSpPr>
        <p:spPr>
          <a:xfrm>
            <a:off x="3124200" y="6356350"/>
            <a:ext cx="2895600" cy="365125"/>
          </a:xfrm>
          <a:prstGeom prst="rect">
            <a:avLst/>
          </a:prstGeom>
        </p:spPr>
        <p:txBody>
          <a:bodyPr/>
          <a:lstStyle/>
          <a:p>
            <a:endParaRPr lang="nl-NL"/>
          </a:p>
        </p:txBody>
      </p:sp>
      <p:sp>
        <p:nvSpPr>
          <p:cNvPr id="9" name="Tijdelijke aanduiding voor dianummer 8"/>
          <p:cNvSpPr>
            <a:spLocks noGrp="1"/>
          </p:cNvSpPr>
          <p:nvPr>
            <p:ph type="sldNum" sz="quarter" idx="12"/>
          </p:nvPr>
        </p:nvSpPr>
        <p:spPr>
          <a:xfrm>
            <a:off x="6553200" y="6356350"/>
            <a:ext cx="2133600" cy="365125"/>
          </a:xfrm>
          <a:prstGeom prst="rect">
            <a:avLst/>
          </a:prstGeom>
        </p:spPr>
        <p:txBody>
          <a:bodyPr/>
          <a:lstStyle/>
          <a:p>
            <a:fld id="{86431B68-0A10-40A4-A491-CD3087B72298}" type="slidenum">
              <a:rPr lang="nl-NL" smtClean="0"/>
              <a:t>‹nr.›</a:t>
            </a:fld>
            <a:endParaRPr lang="nl-NL"/>
          </a:p>
        </p:txBody>
      </p:sp>
    </p:spTree>
    <p:extLst>
      <p:ext uri="{BB962C8B-B14F-4D97-AF65-F5344CB8AC3E}">
        <p14:creationId xmlns:p14="http://schemas.microsoft.com/office/powerpoint/2010/main" val="28710967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nl-NL"/>
              <a:t>Klik om de stijl te bewerken</a:t>
            </a:r>
          </a:p>
        </p:txBody>
      </p:sp>
      <p:sp>
        <p:nvSpPr>
          <p:cNvPr id="3" name="Tijdelijke aanduiding voor datum 2"/>
          <p:cNvSpPr>
            <a:spLocks noGrp="1"/>
          </p:cNvSpPr>
          <p:nvPr>
            <p:ph type="dt" sz="half" idx="10"/>
          </p:nvPr>
        </p:nvSpPr>
        <p:spPr/>
        <p:txBody>
          <a:bodyPr/>
          <a:lstStyle/>
          <a:p>
            <a:fld id="{05067854-6B9F-4351-98AA-C656905569B1}" type="datetime1">
              <a:rPr lang="nl-NL" smtClean="0"/>
              <a:t>6-6-2024</a:t>
            </a:fld>
            <a:endParaRPr lang="nl-NL"/>
          </a:p>
        </p:txBody>
      </p:sp>
      <p:sp>
        <p:nvSpPr>
          <p:cNvPr id="4" name="Tijdelijke aanduiding voor voettekst 3"/>
          <p:cNvSpPr>
            <a:spLocks noGrp="1"/>
          </p:cNvSpPr>
          <p:nvPr>
            <p:ph type="ftr" sz="quarter" idx="11"/>
          </p:nvPr>
        </p:nvSpPr>
        <p:spPr>
          <a:xfrm>
            <a:off x="3124200" y="6356350"/>
            <a:ext cx="2895600" cy="365125"/>
          </a:xfrm>
          <a:prstGeom prst="rect">
            <a:avLst/>
          </a:prstGeom>
        </p:spPr>
        <p:txBody>
          <a:bodyPr/>
          <a:lstStyle/>
          <a:p>
            <a:endParaRPr lang="nl-NL"/>
          </a:p>
        </p:txBody>
      </p:sp>
      <p:sp>
        <p:nvSpPr>
          <p:cNvPr id="5" name="Tijdelijke aanduiding voor dianummer 4"/>
          <p:cNvSpPr>
            <a:spLocks noGrp="1"/>
          </p:cNvSpPr>
          <p:nvPr>
            <p:ph type="sldNum" sz="quarter" idx="12"/>
          </p:nvPr>
        </p:nvSpPr>
        <p:spPr>
          <a:xfrm>
            <a:off x="6553200" y="6356350"/>
            <a:ext cx="2133600" cy="365125"/>
          </a:xfrm>
          <a:prstGeom prst="rect">
            <a:avLst/>
          </a:prstGeom>
        </p:spPr>
        <p:txBody>
          <a:bodyPr/>
          <a:lstStyle/>
          <a:p>
            <a:fld id="{86431B68-0A10-40A4-A491-CD3087B72298}" type="slidenum">
              <a:rPr lang="nl-NL" smtClean="0"/>
              <a:t>‹nr.›</a:t>
            </a:fld>
            <a:endParaRPr lang="nl-NL"/>
          </a:p>
        </p:txBody>
      </p:sp>
    </p:spTree>
    <p:extLst>
      <p:ext uri="{BB962C8B-B14F-4D97-AF65-F5344CB8AC3E}">
        <p14:creationId xmlns:p14="http://schemas.microsoft.com/office/powerpoint/2010/main" val="18872973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8AB0F165-3EA4-4700-B6FF-240DDD64BC75}" type="datetime1">
              <a:rPr lang="nl-NL" smtClean="0"/>
              <a:t>6-6-2024</a:t>
            </a:fld>
            <a:endParaRPr lang="nl-NL"/>
          </a:p>
        </p:txBody>
      </p:sp>
      <p:sp>
        <p:nvSpPr>
          <p:cNvPr id="3" name="Tijdelijke aanduiding voor voettekst 2"/>
          <p:cNvSpPr>
            <a:spLocks noGrp="1"/>
          </p:cNvSpPr>
          <p:nvPr>
            <p:ph type="ftr" sz="quarter" idx="11"/>
          </p:nvPr>
        </p:nvSpPr>
        <p:spPr>
          <a:xfrm>
            <a:off x="3124200" y="6356350"/>
            <a:ext cx="2895600" cy="365125"/>
          </a:xfrm>
          <a:prstGeom prst="rect">
            <a:avLst/>
          </a:prstGeom>
        </p:spPr>
        <p:txBody>
          <a:bodyPr/>
          <a:lstStyle/>
          <a:p>
            <a:endParaRPr lang="nl-NL"/>
          </a:p>
        </p:txBody>
      </p:sp>
      <p:sp>
        <p:nvSpPr>
          <p:cNvPr id="4" name="Tijdelijke aanduiding voor dianummer 3"/>
          <p:cNvSpPr>
            <a:spLocks noGrp="1"/>
          </p:cNvSpPr>
          <p:nvPr>
            <p:ph type="sldNum" sz="quarter" idx="12"/>
          </p:nvPr>
        </p:nvSpPr>
        <p:spPr>
          <a:xfrm>
            <a:off x="6553200" y="6356350"/>
            <a:ext cx="2133600" cy="365125"/>
          </a:xfrm>
          <a:prstGeom prst="rect">
            <a:avLst/>
          </a:prstGeom>
        </p:spPr>
        <p:txBody>
          <a:bodyPr/>
          <a:lstStyle/>
          <a:p>
            <a:fld id="{86431B68-0A10-40A4-A491-CD3087B72298}" type="slidenum">
              <a:rPr lang="nl-NL" smtClean="0"/>
              <a:t>‹nr.›</a:t>
            </a:fld>
            <a:endParaRPr lang="nl-NL"/>
          </a:p>
        </p:txBody>
      </p:sp>
    </p:spTree>
    <p:extLst>
      <p:ext uri="{BB962C8B-B14F-4D97-AF65-F5344CB8AC3E}">
        <p14:creationId xmlns:p14="http://schemas.microsoft.com/office/powerpoint/2010/main" val="11905439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a:prstGeom prst="rect">
            <a:avLst/>
          </a:prstGeom>
        </p:spPr>
        <p:txBody>
          <a:bodyPr anchor="b"/>
          <a:lstStyle>
            <a:lvl1pPr algn="l">
              <a:defRPr sz="2000" b="1"/>
            </a:lvl1pPr>
          </a:lstStyle>
          <a:p>
            <a:r>
              <a:rPr lang="nl-NL"/>
              <a:t>Klik om de stijl te bewerken</a:t>
            </a:r>
          </a:p>
        </p:txBody>
      </p:sp>
      <p:sp>
        <p:nvSpPr>
          <p:cNvPr id="3" name="Tijdelijke aanduiding voor inhoud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p>
            <a:fld id="{E20DBD3C-C6EC-414A-A1EB-3239FEE4B645}" type="datetime1">
              <a:rPr lang="nl-NL" smtClean="0"/>
              <a:t>6-6-2024</a:t>
            </a:fld>
            <a:endParaRPr lang="nl-NL"/>
          </a:p>
        </p:txBody>
      </p:sp>
      <p:sp>
        <p:nvSpPr>
          <p:cNvPr id="6" name="Tijdelijke aanduiding voor voettekst 5"/>
          <p:cNvSpPr>
            <a:spLocks noGrp="1"/>
          </p:cNvSpPr>
          <p:nvPr>
            <p:ph type="ftr" sz="quarter" idx="11"/>
          </p:nvPr>
        </p:nvSpPr>
        <p:spPr>
          <a:xfrm>
            <a:off x="3124200" y="6356350"/>
            <a:ext cx="2895600" cy="365125"/>
          </a:xfrm>
          <a:prstGeom prst="rect">
            <a:avLst/>
          </a:prstGeom>
        </p:spPr>
        <p:txBody>
          <a:bodyPr/>
          <a:lstStyle/>
          <a:p>
            <a:endParaRPr lang="nl-NL"/>
          </a:p>
        </p:txBody>
      </p:sp>
      <p:sp>
        <p:nvSpPr>
          <p:cNvPr id="7" name="Tijdelijke aanduiding voor dianummer 6"/>
          <p:cNvSpPr>
            <a:spLocks noGrp="1"/>
          </p:cNvSpPr>
          <p:nvPr>
            <p:ph type="sldNum" sz="quarter" idx="12"/>
          </p:nvPr>
        </p:nvSpPr>
        <p:spPr>
          <a:xfrm>
            <a:off x="6553200" y="6356350"/>
            <a:ext cx="2133600" cy="365125"/>
          </a:xfrm>
          <a:prstGeom prst="rect">
            <a:avLst/>
          </a:prstGeom>
        </p:spPr>
        <p:txBody>
          <a:bodyPr/>
          <a:lstStyle/>
          <a:p>
            <a:fld id="{86431B68-0A10-40A4-A491-CD3087B72298}" type="slidenum">
              <a:rPr lang="nl-NL" smtClean="0"/>
              <a:t>‹nr.›</a:t>
            </a:fld>
            <a:endParaRPr lang="nl-NL"/>
          </a:p>
        </p:txBody>
      </p:sp>
    </p:spTree>
    <p:extLst>
      <p:ext uri="{BB962C8B-B14F-4D97-AF65-F5344CB8AC3E}">
        <p14:creationId xmlns:p14="http://schemas.microsoft.com/office/powerpoint/2010/main" val="7036888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a:prstGeom prst="rect">
            <a:avLst/>
          </a:prstGeom>
        </p:spPr>
        <p:txBody>
          <a:bodyPr anchor="b"/>
          <a:lstStyle>
            <a:lvl1pPr algn="l">
              <a:defRPr sz="2000" b="1"/>
            </a:lvl1pPr>
          </a:lstStyle>
          <a:p>
            <a:r>
              <a:rPr lang="nl-NL"/>
              <a:t>Klik om de stijl te bewerken</a:t>
            </a:r>
          </a:p>
        </p:txBody>
      </p:sp>
      <p:sp>
        <p:nvSpPr>
          <p:cNvPr id="3" name="Tijdelijke aanduiding voor afbeelding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p>
        </p:txBody>
      </p:sp>
      <p:sp>
        <p:nvSpPr>
          <p:cNvPr id="4" name="Tijdelijke aanduiding voor tekst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p>
            <a:fld id="{A932F754-E32D-40F3-8AFE-28257ADE4C85}" type="datetime1">
              <a:rPr lang="nl-NL" smtClean="0"/>
              <a:t>6-6-2024</a:t>
            </a:fld>
            <a:endParaRPr lang="nl-NL"/>
          </a:p>
        </p:txBody>
      </p:sp>
      <p:sp>
        <p:nvSpPr>
          <p:cNvPr id="6" name="Tijdelijke aanduiding voor voettekst 5"/>
          <p:cNvSpPr>
            <a:spLocks noGrp="1"/>
          </p:cNvSpPr>
          <p:nvPr>
            <p:ph type="ftr" sz="quarter" idx="11"/>
          </p:nvPr>
        </p:nvSpPr>
        <p:spPr>
          <a:xfrm>
            <a:off x="3124200" y="6356350"/>
            <a:ext cx="2895600" cy="365125"/>
          </a:xfrm>
          <a:prstGeom prst="rect">
            <a:avLst/>
          </a:prstGeom>
        </p:spPr>
        <p:txBody>
          <a:bodyPr/>
          <a:lstStyle/>
          <a:p>
            <a:endParaRPr lang="nl-NL"/>
          </a:p>
        </p:txBody>
      </p:sp>
      <p:sp>
        <p:nvSpPr>
          <p:cNvPr id="7" name="Tijdelijke aanduiding voor dianummer 6"/>
          <p:cNvSpPr>
            <a:spLocks noGrp="1"/>
          </p:cNvSpPr>
          <p:nvPr>
            <p:ph type="sldNum" sz="quarter" idx="12"/>
          </p:nvPr>
        </p:nvSpPr>
        <p:spPr>
          <a:xfrm>
            <a:off x="6553200" y="6356350"/>
            <a:ext cx="2133600" cy="365125"/>
          </a:xfrm>
          <a:prstGeom prst="rect">
            <a:avLst/>
          </a:prstGeom>
        </p:spPr>
        <p:txBody>
          <a:bodyPr/>
          <a:lstStyle/>
          <a:p>
            <a:fld id="{86431B68-0A10-40A4-A491-CD3087B72298}" type="slidenum">
              <a:rPr lang="nl-NL" smtClean="0"/>
              <a:t>‹nr.›</a:t>
            </a:fld>
            <a:endParaRPr lang="nl-NL"/>
          </a:p>
        </p:txBody>
      </p:sp>
    </p:spTree>
    <p:extLst>
      <p:ext uri="{BB962C8B-B14F-4D97-AF65-F5344CB8AC3E}">
        <p14:creationId xmlns:p14="http://schemas.microsoft.com/office/powerpoint/2010/main" val="33053729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Tijdelijke aanduiding voo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13BE7B-5903-4CD8-AD28-6F6E15A5634F}" type="datetime1">
              <a:rPr lang="nl-NL" smtClean="0"/>
              <a:t>6-6-2024</a:t>
            </a:fld>
            <a:endParaRPr lang="nl-NL"/>
          </a:p>
        </p:txBody>
      </p:sp>
      <p:sp>
        <p:nvSpPr>
          <p:cNvPr id="9" name="Tijdelijke aanduiding voor titel 8"/>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nl-NL"/>
              <a:t>Klik om de stijl te bewerken</a:t>
            </a:r>
          </a:p>
        </p:txBody>
      </p:sp>
      <p:pic>
        <p:nvPicPr>
          <p:cNvPr id="12" name="Picture 2" descr="D:\Dropbox\Nuenen\Visuals\logo wapen - gem.nuenen kleur jpeg (2).jpg"/>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t="24404" r="6006" b="31732"/>
          <a:stretch/>
        </p:blipFill>
        <p:spPr bwMode="auto">
          <a:xfrm>
            <a:off x="3958218" y="5805264"/>
            <a:ext cx="3137510" cy="1036425"/>
          </a:xfrm>
          <a:prstGeom prst="rect">
            <a:avLst/>
          </a:prstGeom>
          <a:noFill/>
          <a:extLst>
            <a:ext uri="{909E8E84-426E-40DD-AFC4-6F175D3DCCD1}">
              <a14:hiddenFill xmlns:a14="http://schemas.microsoft.com/office/drawing/2010/main">
                <a:solidFill>
                  <a:srgbClr val="FFFFFF"/>
                </a:solidFill>
              </a14:hiddenFill>
            </a:ext>
          </a:extLst>
        </p:spPr>
      </p:pic>
      <p:sp>
        <p:nvSpPr>
          <p:cNvPr id="2" name="Tijdelijke aanduiding voor tekst 1"/>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dianummer 5"/>
          <p:cNvSpPr>
            <a:spLocks noGrp="1"/>
          </p:cNvSpPr>
          <p:nvPr>
            <p:ph type="sldNum" sz="quarter" idx="4"/>
          </p:nvPr>
        </p:nvSpPr>
        <p:spPr>
          <a:xfrm>
            <a:off x="6553200" y="6356350"/>
            <a:ext cx="2133600" cy="365125"/>
          </a:xfrm>
          <a:prstGeom prst="rect">
            <a:avLst/>
          </a:prstGeom>
        </p:spPr>
        <p:txBody>
          <a:bodyPr/>
          <a:lstStyle>
            <a:lvl1pPr algn="r">
              <a:defRPr/>
            </a:lvl1pPr>
          </a:lstStyle>
          <a:p>
            <a:fld id="{86431B68-0A10-40A4-A491-CD3087B72298}" type="slidenum">
              <a:rPr lang="nl-NL" smtClean="0"/>
              <a:pPr/>
              <a:t>‹nr.›</a:t>
            </a:fld>
            <a:endParaRPr lang="nl-NL"/>
          </a:p>
        </p:txBody>
      </p:sp>
    </p:spTree>
    <p:extLst>
      <p:ext uri="{BB962C8B-B14F-4D97-AF65-F5344CB8AC3E}">
        <p14:creationId xmlns:p14="http://schemas.microsoft.com/office/powerpoint/2010/main" val="15425006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rgbClr val="0067AB"/>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https://dienstdommelvallei-my.sharepoint.com/personal/f_vangurp_nuenen_nl/Documents/Djuma%20documenten%20(in%20bewerking)/cijfers%20monitor%20sociaal%20domein%202023%20versie%2015%20maart_2014406-29042024T091555.xlsx!Wmo!%5bcijfers%20monitor%20sociaal%20domein%202023%20versie%2015%20maart_2014406-29042024T091555.xlsx%5dWmo%20Grafiek%204"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9.emf"/><Relationship Id="rId5" Type="http://schemas.openxmlformats.org/officeDocument/2006/relationships/oleObject" Target="https://dienstdommelvallei-my.sharepoint.com/personal/f_vangurp_nuenen_nl/Documents/Djuma%20documenten%20(in%20bewerking)/cijfers%20monitor%20sociaal%20domein%202023%20versie%2015%20maart_2014406-29042024T091555.xlsx!Wmo!%5bcijfers%20monitor%20sociaal%20domein%202023%20versie%2015%20maart_2014406-29042024T091555.xlsx%5dWmo%20Grafiek%205" TargetMode="External"/><Relationship Id="rId4" Type="http://schemas.openxmlformats.org/officeDocument/2006/relationships/image" Target="../media/image8.emf"/></Relationships>
</file>

<file path=ppt/slides/_rels/slide11.xml.rels><?xml version="1.0" encoding="UTF-8" standalone="yes"?>
<Relationships xmlns="http://schemas.openxmlformats.org/package/2006/relationships"><Relationship Id="rId3" Type="http://schemas.openxmlformats.org/officeDocument/2006/relationships/oleObject" Target="https://dienstdommelvallei-my.sharepoint.com/personal/f_vangurp_nuenen_nl/Documents/Djuma%20documenten%20(in%20bewerking)/cijfers%20monitor%20sociaal%20domein%202023%20versie%2015%20maart_2014406-14052024T085736.xlsx!Jeugd!%5bcijfers%20monitor%20sociaal%20domein%202023%20versie%2015%20maart_2014406-14052024T085736.xlsx%5dJeugd%20Grafiek%2016"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0.emf"/></Relationships>
</file>

<file path=ppt/slides/_rels/slide12.xml.rels><?xml version="1.0" encoding="UTF-8" standalone="yes"?>
<Relationships xmlns="http://schemas.openxmlformats.org/package/2006/relationships"><Relationship Id="rId3" Type="http://schemas.openxmlformats.org/officeDocument/2006/relationships/oleObject" Target="https://dienstdommelvallei-my.sharepoint.com/personal/f_vangurp_nuenen_nl/Documents/Djuma%20documenten%20(in%20bewerking)/cijfers%20monitor%20sociaal%20domein%202023%20versie%2015%20maart_2014406-22042024T091338.xlsx!Jeugd!%5bcijfers%20monitor%20sociaal%20domein%202023%20versie%2015%20maart_2014406-22042024T091338.xlsx%5dJeugd%20Grafiek%206"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2.emf"/><Relationship Id="rId5" Type="http://schemas.openxmlformats.org/officeDocument/2006/relationships/oleObject" Target="https://dienstdommelvallei-my.sharepoint.com/personal/f_vangurp_nuenen_nl/Documents/Djuma%20documenten%20(in%20bewerking)/cijfers%20monitor%20sociaal%20domein%202023%20versie%2015%20maart_2014406-22042024T091338.xlsx!Jeugd!%5bcijfers%20monitor%20sociaal%20domein%202023%20versie%2015%20maart_2014406-22042024T091338.xlsx%5dJeugd%20Grafiek%2013" TargetMode="External"/><Relationship Id="rId4" Type="http://schemas.openxmlformats.org/officeDocument/2006/relationships/image" Target="../media/image11.emf"/></Relationships>
</file>

<file path=ppt/slides/_rels/slide13.xml.rels><?xml version="1.0" encoding="UTF-8" standalone="yes"?>
<Relationships xmlns="http://schemas.openxmlformats.org/package/2006/relationships"><Relationship Id="rId3" Type="http://schemas.openxmlformats.org/officeDocument/2006/relationships/oleObject" Target="https://dienstdommelvallei-my.sharepoint.com/personal/f_vangurp_nuenen_nl/Documents/Djuma%20documenten%20(in%20bewerking)/cijfers%20monitor%20sociaal%20domein%202023%20versie%2015%20maart_2014406-08042024T104318.xlsx!Jeugd!%5bcijfers%20monitor%20sociaal%20domein%202023%20versie%2015%20maart_2014406-08042024T104318.xlsx%5dJeugd%20Grafiek%2014"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3.emf"/></Relationships>
</file>

<file path=ppt/slides/_rels/slide14.xml.rels><?xml version="1.0" encoding="UTF-8" standalone="yes"?>
<Relationships xmlns="http://schemas.openxmlformats.org/package/2006/relationships"><Relationship Id="rId3" Type="http://schemas.openxmlformats.org/officeDocument/2006/relationships/oleObject" Target="https://dienstdommelvallei-my.sharepoint.com/personal/f_vangurp_nuenen_nl/Documents/Djuma%20documenten%20(in%20bewerking)/cijfers%20monitor%20sociaal%20domein%202023%20versie%2015%20maart_2014406-08042024T104318.xlsx!Jeugd!%5bcijfers%20monitor%20sociaal%20domein%202023%20versie%2015%20maart_2014406-08042024T104318.xlsx%5dJeugd%20Grafiek%2012"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4.emf"/></Relationships>
</file>

<file path=ppt/slides/_rels/slide15.xml.rels><?xml version="1.0" encoding="UTF-8" standalone="yes"?>
<Relationships xmlns="http://schemas.openxmlformats.org/package/2006/relationships"><Relationship Id="rId3" Type="http://schemas.openxmlformats.org/officeDocument/2006/relationships/oleObject" Target="https://dienstdommelvallei-my.sharepoint.com/personal/f_vangurp_nuenen_nl/Documents/Djuma%20documenten%20(in%20bewerking)/cijfers%20monitor%20sociaal%20domein%202023%20versie%2015%20maart_2014406-29042024T124825.xlsx!Financieel!%5bcijfers%20monitor%20sociaal%20domein%202023%20versie%2015%20maart_2014406-29042024T124825.xlsx%5dFinancieel%20Grafiek%209"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5.emf"/></Relationships>
</file>

<file path=ppt/slides/_rels/slide16.xml.rels><?xml version="1.0" encoding="UTF-8" standalone="yes"?>
<Relationships xmlns="http://schemas.openxmlformats.org/package/2006/relationships"><Relationship Id="rId3" Type="http://schemas.openxmlformats.org/officeDocument/2006/relationships/oleObject" Target="https://dienstdommelvallei-my.sharepoint.com/personal/f_vangurp_nuenen_nl/Documents/Djuma%20documenten%20(in%20bewerking)/cijfers%20monitor%20sociaal%20domein%202023%20versie%2015%20maart_2014406-15052024T091606.xlsx!Financieel!%5bcijfers%20monitor%20sociaal%20domein%202023%20versie%2015%20maart_2014406-15052024T091606.xlsx%5dFinancieel%20Grafiek%2016"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6.emf"/></Relationships>
</file>

<file path=ppt/slides/_rels/slide17.xml.rels><?xml version="1.0" encoding="UTF-8" standalone="yes"?>
<Relationships xmlns="http://schemas.openxmlformats.org/package/2006/relationships"><Relationship Id="rId3" Type="http://schemas.openxmlformats.org/officeDocument/2006/relationships/oleObject" Target="https://dienstdommelvallei-my.sharepoint.com/personal/f_vangurp_nuenen_nl/Documents/Djuma%20documenten%20(in%20bewerking)/cijfers%20monitor%20sociaal%20domein%202023%20versie%2015%20maart_2014406-25042024T095643.xlsx!W&amp;I!%5bcijfers%20monitor%20sociaal%20domein%202023%20versie%2015%20maart_2014406-25042024T095643.xlsx%5dW&amp;I%20Grafiek%201"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7.emf"/></Relationships>
</file>

<file path=ppt/slides/_rels/slide18.xml.rels><?xml version="1.0" encoding="UTF-8" standalone="yes"?>
<Relationships xmlns="http://schemas.openxmlformats.org/package/2006/relationships"><Relationship Id="rId3" Type="http://schemas.openxmlformats.org/officeDocument/2006/relationships/oleObject" Target="https://dienstdommelvallei-my.sharepoint.com/personal/f_vangurp_nuenen_nl/Documents/Djuma%20documenten%20(in%20bewerking)/cijfers%20monitor%20sociaal%20domein%202023%20versie%2015%20maart_2014406-25042024T095643.xlsx!W&amp;I!%5bcijfers%20monitor%20sociaal%20domein%202023%20versie%2015%20maart_2014406-25042024T095643.xlsx%5dW&amp;I%20Grafiek%205"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8.emf"/></Relationships>
</file>

<file path=ppt/slides/_rels/slide19.xml.rels><?xml version="1.0" encoding="UTF-8" standalone="yes"?>
<Relationships xmlns="http://schemas.openxmlformats.org/package/2006/relationships"><Relationship Id="rId3" Type="http://schemas.openxmlformats.org/officeDocument/2006/relationships/oleObject" Target="https://dienstdommelvallei-my.sharepoint.com/personal/f_vangurp_nuenen_nl/Documents/Djuma%20documenten%20(in%20bewerking)/cijfers%20monitor%20sociaal%20domein%202023%20versie%2015%20maart_2014406-14052024T085736.xlsx!Financieel!%5bcijfers%20monitor%20sociaal%20domein%202023%20versie%2015%20maart_2014406-14052024T085736.xlsx%5dFinancieel%20Grafiek%2017"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9.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https://dienstdommelvallei-my.sharepoint.com/personal/f_vangurp_nuenen_nl/Documents/Djuma%20documenten%20(in%20bewerking)/cijfers%20monitor%20sociaal%20domein%202023%20versie%2015%20maart_2014406-25042024T095643.xlsx!W&amp;I!%5bcijfers%20monitor%20sociaal%20domein%202023%20versie%2015%20maart_2014406-25042024T095643.xlsx%5dW&amp;I%20Grafiek%206"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0.emf"/></Relationships>
</file>

<file path=ppt/slides/_rels/slide21.xml.rels><?xml version="1.0" encoding="UTF-8" standalone="yes"?>
<Relationships xmlns="http://schemas.openxmlformats.org/package/2006/relationships"><Relationship Id="rId3" Type="http://schemas.openxmlformats.org/officeDocument/2006/relationships/oleObject" Target="https://dienstdommelvallei-my.sharepoint.com/personal/f_vangurp_nuenen_nl/Documents/Djuma%20documenten%20(in%20bewerking)/cijfers%20monitor%20sociaal%20domein%202023%20versie%2015%20maart_2014406-14052024T085736.xlsx!Financieel!%5bcijfers%20monitor%20sociaal%20domein%202023%20versie%2015%20maart_2014406-14052024T085736.xlsx%5dFinancieel%20Grafiek%2015"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1.emf"/></Relationships>
</file>

<file path=ppt/slides/_rels/slide22.xml.rels><?xml version="1.0" encoding="UTF-8" standalone="yes"?>
<Relationships xmlns="http://schemas.openxmlformats.org/package/2006/relationships"><Relationship Id="rId3" Type="http://schemas.openxmlformats.org/officeDocument/2006/relationships/oleObject" Target="https://dienstdommelvallei-my.sharepoint.com/personal/f_vangurp_nuenen_nl/Documents/Djuma%20documenten%20(in%20bewerking)/cijfers%20monitor%20sociaal%20domein%202023%20versie%2015%20maart_2014406-03062024T092847.xlsx!Bijz%20bijst%20minimareg!%5bcijfers%20monitor%20sociaal%20domein%202023%20versie%2015%20maart_2014406-03062024T092847.xlsx%5dBijz%20bijst%20minimareg%20Grafiek%201"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2.emf"/></Relationships>
</file>

<file path=ppt/slides/_rels/slide23.xml.rels><?xml version="1.0" encoding="UTF-8" standalone="yes"?>
<Relationships xmlns="http://schemas.openxmlformats.org/package/2006/relationships"><Relationship Id="rId3" Type="http://schemas.openxmlformats.org/officeDocument/2006/relationships/oleObject" Target="https://dienstdommelvallei-my.sharepoint.com/personal/f_vangurp_nuenen_nl/Documents/Djuma%20documenten%20(in%20bewerking)/cijfers%20monitor%20sociaal%20domein%202023%20versie%2015%20maart_2014406-14052024T085736.xlsx!Financieel!%5bcijfers%20monitor%20sociaal%20domein%202023%20versie%2015%20maart_2014406-14052024T085736.xlsx%5dFinancieel%20Grafiek%2018"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3.emf"/></Relationships>
</file>

<file path=ppt/slides/_rels/slide2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oleObject" Target="https://dienstdommelvallei-my.sharepoint.com/personal/f_vangurp_nuenen_nl/Documents/Djuma%20documenten%20(in%20bewerking)/cijfers%20monitor%20sociaal%20domein%202023%20versie%2015%20maart_2014406-08042024T104318.xlsx!Schuldhulp!%5bcijfers%20monitor%20sociaal%20domein%202023%20versie%2015%20maart_2014406-08042024T104318.xlsx%5dSchuldhulp%20Grafiek%207"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4.emf"/></Relationships>
</file>

<file path=ppt/slides/_rels/slide2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25.emf"/><Relationship Id="rId4" Type="http://schemas.openxmlformats.org/officeDocument/2006/relationships/oleObject" Target="https://dienstdommelvallei-my.sharepoint.com/personal/f_vangurp_nuenen_nl/Documents/Djuma%20documenten%20(in%20bewerking)/cijfers%20monitor%20sociaal%20domein%202023%20versie%2015%20maart_2014406-07052024T101416.xlsx!Schuldhulp!%5bcijfers%20monitor%20sociaal%20domein%202023%20versie%2015%20maart_2014406-07052024T101416.xlsx%5dSchuldhulp%20Grafiek%203" TargetMode="External"/></Relationships>
</file>

<file path=ppt/slides/_rels/slide27.xml.rels><?xml version="1.0" encoding="UTF-8" standalone="yes"?>
<Relationships xmlns="http://schemas.openxmlformats.org/package/2006/relationships"><Relationship Id="rId3" Type="http://schemas.openxmlformats.org/officeDocument/2006/relationships/oleObject" Target="https://dienstdommelvallei-my.sharepoint.com/personal/f_vangurp_nuenen_nl/Documents/Djuma%20documenten%20(in%20bewerking)/cijfers%20monitor%20sociaal%20domein%202023%20versie%2015%20maart_2014406-14052024T085736.xlsx!Inburgering!%5bcijfers%20monitor%20sociaal%20domein%202023%20versie%2015%20maart_2014406-14052024T085736.xlsx%5dInburgering%20Grafiek%203"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27.emf"/><Relationship Id="rId5" Type="http://schemas.openxmlformats.org/officeDocument/2006/relationships/oleObject" Target="https://dienstdommelvallei-my.sharepoint.com/personal/f_vangurp_nuenen_nl/Documents/Djuma%20documenten%20(in%20bewerking)/cijfers%20monitor%20sociaal%20domein%202023%20versie%2015%20maart_2014406-14052024T085736.xlsx!Inburgering!%5bcijfers%20monitor%20sociaal%20domein%202023%20versie%2015%20maart_2014406-14052024T085736.xlsx%5dInburgering%20Grafiek%204" TargetMode="External"/><Relationship Id="rId4" Type="http://schemas.openxmlformats.org/officeDocument/2006/relationships/image" Target="../media/image26.emf"/></Relationships>
</file>

<file path=ppt/slides/_rels/slide28.xml.rels><?xml version="1.0" encoding="UTF-8" standalone="yes"?>
<Relationships xmlns="http://schemas.openxmlformats.org/package/2006/relationships"><Relationship Id="rId3" Type="http://schemas.openxmlformats.org/officeDocument/2006/relationships/oleObject" Target="https://dienstdommelvallei-my.sharepoint.com/personal/f_vangurp_nuenen_nl/Documents/Djuma%20documenten%20(in%20bewerking)/cijfers%20monitor%20sociaal%20domein%202023%20versie%2015%20maart_2014406-29052024T162743.xlsx!Inburgering!%5bcijfers%20monitor%20sociaal%20domein%202023%20versie%2015%20maart_2014406-29052024T162743.xlsx%5dInburgering%20Grafiek%205"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8.e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30.emf"/><Relationship Id="rId4" Type="http://schemas.openxmlformats.org/officeDocument/2006/relationships/oleObject" Target="https://dienstdommelvallei-my.sharepoint.com/personal/f_vangurp_nuenen_nl/Documents/Djuma%20documenten%20(in%20bewerking)/cijfers%20monitor%20sociaal%20domein%202023%20versie%2015%20maart_2014406-03062024T092847.xlsx!Jeugd!%5bcijfers%20monitor%20sociaal%20domein%202023%20versie%2015%20maart_2014406-03062024T092847.xlsx%5dJeugd%20Grafiek%203" TargetMode="Externa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oleObject" Target="https://dienstdommelvallei-my.sharepoint.com/personal/f_vangurp_nuenen_nl/Documents/Djuma%20documenten%20(in%20bewerking)/cijfers%20monitor%20sociaal%20domein%202023%20versie%2015%20maart_2014406-16042024T085016.xlsx!Klachten%20Bezwaar!%5bcijfers%20monitor%20sociaal%20domein%202023%20versie%2015%20maart_2014406-16042024T085016.xlsx%5dKlachten%20Bezwaar%20Grafiek%209"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32.emf"/><Relationship Id="rId5" Type="http://schemas.openxmlformats.org/officeDocument/2006/relationships/oleObject" Target="https://dienstdommelvallei-my.sharepoint.com/personal/f_vangurp_nuenen_nl/Documents/Djuma%20documenten%20(in%20bewerking)/cijfers%20monitor%20sociaal%20domein%202023%20versie%2015%20maart_2014406-29042024T091555.xlsx!Klachten%20Bezwaar!%5bcijfers%20monitor%20sociaal%20domein%202023%20versie%2015%20maart_2014406-29042024T091555.xlsx%5dKlachten%20Bezwaar%20Grafiek%2014" TargetMode="External"/><Relationship Id="rId4" Type="http://schemas.openxmlformats.org/officeDocument/2006/relationships/image" Target="../media/image31.emf"/></Relationships>
</file>

<file path=ppt/slides/_rels/slide33.xml.rels><?xml version="1.0" encoding="UTF-8" standalone="yes"?>
<Relationships xmlns="http://schemas.openxmlformats.org/package/2006/relationships"><Relationship Id="rId3" Type="http://schemas.openxmlformats.org/officeDocument/2006/relationships/oleObject" Target="https://dienstdommelvallei-my.sharepoint.com/personal/f_vangurp_nuenen_nl/Documents/Djuma%20documenten%20(in%20bewerking)/cijfers%20monitor%20sociaal%20domein%202023%20versie%2015%20maart_2014406-16042024T085016.xlsx!Klachten%20Bezwaar!%5bcijfers%20monitor%20sociaal%20domein%202023%20versie%2015%20maart_2014406-16042024T085016.xlsx%5dKlachten%20Bezwaar%20Grafiek%2010"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image" Target="../media/image33.e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https://dienstdommelvallei-my.sharepoint.com/personal/f_vangurp_nuenen_nl/Documents/Djuma%20documenten%20(in%20bewerking)/cijfers%20monitor%20sociaal%20domein%202023%20versie%2015%20maart_2014406-06052024T092109.xlsx!Wmo!%5bcijfers%20monitor%20sociaal%20domein%202023%20versie%2015%20maart_2014406-06052024T092109.xlsx%5dWmo%20Grafiek%203"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6.xml.rels><?xml version="1.0" encoding="UTF-8" standalone="yes"?>
<Relationships xmlns="http://schemas.openxmlformats.org/package/2006/relationships"><Relationship Id="rId3" Type="http://schemas.openxmlformats.org/officeDocument/2006/relationships/oleObject" Target="https://dienstdommelvallei-my.sharepoint.com/personal/f_vangurp_nuenen_nl/Documents/Djuma%20documenten%20(in%20bewerking)/cijfers%20monitor%20sociaal%20domein%202023%20versie%2015%20maart_2014406-29052024T120940.xlsx!Wmo!%5bcijfers%20monitor%20sociaal%20domein%202023%20versie%2015%20maart_2014406-29052024T120940.xlsx%5dWmo%20Grafiek%206"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7.xml.rels><?xml version="1.0" encoding="UTF-8" standalone="yes"?>
<Relationships xmlns="http://schemas.openxmlformats.org/package/2006/relationships"><Relationship Id="rId3" Type="http://schemas.openxmlformats.org/officeDocument/2006/relationships/oleObject" Target="https://dienstdommelvallei-my.sharepoint.com/personal/f_vangurp_nuenen_nl/Documents/Djuma%20documenten%20(in%20bewerking)/cijfers%20monitor%20sociaal%20domein%202023%20versie%2015%20maart_2014406-03062024T143326.xlsx!Wmo!%5bcijfers%20monitor%20sociaal%20domein%202023%20versie%2015%20maart_2014406-03062024T143326.xlsx%5dWmo%20Grafiek%207"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emf"/></Relationships>
</file>

<file path=ppt/slides/_rels/slide8.xml.rels><?xml version="1.0" encoding="UTF-8" standalone="yes"?>
<Relationships xmlns="http://schemas.openxmlformats.org/package/2006/relationships"><Relationship Id="rId3" Type="http://schemas.openxmlformats.org/officeDocument/2006/relationships/oleObject" Target="https://dienstdommelvallei-my.sharepoint.com/personal/f_vangurp_nuenen_nl/Documents/Djuma%20documenten%20(in%20bewerking)/cijfers%20monitor%20sociaal%20domein%202023%20versie%2015%20maart_2014406-06062024T151651.xlsx!Financieel!%5bcijfers%20monitor%20sociaal%20domein%202023%20versie%2015%20maart_2014406-06062024T151651.xlsx%5dFinancieel%20Grafiek%207"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emf"/></Relationships>
</file>

<file path=ppt/slides/_rels/slide9.xml.rels><?xml version="1.0" encoding="UTF-8" standalone="yes"?>
<Relationships xmlns="http://schemas.openxmlformats.org/package/2006/relationships"><Relationship Id="rId3" Type="http://schemas.openxmlformats.org/officeDocument/2006/relationships/oleObject" Target="https://dienstdommelvallei-my.sharepoint.com/personal/f_vangurp_nuenen_nl/Documents/Djuma%20documenten%20(in%20bewerking)/cijfers%20monitor%20sociaal%20domein%202023%20versie%2015%20maart_2014406-03062024T143326.xlsx!Financieel!%5bcijfers%20monitor%20sociaal%20domein%202023%20versie%2015%20maart_2014406-03062024T143326.xlsx%5dFinancieel%20Grafiek%203"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7.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457200" y="274638"/>
            <a:ext cx="8229600" cy="2290266"/>
          </a:xfrm>
        </p:spPr>
        <p:txBody>
          <a:bodyPr>
            <a:normAutofit/>
          </a:bodyPr>
          <a:lstStyle/>
          <a:p>
            <a:r>
              <a:rPr lang="nl-NL"/>
              <a:t>Monitor sociaal domein </a:t>
            </a:r>
            <a:br>
              <a:rPr lang="nl-NL"/>
            </a:br>
            <a:r>
              <a:rPr lang="nl-NL"/>
              <a:t>2023</a:t>
            </a:r>
            <a:br>
              <a:rPr lang="nl-NL"/>
            </a:br>
            <a:br>
              <a:rPr lang="nl-NL" sz="1800"/>
            </a:br>
            <a:r>
              <a:rPr lang="nl-NL" sz="2400"/>
              <a:t>Beeldvormende avond juni 2024</a:t>
            </a:r>
          </a:p>
        </p:txBody>
      </p:sp>
    </p:spTree>
    <p:extLst>
      <p:ext uri="{BB962C8B-B14F-4D97-AF65-F5344CB8AC3E}">
        <p14:creationId xmlns:p14="http://schemas.microsoft.com/office/powerpoint/2010/main" val="40060598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84CCB04-B2A5-DA96-4ECC-811EDB6E83C9}"/>
              </a:ext>
            </a:extLst>
          </p:cNvPr>
          <p:cNvSpPr>
            <a:spLocks noGrp="1"/>
          </p:cNvSpPr>
          <p:nvPr>
            <p:ph type="title"/>
          </p:nvPr>
        </p:nvSpPr>
        <p:spPr/>
        <p:txBody>
          <a:bodyPr>
            <a:normAutofit/>
          </a:bodyPr>
          <a:lstStyle/>
          <a:p>
            <a:r>
              <a:rPr lang="nl-NL" sz="3200" dirty="0">
                <a:solidFill>
                  <a:srgbClr val="2F5598"/>
                </a:solidFill>
              </a:rPr>
              <a:t>1. Wet maatschappelijke ondersteuning </a:t>
            </a:r>
            <a:r>
              <a:rPr lang="nl-NL" sz="2800" dirty="0">
                <a:solidFill>
                  <a:srgbClr val="2F5598"/>
                </a:solidFill>
              </a:rPr>
              <a:t>Mantelzorg </a:t>
            </a:r>
          </a:p>
        </p:txBody>
      </p:sp>
      <p:graphicFrame>
        <p:nvGraphicFramePr>
          <p:cNvPr id="8" name="Object 7">
            <a:extLst>
              <a:ext uri="{FF2B5EF4-FFF2-40B4-BE49-F238E27FC236}">
                <a16:creationId xmlns:a16="http://schemas.microsoft.com/office/drawing/2014/main" id="{864C90EB-92CD-61FC-62A4-E97D4B797CBD}"/>
              </a:ext>
            </a:extLst>
          </p:cNvPr>
          <p:cNvGraphicFramePr>
            <a:graphicFrameLocks noChangeAspect="1"/>
          </p:cNvGraphicFramePr>
          <p:nvPr>
            <p:extLst>
              <p:ext uri="{D42A27DB-BD31-4B8C-83A1-F6EECF244321}">
                <p14:modId xmlns:p14="http://schemas.microsoft.com/office/powerpoint/2010/main" val="310084257"/>
              </p:ext>
            </p:extLst>
          </p:nvPr>
        </p:nvGraphicFramePr>
        <p:xfrm>
          <a:off x="457200" y="1299341"/>
          <a:ext cx="4736123" cy="2851541"/>
        </p:xfrm>
        <a:graphic>
          <a:graphicData uri="http://schemas.openxmlformats.org/presentationml/2006/ole">
            <mc:AlternateContent xmlns:mc="http://schemas.openxmlformats.org/markup-compatibility/2006">
              <mc:Choice xmlns:v="urn:schemas-microsoft-com:vml" Requires="v">
                <p:oleObj name="Worksheet" r:id="rId3" imgW="4572000" imgH="2752924" progId="Excel.Sheet.12">
                  <p:link updateAutomatic="1"/>
                </p:oleObj>
              </mc:Choice>
              <mc:Fallback>
                <p:oleObj name="Worksheet" r:id="rId3" imgW="4572000" imgH="2752924" progId="Excel.Sheet.12">
                  <p:link updateAutomatic="1"/>
                  <p:pic>
                    <p:nvPicPr>
                      <p:cNvPr id="8" name="Object 7">
                        <a:extLst>
                          <a:ext uri="{FF2B5EF4-FFF2-40B4-BE49-F238E27FC236}">
                            <a16:creationId xmlns:a16="http://schemas.microsoft.com/office/drawing/2014/main" id="{864C90EB-92CD-61FC-62A4-E97D4B797CBD}"/>
                          </a:ext>
                        </a:extLst>
                      </p:cNvPr>
                      <p:cNvPicPr/>
                      <p:nvPr/>
                    </p:nvPicPr>
                    <p:blipFill>
                      <a:blip r:embed="rId4"/>
                      <a:stretch>
                        <a:fillRect/>
                      </a:stretch>
                    </p:blipFill>
                    <p:spPr>
                      <a:xfrm>
                        <a:off x="457200" y="1299341"/>
                        <a:ext cx="4736123" cy="2851541"/>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0316A0A4-A208-4A3C-6730-FC0480C94DC6}"/>
              </a:ext>
            </a:extLst>
          </p:cNvPr>
          <p:cNvGraphicFramePr>
            <a:graphicFrameLocks noChangeAspect="1"/>
          </p:cNvGraphicFramePr>
          <p:nvPr>
            <p:extLst>
              <p:ext uri="{D42A27DB-BD31-4B8C-83A1-F6EECF244321}">
                <p14:modId xmlns:p14="http://schemas.microsoft.com/office/powerpoint/2010/main" val="2407583700"/>
              </p:ext>
            </p:extLst>
          </p:nvPr>
        </p:nvGraphicFramePr>
        <p:xfrm>
          <a:off x="4270375" y="4032584"/>
          <a:ext cx="4873625" cy="2933700"/>
        </p:xfrm>
        <a:graphic>
          <a:graphicData uri="http://schemas.openxmlformats.org/presentationml/2006/ole">
            <mc:AlternateContent xmlns:mc="http://schemas.openxmlformats.org/markup-compatibility/2006">
              <mc:Choice xmlns:v="urn:schemas-microsoft-com:vml" Requires="v">
                <p:oleObj name="Worksheet" r:id="rId5" imgW="4572000" imgH="2752924" progId="Excel.Sheet.12">
                  <p:link updateAutomatic="1"/>
                </p:oleObj>
              </mc:Choice>
              <mc:Fallback>
                <p:oleObj name="Worksheet" r:id="rId5" imgW="4572000" imgH="2752924" progId="Excel.Sheet.12">
                  <p:link updateAutomatic="1"/>
                  <p:pic>
                    <p:nvPicPr>
                      <p:cNvPr id="9" name="Object 8">
                        <a:extLst>
                          <a:ext uri="{FF2B5EF4-FFF2-40B4-BE49-F238E27FC236}">
                            <a16:creationId xmlns:a16="http://schemas.microsoft.com/office/drawing/2014/main" id="{0316A0A4-A208-4A3C-6730-FC0480C94DC6}"/>
                          </a:ext>
                        </a:extLst>
                      </p:cNvPr>
                      <p:cNvPicPr/>
                      <p:nvPr/>
                    </p:nvPicPr>
                    <p:blipFill>
                      <a:blip r:embed="rId6"/>
                      <a:stretch>
                        <a:fillRect/>
                      </a:stretch>
                    </p:blipFill>
                    <p:spPr>
                      <a:xfrm>
                        <a:off x="4270375" y="4032584"/>
                        <a:ext cx="4873625" cy="2933700"/>
                      </a:xfrm>
                      <a:prstGeom prst="rect">
                        <a:avLst/>
                      </a:prstGeom>
                    </p:spPr>
                  </p:pic>
                </p:oleObj>
              </mc:Fallback>
            </mc:AlternateContent>
          </a:graphicData>
        </a:graphic>
      </p:graphicFrame>
    </p:spTree>
    <p:extLst>
      <p:ext uri="{BB962C8B-B14F-4D97-AF65-F5344CB8AC3E}">
        <p14:creationId xmlns:p14="http://schemas.microsoft.com/office/powerpoint/2010/main" val="34319562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07CDE8-9314-FE0F-9F2A-A8B3BA6A3EDD}"/>
              </a:ext>
            </a:extLst>
          </p:cNvPr>
          <p:cNvSpPr>
            <a:spLocks noGrp="1"/>
          </p:cNvSpPr>
          <p:nvPr>
            <p:ph type="title"/>
          </p:nvPr>
        </p:nvSpPr>
        <p:spPr/>
        <p:txBody>
          <a:bodyPr>
            <a:normAutofit/>
          </a:bodyPr>
          <a:lstStyle/>
          <a:p>
            <a:r>
              <a:rPr lang="nl-NL" sz="3200" b="0" i="0" u="none" strike="noStrike" baseline="0" dirty="0">
                <a:solidFill>
                  <a:srgbClr val="2F5598"/>
                </a:solidFill>
              </a:rPr>
              <a:t>2. Jeugdhulp </a:t>
            </a:r>
            <a:br>
              <a:rPr lang="nl-NL" sz="2800" b="0" i="0" u="none" strike="noStrike" baseline="0" dirty="0">
                <a:solidFill>
                  <a:srgbClr val="2F5598"/>
                </a:solidFill>
                <a:latin typeface="CIDFont+F2"/>
              </a:rPr>
            </a:br>
            <a:endParaRPr lang="nl-NL" sz="2800" dirty="0"/>
          </a:p>
        </p:txBody>
      </p:sp>
      <p:sp>
        <p:nvSpPr>
          <p:cNvPr id="3" name="Tekstvak 2">
            <a:extLst>
              <a:ext uri="{FF2B5EF4-FFF2-40B4-BE49-F238E27FC236}">
                <a16:creationId xmlns:a16="http://schemas.microsoft.com/office/drawing/2014/main" id="{74903117-1DA8-FD7A-28FA-D1B3B1E16463}"/>
              </a:ext>
            </a:extLst>
          </p:cNvPr>
          <p:cNvSpPr txBox="1"/>
          <p:nvPr/>
        </p:nvSpPr>
        <p:spPr>
          <a:xfrm>
            <a:off x="1664677" y="5210785"/>
            <a:ext cx="6069623" cy="597877"/>
          </a:xfrm>
          <a:prstGeom prst="rect">
            <a:avLst/>
          </a:prstGeom>
        </p:spPr>
        <p:txBody>
          <a:bodyPr vert="horz" wrap="square" lIns="91440" tIns="45720" rIns="91440" bIns="45720" rtlCol="0" anchor="ctr">
            <a:noAutofit/>
          </a:bodyPr>
          <a:lstStyle/>
          <a:p>
            <a:pPr algn="ctr"/>
            <a:r>
              <a:rPr lang="qaa-Latn-001" sz="2000" dirty="0"/>
              <a:t>Unieke clienten in 2022: 521</a:t>
            </a:r>
          </a:p>
          <a:p>
            <a:pPr algn="ctr"/>
            <a:r>
              <a:rPr lang="qaa-Latn-001" sz="2000" dirty="0"/>
              <a:t>Unieke clienten in 2023: 571</a:t>
            </a:r>
            <a:endParaRPr lang="nl-NL" sz="2000" dirty="0"/>
          </a:p>
        </p:txBody>
      </p:sp>
      <p:graphicFrame>
        <p:nvGraphicFramePr>
          <p:cNvPr id="4" name="Object 3">
            <a:extLst>
              <a:ext uri="{FF2B5EF4-FFF2-40B4-BE49-F238E27FC236}">
                <a16:creationId xmlns:a16="http://schemas.microsoft.com/office/drawing/2014/main" id="{642E1275-658A-C578-9A90-1229CACFFB5B}"/>
              </a:ext>
            </a:extLst>
          </p:cNvPr>
          <p:cNvGraphicFramePr>
            <a:graphicFrameLocks noChangeAspect="1"/>
          </p:cNvGraphicFramePr>
          <p:nvPr>
            <p:extLst>
              <p:ext uri="{D42A27DB-BD31-4B8C-83A1-F6EECF244321}">
                <p14:modId xmlns:p14="http://schemas.microsoft.com/office/powerpoint/2010/main" val="3950874167"/>
              </p:ext>
            </p:extLst>
          </p:nvPr>
        </p:nvGraphicFramePr>
        <p:xfrm>
          <a:off x="900113" y="1049338"/>
          <a:ext cx="7597775" cy="4073525"/>
        </p:xfrm>
        <a:graphic>
          <a:graphicData uri="http://schemas.openxmlformats.org/presentationml/2006/ole">
            <mc:AlternateContent xmlns:mc="http://schemas.openxmlformats.org/markup-compatibility/2006">
              <mc:Choice xmlns:v="urn:schemas-microsoft-com:vml" Requires="v">
                <p:oleObj name="Worksheet" r:id="rId3" imgW="5134059" imgH="2752924" progId="Excel.Sheet.12">
                  <p:link updateAutomatic="1"/>
                </p:oleObj>
              </mc:Choice>
              <mc:Fallback>
                <p:oleObj name="Worksheet" r:id="rId3" imgW="5134059" imgH="2752924" progId="Excel.Sheet.12">
                  <p:link updateAutomatic="1"/>
                  <p:pic>
                    <p:nvPicPr>
                      <p:cNvPr id="4" name="Object 3">
                        <a:extLst>
                          <a:ext uri="{FF2B5EF4-FFF2-40B4-BE49-F238E27FC236}">
                            <a16:creationId xmlns:a16="http://schemas.microsoft.com/office/drawing/2014/main" id="{642E1275-658A-C578-9A90-1229CACFFB5B}"/>
                          </a:ext>
                        </a:extLst>
                      </p:cNvPr>
                      <p:cNvPicPr/>
                      <p:nvPr/>
                    </p:nvPicPr>
                    <p:blipFill>
                      <a:blip r:embed="rId4"/>
                      <a:stretch>
                        <a:fillRect/>
                      </a:stretch>
                    </p:blipFill>
                    <p:spPr>
                      <a:xfrm>
                        <a:off x="900113" y="1049338"/>
                        <a:ext cx="7597775" cy="4073525"/>
                      </a:xfrm>
                      <a:prstGeom prst="rect">
                        <a:avLst/>
                      </a:prstGeom>
                    </p:spPr>
                  </p:pic>
                </p:oleObj>
              </mc:Fallback>
            </mc:AlternateContent>
          </a:graphicData>
        </a:graphic>
      </p:graphicFrame>
      <p:cxnSp>
        <p:nvCxnSpPr>
          <p:cNvPr id="8" name="Rechte verbindingslijn 7">
            <a:extLst>
              <a:ext uri="{FF2B5EF4-FFF2-40B4-BE49-F238E27FC236}">
                <a16:creationId xmlns:a16="http://schemas.microsoft.com/office/drawing/2014/main" id="{3B74F8F8-0A69-E530-FD7E-20CC289F5193}"/>
              </a:ext>
            </a:extLst>
          </p:cNvPr>
          <p:cNvCxnSpPr>
            <a:cxnSpLocks/>
          </p:cNvCxnSpPr>
          <p:nvPr/>
        </p:nvCxnSpPr>
        <p:spPr>
          <a:xfrm>
            <a:off x="4859594" y="2038893"/>
            <a:ext cx="0" cy="2209800"/>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6220205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07CDE8-9314-FE0F-9F2A-A8B3BA6A3EDD}"/>
              </a:ext>
            </a:extLst>
          </p:cNvPr>
          <p:cNvSpPr>
            <a:spLocks noGrp="1"/>
          </p:cNvSpPr>
          <p:nvPr>
            <p:ph type="title"/>
          </p:nvPr>
        </p:nvSpPr>
        <p:spPr/>
        <p:txBody>
          <a:bodyPr>
            <a:normAutofit/>
          </a:bodyPr>
          <a:lstStyle/>
          <a:p>
            <a:r>
              <a:rPr lang="nl-NL" sz="3200" b="0" i="0" u="none" strike="noStrike" baseline="0" dirty="0">
                <a:solidFill>
                  <a:srgbClr val="2F5598"/>
                </a:solidFill>
              </a:rPr>
              <a:t>2. Jeugdhulp</a:t>
            </a:r>
            <a:br>
              <a:rPr lang="nl-NL" sz="2800" b="0" i="0" u="none" strike="noStrike" baseline="0" dirty="0">
                <a:solidFill>
                  <a:srgbClr val="2F5598"/>
                </a:solidFill>
                <a:latin typeface="CIDFont+F2"/>
              </a:rPr>
            </a:br>
            <a:endParaRPr lang="nl-NL" sz="2800" dirty="0"/>
          </a:p>
        </p:txBody>
      </p:sp>
      <p:graphicFrame>
        <p:nvGraphicFramePr>
          <p:cNvPr id="11" name="Object 10">
            <a:extLst>
              <a:ext uri="{FF2B5EF4-FFF2-40B4-BE49-F238E27FC236}">
                <a16:creationId xmlns:a16="http://schemas.microsoft.com/office/drawing/2014/main" id="{A8106DD7-1890-6890-7C9F-768F97A7C8CE}"/>
              </a:ext>
            </a:extLst>
          </p:cNvPr>
          <p:cNvGraphicFramePr>
            <a:graphicFrameLocks noChangeAspect="1"/>
          </p:cNvGraphicFramePr>
          <p:nvPr>
            <p:extLst>
              <p:ext uri="{D42A27DB-BD31-4B8C-83A1-F6EECF244321}">
                <p14:modId xmlns:p14="http://schemas.microsoft.com/office/powerpoint/2010/main" val="1945493477"/>
              </p:ext>
            </p:extLst>
          </p:nvPr>
        </p:nvGraphicFramePr>
        <p:xfrm>
          <a:off x="419100" y="846138"/>
          <a:ext cx="8305800" cy="2714625"/>
        </p:xfrm>
        <a:graphic>
          <a:graphicData uri="http://schemas.openxmlformats.org/presentationml/2006/ole">
            <mc:AlternateContent xmlns:mc="http://schemas.openxmlformats.org/markup-compatibility/2006">
              <mc:Choice xmlns:v="urn:schemas-microsoft-com:vml" Requires="v">
                <p:oleObj name="Worksheet" r:id="rId3" imgW="8305896" imgH="2714540" progId="Excel.Sheet.12">
                  <p:link updateAutomatic="1"/>
                </p:oleObj>
              </mc:Choice>
              <mc:Fallback>
                <p:oleObj name="Worksheet" r:id="rId3" imgW="8305896" imgH="2714540" progId="Excel.Sheet.12">
                  <p:link updateAutomatic="1"/>
                  <p:pic>
                    <p:nvPicPr>
                      <p:cNvPr id="11" name="Object 10">
                        <a:extLst>
                          <a:ext uri="{FF2B5EF4-FFF2-40B4-BE49-F238E27FC236}">
                            <a16:creationId xmlns:a16="http://schemas.microsoft.com/office/drawing/2014/main" id="{A8106DD7-1890-6890-7C9F-768F97A7C8CE}"/>
                          </a:ext>
                        </a:extLst>
                      </p:cNvPr>
                      <p:cNvPicPr/>
                      <p:nvPr/>
                    </p:nvPicPr>
                    <p:blipFill>
                      <a:blip r:embed="rId4"/>
                      <a:stretch>
                        <a:fillRect/>
                      </a:stretch>
                    </p:blipFill>
                    <p:spPr>
                      <a:xfrm>
                        <a:off x="419100" y="846138"/>
                        <a:ext cx="8305800" cy="2714625"/>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25390FC2-47FA-78F6-1F3A-08B76B9DE3F3}"/>
              </a:ext>
            </a:extLst>
          </p:cNvPr>
          <p:cNvGraphicFramePr>
            <a:graphicFrameLocks noChangeAspect="1"/>
          </p:cNvGraphicFramePr>
          <p:nvPr>
            <p:extLst>
              <p:ext uri="{D42A27DB-BD31-4B8C-83A1-F6EECF244321}">
                <p14:modId xmlns:p14="http://schemas.microsoft.com/office/powerpoint/2010/main" val="4011617625"/>
              </p:ext>
            </p:extLst>
          </p:nvPr>
        </p:nvGraphicFramePr>
        <p:xfrm>
          <a:off x="419100" y="4130675"/>
          <a:ext cx="8305800" cy="2724150"/>
        </p:xfrm>
        <a:graphic>
          <a:graphicData uri="http://schemas.openxmlformats.org/presentationml/2006/ole">
            <mc:AlternateContent xmlns:mc="http://schemas.openxmlformats.org/markup-compatibility/2006">
              <mc:Choice xmlns:v="urn:schemas-microsoft-com:vml" Requires="v">
                <p:oleObj name="Worksheet" r:id="rId5" imgW="8305896" imgH="2724136" progId="Excel.Sheet.12">
                  <p:link updateAutomatic="1"/>
                </p:oleObj>
              </mc:Choice>
              <mc:Fallback>
                <p:oleObj name="Worksheet" r:id="rId5" imgW="8305896" imgH="2724136" progId="Excel.Sheet.12">
                  <p:link updateAutomatic="1"/>
                  <p:pic>
                    <p:nvPicPr>
                      <p:cNvPr id="12" name="Object 11">
                        <a:extLst>
                          <a:ext uri="{FF2B5EF4-FFF2-40B4-BE49-F238E27FC236}">
                            <a16:creationId xmlns:a16="http://schemas.microsoft.com/office/drawing/2014/main" id="{25390FC2-47FA-78F6-1F3A-08B76B9DE3F3}"/>
                          </a:ext>
                        </a:extLst>
                      </p:cNvPr>
                      <p:cNvPicPr/>
                      <p:nvPr/>
                    </p:nvPicPr>
                    <p:blipFill>
                      <a:blip r:embed="rId6"/>
                      <a:stretch>
                        <a:fillRect/>
                      </a:stretch>
                    </p:blipFill>
                    <p:spPr>
                      <a:xfrm>
                        <a:off x="419100" y="4130675"/>
                        <a:ext cx="8305800" cy="2724150"/>
                      </a:xfrm>
                      <a:prstGeom prst="rect">
                        <a:avLst/>
                      </a:prstGeom>
                    </p:spPr>
                  </p:pic>
                </p:oleObj>
              </mc:Fallback>
            </mc:AlternateContent>
          </a:graphicData>
        </a:graphic>
      </p:graphicFrame>
    </p:spTree>
    <p:extLst>
      <p:ext uri="{BB962C8B-B14F-4D97-AF65-F5344CB8AC3E}">
        <p14:creationId xmlns:p14="http://schemas.microsoft.com/office/powerpoint/2010/main" val="40978271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720C17-FB7F-4BB9-A557-F54EDF7D157B}"/>
              </a:ext>
            </a:extLst>
          </p:cNvPr>
          <p:cNvSpPr>
            <a:spLocks noGrp="1"/>
          </p:cNvSpPr>
          <p:nvPr>
            <p:ph type="title"/>
          </p:nvPr>
        </p:nvSpPr>
        <p:spPr/>
        <p:txBody>
          <a:bodyPr>
            <a:normAutofit fontScale="90000"/>
          </a:bodyPr>
          <a:lstStyle/>
          <a:p>
            <a:r>
              <a:rPr lang="qaa-Latn-001" sz="3600" dirty="0"/>
              <a:t>2. Jeugdhulp</a:t>
            </a:r>
            <a:br>
              <a:rPr lang="qaa-Latn-001" sz="3600" dirty="0"/>
            </a:br>
            <a:r>
              <a:rPr lang="qaa-Latn-001" sz="3100" dirty="0"/>
              <a:t>Gestarte indicaties per verwijzer</a:t>
            </a:r>
            <a:br>
              <a:rPr lang="qaa-Latn-001" sz="1800" dirty="0"/>
            </a:br>
            <a:endParaRPr lang="nl-NL" sz="2500" dirty="0">
              <a:latin typeface="CIDFont+F2"/>
            </a:endParaRPr>
          </a:p>
        </p:txBody>
      </p:sp>
      <p:graphicFrame>
        <p:nvGraphicFramePr>
          <p:cNvPr id="4" name="Object 3">
            <a:extLst>
              <a:ext uri="{FF2B5EF4-FFF2-40B4-BE49-F238E27FC236}">
                <a16:creationId xmlns:a16="http://schemas.microsoft.com/office/drawing/2014/main" id="{A9C7BAAA-64E8-1275-5488-3E81A6A04ED6}"/>
              </a:ext>
            </a:extLst>
          </p:cNvPr>
          <p:cNvGraphicFramePr>
            <a:graphicFrameLocks noChangeAspect="1"/>
          </p:cNvGraphicFramePr>
          <p:nvPr>
            <p:extLst>
              <p:ext uri="{D42A27DB-BD31-4B8C-83A1-F6EECF244321}">
                <p14:modId xmlns:p14="http://schemas.microsoft.com/office/powerpoint/2010/main" val="3760981418"/>
              </p:ext>
            </p:extLst>
          </p:nvPr>
        </p:nvGraphicFramePr>
        <p:xfrm>
          <a:off x="1200150" y="1255420"/>
          <a:ext cx="6743700" cy="4900613"/>
        </p:xfrm>
        <a:graphic>
          <a:graphicData uri="http://schemas.openxmlformats.org/presentationml/2006/ole">
            <mc:AlternateContent xmlns:mc="http://schemas.openxmlformats.org/markup-compatibility/2006">
              <mc:Choice xmlns:v="urn:schemas-microsoft-com:vml" Requires="v">
                <p:oleObj name="Worksheet" r:id="rId3" imgW="5943792" imgH="4076800" progId="Excel.Sheet.12">
                  <p:link updateAutomatic="1"/>
                </p:oleObj>
              </mc:Choice>
              <mc:Fallback>
                <p:oleObj name="Worksheet" r:id="rId3" imgW="5943792" imgH="4076800" progId="Excel.Sheet.12">
                  <p:link updateAutomatic="1"/>
                  <p:pic>
                    <p:nvPicPr>
                      <p:cNvPr id="4" name="Object 3">
                        <a:extLst>
                          <a:ext uri="{FF2B5EF4-FFF2-40B4-BE49-F238E27FC236}">
                            <a16:creationId xmlns:a16="http://schemas.microsoft.com/office/drawing/2014/main" id="{A9C7BAAA-64E8-1275-5488-3E81A6A04ED6}"/>
                          </a:ext>
                        </a:extLst>
                      </p:cNvPr>
                      <p:cNvPicPr/>
                      <p:nvPr/>
                    </p:nvPicPr>
                    <p:blipFill>
                      <a:blip r:embed="rId4"/>
                      <a:stretch>
                        <a:fillRect/>
                      </a:stretch>
                    </p:blipFill>
                    <p:spPr>
                      <a:xfrm>
                        <a:off x="1200150" y="1255420"/>
                        <a:ext cx="6743700" cy="4900613"/>
                      </a:xfrm>
                      <a:prstGeom prst="rect">
                        <a:avLst/>
                      </a:prstGeom>
                    </p:spPr>
                  </p:pic>
                </p:oleObj>
              </mc:Fallback>
            </mc:AlternateContent>
          </a:graphicData>
        </a:graphic>
      </p:graphicFrame>
    </p:spTree>
    <p:extLst>
      <p:ext uri="{BB962C8B-B14F-4D97-AF65-F5344CB8AC3E}">
        <p14:creationId xmlns:p14="http://schemas.microsoft.com/office/powerpoint/2010/main" val="7330011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07CDE8-9314-FE0F-9F2A-A8B3BA6A3EDD}"/>
              </a:ext>
            </a:extLst>
          </p:cNvPr>
          <p:cNvSpPr>
            <a:spLocks noGrp="1"/>
          </p:cNvSpPr>
          <p:nvPr>
            <p:ph type="title"/>
          </p:nvPr>
        </p:nvSpPr>
        <p:spPr>
          <a:xfrm>
            <a:off x="457200" y="274638"/>
            <a:ext cx="8229600" cy="1143000"/>
          </a:xfrm>
        </p:spPr>
        <p:txBody>
          <a:bodyPr anchor="ctr">
            <a:normAutofit fontScale="90000"/>
          </a:bodyPr>
          <a:lstStyle/>
          <a:p>
            <a:pPr>
              <a:lnSpc>
                <a:spcPct val="90000"/>
              </a:lnSpc>
            </a:pPr>
            <a:r>
              <a:rPr lang="nl-NL" sz="3600" b="0" i="0" u="none" strike="noStrike" baseline="0" dirty="0"/>
              <a:t>2. </a:t>
            </a:r>
            <a:r>
              <a:rPr lang="nl-NL" sz="3600" dirty="0"/>
              <a:t>Jeugdhulp </a:t>
            </a:r>
            <a:br>
              <a:rPr lang="nl-NL" sz="3600" dirty="0"/>
            </a:br>
            <a:r>
              <a:rPr lang="qaa-Latn-001" sz="3100" dirty="0"/>
              <a:t>Verwijzingen door huisartsen</a:t>
            </a:r>
            <a:br>
              <a:rPr lang="nl-NL" sz="2200" dirty="0"/>
            </a:br>
            <a:endParaRPr lang="nl-NL" sz="2400" dirty="0"/>
          </a:p>
        </p:txBody>
      </p:sp>
      <p:graphicFrame>
        <p:nvGraphicFramePr>
          <p:cNvPr id="5" name="Object 4">
            <a:extLst>
              <a:ext uri="{FF2B5EF4-FFF2-40B4-BE49-F238E27FC236}">
                <a16:creationId xmlns:a16="http://schemas.microsoft.com/office/drawing/2014/main" id="{2A523AF0-78AE-B18F-B2F1-58F2ADD5D391}"/>
              </a:ext>
            </a:extLst>
          </p:cNvPr>
          <p:cNvGraphicFramePr>
            <a:graphicFrameLocks noChangeAspect="1"/>
          </p:cNvGraphicFramePr>
          <p:nvPr>
            <p:extLst>
              <p:ext uri="{D42A27DB-BD31-4B8C-83A1-F6EECF244321}">
                <p14:modId xmlns:p14="http://schemas.microsoft.com/office/powerpoint/2010/main" val="3084483798"/>
              </p:ext>
            </p:extLst>
          </p:nvPr>
        </p:nvGraphicFramePr>
        <p:xfrm>
          <a:off x="1192919" y="1394564"/>
          <a:ext cx="6758161" cy="4068872"/>
        </p:xfrm>
        <a:graphic>
          <a:graphicData uri="http://schemas.openxmlformats.org/presentationml/2006/ole">
            <mc:AlternateContent xmlns:mc="http://schemas.openxmlformats.org/markup-compatibility/2006">
              <mc:Choice xmlns:v="urn:schemas-microsoft-com:vml" Requires="v">
                <p:oleObj name="Worksheet" r:id="rId3" imgW="4572000" imgH="2752924" progId="Excel.Sheet.12">
                  <p:link updateAutomatic="1"/>
                </p:oleObj>
              </mc:Choice>
              <mc:Fallback>
                <p:oleObj name="Worksheet" r:id="rId3" imgW="4572000" imgH="2752924" progId="Excel.Sheet.12">
                  <p:link updateAutomatic="1"/>
                  <p:pic>
                    <p:nvPicPr>
                      <p:cNvPr id="5" name="Object 4">
                        <a:extLst>
                          <a:ext uri="{FF2B5EF4-FFF2-40B4-BE49-F238E27FC236}">
                            <a16:creationId xmlns:a16="http://schemas.microsoft.com/office/drawing/2014/main" id="{2A523AF0-78AE-B18F-B2F1-58F2ADD5D391}"/>
                          </a:ext>
                        </a:extLst>
                      </p:cNvPr>
                      <p:cNvPicPr/>
                      <p:nvPr/>
                    </p:nvPicPr>
                    <p:blipFill>
                      <a:blip r:embed="rId4"/>
                      <a:stretch>
                        <a:fillRect/>
                      </a:stretch>
                    </p:blipFill>
                    <p:spPr>
                      <a:xfrm>
                        <a:off x="1192919" y="1394564"/>
                        <a:ext cx="6758161" cy="4068872"/>
                      </a:xfrm>
                      <a:prstGeom prst="rect">
                        <a:avLst/>
                      </a:prstGeom>
                    </p:spPr>
                  </p:pic>
                </p:oleObj>
              </mc:Fallback>
            </mc:AlternateContent>
          </a:graphicData>
        </a:graphic>
      </p:graphicFrame>
    </p:spTree>
    <p:extLst>
      <p:ext uri="{BB962C8B-B14F-4D97-AF65-F5344CB8AC3E}">
        <p14:creationId xmlns:p14="http://schemas.microsoft.com/office/powerpoint/2010/main" val="1843046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07CDE8-9314-FE0F-9F2A-A8B3BA6A3EDD}"/>
              </a:ext>
            </a:extLst>
          </p:cNvPr>
          <p:cNvSpPr>
            <a:spLocks noGrp="1"/>
          </p:cNvSpPr>
          <p:nvPr>
            <p:ph type="title"/>
          </p:nvPr>
        </p:nvSpPr>
        <p:spPr/>
        <p:txBody>
          <a:bodyPr>
            <a:normAutofit fontScale="90000"/>
          </a:bodyPr>
          <a:lstStyle/>
          <a:p>
            <a:r>
              <a:rPr lang="nl-NL" sz="3600" b="0" i="0" u="none" strike="noStrike" baseline="0" dirty="0">
                <a:solidFill>
                  <a:srgbClr val="2F5598"/>
                </a:solidFill>
              </a:rPr>
              <a:t>2. Jeugdhulp</a:t>
            </a:r>
            <a:br>
              <a:rPr lang="nl-NL" sz="2800" b="0" i="0" u="none" strike="noStrike" baseline="0" dirty="0">
                <a:solidFill>
                  <a:srgbClr val="2F5598"/>
                </a:solidFill>
                <a:latin typeface="CIDFont+F2"/>
              </a:rPr>
            </a:br>
            <a:r>
              <a:rPr lang="nl-NL" sz="3100" b="0" i="0" u="none" strike="noStrike" baseline="0" dirty="0">
                <a:solidFill>
                  <a:srgbClr val="2F5598"/>
                </a:solidFill>
              </a:rPr>
              <a:t>Financieel</a:t>
            </a:r>
            <a:r>
              <a:rPr lang="nl-NL" sz="2800" b="0" i="0" u="none" strike="noStrike" baseline="0" dirty="0">
                <a:solidFill>
                  <a:srgbClr val="2F5598"/>
                </a:solidFill>
                <a:latin typeface="CIDFont+F2"/>
              </a:rPr>
              <a:t>  </a:t>
            </a:r>
            <a:br>
              <a:rPr lang="nl-NL" sz="2800" b="0" i="0" u="none" strike="noStrike" baseline="0" dirty="0">
                <a:solidFill>
                  <a:srgbClr val="2F5598"/>
                </a:solidFill>
                <a:latin typeface="CIDFont+F2"/>
              </a:rPr>
            </a:br>
            <a:endParaRPr lang="nl-NL" sz="2800" dirty="0"/>
          </a:p>
        </p:txBody>
      </p:sp>
      <p:graphicFrame>
        <p:nvGraphicFramePr>
          <p:cNvPr id="5" name="Object 4">
            <a:extLst>
              <a:ext uri="{FF2B5EF4-FFF2-40B4-BE49-F238E27FC236}">
                <a16:creationId xmlns:a16="http://schemas.microsoft.com/office/drawing/2014/main" id="{20082704-72B2-42B8-7D1A-EE431D882DAE}"/>
              </a:ext>
            </a:extLst>
          </p:cNvPr>
          <p:cNvGraphicFramePr>
            <a:graphicFrameLocks noChangeAspect="1"/>
          </p:cNvGraphicFramePr>
          <p:nvPr>
            <p:extLst>
              <p:ext uri="{D42A27DB-BD31-4B8C-83A1-F6EECF244321}">
                <p14:modId xmlns:p14="http://schemas.microsoft.com/office/powerpoint/2010/main" val="214996389"/>
              </p:ext>
            </p:extLst>
          </p:nvPr>
        </p:nvGraphicFramePr>
        <p:xfrm>
          <a:off x="809625" y="1417638"/>
          <a:ext cx="7524750" cy="4029382"/>
        </p:xfrm>
        <a:graphic>
          <a:graphicData uri="http://schemas.openxmlformats.org/presentationml/2006/ole">
            <mc:AlternateContent xmlns:mc="http://schemas.openxmlformats.org/markup-compatibility/2006">
              <mc:Choice xmlns:v="urn:schemas-microsoft-com:vml" Requires="v">
                <p:oleObj name="Worksheet" r:id="rId3" imgW="5905521" imgH="3162354" progId="Excel.Sheet.12">
                  <p:link updateAutomatic="1"/>
                </p:oleObj>
              </mc:Choice>
              <mc:Fallback>
                <p:oleObj name="Worksheet" r:id="rId3" imgW="5905521" imgH="3162354" progId="Excel.Sheet.12">
                  <p:link updateAutomatic="1"/>
                  <p:pic>
                    <p:nvPicPr>
                      <p:cNvPr id="5" name="Object 4">
                        <a:extLst>
                          <a:ext uri="{FF2B5EF4-FFF2-40B4-BE49-F238E27FC236}">
                            <a16:creationId xmlns:a16="http://schemas.microsoft.com/office/drawing/2014/main" id="{20082704-72B2-42B8-7D1A-EE431D882DAE}"/>
                          </a:ext>
                        </a:extLst>
                      </p:cNvPr>
                      <p:cNvPicPr/>
                      <p:nvPr/>
                    </p:nvPicPr>
                    <p:blipFill>
                      <a:blip r:embed="rId4"/>
                      <a:stretch>
                        <a:fillRect/>
                      </a:stretch>
                    </p:blipFill>
                    <p:spPr>
                      <a:xfrm>
                        <a:off x="809625" y="1417638"/>
                        <a:ext cx="7524750" cy="4029382"/>
                      </a:xfrm>
                      <a:prstGeom prst="rect">
                        <a:avLst/>
                      </a:prstGeom>
                    </p:spPr>
                  </p:pic>
                </p:oleObj>
              </mc:Fallback>
            </mc:AlternateContent>
          </a:graphicData>
        </a:graphic>
      </p:graphicFrame>
    </p:spTree>
    <p:extLst>
      <p:ext uri="{BB962C8B-B14F-4D97-AF65-F5344CB8AC3E}">
        <p14:creationId xmlns:p14="http://schemas.microsoft.com/office/powerpoint/2010/main" val="36687900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6DA3AA3-F059-605F-F5E8-83C98790C388}"/>
              </a:ext>
            </a:extLst>
          </p:cNvPr>
          <p:cNvSpPr>
            <a:spLocks noGrp="1"/>
          </p:cNvSpPr>
          <p:nvPr>
            <p:ph type="title"/>
          </p:nvPr>
        </p:nvSpPr>
        <p:spPr/>
        <p:txBody>
          <a:bodyPr/>
          <a:lstStyle/>
          <a:p>
            <a:r>
              <a:rPr kumimoji="0" lang="nl-NL" sz="3200" b="0" i="0" u="none" strike="noStrike" kern="1200" cap="none" spc="0" normalizeH="0" baseline="0" noProof="0" dirty="0">
                <a:ln>
                  <a:noFill/>
                </a:ln>
                <a:solidFill>
                  <a:srgbClr val="2F5598"/>
                </a:solidFill>
                <a:effectLst/>
                <a:uLnTx/>
                <a:uFillTx/>
              </a:rPr>
              <a:t>2. Jeugdhulp</a:t>
            </a:r>
            <a:br>
              <a:rPr kumimoji="0" lang="nl-NL" sz="2500" b="0" i="0" u="none" strike="noStrike" kern="1200" cap="none" spc="0" normalizeH="0" baseline="0" noProof="0" dirty="0">
                <a:ln>
                  <a:noFill/>
                </a:ln>
                <a:solidFill>
                  <a:srgbClr val="2F5598"/>
                </a:solidFill>
                <a:effectLst/>
                <a:uLnTx/>
                <a:uFillTx/>
                <a:latin typeface="CIDFont+F2"/>
                <a:ea typeface="+mj-ea"/>
                <a:cs typeface="Arial" pitchFamily="34" charset="0"/>
              </a:rPr>
            </a:br>
            <a:r>
              <a:rPr kumimoji="0" lang="nl-NL" sz="2800" b="0" i="0" u="none" strike="noStrike" kern="1200" cap="none" spc="0" normalizeH="0" baseline="0" noProof="0" dirty="0">
                <a:ln>
                  <a:noFill/>
                </a:ln>
                <a:solidFill>
                  <a:srgbClr val="2F5598"/>
                </a:solidFill>
                <a:effectLst/>
                <a:uLnTx/>
                <a:uFillTx/>
              </a:rPr>
              <a:t>Financieel</a:t>
            </a:r>
            <a:endParaRPr lang="nl-NL" sz="2800" dirty="0"/>
          </a:p>
        </p:txBody>
      </p:sp>
      <p:graphicFrame>
        <p:nvGraphicFramePr>
          <p:cNvPr id="3" name="Object 2">
            <a:extLst>
              <a:ext uri="{FF2B5EF4-FFF2-40B4-BE49-F238E27FC236}">
                <a16:creationId xmlns:a16="http://schemas.microsoft.com/office/drawing/2014/main" id="{E599F11D-5139-5ED0-693E-369A6BCA589D}"/>
              </a:ext>
            </a:extLst>
          </p:cNvPr>
          <p:cNvGraphicFramePr>
            <a:graphicFrameLocks noChangeAspect="1"/>
          </p:cNvGraphicFramePr>
          <p:nvPr>
            <p:extLst>
              <p:ext uri="{D42A27DB-BD31-4B8C-83A1-F6EECF244321}">
                <p14:modId xmlns:p14="http://schemas.microsoft.com/office/powerpoint/2010/main" val="3197492564"/>
              </p:ext>
            </p:extLst>
          </p:nvPr>
        </p:nvGraphicFramePr>
        <p:xfrm>
          <a:off x="582613" y="1411288"/>
          <a:ext cx="7978775" cy="4217987"/>
        </p:xfrm>
        <a:graphic>
          <a:graphicData uri="http://schemas.openxmlformats.org/presentationml/2006/ole">
            <mc:AlternateContent xmlns:mc="http://schemas.openxmlformats.org/markup-compatibility/2006">
              <mc:Choice xmlns:v="urn:schemas-microsoft-com:vml" Requires="v">
                <p:oleObj name="Worksheet" r:id="rId3" imgW="6810267" imgH="3600450" progId="Excel.Sheet.12">
                  <p:link updateAutomatic="1"/>
                </p:oleObj>
              </mc:Choice>
              <mc:Fallback>
                <p:oleObj name="Worksheet" r:id="rId3" imgW="6810267" imgH="3600450" progId="Excel.Sheet.12">
                  <p:link updateAutomatic="1"/>
                  <p:pic>
                    <p:nvPicPr>
                      <p:cNvPr id="3" name="Object 2">
                        <a:extLst>
                          <a:ext uri="{FF2B5EF4-FFF2-40B4-BE49-F238E27FC236}">
                            <a16:creationId xmlns:a16="http://schemas.microsoft.com/office/drawing/2014/main" id="{E599F11D-5139-5ED0-693E-369A6BCA589D}"/>
                          </a:ext>
                        </a:extLst>
                      </p:cNvPr>
                      <p:cNvPicPr/>
                      <p:nvPr/>
                    </p:nvPicPr>
                    <p:blipFill>
                      <a:blip r:embed="rId4"/>
                      <a:stretch>
                        <a:fillRect/>
                      </a:stretch>
                    </p:blipFill>
                    <p:spPr>
                      <a:xfrm>
                        <a:off x="582613" y="1411288"/>
                        <a:ext cx="7978775" cy="4217987"/>
                      </a:xfrm>
                      <a:prstGeom prst="rect">
                        <a:avLst/>
                      </a:prstGeom>
                    </p:spPr>
                  </p:pic>
                </p:oleObj>
              </mc:Fallback>
            </mc:AlternateContent>
          </a:graphicData>
        </a:graphic>
      </p:graphicFrame>
    </p:spTree>
    <p:extLst>
      <p:ext uri="{BB962C8B-B14F-4D97-AF65-F5344CB8AC3E}">
        <p14:creationId xmlns:p14="http://schemas.microsoft.com/office/powerpoint/2010/main" val="35265823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07CDE8-9314-FE0F-9F2A-A8B3BA6A3EDD}"/>
              </a:ext>
            </a:extLst>
          </p:cNvPr>
          <p:cNvSpPr>
            <a:spLocks noGrp="1"/>
          </p:cNvSpPr>
          <p:nvPr>
            <p:ph type="title"/>
          </p:nvPr>
        </p:nvSpPr>
        <p:spPr/>
        <p:txBody>
          <a:bodyPr>
            <a:normAutofit fontScale="90000"/>
          </a:bodyPr>
          <a:lstStyle/>
          <a:p>
            <a:r>
              <a:rPr lang="nl-NL" sz="3600" dirty="0">
                <a:solidFill>
                  <a:srgbClr val="2F5598"/>
                </a:solidFill>
              </a:rPr>
              <a:t>3. Participatiewet </a:t>
            </a:r>
            <a:br>
              <a:rPr lang="nl-NL" sz="3600" dirty="0">
                <a:solidFill>
                  <a:srgbClr val="2F5598"/>
                </a:solidFill>
              </a:rPr>
            </a:br>
            <a:r>
              <a:rPr lang="nl-NL" sz="3100" dirty="0">
                <a:solidFill>
                  <a:srgbClr val="2F5598"/>
                </a:solidFill>
              </a:rPr>
              <a:t>Werk en inkomen </a:t>
            </a:r>
            <a:br>
              <a:rPr lang="nl-NL" sz="2800" b="0" i="0" u="none" strike="noStrike" baseline="0" dirty="0">
                <a:solidFill>
                  <a:srgbClr val="2F5598"/>
                </a:solidFill>
                <a:latin typeface="CIDFont+F2"/>
              </a:rPr>
            </a:br>
            <a:endParaRPr lang="nl-NL" sz="2800" dirty="0"/>
          </a:p>
        </p:txBody>
      </p:sp>
      <p:graphicFrame>
        <p:nvGraphicFramePr>
          <p:cNvPr id="6" name="Object 5">
            <a:extLst>
              <a:ext uri="{FF2B5EF4-FFF2-40B4-BE49-F238E27FC236}">
                <a16:creationId xmlns:a16="http://schemas.microsoft.com/office/drawing/2014/main" id="{7835EBCC-53E2-5841-F880-3A9ED5520E45}"/>
              </a:ext>
            </a:extLst>
          </p:cNvPr>
          <p:cNvGraphicFramePr>
            <a:graphicFrameLocks noChangeAspect="1"/>
          </p:cNvGraphicFramePr>
          <p:nvPr>
            <p:extLst>
              <p:ext uri="{D42A27DB-BD31-4B8C-83A1-F6EECF244321}">
                <p14:modId xmlns:p14="http://schemas.microsoft.com/office/powerpoint/2010/main" val="642855982"/>
              </p:ext>
            </p:extLst>
          </p:nvPr>
        </p:nvGraphicFramePr>
        <p:xfrm>
          <a:off x="1262063" y="1600200"/>
          <a:ext cx="6619875" cy="3984625"/>
        </p:xfrm>
        <a:graphic>
          <a:graphicData uri="http://schemas.openxmlformats.org/presentationml/2006/ole">
            <mc:AlternateContent xmlns:mc="http://schemas.openxmlformats.org/markup-compatibility/2006">
              <mc:Choice xmlns:v="urn:schemas-microsoft-com:vml" Requires="v">
                <p:oleObj name="Worksheet" r:id="rId3" imgW="4572000" imgH="2752924" progId="Excel.Sheet.12">
                  <p:link updateAutomatic="1"/>
                </p:oleObj>
              </mc:Choice>
              <mc:Fallback>
                <p:oleObj name="Worksheet" r:id="rId3" imgW="4572000" imgH="2752924" progId="Excel.Sheet.12">
                  <p:link updateAutomatic="1"/>
                  <p:pic>
                    <p:nvPicPr>
                      <p:cNvPr id="6" name="Object 5">
                        <a:extLst>
                          <a:ext uri="{FF2B5EF4-FFF2-40B4-BE49-F238E27FC236}">
                            <a16:creationId xmlns:a16="http://schemas.microsoft.com/office/drawing/2014/main" id="{7835EBCC-53E2-5841-F880-3A9ED5520E45}"/>
                          </a:ext>
                        </a:extLst>
                      </p:cNvPr>
                      <p:cNvPicPr/>
                      <p:nvPr/>
                    </p:nvPicPr>
                    <p:blipFill>
                      <a:blip r:embed="rId4"/>
                      <a:stretch>
                        <a:fillRect/>
                      </a:stretch>
                    </p:blipFill>
                    <p:spPr>
                      <a:xfrm>
                        <a:off x="1262063" y="1600200"/>
                        <a:ext cx="6619875" cy="3984625"/>
                      </a:xfrm>
                      <a:prstGeom prst="rect">
                        <a:avLst/>
                      </a:prstGeom>
                    </p:spPr>
                  </p:pic>
                </p:oleObj>
              </mc:Fallback>
            </mc:AlternateContent>
          </a:graphicData>
        </a:graphic>
      </p:graphicFrame>
    </p:spTree>
    <p:extLst>
      <p:ext uri="{BB962C8B-B14F-4D97-AF65-F5344CB8AC3E}">
        <p14:creationId xmlns:p14="http://schemas.microsoft.com/office/powerpoint/2010/main" val="33125354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07CDE8-9314-FE0F-9F2A-A8B3BA6A3EDD}"/>
              </a:ext>
            </a:extLst>
          </p:cNvPr>
          <p:cNvSpPr>
            <a:spLocks noGrp="1"/>
          </p:cNvSpPr>
          <p:nvPr>
            <p:ph type="title"/>
          </p:nvPr>
        </p:nvSpPr>
        <p:spPr/>
        <p:txBody>
          <a:bodyPr>
            <a:noAutofit/>
          </a:bodyPr>
          <a:lstStyle/>
          <a:p>
            <a:r>
              <a:rPr lang="nl-NL" sz="3200" dirty="0">
                <a:solidFill>
                  <a:srgbClr val="2F5598"/>
                </a:solidFill>
              </a:rPr>
              <a:t>3. Participatiewet</a:t>
            </a:r>
            <a:br>
              <a:rPr lang="nl-NL" sz="3200" b="0" i="0" u="none" strike="noStrike" baseline="0" dirty="0">
                <a:solidFill>
                  <a:srgbClr val="2F5598"/>
                </a:solidFill>
              </a:rPr>
            </a:br>
            <a:r>
              <a:rPr lang="nl-NL" sz="2800" b="0" i="0" u="none" strike="noStrike" baseline="0" dirty="0">
                <a:solidFill>
                  <a:srgbClr val="2F5598"/>
                </a:solidFill>
              </a:rPr>
              <a:t>Werk en inkomen </a:t>
            </a:r>
            <a:br>
              <a:rPr lang="qaa-Latn-001" sz="2800" b="0" i="0" u="none" strike="noStrike" baseline="0" dirty="0">
                <a:solidFill>
                  <a:srgbClr val="2F5598"/>
                </a:solidFill>
              </a:rPr>
            </a:br>
            <a:r>
              <a:rPr lang="qaa-Latn-001" sz="2800" b="0" i="0" u="none" strike="noStrike" baseline="0" dirty="0">
                <a:solidFill>
                  <a:srgbClr val="2F5598"/>
                </a:solidFill>
              </a:rPr>
              <a:t>Omvang bestand</a:t>
            </a:r>
            <a:endParaRPr lang="nl-NL" sz="2800" dirty="0"/>
          </a:p>
        </p:txBody>
      </p:sp>
      <p:graphicFrame>
        <p:nvGraphicFramePr>
          <p:cNvPr id="5" name="Object 4">
            <a:extLst>
              <a:ext uri="{FF2B5EF4-FFF2-40B4-BE49-F238E27FC236}">
                <a16:creationId xmlns:a16="http://schemas.microsoft.com/office/drawing/2014/main" id="{A2B58E60-8F24-3083-F8B4-0211042FDCB3}"/>
              </a:ext>
            </a:extLst>
          </p:cNvPr>
          <p:cNvGraphicFramePr>
            <a:graphicFrameLocks noChangeAspect="1"/>
          </p:cNvGraphicFramePr>
          <p:nvPr>
            <p:extLst>
              <p:ext uri="{D42A27DB-BD31-4B8C-83A1-F6EECF244321}">
                <p14:modId xmlns:p14="http://schemas.microsoft.com/office/powerpoint/2010/main" val="1511009263"/>
              </p:ext>
            </p:extLst>
          </p:nvPr>
        </p:nvGraphicFramePr>
        <p:xfrm>
          <a:off x="320675" y="1627188"/>
          <a:ext cx="8820150" cy="3600450"/>
        </p:xfrm>
        <a:graphic>
          <a:graphicData uri="http://schemas.openxmlformats.org/presentationml/2006/ole">
            <mc:AlternateContent xmlns:mc="http://schemas.openxmlformats.org/markup-compatibility/2006">
              <mc:Choice xmlns:v="urn:schemas-microsoft-com:vml" Requires="v">
                <p:oleObj name="Worksheet" r:id="rId3" imgW="8820030" imgH="3600450" progId="Excel.Sheet.12">
                  <p:link updateAutomatic="1"/>
                </p:oleObj>
              </mc:Choice>
              <mc:Fallback>
                <p:oleObj name="Worksheet" r:id="rId3" imgW="8820030" imgH="3600450" progId="Excel.Sheet.12">
                  <p:link updateAutomatic="1"/>
                  <p:pic>
                    <p:nvPicPr>
                      <p:cNvPr id="5" name="Object 4">
                        <a:extLst>
                          <a:ext uri="{FF2B5EF4-FFF2-40B4-BE49-F238E27FC236}">
                            <a16:creationId xmlns:a16="http://schemas.microsoft.com/office/drawing/2014/main" id="{A2B58E60-8F24-3083-F8B4-0211042FDCB3}"/>
                          </a:ext>
                        </a:extLst>
                      </p:cNvPr>
                      <p:cNvPicPr/>
                      <p:nvPr/>
                    </p:nvPicPr>
                    <p:blipFill>
                      <a:blip r:embed="rId4"/>
                      <a:stretch>
                        <a:fillRect/>
                      </a:stretch>
                    </p:blipFill>
                    <p:spPr>
                      <a:xfrm>
                        <a:off x="320675" y="1627188"/>
                        <a:ext cx="8820150" cy="3600450"/>
                      </a:xfrm>
                      <a:prstGeom prst="rect">
                        <a:avLst/>
                      </a:prstGeom>
                    </p:spPr>
                  </p:pic>
                </p:oleObj>
              </mc:Fallback>
            </mc:AlternateContent>
          </a:graphicData>
        </a:graphic>
      </p:graphicFrame>
      <p:cxnSp>
        <p:nvCxnSpPr>
          <p:cNvPr id="11" name="Rechte verbindingslijn 10">
            <a:extLst>
              <a:ext uri="{FF2B5EF4-FFF2-40B4-BE49-F238E27FC236}">
                <a16:creationId xmlns:a16="http://schemas.microsoft.com/office/drawing/2014/main" id="{F5FD0E0E-47E4-E2BE-408D-7497F1D6A1E5}"/>
              </a:ext>
            </a:extLst>
          </p:cNvPr>
          <p:cNvCxnSpPr>
            <a:cxnSpLocks/>
          </p:cNvCxnSpPr>
          <p:nvPr/>
        </p:nvCxnSpPr>
        <p:spPr>
          <a:xfrm>
            <a:off x="3507475" y="2060812"/>
            <a:ext cx="0" cy="2388358"/>
          </a:xfrm>
          <a:prstGeom prst="line">
            <a:avLst/>
          </a:prstGeom>
        </p:spPr>
        <p:style>
          <a:lnRef idx="1">
            <a:schemeClr val="dk1"/>
          </a:lnRef>
          <a:fillRef idx="0">
            <a:schemeClr val="dk1"/>
          </a:fillRef>
          <a:effectRef idx="0">
            <a:schemeClr val="dk1"/>
          </a:effectRef>
          <a:fontRef idx="minor">
            <a:schemeClr val="tx1"/>
          </a:fontRef>
        </p:style>
      </p:cxnSp>
      <p:cxnSp>
        <p:nvCxnSpPr>
          <p:cNvPr id="15" name="Rechte verbindingslijn 14">
            <a:extLst>
              <a:ext uri="{FF2B5EF4-FFF2-40B4-BE49-F238E27FC236}">
                <a16:creationId xmlns:a16="http://schemas.microsoft.com/office/drawing/2014/main" id="{E4AB54A1-A3E1-3646-EE4C-954D351362B7}"/>
              </a:ext>
            </a:extLst>
          </p:cNvPr>
          <p:cNvCxnSpPr>
            <a:cxnSpLocks/>
          </p:cNvCxnSpPr>
          <p:nvPr/>
        </p:nvCxnSpPr>
        <p:spPr>
          <a:xfrm>
            <a:off x="6218831" y="2060812"/>
            <a:ext cx="0" cy="2388358"/>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8412797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07CDE8-9314-FE0F-9F2A-A8B3BA6A3EDD}"/>
              </a:ext>
            </a:extLst>
          </p:cNvPr>
          <p:cNvSpPr>
            <a:spLocks noGrp="1"/>
          </p:cNvSpPr>
          <p:nvPr>
            <p:ph type="title"/>
          </p:nvPr>
        </p:nvSpPr>
        <p:spPr/>
        <p:txBody>
          <a:bodyPr>
            <a:normAutofit fontScale="90000"/>
          </a:bodyPr>
          <a:lstStyle/>
          <a:p>
            <a:r>
              <a:rPr lang="nl-NL" sz="3600" dirty="0">
                <a:solidFill>
                  <a:srgbClr val="2F5598"/>
                </a:solidFill>
              </a:rPr>
              <a:t>3. Participatiewet </a:t>
            </a:r>
            <a:br>
              <a:rPr lang="nl-NL" sz="3600" dirty="0">
                <a:solidFill>
                  <a:srgbClr val="2F5598"/>
                </a:solidFill>
              </a:rPr>
            </a:br>
            <a:r>
              <a:rPr lang="nl-NL" sz="3100" dirty="0">
                <a:solidFill>
                  <a:srgbClr val="2F5598"/>
                </a:solidFill>
              </a:rPr>
              <a:t>Financieel</a:t>
            </a:r>
            <a:r>
              <a:rPr lang="nl-NL" sz="3600" dirty="0">
                <a:solidFill>
                  <a:srgbClr val="2F5598"/>
                </a:solidFill>
              </a:rPr>
              <a:t> </a:t>
            </a:r>
            <a:br>
              <a:rPr lang="nl-NL" sz="2800" b="0" i="0" u="none" strike="noStrike" baseline="0" dirty="0">
                <a:solidFill>
                  <a:srgbClr val="2F5598"/>
                </a:solidFill>
                <a:latin typeface="CIDFont+F2"/>
              </a:rPr>
            </a:br>
            <a:endParaRPr lang="nl-NL" sz="2800" dirty="0"/>
          </a:p>
        </p:txBody>
      </p:sp>
      <p:graphicFrame>
        <p:nvGraphicFramePr>
          <p:cNvPr id="5" name="Object 4">
            <a:extLst>
              <a:ext uri="{FF2B5EF4-FFF2-40B4-BE49-F238E27FC236}">
                <a16:creationId xmlns:a16="http://schemas.microsoft.com/office/drawing/2014/main" id="{72F7E95A-BC59-3BDA-7D53-EC03FFC554FD}"/>
              </a:ext>
            </a:extLst>
          </p:cNvPr>
          <p:cNvGraphicFramePr>
            <a:graphicFrameLocks noChangeAspect="1"/>
          </p:cNvGraphicFramePr>
          <p:nvPr>
            <p:extLst>
              <p:ext uri="{D42A27DB-BD31-4B8C-83A1-F6EECF244321}">
                <p14:modId xmlns:p14="http://schemas.microsoft.com/office/powerpoint/2010/main" val="2578244557"/>
              </p:ext>
            </p:extLst>
          </p:nvPr>
        </p:nvGraphicFramePr>
        <p:xfrm>
          <a:off x="444500" y="1346200"/>
          <a:ext cx="8253413" cy="4360863"/>
        </p:xfrm>
        <a:graphic>
          <a:graphicData uri="http://schemas.openxmlformats.org/presentationml/2006/ole">
            <mc:AlternateContent xmlns:mc="http://schemas.openxmlformats.org/markup-compatibility/2006">
              <mc:Choice xmlns:v="urn:schemas-microsoft-com:vml" Requires="v">
                <p:oleObj name="Worksheet" r:id="rId3" imgW="5210355" imgH="2752924" progId="Excel.Sheet.12">
                  <p:link updateAutomatic="1"/>
                </p:oleObj>
              </mc:Choice>
              <mc:Fallback>
                <p:oleObj name="Worksheet" r:id="rId3" imgW="5210355" imgH="2752924" progId="Excel.Sheet.12">
                  <p:link updateAutomatic="1"/>
                  <p:pic>
                    <p:nvPicPr>
                      <p:cNvPr id="5" name="Object 4">
                        <a:extLst>
                          <a:ext uri="{FF2B5EF4-FFF2-40B4-BE49-F238E27FC236}">
                            <a16:creationId xmlns:a16="http://schemas.microsoft.com/office/drawing/2014/main" id="{72F7E95A-BC59-3BDA-7D53-EC03FFC554FD}"/>
                          </a:ext>
                        </a:extLst>
                      </p:cNvPr>
                      <p:cNvPicPr/>
                      <p:nvPr/>
                    </p:nvPicPr>
                    <p:blipFill>
                      <a:blip r:embed="rId4"/>
                      <a:stretch>
                        <a:fillRect/>
                      </a:stretch>
                    </p:blipFill>
                    <p:spPr>
                      <a:xfrm>
                        <a:off x="444500" y="1346200"/>
                        <a:ext cx="8253413" cy="4360863"/>
                      </a:xfrm>
                      <a:prstGeom prst="rect">
                        <a:avLst/>
                      </a:prstGeom>
                    </p:spPr>
                  </p:pic>
                </p:oleObj>
              </mc:Fallback>
            </mc:AlternateContent>
          </a:graphicData>
        </a:graphic>
      </p:graphicFrame>
    </p:spTree>
    <p:extLst>
      <p:ext uri="{BB962C8B-B14F-4D97-AF65-F5344CB8AC3E}">
        <p14:creationId xmlns:p14="http://schemas.microsoft.com/office/powerpoint/2010/main" val="39038391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3200" dirty="0"/>
              <a:t>Over de monitor en presentatie</a:t>
            </a:r>
          </a:p>
        </p:txBody>
      </p:sp>
      <p:sp>
        <p:nvSpPr>
          <p:cNvPr id="3" name="Tijdelijke aanduiding voor inhoud 2"/>
          <p:cNvSpPr>
            <a:spLocks noGrp="1"/>
          </p:cNvSpPr>
          <p:nvPr>
            <p:ph idx="1"/>
          </p:nvPr>
        </p:nvSpPr>
        <p:spPr>
          <a:xfrm>
            <a:off x="457200" y="1988839"/>
            <a:ext cx="8229600" cy="3024337"/>
          </a:xfrm>
        </p:spPr>
        <p:txBody>
          <a:bodyPr>
            <a:normAutofit/>
          </a:bodyPr>
          <a:lstStyle/>
          <a:p>
            <a:pPr marL="0" indent="0" algn="l">
              <a:buNone/>
            </a:pPr>
            <a:r>
              <a:rPr lang="nl-NL" sz="1800" b="1" i="0" u="none" strike="noStrike" baseline="0" dirty="0">
                <a:solidFill>
                  <a:srgbClr val="2F5598"/>
                </a:solidFill>
              </a:rPr>
              <a:t>De monitor </a:t>
            </a:r>
          </a:p>
          <a:p>
            <a:r>
              <a:rPr lang="qaa-Latn-001" sz="1800" dirty="0">
                <a:solidFill>
                  <a:srgbClr val="2F5598"/>
                </a:solidFill>
              </a:rPr>
              <a:t>Sinds vorig jaar is deze vorm aan u gepresenteerd. </a:t>
            </a:r>
            <a:r>
              <a:rPr lang="nl-NL" sz="1800" dirty="0">
                <a:solidFill>
                  <a:srgbClr val="2F5598"/>
                </a:solidFill>
              </a:rPr>
              <a:t>W</a:t>
            </a:r>
            <a:r>
              <a:rPr lang="qaa-Latn-001" sz="1800" dirty="0">
                <a:solidFill>
                  <a:srgbClr val="2F5598"/>
                </a:solidFill>
              </a:rPr>
              <a:t>e trekken samen op met Son en Breugel en ontwikkelen door. </a:t>
            </a:r>
            <a:endParaRPr lang="nl-NL" sz="1800" i="0" u="none" strike="noStrike" baseline="0" dirty="0">
              <a:solidFill>
                <a:srgbClr val="2F5598"/>
              </a:solidFill>
            </a:endParaRPr>
          </a:p>
          <a:p>
            <a:r>
              <a:rPr lang="nl-NL" sz="1800" b="0" i="0" u="none" strike="noStrike" baseline="0" dirty="0">
                <a:solidFill>
                  <a:srgbClr val="2F5598"/>
                </a:solidFill>
              </a:rPr>
              <a:t>Basis is applicatie ‘Inzicht’ die in 2022 is gestart</a:t>
            </a:r>
            <a:r>
              <a:rPr lang="qaa-Latn-001" sz="1800" b="0" i="0" u="none" strike="noStrike" baseline="0" dirty="0">
                <a:solidFill>
                  <a:srgbClr val="2F5598"/>
                </a:solidFill>
              </a:rPr>
              <a:t> en onze financieel systeem key2finance</a:t>
            </a:r>
            <a:r>
              <a:rPr lang="nl-NL" sz="1800" b="0" i="0" u="none" strike="noStrike" baseline="0" dirty="0">
                <a:solidFill>
                  <a:srgbClr val="2F5598"/>
                </a:solidFill>
              </a:rPr>
              <a:t>. </a:t>
            </a:r>
            <a:endParaRPr lang="qaa-Latn-001" sz="1800" b="0" i="0" u="none" strike="noStrike" baseline="0" dirty="0">
              <a:solidFill>
                <a:srgbClr val="2F5598"/>
              </a:solidFill>
            </a:endParaRPr>
          </a:p>
          <a:p>
            <a:pPr marL="0" indent="0">
              <a:buNone/>
            </a:pPr>
            <a:endParaRPr lang="nl-NL" sz="1800" b="1" i="0" u="none" strike="noStrike" baseline="0" dirty="0">
              <a:solidFill>
                <a:srgbClr val="2F5598"/>
              </a:solidFill>
            </a:endParaRPr>
          </a:p>
          <a:p>
            <a:pPr marL="0" indent="0" algn="l">
              <a:buNone/>
            </a:pPr>
            <a:r>
              <a:rPr lang="nl-NL" sz="1800" b="1" i="0" u="none" strike="noStrike" baseline="0" dirty="0">
                <a:solidFill>
                  <a:srgbClr val="2F5598"/>
                </a:solidFill>
              </a:rPr>
              <a:t>De presentatie</a:t>
            </a:r>
          </a:p>
          <a:p>
            <a:pPr marL="0" indent="0" algn="l">
              <a:buNone/>
            </a:pPr>
            <a:r>
              <a:rPr lang="nl-NL" sz="1800" b="0" i="0" u="none" strike="noStrike" baseline="0" dirty="0">
                <a:solidFill>
                  <a:srgbClr val="2F5598"/>
                </a:solidFill>
              </a:rPr>
              <a:t>Door diverse vakspecialisten.  </a:t>
            </a:r>
            <a:r>
              <a:rPr lang="nl-NL" sz="1800" dirty="0">
                <a:solidFill>
                  <a:srgbClr val="2F5598"/>
                </a:solidFill>
              </a:rPr>
              <a:t>Z</a:t>
            </a:r>
            <a:r>
              <a:rPr lang="nl-NL" sz="1800" b="0" i="0" u="none" strike="noStrike" baseline="0" dirty="0">
                <a:solidFill>
                  <a:srgbClr val="2F5598"/>
                </a:solidFill>
              </a:rPr>
              <a:t>ij stellen zich aan u voor. </a:t>
            </a:r>
          </a:p>
        </p:txBody>
      </p:sp>
    </p:spTree>
    <p:extLst>
      <p:ext uri="{BB962C8B-B14F-4D97-AF65-F5344CB8AC3E}">
        <p14:creationId xmlns:p14="http://schemas.microsoft.com/office/powerpoint/2010/main" val="40121521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07CDE8-9314-FE0F-9F2A-A8B3BA6A3EDD}"/>
              </a:ext>
            </a:extLst>
          </p:cNvPr>
          <p:cNvSpPr>
            <a:spLocks noGrp="1"/>
          </p:cNvSpPr>
          <p:nvPr>
            <p:ph type="title"/>
          </p:nvPr>
        </p:nvSpPr>
        <p:spPr/>
        <p:txBody>
          <a:bodyPr>
            <a:normAutofit/>
          </a:bodyPr>
          <a:lstStyle/>
          <a:p>
            <a:r>
              <a:rPr lang="nl-NL" sz="3200" dirty="0">
                <a:solidFill>
                  <a:srgbClr val="2F5598"/>
                </a:solidFill>
              </a:rPr>
              <a:t>3. Participatiewet</a:t>
            </a:r>
            <a:br>
              <a:rPr lang="nl-NL" sz="3200" dirty="0">
                <a:solidFill>
                  <a:srgbClr val="2F5598"/>
                </a:solidFill>
              </a:rPr>
            </a:br>
            <a:r>
              <a:rPr lang="nl-NL" sz="2800" dirty="0">
                <a:solidFill>
                  <a:srgbClr val="2F5598"/>
                </a:solidFill>
              </a:rPr>
              <a:t>Werk en inkomen</a:t>
            </a:r>
            <a:endParaRPr lang="nl-NL" sz="2800" dirty="0"/>
          </a:p>
        </p:txBody>
      </p:sp>
      <p:graphicFrame>
        <p:nvGraphicFramePr>
          <p:cNvPr id="6" name="Object 5">
            <a:extLst>
              <a:ext uri="{FF2B5EF4-FFF2-40B4-BE49-F238E27FC236}">
                <a16:creationId xmlns:a16="http://schemas.microsoft.com/office/drawing/2014/main" id="{8E0F4389-0B37-D83F-2B0B-220F6F502DAE}"/>
              </a:ext>
            </a:extLst>
          </p:cNvPr>
          <p:cNvGraphicFramePr>
            <a:graphicFrameLocks noChangeAspect="1"/>
          </p:cNvGraphicFramePr>
          <p:nvPr>
            <p:extLst>
              <p:ext uri="{D42A27DB-BD31-4B8C-83A1-F6EECF244321}">
                <p14:modId xmlns:p14="http://schemas.microsoft.com/office/powerpoint/2010/main" val="850233258"/>
              </p:ext>
            </p:extLst>
          </p:nvPr>
        </p:nvGraphicFramePr>
        <p:xfrm>
          <a:off x="529124" y="1255378"/>
          <a:ext cx="8085751" cy="4533900"/>
        </p:xfrm>
        <a:graphic>
          <a:graphicData uri="http://schemas.openxmlformats.org/presentationml/2006/ole">
            <mc:AlternateContent xmlns:mc="http://schemas.openxmlformats.org/markup-compatibility/2006">
              <mc:Choice xmlns:v="urn:schemas-microsoft-com:vml" Requires="v">
                <p:oleObj name="Worksheet" r:id="rId3" imgW="6548889" imgH="3671412" progId="Excel.Sheet.12">
                  <p:link updateAutomatic="1"/>
                </p:oleObj>
              </mc:Choice>
              <mc:Fallback>
                <p:oleObj name="Worksheet" r:id="rId3" imgW="6548889" imgH="3671412" progId="Excel.Sheet.12">
                  <p:link updateAutomatic="1"/>
                  <p:pic>
                    <p:nvPicPr>
                      <p:cNvPr id="6" name="Object 5">
                        <a:extLst>
                          <a:ext uri="{FF2B5EF4-FFF2-40B4-BE49-F238E27FC236}">
                            <a16:creationId xmlns:a16="http://schemas.microsoft.com/office/drawing/2014/main" id="{8E0F4389-0B37-D83F-2B0B-220F6F502DAE}"/>
                          </a:ext>
                        </a:extLst>
                      </p:cNvPr>
                      <p:cNvPicPr/>
                      <p:nvPr/>
                    </p:nvPicPr>
                    <p:blipFill>
                      <a:blip r:embed="rId4"/>
                      <a:stretch>
                        <a:fillRect/>
                      </a:stretch>
                    </p:blipFill>
                    <p:spPr>
                      <a:xfrm>
                        <a:off x="529124" y="1255378"/>
                        <a:ext cx="8085751" cy="4533900"/>
                      </a:xfrm>
                      <a:prstGeom prst="rect">
                        <a:avLst/>
                      </a:prstGeom>
                    </p:spPr>
                  </p:pic>
                </p:oleObj>
              </mc:Fallback>
            </mc:AlternateContent>
          </a:graphicData>
        </a:graphic>
      </p:graphicFrame>
    </p:spTree>
    <p:extLst>
      <p:ext uri="{BB962C8B-B14F-4D97-AF65-F5344CB8AC3E}">
        <p14:creationId xmlns:p14="http://schemas.microsoft.com/office/powerpoint/2010/main" val="19544949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07CDE8-9314-FE0F-9F2A-A8B3BA6A3EDD}"/>
              </a:ext>
            </a:extLst>
          </p:cNvPr>
          <p:cNvSpPr>
            <a:spLocks noGrp="1"/>
          </p:cNvSpPr>
          <p:nvPr>
            <p:ph type="title"/>
          </p:nvPr>
        </p:nvSpPr>
        <p:spPr/>
        <p:txBody>
          <a:bodyPr>
            <a:normAutofit fontScale="90000"/>
          </a:bodyPr>
          <a:lstStyle/>
          <a:p>
            <a:r>
              <a:rPr lang="nl-NL" sz="3600" dirty="0">
                <a:solidFill>
                  <a:srgbClr val="2F5598"/>
                </a:solidFill>
              </a:rPr>
              <a:t>3. Participatiewet </a:t>
            </a:r>
            <a:br>
              <a:rPr lang="nl-NL" sz="3600" dirty="0">
                <a:solidFill>
                  <a:srgbClr val="2F5598"/>
                </a:solidFill>
              </a:rPr>
            </a:br>
            <a:r>
              <a:rPr lang="nl-NL" sz="3100" dirty="0">
                <a:solidFill>
                  <a:srgbClr val="2F5598"/>
                </a:solidFill>
              </a:rPr>
              <a:t>Financieel </a:t>
            </a:r>
            <a:br>
              <a:rPr lang="nl-NL" sz="2800" b="0" i="0" u="none" strike="noStrike" baseline="0" dirty="0">
                <a:solidFill>
                  <a:srgbClr val="2F5598"/>
                </a:solidFill>
                <a:latin typeface="CIDFont+F2"/>
              </a:rPr>
            </a:br>
            <a:endParaRPr lang="nl-NL" sz="2800" dirty="0"/>
          </a:p>
        </p:txBody>
      </p:sp>
      <p:graphicFrame>
        <p:nvGraphicFramePr>
          <p:cNvPr id="5" name="Object 4">
            <a:extLst>
              <a:ext uri="{FF2B5EF4-FFF2-40B4-BE49-F238E27FC236}">
                <a16:creationId xmlns:a16="http://schemas.microsoft.com/office/drawing/2014/main" id="{1F48F5A1-A364-6D6E-1126-6934579FB35E}"/>
              </a:ext>
            </a:extLst>
          </p:cNvPr>
          <p:cNvGraphicFramePr>
            <a:graphicFrameLocks noChangeAspect="1"/>
          </p:cNvGraphicFramePr>
          <p:nvPr>
            <p:extLst>
              <p:ext uri="{D42A27DB-BD31-4B8C-83A1-F6EECF244321}">
                <p14:modId xmlns:p14="http://schemas.microsoft.com/office/powerpoint/2010/main" val="2213678495"/>
              </p:ext>
            </p:extLst>
          </p:nvPr>
        </p:nvGraphicFramePr>
        <p:xfrm>
          <a:off x="536817" y="1300956"/>
          <a:ext cx="8070366" cy="4256087"/>
        </p:xfrm>
        <a:graphic>
          <a:graphicData uri="http://schemas.openxmlformats.org/presentationml/2006/ole">
            <mc:AlternateContent xmlns:mc="http://schemas.openxmlformats.org/markup-compatibility/2006">
              <mc:Choice xmlns:v="urn:schemas-microsoft-com:vml" Requires="v">
                <p:oleObj name="Worksheet" r:id="rId3" imgW="5219669" imgH="2752659" progId="Excel.Sheet.12">
                  <p:link updateAutomatic="1"/>
                </p:oleObj>
              </mc:Choice>
              <mc:Fallback>
                <p:oleObj name="Worksheet" r:id="rId3" imgW="5219669" imgH="2752659" progId="Excel.Sheet.12">
                  <p:link updateAutomatic="1"/>
                  <p:pic>
                    <p:nvPicPr>
                      <p:cNvPr id="5" name="Object 4">
                        <a:extLst>
                          <a:ext uri="{FF2B5EF4-FFF2-40B4-BE49-F238E27FC236}">
                            <a16:creationId xmlns:a16="http://schemas.microsoft.com/office/drawing/2014/main" id="{1F48F5A1-A364-6D6E-1126-6934579FB35E}"/>
                          </a:ext>
                        </a:extLst>
                      </p:cNvPr>
                      <p:cNvPicPr/>
                      <p:nvPr/>
                    </p:nvPicPr>
                    <p:blipFill>
                      <a:blip r:embed="rId4"/>
                      <a:stretch>
                        <a:fillRect/>
                      </a:stretch>
                    </p:blipFill>
                    <p:spPr>
                      <a:xfrm>
                        <a:off x="536817" y="1300956"/>
                        <a:ext cx="8070366" cy="4256087"/>
                      </a:xfrm>
                      <a:prstGeom prst="rect">
                        <a:avLst/>
                      </a:prstGeom>
                    </p:spPr>
                  </p:pic>
                </p:oleObj>
              </mc:Fallback>
            </mc:AlternateContent>
          </a:graphicData>
        </a:graphic>
      </p:graphicFrame>
    </p:spTree>
    <p:extLst>
      <p:ext uri="{BB962C8B-B14F-4D97-AF65-F5344CB8AC3E}">
        <p14:creationId xmlns:p14="http://schemas.microsoft.com/office/powerpoint/2010/main" val="13654506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07CDE8-9314-FE0F-9F2A-A8B3BA6A3EDD}"/>
              </a:ext>
            </a:extLst>
          </p:cNvPr>
          <p:cNvSpPr>
            <a:spLocks noGrp="1"/>
          </p:cNvSpPr>
          <p:nvPr>
            <p:ph type="title"/>
          </p:nvPr>
        </p:nvSpPr>
        <p:spPr/>
        <p:txBody>
          <a:bodyPr>
            <a:normAutofit fontScale="90000"/>
          </a:bodyPr>
          <a:lstStyle/>
          <a:p>
            <a:r>
              <a:rPr lang="nl-NL" sz="3600" dirty="0">
                <a:solidFill>
                  <a:srgbClr val="2F5598"/>
                </a:solidFill>
              </a:rPr>
              <a:t>3. Participatiewet </a:t>
            </a:r>
            <a:br>
              <a:rPr lang="nl-NL" sz="3600" dirty="0">
                <a:solidFill>
                  <a:srgbClr val="2F5598"/>
                </a:solidFill>
              </a:rPr>
            </a:br>
            <a:r>
              <a:rPr lang="nl-NL" sz="3100" dirty="0">
                <a:solidFill>
                  <a:srgbClr val="2F5598"/>
                </a:solidFill>
              </a:rPr>
              <a:t>Bijzondere bijstand en minimaregelingen </a:t>
            </a:r>
            <a:br>
              <a:rPr lang="nl-NL" sz="2800" b="0" i="0" u="none" strike="noStrike" baseline="0" dirty="0">
                <a:solidFill>
                  <a:srgbClr val="2F5598"/>
                </a:solidFill>
                <a:latin typeface="CIDFont+F2"/>
              </a:rPr>
            </a:br>
            <a:endParaRPr lang="nl-NL" sz="2800" dirty="0"/>
          </a:p>
        </p:txBody>
      </p:sp>
      <p:graphicFrame>
        <p:nvGraphicFramePr>
          <p:cNvPr id="3" name="Object 2">
            <a:extLst>
              <a:ext uri="{FF2B5EF4-FFF2-40B4-BE49-F238E27FC236}">
                <a16:creationId xmlns:a16="http://schemas.microsoft.com/office/drawing/2014/main" id="{7368B39E-B395-578F-D77F-5A0DAA691069}"/>
              </a:ext>
            </a:extLst>
          </p:cNvPr>
          <p:cNvGraphicFramePr>
            <a:graphicFrameLocks noChangeAspect="1"/>
          </p:cNvGraphicFramePr>
          <p:nvPr>
            <p:extLst>
              <p:ext uri="{D42A27DB-BD31-4B8C-83A1-F6EECF244321}">
                <p14:modId xmlns:p14="http://schemas.microsoft.com/office/powerpoint/2010/main" val="2215292199"/>
              </p:ext>
            </p:extLst>
          </p:nvPr>
        </p:nvGraphicFramePr>
        <p:xfrm>
          <a:off x="1055688" y="1333500"/>
          <a:ext cx="7034212" cy="4191000"/>
        </p:xfrm>
        <a:graphic>
          <a:graphicData uri="http://schemas.openxmlformats.org/presentationml/2006/ole">
            <mc:AlternateContent xmlns:mc="http://schemas.openxmlformats.org/markup-compatibility/2006">
              <mc:Choice xmlns:v="urn:schemas-microsoft-com:vml" Requires="v">
                <p:oleObj name="Worksheet" r:id="rId3" imgW="5800785" imgH="3457660" progId="Excel.Sheet.12">
                  <p:link updateAutomatic="1"/>
                </p:oleObj>
              </mc:Choice>
              <mc:Fallback>
                <p:oleObj name="Worksheet" r:id="rId3" imgW="5800785" imgH="3457660" progId="Excel.Sheet.12">
                  <p:link updateAutomatic="1"/>
                  <p:pic>
                    <p:nvPicPr>
                      <p:cNvPr id="3" name="Object 2">
                        <a:extLst>
                          <a:ext uri="{FF2B5EF4-FFF2-40B4-BE49-F238E27FC236}">
                            <a16:creationId xmlns:a16="http://schemas.microsoft.com/office/drawing/2014/main" id="{7368B39E-B395-578F-D77F-5A0DAA691069}"/>
                          </a:ext>
                        </a:extLst>
                      </p:cNvPr>
                      <p:cNvPicPr/>
                      <p:nvPr/>
                    </p:nvPicPr>
                    <p:blipFill>
                      <a:blip r:embed="rId4"/>
                      <a:stretch>
                        <a:fillRect/>
                      </a:stretch>
                    </p:blipFill>
                    <p:spPr>
                      <a:xfrm>
                        <a:off x="1055688" y="1333500"/>
                        <a:ext cx="7034212" cy="4191000"/>
                      </a:xfrm>
                      <a:prstGeom prst="rect">
                        <a:avLst/>
                      </a:prstGeom>
                    </p:spPr>
                  </p:pic>
                </p:oleObj>
              </mc:Fallback>
            </mc:AlternateContent>
          </a:graphicData>
        </a:graphic>
      </p:graphicFrame>
    </p:spTree>
    <p:extLst>
      <p:ext uri="{BB962C8B-B14F-4D97-AF65-F5344CB8AC3E}">
        <p14:creationId xmlns:p14="http://schemas.microsoft.com/office/powerpoint/2010/main" val="30206260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07CDE8-9314-FE0F-9F2A-A8B3BA6A3EDD}"/>
              </a:ext>
            </a:extLst>
          </p:cNvPr>
          <p:cNvSpPr>
            <a:spLocks noGrp="1"/>
          </p:cNvSpPr>
          <p:nvPr>
            <p:ph type="title"/>
          </p:nvPr>
        </p:nvSpPr>
        <p:spPr/>
        <p:txBody>
          <a:bodyPr>
            <a:normAutofit fontScale="90000"/>
          </a:bodyPr>
          <a:lstStyle/>
          <a:p>
            <a:r>
              <a:rPr lang="nl-NL" sz="3600" dirty="0">
                <a:solidFill>
                  <a:srgbClr val="2F5598"/>
                </a:solidFill>
              </a:rPr>
              <a:t>3. Participatiewet </a:t>
            </a:r>
            <a:br>
              <a:rPr lang="nl-NL" sz="3600" dirty="0">
                <a:solidFill>
                  <a:srgbClr val="2F5598"/>
                </a:solidFill>
              </a:rPr>
            </a:br>
            <a:r>
              <a:rPr lang="nl-NL" sz="3100" dirty="0">
                <a:solidFill>
                  <a:srgbClr val="2F5598"/>
                </a:solidFill>
              </a:rPr>
              <a:t>Financieel</a:t>
            </a:r>
            <a:r>
              <a:rPr lang="nl-NL" sz="3600" dirty="0">
                <a:solidFill>
                  <a:srgbClr val="2F5598"/>
                </a:solidFill>
              </a:rPr>
              <a:t> </a:t>
            </a:r>
            <a:br>
              <a:rPr lang="nl-NL" sz="2800" b="0" i="0" u="none" strike="noStrike" baseline="0" dirty="0">
                <a:solidFill>
                  <a:srgbClr val="2F5598"/>
                </a:solidFill>
                <a:latin typeface="CIDFont+F2"/>
              </a:rPr>
            </a:br>
            <a:endParaRPr lang="nl-NL" sz="2800" dirty="0"/>
          </a:p>
        </p:txBody>
      </p:sp>
      <p:graphicFrame>
        <p:nvGraphicFramePr>
          <p:cNvPr id="5" name="Object 4">
            <a:extLst>
              <a:ext uri="{FF2B5EF4-FFF2-40B4-BE49-F238E27FC236}">
                <a16:creationId xmlns:a16="http://schemas.microsoft.com/office/drawing/2014/main" id="{3037AC41-B174-2239-CE20-9807C345B0DF}"/>
              </a:ext>
            </a:extLst>
          </p:cNvPr>
          <p:cNvGraphicFramePr>
            <a:graphicFrameLocks noChangeAspect="1"/>
          </p:cNvGraphicFramePr>
          <p:nvPr>
            <p:extLst>
              <p:ext uri="{D42A27DB-BD31-4B8C-83A1-F6EECF244321}">
                <p14:modId xmlns:p14="http://schemas.microsoft.com/office/powerpoint/2010/main" val="3490356781"/>
              </p:ext>
            </p:extLst>
          </p:nvPr>
        </p:nvGraphicFramePr>
        <p:xfrm>
          <a:off x="823913" y="1125538"/>
          <a:ext cx="7494587" cy="4605337"/>
        </p:xfrm>
        <a:graphic>
          <a:graphicData uri="http://schemas.openxmlformats.org/presentationml/2006/ole">
            <mc:AlternateContent xmlns:mc="http://schemas.openxmlformats.org/markup-compatibility/2006">
              <mc:Choice xmlns:v="urn:schemas-microsoft-com:vml" Requires="v">
                <p:oleObj name="Worksheet" r:id="rId3" imgW="5210355" imgH="3200485" progId="Excel.Sheet.12">
                  <p:link updateAutomatic="1"/>
                </p:oleObj>
              </mc:Choice>
              <mc:Fallback>
                <p:oleObj name="Worksheet" r:id="rId3" imgW="5210355" imgH="3200485" progId="Excel.Sheet.12">
                  <p:link updateAutomatic="1"/>
                  <p:pic>
                    <p:nvPicPr>
                      <p:cNvPr id="5" name="Object 4">
                        <a:extLst>
                          <a:ext uri="{FF2B5EF4-FFF2-40B4-BE49-F238E27FC236}">
                            <a16:creationId xmlns:a16="http://schemas.microsoft.com/office/drawing/2014/main" id="{3037AC41-B174-2239-CE20-9807C345B0DF}"/>
                          </a:ext>
                        </a:extLst>
                      </p:cNvPr>
                      <p:cNvPicPr/>
                      <p:nvPr/>
                    </p:nvPicPr>
                    <p:blipFill>
                      <a:blip r:embed="rId4"/>
                      <a:stretch>
                        <a:fillRect/>
                      </a:stretch>
                    </p:blipFill>
                    <p:spPr>
                      <a:xfrm>
                        <a:off x="823913" y="1125538"/>
                        <a:ext cx="7494587" cy="4605337"/>
                      </a:xfrm>
                      <a:prstGeom prst="rect">
                        <a:avLst/>
                      </a:prstGeom>
                    </p:spPr>
                  </p:pic>
                </p:oleObj>
              </mc:Fallback>
            </mc:AlternateContent>
          </a:graphicData>
        </a:graphic>
      </p:graphicFrame>
    </p:spTree>
    <p:extLst>
      <p:ext uri="{BB962C8B-B14F-4D97-AF65-F5344CB8AC3E}">
        <p14:creationId xmlns:p14="http://schemas.microsoft.com/office/powerpoint/2010/main" val="17138892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07CDE8-9314-FE0F-9F2A-A8B3BA6A3EDD}"/>
              </a:ext>
            </a:extLst>
          </p:cNvPr>
          <p:cNvSpPr>
            <a:spLocks noGrp="1"/>
          </p:cNvSpPr>
          <p:nvPr>
            <p:ph type="title"/>
          </p:nvPr>
        </p:nvSpPr>
        <p:spPr/>
        <p:txBody>
          <a:bodyPr>
            <a:normAutofit fontScale="90000"/>
          </a:bodyPr>
          <a:lstStyle/>
          <a:p>
            <a:r>
              <a:rPr lang="nl-NL" sz="3600" dirty="0">
                <a:solidFill>
                  <a:srgbClr val="2F5598"/>
                </a:solidFill>
              </a:rPr>
              <a:t>3. Participatiewet </a:t>
            </a:r>
            <a:br>
              <a:rPr lang="nl-NL" sz="3600" dirty="0">
                <a:solidFill>
                  <a:srgbClr val="2F5598"/>
                </a:solidFill>
              </a:rPr>
            </a:br>
            <a:r>
              <a:rPr lang="nl-NL" sz="3100" dirty="0">
                <a:solidFill>
                  <a:srgbClr val="2F5598"/>
                </a:solidFill>
              </a:rPr>
              <a:t>Financieel</a:t>
            </a:r>
            <a:r>
              <a:rPr lang="nl-NL" sz="3600" dirty="0">
                <a:solidFill>
                  <a:srgbClr val="2F5598"/>
                </a:solidFill>
              </a:rPr>
              <a:t> </a:t>
            </a:r>
            <a:br>
              <a:rPr lang="nl-NL" sz="2800" b="0" i="0" u="none" strike="noStrike" baseline="0" dirty="0">
                <a:solidFill>
                  <a:srgbClr val="2F5598"/>
                </a:solidFill>
                <a:latin typeface="CIDFont+F2"/>
              </a:rPr>
            </a:br>
            <a:endParaRPr lang="nl-NL" sz="2800" dirty="0"/>
          </a:p>
        </p:txBody>
      </p:sp>
      <p:graphicFrame>
        <p:nvGraphicFramePr>
          <p:cNvPr id="5" name="Grafiek 4">
            <a:extLst>
              <a:ext uri="{FF2B5EF4-FFF2-40B4-BE49-F238E27FC236}">
                <a16:creationId xmlns:a16="http://schemas.microsoft.com/office/drawing/2014/main" id="{DF9FD279-A773-DBFC-EBD2-59D96F7A89F6}"/>
              </a:ext>
            </a:extLst>
          </p:cNvPr>
          <p:cNvGraphicFramePr>
            <a:graphicFrameLocks/>
          </p:cNvGraphicFramePr>
          <p:nvPr>
            <p:extLst>
              <p:ext uri="{D42A27DB-BD31-4B8C-83A1-F6EECF244321}">
                <p14:modId xmlns:p14="http://schemas.microsoft.com/office/powerpoint/2010/main" val="315271640"/>
              </p:ext>
            </p:extLst>
          </p:nvPr>
        </p:nvGraphicFramePr>
        <p:xfrm>
          <a:off x="348120" y="1626576"/>
          <a:ext cx="8447759" cy="421151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576466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E88CF7-3B95-4AE3-9AE9-B5CEBC0F142F}"/>
              </a:ext>
            </a:extLst>
          </p:cNvPr>
          <p:cNvSpPr>
            <a:spLocks noGrp="1"/>
          </p:cNvSpPr>
          <p:nvPr>
            <p:ph type="title"/>
          </p:nvPr>
        </p:nvSpPr>
        <p:spPr/>
        <p:txBody>
          <a:bodyPr>
            <a:normAutofit/>
          </a:bodyPr>
          <a:lstStyle/>
          <a:p>
            <a:r>
              <a:rPr lang="nl-NL" sz="3200" dirty="0">
                <a:solidFill>
                  <a:srgbClr val="2F5598"/>
                </a:solidFill>
              </a:rPr>
              <a:t>4. </a:t>
            </a:r>
            <a:r>
              <a:rPr lang="qaa-Latn-001" sz="3200" dirty="0">
                <a:solidFill>
                  <a:srgbClr val="2F5598"/>
                </a:solidFill>
              </a:rPr>
              <a:t>S</a:t>
            </a:r>
            <a:r>
              <a:rPr lang="nl-NL" sz="3200" dirty="0">
                <a:solidFill>
                  <a:srgbClr val="2F5598"/>
                </a:solidFill>
              </a:rPr>
              <a:t>chuldhulpverlening</a:t>
            </a:r>
          </a:p>
        </p:txBody>
      </p:sp>
      <p:graphicFrame>
        <p:nvGraphicFramePr>
          <p:cNvPr id="14" name="Object 13">
            <a:extLst>
              <a:ext uri="{FF2B5EF4-FFF2-40B4-BE49-F238E27FC236}">
                <a16:creationId xmlns:a16="http://schemas.microsoft.com/office/drawing/2014/main" id="{A8D10685-7454-45B9-895E-E10915FC4F84}"/>
              </a:ext>
            </a:extLst>
          </p:cNvPr>
          <p:cNvGraphicFramePr>
            <a:graphicFrameLocks noChangeAspect="1"/>
          </p:cNvGraphicFramePr>
          <p:nvPr>
            <p:extLst>
              <p:ext uri="{D42A27DB-BD31-4B8C-83A1-F6EECF244321}">
                <p14:modId xmlns:p14="http://schemas.microsoft.com/office/powerpoint/2010/main" val="4132599907"/>
              </p:ext>
            </p:extLst>
          </p:nvPr>
        </p:nvGraphicFramePr>
        <p:xfrm>
          <a:off x="1084185" y="1417638"/>
          <a:ext cx="6975630" cy="4476029"/>
        </p:xfrm>
        <a:graphic>
          <a:graphicData uri="http://schemas.openxmlformats.org/presentationml/2006/ole">
            <mc:AlternateContent xmlns:mc="http://schemas.openxmlformats.org/markup-compatibility/2006">
              <mc:Choice xmlns:v="urn:schemas-microsoft-com:vml" Requires="v">
                <p:oleObj name="Worksheet" r:id="rId3" imgW="4572000" imgH="2933714" progId="Excel.Sheet.12">
                  <p:link updateAutomatic="1"/>
                </p:oleObj>
              </mc:Choice>
              <mc:Fallback>
                <p:oleObj name="Worksheet" r:id="rId3" imgW="4572000" imgH="2933714" progId="Excel.Sheet.12">
                  <p:link updateAutomatic="1"/>
                  <p:pic>
                    <p:nvPicPr>
                      <p:cNvPr id="14" name="Object 13">
                        <a:extLst>
                          <a:ext uri="{FF2B5EF4-FFF2-40B4-BE49-F238E27FC236}">
                            <a16:creationId xmlns:a16="http://schemas.microsoft.com/office/drawing/2014/main" id="{A8D10685-7454-45B9-895E-E10915FC4F84}"/>
                          </a:ext>
                        </a:extLst>
                      </p:cNvPr>
                      <p:cNvPicPr/>
                      <p:nvPr/>
                    </p:nvPicPr>
                    <p:blipFill>
                      <a:blip r:embed="rId4"/>
                      <a:stretch>
                        <a:fillRect/>
                      </a:stretch>
                    </p:blipFill>
                    <p:spPr>
                      <a:xfrm>
                        <a:off x="1084185" y="1417638"/>
                        <a:ext cx="6975630" cy="4476029"/>
                      </a:xfrm>
                      <a:prstGeom prst="rect">
                        <a:avLst/>
                      </a:prstGeom>
                    </p:spPr>
                  </p:pic>
                </p:oleObj>
              </mc:Fallback>
            </mc:AlternateContent>
          </a:graphicData>
        </a:graphic>
      </p:graphicFrame>
    </p:spTree>
    <p:extLst>
      <p:ext uri="{BB962C8B-B14F-4D97-AF65-F5344CB8AC3E}">
        <p14:creationId xmlns:p14="http://schemas.microsoft.com/office/powerpoint/2010/main" val="17519054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07CDE8-9314-FE0F-9F2A-A8B3BA6A3EDD}"/>
              </a:ext>
            </a:extLst>
          </p:cNvPr>
          <p:cNvSpPr>
            <a:spLocks noGrp="1"/>
          </p:cNvSpPr>
          <p:nvPr>
            <p:ph type="title"/>
          </p:nvPr>
        </p:nvSpPr>
        <p:spPr/>
        <p:txBody>
          <a:bodyPr>
            <a:normAutofit/>
          </a:bodyPr>
          <a:lstStyle/>
          <a:p>
            <a:r>
              <a:rPr lang="nl-NL" sz="3200" b="0" i="0" u="none" strike="noStrike" baseline="0" dirty="0">
                <a:solidFill>
                  <a:srgbClr val="2F5598"/>
                </a:solidFill>
              </a:rPr>
              <a:t>4. Schuldhulpverlening </a:t>
            </a:r>
            <a:br>
              <a:rPr lang="nl-NL" sz="2800" b="0" i="0" u="none" strike="noStrike" baseline="0" dirty="0">
                <a:solidFill>
                  <a:srgbClr val="2F5598"/>
                </a:solidFill>
                <a:latin typeface="CIDFont+F2"/>
              </a:rPr>
            </a:br>
            <a:endParaRPr lang="nl-NL" sz="2800" dirty="0"/>
          </a:p>
        </p:txBody>
      </p:sp>
      <p:graphicFrame>
        <p:nvGraphicFramePr>
          <p:cNvPr id="5" name="Tijdelijke aanduiding voor inhoud 4">
            <a:extLst>
              <a:ext uri="{FF2B5EF4-FFF2-40B4-BE49-F238E27FC236}">
                <a16:creationId xmlns:a16="http://schemas.microsoft.com/office/drawing/2014/main" id="{CBFB6E41-45AA-E072-7BD5-0CE26F317229}"/>
              </a:ext>
            </a:extLst>
          </p:cNvPr>
          <p:cNvGraphicFramePr>
            <a:graphicFrameLocks noGrp="1"/>
          </p:cNvGraphicFramePr>
          <p:nvPr>
            <p:ph idx="1"/>
            <p:extLst>
              <p:ext uri="{D42A27DB-BD31-4B8C-83A1-F6EECF244321}">
                <p14:modId xmlns:p14="http://schemas.microsoft.com/office/powerpoint/2010/main" val="3801576391"/>
              </p:ext>
            </p:extLst>
          </p:nvPr>
        </p:nvGraphicFramePr>
        <p:xfrm>
          <a:off x="457200" y="1166018"/>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4" name="Tekstvak 3">
            <a:extLst>
              <a:ext uri="{FF2B5EF4-FFF2-40B4-BE49-F238E27FC236}">
                <a16:creationId xmlns:a16="http://schemas.microsoft.com/office/drawing/2014/main" id="{2215EBAE-8384-A27A-0D0E-4AB0CDF60955}"/>
              </a:ext>
            </a:extLst>
          </p:cNvPr>
          <p:cNvSpPr txBox="1"/>
          <p:nvPr/>
        </p:nvSpPr>
        <p:spPr>
          <a:xfrm>
            <a:off x="5652120" y="4581128"/>
            <a:ext cx="2570584" cy="842392"/>
          </a:xfrm>
          <a:prstGeom prst="rect">
            <a:avLst/>
          </a:prstGeom>
        </p:spPr>
        <p:txBody>
          <a:bodyPr vert="horz" wrap="square" lIns="91440" tIns="45720" rIns="91440" bIns="45720" rtlCol="0" anchor="ctr">
            <a:noAutofit/>
          </a:bodyPr>
          <a:lstStyle/>
          <a:p>
            <a:endParaRPr lang="nl-NL" sz="2000"/>
          </a:p>
        </p:txBody>
      </p:sp>
      <p:graphicFrame>
        <p:nvGraphicFramePr>
          <p:cNvPr id="7" name="Object 6">
            <a:extLst>
              <a:ext uri="{FF2B5EF4-FFF2-40B4-BE49-F238E27FC236}">
                <a16:creationId xmlns:a16="http://schemas.microsoft.com/office/drawing/2014/main" id="{BF599631-2508-0EDD-E1D4-FEC1B0B54CDB}"/>
              </a:ext>
            </a:extLst>
          </p:cNvPr>
          <p:cNvGraphicFramePr>
            <a:graphicFrameLocks noChangeAspect="1"/>
          </p:cNvGraphicFramePr>
          <p:nvPr>
            <p:extLst>
              <p:ext uri="{D42A27DB-BD31-4B8C-83A1-F6EECF244321}">
                <p14:modId xmlns:p14="http://schemas.microsoft.com/office/powerpoint/2010/main" val="1040591940"/>
              </p:ext>
            </p:extLst>
          </p:nvPr>
        </p:nvGraphicFramePr>
        <p:xfrm>
          <a:off x="868363" y="1420813"/>
          <a:ext cx="7407275" cy="4079875"/>
        </p:xfrm>
        <a:graphic>
          <a:graphicData uri="http://schemas.openxmlformats.org/presentationml/2006/ole">
            <mc:AlternateContent xmlns:mc="http://schemas.openxmlformats.org/markup-compatibility/2006">
              <mc:Choice xmlns:v="urn:schemas-microsoft-com:vml" Requires="v">
                <p:oleObj name="Worksheet" r:id="rId4" imgW="4581585" imgH="2524153" progId="Excel.Sheet.12">
                  <p:link updateAutomatic="1"/>
                </p:oleObj>
              </mc:Choice>
              <mc:Fallback>
                <p:oleObj name="Worksheet" r:id="rId4" imgW="4581585" imgH="2524153" progId="Excel.Sheet.12">
                  <p:link updateAutomatic="1"/>
                  <p:pic>
                    <p:nvPicPr>
                      <p:cNvPr id="7" name="Object 6">
                        <a:extLst>
                          <a:ext uri="{FF2B5EF4-FFF2-40B4-BE49-F238E27FC236}">
                            <a16:creationId xmlns:a16="http://schemas.microsoft.com/office/drawing/2014/main" id="{BF599631-2508-0EDD-E1D4-FEC1B0B54CDB}"/>
                          </a:ext>
                        </a:extLst>
                      </p:cNvPr>
                      <p:cNvPicPr/>
                      <p:nvPr/>
                    </p:nvPicPr>
                    <p:blipFill>
                      <a:blip r:embed="rId5"/>
                      <a:stretch>
                        <a:fillRect/>
                      </a:stretch>
                    </p:blipFill>
                    <p:spPr>
                      <a:xfrm>
                        <a:off x="868363" y="1420813"/>
                        <a:ext cx="7407275" cy="4079875"/>
                      </a:xfrm>
                      <a:prstGeom prst="rect">
                        <a:avLst/>
                      </a:prstGeom>
                    </p:spPr>
                  </p:pic>
                </p:oleObj>
              </mc:Fallback>
            </mc:AlternateContent>
          </a:graphicData>
        </a:graphic>
      </p:graphicFrame>
    </p:spTree>
    <p:extLst>
      <p:ext uri="{BB962C8B-B14F-4D97-AF65-F5344CB8AC3E}">
        <p14:creationId xmlns:p14="http://schemas.microsoft.com/office/powerpoint/2010/main" val="1655760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07CDE8-9314-FE0F-9F2A-A8B3BA6A3EDD}"/>
              </a:ext>
            </a:extLst>
          </p:cNvPr>
          <p:cNvSpPr>
            <a:spLocks noGrp="1"/>
          </p:cNvSpPr>
          <p:nvPr>
            <p:ph type="title"/>
          </p:nvPr>
        </p:nvSpPr>
        <p:spPr/>
        <p:txBody>
          <a:bodyPr>
            <a:normAutofit/>
          </a:bodyPr>
          <a:lstStyle/>
          <a:p>
            <a:r>
              <a:rPr lang="nl-NL" sz="3200" b="0" i="0" u="none" strike="noStrike" baseline="0" dirty="0">
                <a:solidFill>
                  <a:srgbClr val="2F5598"/>
                </a:solidFill>
              </a:rPr>
              <a:t>5. Inburgering </a:t>
            </a:r>
            <a:br>
              <a:rPr lang="nl-NL" sz="2800" b="0" i="0" u="none" strike="noStrike" baseline="0" dirty="0">
                <a:solidFill>
                  <a:srgbClr val="2F5598"/>
                </a:solidFill>
                <a:latin typeface="CIDFont+F2"/>
              </a:rPr>
            </a:br>
            <a:endParaRPr lang="nl-NL" sz="2800" dirty="0"/>
          </a:p>
        </p:txBody>
      </p:sp>
      <p:graphicFrame>
        <p:nvGraphicFramePr>
          <p:cNvPr id="5" name="Object 4">
            <a:extLst>
              <a:ext uri="{FF2B5EF4-FFF2-40B4-BE49-F238E27FC236}">
                <a16:creationId xmlns:a16="http://schemas.microsoft.com/office/drawing/2014/main" id="{3CB87457-FB09-AF7A-EE5E-CA29D84E9D3B}"/>
              </a:ext>
            </a:extLst>
          </p:cNvPr>
          <p:cNvGraphicFramePr>
            <a:graphicFrameLocks noChangeAspect="1"/>
          </p:cNvGraphicFramePr>
          <p:nvPr>
            <p:extLst>
              <p:ext uri="{D42A27DB-BD31-4B8C-83A1-F6EECF244321}">
                <p14:modId xmlns:p14="http://schemas.microsoft.com/office/powerpoint/2010/main" val="3247701012"/>
              </p:ext>
            </p:extLst>
          </p:nvPr>
        </p:nvGraphicFramePr>
        <p:xfrm>
          <a:off x="4211637" y="3887788"/>
          <a:ext cx="4932363" cy="2970212"/>
        </p:xfrm>
        <a:graphic>
          <a:graphicData uri="http://schemas.openxmlformats.org/presentationml/2006/ole">
            <mc:AlternateContent xmlns:mc="http://schemas.openxmlformats.org/markup-compatibility/2006">
              <mc:Choice xmlns:v="urn:schemas-microsoft-com:vml" Requires="v">
                <p:oleObj name="Worksheet" r:id="rId3" imgW="4572000" imgH="2752924" progId="Excel.Sheet.12">
                  <p:link updateAutomatic="1"/>
                </p:oleObj>
              </mc:Choice>
              <mc:Fallback>
                <p:oleObj name="Worksheet" r:id="rId3" imgW="4572000" imgH="2752924" progId="Excel.Sheet.12">
                  <p:link updateAutomatic="1"/>
                  <p:pic>
                    <p:nvPicPr>
                      <p:cNvPr id="5" name="Object 4">
                        <a:extLst>
                          <a:ext uri="{FF2B5EF4-FFF2-40B4-BE49-F238E27FC236}">
                            <a16:creationId xmlns:a16="http://schemas.microsoft.com/office/drawing/2014/main" id="{3CB87457-FB09-AF7A-EE5E-CA29D84E9D3B}"/>
                          </a:ext>
                        </a:extLst>
                      </p:cNvPr>
                      <p:cNvPicPr/>
                      <p:nvPr/>
                    </p:nvPicPr>
                    <p:blipFill>
                      <a:blip r:embed="rId4"/>
                      <a:stretch>
                        <a:fillRect/>
                      </a:stretch>
                    </p:blipFill>
                    <p:spPr>
                      <a:xfrm>
                        <a:off x="4211637" y="3887788"/>
                        <a:ext cx="4932363" cy="2970212"/>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92461DFE-EB6A-AC7A-0B11-926A53553197}"/>
              </a:ext>
            </a:extLst>
          </p:cNvPr>
          <p:cNvGraphicFramePr>
            <a:graphicFrameLocks noChangeAspect="1"/>
          </p:cNvGraphicFramePr>
          <p:nvPr>
            <p:extLst>
              <p:ext uri="{D42A27DB-BD31-4B8C-83A1-F6EECF244321}">
                <p14:modId xmlns:p14="http://schemas.microsoft.com/office/powerpoint/2010/main" val="2791984255"/>
              </p:ext>
            </p:extLst>
          </p:nvPr>
        </p:nvGraphicFramePr>
        <p:xfrm>
          <a:off x="36576" y="917576"/>
          <a:ext cx="4932363" cy="2970212"/>
        </p:xfrm>
        <a:graphic>
          <a:graphicData uri="http://schemas.openxmlformats.org/presentationml/2006/ole">
            <mc:AlternateContent xmlns:mc="http://schemas.openxmlformats.org/markup-compatibility/2006">
              <mc:Choice xmlns:v="urn:schemas-microsoft-com:vml" Requires="v">
                <p:oleObj name="Worksheet" r:id="rId5" imgW="4572000" imgH="2752924" progId="Excel.Sheet.12">
                  <p:link updateAutomatic="1"/>
                </p:oleObj>
              </mc:Choice>
              <mc:Fallback>
                <p:oleObj name="Worksheet" r:id="rId5" imgW="4572000" imgH="2752924" progId="Excel.Sheet.12">
                  <p:link updateAutomatic="1"/>
                  <p:pic>
                    <p:nvPicPr>
                      <p:cNvPr id="6" name="Object 5">
                        <a:extLst>
                          <a:ext uri="{FF2B5EF4-FFF2-40B4-BE49-F238E27FC236}">
                            <a16:creationId xmlns:a16="http://schemas.microsoft.com/office/drawing/2014/main" id="{92461DFE-EB6A-AC7A-0B11-926A53553197}"/>
                          </a:ext>
                        </a:extLst>
                      </p:cNvPr>
                      <p:cNvPicPr/>
                      <p:nvPr/>
                    </p:nvPicPr>
                    <p:blipFill>
                      <a:blip r:embed="rId6"/>
                      <a:stretch>
                        <a:fillRect/>
                      </a:stretch>
                    </p:blipFill>
                    <p:spPr>
                      <a:xfrm>
                        <a:off x="36576" y="917576"/>
                        <a:ext cx="4932363" cy="2970212"/>
                      </a:xfrm>
                      <a:prstGeom prst="rect">
                        <a:avLst/>
                      </a:prstGeom>
                    </p:spPr>
                  </p:pic>
                </p:oleObj>
              </mc:Fallback>
            </mc:AlternateContent>
          </a:graphicData>
        </a:graphic>
      </p:graphicFrame>
    </p:spTree>
    <p:extLst>
      <p:ext uri="{BB962C8B-B14F-4D97-AF65-F5344CB8AC3E}">
        <p14:creationId xmlns:p14="http://schemas.microsoft.com/office/powerpoint/2010/main" val="22327823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07CDE8-9314-FE0F-9F2A-A8B3BA6A3EDD}"/>
              </a:ext>
            </a:extLst>
          </p:cNvPr>
          <p:cNvSpPr>
            <a:spLocks noGrp="1"/>
          </p:cNvSpPr>
          <p:nvPr>
            <p:ph type="title"/>
          </p:nvPr>
        </p:nvSpPr>
        <p:spPr/>
        <p:txBody>
          <a:bodyPr>
            <a:normAutofit/>
          </a:bodyPr>
          <a:lstStyle/>
          <a:p>
            <a:r>
              <a:rPr lang="nl-NL" sz="3200" b="0" i="0" u="none" strike="noStrike" baseline="0" dirty="0">
                <a:solidFill>
                  <a:srgbClr val="2F5598"/>
                </a:solidFill>
              </a:rPr>
              <a:t>5. Inburgering </a:t>
            </a:r>
            <a:br>
              <a:rPr lang="nl-NL" sz="2800" b="0" i="0" u="none" strike="noStrike" baseline="0" dirty="0">
                <a:solidFill>
                  <a:srgbClr val="2F5598"/>
                </a:solidFill>
                <a:latin typeface="CIDFont+F2"/>
              </a:rPr>
            </a:br>
            <a:endParaRPr lang="nl-NL" sz="2800" dirty="0"/>
          </a:p>
        </p:txBody>
      </p:sp>
      <p:graphicFrame>
        <p:nvGraphicFramePr>
          <p:cNvPr id="3" name="Object 2">
            <a:extLst>
              <a:ext uri="{FF2B5EF4-FFF2-40B4-BE49-F238E27FC236}">
                <a16:creationId xmlns:a16="http://schemas.microsoft.com/office/drawing/2014/main" id="{89515EB6-5B5A-8265-23AA-92EBA4606884}"/>
              </a:ext>
            </a:extLst>
          </p:cNvPr>
          <p:cNvGraphicFramePr>
            <a:graphicFrameLocks noChangeAspect="1"/>
          </p:cNvGraphicFramePr>
          <p:nvPr>
            <p:extLst>
              <p:ext uri="{D42A27DB-BD31-4B8C-83A1-F6EECF244321}">
                <p14:modId xmlns:p14="http://schemas.microsoft.com/office/powerpoint/2010/main" val="4141672310"/>
              </p:ext>
            </p:extLst>
          </p:nvPr>
        </p:nvGraphicFramePr>
        <p:xfrm>
          <a:off x="531752" y="1001491"/>
          <a:ext cx="8080495" cy="4855017"/>
        </p:xfrm>
        <a:graphic>
          <a:graphicData uri="http://schemas.openxmlformats.org/presentationml/2006/ole">
            <mc:AlternateContent xmlns:mc="http://schemas.openxmlformats.org/markup-compatibility/2006">
              <mc:Choice xmlns:v="urn:schemas-microsoft-com:vml" Requires="v">
                <p:oleObj name="Worksheet" r:id="rId3" imgW="4581342" imgH="2752659" progId="Excel.Sheet.12">
                  <p:link updateAutomatic="1"/>
                </p:oleObj>
              </mc:Choice>
              <mc:Fallback>
                <p:oleObj name="Worksheet" r:id="rId3" imgW="4581342" imgH="2752659" progId="Excel.Sheet.12">
                  <p:link updateAutomatic="1"/>
                  <p:pic>
                    <p:nvPicPr>
                      <p:cNvPr id="3" name="Object 2">
                        <a:extLst>
                          <a:ext uri="{FF2B5EF4-FFF2-40B4-BE49-F238E27FC236}">
                            <a16:creationId xmlns:a16="http://schemas.microsoft.com/office/drawing/2014/main" id="{89515EB6-5B5A-8265-23AA-92EBA4606884}"/>
                          </a:ext>
                        </a:extLst>
                      </p:cNvPr>
                      <p:cNvPicPr/>
                      <p:nvPr/>
                    </p:nvPicPr>
                    <p:blipFill>
                      <a:blip r:embed="rId4"/>
                      <a:stretch>
                        <a:fillRect/>
                      </a:stretch>
                    </p:blipFill>
                    <p:spPr>
                      <a:xfrm>
                        <a:off x="531752" y="1001491"/>
                        <a:ext cx="8080495" cy="4855017"/>
                      </a:xfrm>
                      <a:prstGeom prst="rect">
                        <a:avLst/>
                      </a:prstGeom>
                    </p:spPr>
                  </p:pic>
                </p:oleObj>
              </mc:Fallback>
            </mc:AlternateContent>
          </a:graphicData>
        </a:graphic>
      </p:graphicFrame>
    </p:spTree>
    <p:extLst>
      <p:ext uri="{BB962C8B-B14F-4D97-AF65-F5344CB8AC3E}">
        <p14:creationId xmlns:p14="http://schemas.microsoft.com/office/powerpoint/2010/main" val="11164942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3FE7230-E7A3-DFE3-5A95-EBD9C63A28A8}"/>
              </a:ext>
            </a:extLst>
          </p:cNvPr>
          <p:cNvSpPr>
            <a:spLocks noGrp="1"/>
          </p:cNvSpPr>
          <p:nvPr>
            <p:ph type="title"/>
          </p:nvPr>
        </p:nvSpPr>
        <p:spPr/>
        <p:txBody>
          <a:bodyPr>
            <a:normAutofit/>
          </a:bodyPr>
          <a:lstStyle/>
          <a:p>
            <a:r>
              <a:rPr lang="qaa-Latn-001" sz="3200" dirty="0"/>
              <a:t>Toegang</a:t>
            </a:r>
            <a:endParaRPr lang="nl-NL" sz="3200" dirty="0"/>
          </a:p>
        </p:txBody>
      </p:sp>
      <p:sp>
        <p:nvSpPr>
          <p:cNvPr id="6" name="Tijdelijke aanduiding voor inhoud 5">
            <a:extLst>
              <a:ext uri="{FF2B5EF4-FFF2-40B4-BE49-F238E27FC236}">
                <a16:creationId xmlns:a16="http://schemas.microsoft.com/office/drawing/2014/main" id="{C5396CC0-8A3E-16B0-4D51-364A00FC8EA5}"/>
              </a:ext>
            </a:extLst>
          </p:cNvPr>
          <p:cNvSpPr>
            <a:spLocks noGrp="1"/>
          </p:cNvSpPr>
          <p:nvPr>
            <p:ph idx="1"/>
          </p:nvPr>
        </p:nvSpPr>
        <p:spPr/>
        <p:txBody>
          <a:bodyPr/>
          <a:lstStyle/>
          <a:p>
            <a:endParaRPr lang="nl-NL" dirty="0"/>
          </a:p>
          <a:p>
            <a:endParaRPr lang="nl-NL" dirty="0"/>
          </a:p>
          <a:p>
            <a:pPr marL="0" indent="0">
              <a:buNone/>
            </a:pPr>
            <a:r>
              <a:rPr lang="nl-NL" sz="4400" dirty="0">
                <a:solidFill>
                  <a:schemeClr val="accent1"/>
                </a:solidFill>
              </a:rPr>
              <a:t>                  </a:t>
            </a:r>
            <a:r>
              <a:rPr lang="nl-NL" dirty="0">
                <a:solidFill>
                  <a:schemeClr val="accent1"/>
                </a:solidFill>
              </a:rPr>
              <a:t>DEEL II </a:t>
            </a:r>
          </a:p>
          <a:p>
            <a:endParaRPr lang="nl-NL" dirty="0"/>
          </a:p>
        </p:txBody>
      </p:sp>
    </p:spTree>
    <p:extLst>
      <p:ext uri="{BB962C8B-B14F-4D97-AF65-F5344CB8AC3E}">
        <p14:creationId xmlns:p14="http://schemas.microsoft.com/office/powerpoint/2010/main" val="25589500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94D5E54-4103-A2D5-1477-F004F83FD7A4}"/>
              </a:ext>
            </a:extLst>
          </p:cNvPr>
          <p:cNvSpPr>
            <a:spLocks noGrp="1"/>
          </p:cNvSpPr>
          <p:nvPr>
            <p:ph type="title"/>
          </p:nvPr>
        </p:nvSpPr>
        <p:spPr/>
        <p:txBody>
          <a:bodyPr>
            <a:normAutofit/>
          </a:bodyPr>
          <a:lstStyle/>
          <a:p>
            <a:r>
              <a:rPr lang="nl-NL" sz="3200" dirty="0"/>
              <a:t>Inhoud</a:t>
            </a:r>
          </a:p>
        </p:txBody>
      </p:sp>
      <p:sp>
        <p:nvSpPr>
          <p:cNvPr id="3" name="Tijdelijke aanduiding voor inhoud 2">
            <a:extLst>
              <a:ext uri="{FF2B5EF4-FFF2-40B4-BE49-F238E27FC236}">
                <a16:creationId xmlns:a16="http://schemas.microsoft.com/office/drawing/2014/main" id="{07DE2BB1-BE37-786E-77CE-FA705CAB8503}"/>
              </a:ext>
            </a:extLst>
          </p:cNvPr>
          <p:cNvSpPr>
            <a:spLocks noGrp="1"/>
          </p:cNvSpPr>
          <p:nvPr>
            <p:ph idx="1"/>
          </p:nvPr>
        </p:nvSpPr>
        <p:spPr>
          <a:xfrm>
            <a:off x="457200" y="1196752"/>
            <a:ext cx="8229600" cy="4929411"/>
          </a:xfrm>
        </p:spPr>
        <p:txBody>
          <a:bodyPr>
            <a:normAutofit/>
          </a:bodyPr>
          <a:lstStyle/>
          <a:p>
            <a:pPr marL="0" indent="0" algn="l">
              <a:buNone/>
            </a:pPr>
            <a:r>
              <a:rPr lang="nl-NL" sz="1800" b="1" dirty="0">
                <a:solidFill>
                  <a:srgbClr val="2F5598"/>
                </a:solidFill>
              </a:rPr>
              <a:t>DEEL I   Informatie over de volgende onderdelen van het sociaal domein</a:t>
            </a:r>
          </a:p>
          <a:p>
            <a:pPr algn="l">
              <a:buFont typeface="+mj-lt"/>
              <a:buAutoNum type="arabicPeriod"/>
            </a:pPr>
            <a:r>
              <a:rPr lang="nl-NL" sz="1800" b="0" i="0" u="none" strike="noStrike" baseline="0" dirty="0">
                <a:solidFill>
                  <a:srgbClr val="2E75B7"/>
                </a:solidFill>
              </a:rPr>
              <a:t>Wmo</a:t>
            </a:r>
          </a:p>
          <a:p>
            <a:pPr algn="l">
              <a:buFont typeface="+mj-lt"/>
              <a:buAutoNum type="arabicPeriod"/>
            </a:pPr>
            <a:r>
              <a:rPr lang="nl-NL" sz="1800" b="0" i="0" u="none" strike="noStrike" baseline="0" dirty="0">
                <a:solidFill>
                  <a:srgbClr val="2E75B7"/>
                </a:solidFill>
              </a:rPr>
              <a:t>Jeugdwet</a:t>
            </a:r>
          </a:p>
          <a:p>
            <a:pPr algn="l">
              <a:buFont typeface="+mj-lt"/>
              <a:buAutoNum type="arabicPeriod"/>
            </a:pPr>
            <a:r>
              <a:rPr lang="qaa-Latn-001" sz="1800" b="0" i="0" u="none" strike="noStrike" baseline="0" dirty="0">
                <a:solidFill>
                  <a:srgbClr val="2E75B7"/>
                </a:solidFill>
              </a:rPr>
              <a:t>Participatiewet </a:t>
            </a:r>
            <a:r>
              <a:rPr lang="nl-NL" sz="1800" b="0" i="0" u="none" strike="noStrike" baseline="0" dirty="0">
                <a:solidFill>
                  <a:srgbClr val="2E75B7"/>
                </a:solidFill>
              </a:rPr>
              <a:t>(incl. bijzondere bijstand en armoedebeleid)</a:t>
            </a:r>
          </a:p>
          <a:p>
            <a:pPr algn="l">
              <a:buFont typeface="+mj-lt"/>
              <a:buAutoNum type="arabicPeriod"/>
            </a:pPr>
            <a:r>
              <a:rPr lang="nl-NL" sz="1800" b="0" i="0" u="none" strike="noStrike" baseline="0" dirty="0">
                <a:solidFill>
                  <a:srgbClr val="2E75B7"/>
                </a:solidFill>
              </a:rPr>
              <a:t>Schuldhulpverlening</a:t>
            </a:r>
          </a:p>
          <a:p>
            <a:pPr>
              <a:buFont typeface="+mj-lt"/>
              <a:buAutoNum type="arabicPeriod"/>
            </a:pPr>
            <a:r>
              <a:rPr lang="nl-NL" sz="1800" b="0" i="0" u="none" strike="noStrike" baseline="0" dirty="0">
                <a:solidFill>
                  <a:srgbClr val="2E75B7"/>
                </a:solidFill>
              </a:rPr>
              <a:t>Inburgering</a:t>
            </a:r>
          </a:p>
          <a:p>
            <a:pPr marL="0" indent="0" algn="l">
              <a:buNone/>
            </a:pPr>
            <a:endParaRPr lang="nl-NL" sz="1800" b="1" dirty="0">
              <a:solidFill>
                <a:srgbClr val="2F5598"/>
              </a:solidFill>
            </a:endParaRPr>
          </a:p>
          <a:p>
            <a:pPr marL="0" indent="0" algn="l">
              <a:buNone/>
            </a:pPr>
            <a:r>
              <a:rPr lang="nl-NL" sz="1800" b="1" dirty="0">
                <a:solidFill>
                  <a:srgbClr val="2F5598"/>
                </a:solidFill>
              </a:rPr>
              <a:t>DEEL II   Toegang </a:t>
            </a:r>
            <a:r>
              <a:rPr lang="nl-NL" sz="1800" dirty="0">
                <a:solidFill>
                  <a:srgbClr val="2E75B7"/>
                </a:solidFill>
              </a:rPr>
              <a:t>	</a:t>
            </a:r>
          </a:p>
          <a:p>
            <a:pPr>
              <a:buFont typeface="+mj-lt"/>
              <a:buAutoNum type="arabicPeriod"/>
            </a:pPr>
            <a:r>
              <a:rPr lang="nl-NL" sz="1800" dirty="0">
                <a:solidFill>
                  <a:srgbClr val="2E75B7"/>
                </a:solidFill>
              </a:rPr>
              <a:t>Toegang en intake (uitvoering)</a:t>
            </a:r>
          </a:p>
          <a:p>
            <a:pPr>
              <a:buFont typeface="+mj-lt"/>
              <a:buAutoNum type="arabicPeriod"/>
            </a:pPr>
            <a:r>
              <a:rPr lang="qaa-Latn-001" sz="1800" b="0" i="0" u="none" strike="noStrike" baseline="0" dirty="0">
                <a:solidFill>
                  <a:srgbClr val="2E75B7"/>
                </a:solidFill>
              </a:rPr>
              <a:t>Wa</a:t>
            </a:r>
            <a:r>
              <a:rPr lang="nl-NL" sz="1800" b="0" i="0" u="none" strike="noStrike" baseline="0" dirty="0">
                <a:solidFill>
                  <a:srgbClr val="2E75B7"/>
                </a:solidFill>
              </a:rPr>
              <a:t>chttijden</a:t>
            </a:r>
          </a:p>
          <a:p>
            <a:pPr>
              <a:buFont typeface="+mj-lt"/>
              <a:buAutoNum type="arabicPeriod"/>
            </a:pPr>
            <a:r>
              <a:rPr lang="nl-NL" sz="1800" b="0" i="0" u="none" strike="noStrike" baseline="0" dirty="0">
                <a:solidFill>
                  <a:srgbClr val="2E75B7"/>
                </a:solidFill>
              </a:rPr>
              <a:t>Klachten en bezwaarschriften</a:t>
            </a:r>
            <a:endParaRPr lang="qaa-Latn-001" sz="1800" b="0" i="0" u="none" strike="noStrike" baseline="0" dirty="0">
              <a:solidFill>
                <a:srgbClr val="2E75B7"/>
              </a:solidFill>
            </a:endParaRPr>
          </a:p>
        </p:txBody>
      </p:sp>
    </p:spTree>
    <p:extLst>
      <p:ext uri="{BB962C8B-B14F-4D97-AF65-F5344CB8AC3E}">
        <p14:creationId xmlns:p14="http://schemas.microsoft.com/office/powerpoint/2010/main" val="50691862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3FE7230-E7A3-DFE3-5A95-EBD9C63A28A8}"/>
              </a:ext>
            </a:extLst>
          </p:cNvPr>
          <p:cNvSpPr>
            <a:spLocks noGrp="1"/>
          </p:cNvSpPr>
          <p:nvPr>
            <p:ph type="title"/>
          </p:nvPr>
        </p:nvSpPr>
        <p:spPr/>
        <p:txBody>
          <a:bodyPr>
            <a:normAutofit/>
          </a:bodyPr>
          <a:lstStyle/>
          <a:p>
            <a:r>
              <a:rPr lang="nl-NL" sz="3200" dirty="0"/>
              <a:t>1. Toegang tot zorg: het CMD</a:t>
            </a:r>
          </a:p>
        </p:txBody>
      </p:sp>
      <p:pic>
        <p:nvPicPr>
          <p:cNvPr id="11" name="Afbeelding 10">
            <a:extLst>
              <a:ext uri="{FF2B5EF4-FFF2-40B4-BE49-F238E27FC236}">
                <a16:creationId xmlns:a16="http://schemas.microsoft.com/office/drawing/2014/main" id="{20166D7B-4D7C-FE1C-9FA1-55DD161943B3}"/>
              </a:ext>
            </a:extLst>
          </p:cNvPr>
          <p:cNvPicPr>
            <a:picLocks noChangeAspect="1"/>
          </p:cNvPicPr>
          <p:nvPr/>
        </p:nvPicPr>
        <p:blipFill>
          <a:blip r:embed="rId3"/>
          <a:stretch>
            <a:fillRect/>
          </a:stretch>
        </p:blipFill>
        <p:spPr>
          <a:xfrm>
            <a:off x="928687" y="1284288"/>
            <a:ext cx="7286625" cy="1733550"/>
          </a:xfrm>
          <a:prstGeom prst="rect">
            <a:avLst/>
          </a:prstGeom>
        </p:spPr>
      </p:pic>
      <p:graphicFrame>
        <p:nvGraphicFramePr>
          <p:cNvPr id="4" name="Object 3">
            <a:extLst>
              <a:ext uri="{FF2B5EF4-FFF2-40B4-BE49-F238E27FC236}">
                <a16:creationId xmlns:a16="http://schemas.microsoft.com/office/drawing/2014/main" id="{0407F6BD-0D85-66F9-73F9-CF21EA80254C}"/>
              </a:ext>
            </a:extLst>
          </p:cNvPr>
          <p:cNvGraphicFramePr>
            <a:graphicFrameLocks noChangeAspect="1"/>
          </p:cNvGraphicFramePr>
          <p:nvPr>
            <p:extLst>
              <p:ext uri="{D42A27DB-BD31-4B8C-83A1-F6EECF244321}">
                <p14:modId xmlns:p14="http://schemas.microsoft.com/office/powerpoint/2010/main" val="1772170215"/>
              </p:ext>
            </p:extLst>
          </p:nvPr>
        </p:nvGraphicFramePr>
        <p:xfrm>
          <a:off x="1509713" y="3170238"/>
          <a:ext cx="6124575" cy="3687762"/>
        </p:xfrm>
        <a:graphic>
          <a:graphicData uri="http://schemas.openxmlformats.org/presentationml/2006/ole">
            <mc:AlternateContent xmlns:mc="http://schemas.openxmlformats.org/markup-compatibility/2006">
              <mc:Choice xmlns:v="urn:schemas-microsoft-com:vml" Requires="v">
                <p:oleObj name="Worksheet" r:id="rId4" imgW="4572000" imgH="2752924" progId="Excel.Sheet.12">
                  <p:link updateAutomatic="1"/>
                </p:oleObj>
              </mc:Choice>
              <mc:Fallback>
                <p:oleObj name="Worksheet" r:id="rId4" imgW="4572000" imgH="2752924" progId="Excel.Sheet.12">
                  <p:link updateAutomatic="1"/>
                  <p:pic>
                    <p:nvPicPr>
                      <p:cNvPr id="4" name="Object 3">
                        <a:extLst>
                          <a:ext uri="{FF2B5EF4-FFF2-40B4-BE49-F238E27FC236}">
                            <a16:creationId xmlns:a16="http://schemas.microsoft.com/office/drawing/2014/main" id="{0407F6BD-0D85-66F9-73F9-CF21EA80254C}"/>
                          </a:ext>
                        </a:extLst>
                      </p:cNvPr>
                      <p:cNvPicPr/>
                      <p:nvPr/>
                    </p:nvPicPr>
                    <p:blipFill>
                      <a:blip r:embed="rId5"/>
                      <a:stretch>
                        <a:fillRect/>
                      </a:stretch>
                    </p:blipFill>
                    <p:spPr>
                      <a:xfrm>
                        <a:off x="1509713" y="3170238"/>
                        <a:ext cx="6124575" cy="3687762"/>
                      </a:xfrm>
                      <a:prstGeom prst="rect">
                        <a:avLst/>
                      </a:prstGeom>
                    </p:spPr>
                  </p:pic>
                </p:oleObj>
              </mc:Fallback>
            </mc:AlternateContent>
          </a:graphicData>
        </a:graphic>
      </p:graphicFrame>
    </p:spTree>
    <p:extLst>
      <p:ext uri="{BB962C8B-B14F-4D97-AF65-F5344CB8AC3E}">
        <p14:creationId xmlns:p14="http://schemas.microsoft.com/office/powerpoint/2010/main" val="16286845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74AE383-F7D5-D01C-1404-DEE00BAF6077}"/>
              </a:ext>
            </a:extLst>
          </p:cNvPr>
          <p:cNvSpPr>
            <a:spLocks noGrp="1"/>
          </p:cNvSpPr>
          <p:nvPr>
            <p:ph type="title"/>
          </p:nvPr>
        </p:nvSpPr>
        <p:spPr/>
        <p:txBody>
          <a:bodyPr/>
          <a:lstStyle/>
          <a:p>
            <a:r>
              <a:rPr lang="nl-NL" dirty="0"/>
              <a:t>2. </a:t>
            </a:r>
            <a:r>
              <a:rPr lang="qaa-Latn-001" dirty="0"/>
              <a:t>Wachttijden</a:t>
            </a:r>
            <a:endParaRPr lang="nl-NL" dirty="0"/>
          </a:p>
        </p:txBody>
      </p:sp>
      <p:sp>
        <p:nvSpPr>
          <p:cNvPr id="3" name="Tijdelijke aanduiding voor inhoud 2">
            <a:extLst>
              <a:ext uri="{FF2B5EF4-FFF2-40B4-BE49-F238E27FC236}">
                <a16:creationId xmlns:a16="http://schemas.microsoft.com/office/drawing/2014/main" id="{E47D8D44-60D1-8528-3D6A-8FF0A492A7FA}"/>
              </a:ext>
            </a:extLst>
          </p:cNvPr>
          <p:cNvSpPr>
            <a:spLocks noGrp="1"/>
          </p:cNvSpPr>
          <p:nvPr>
            <p:ph idx="1"/>
          </p:nvPr>
        </p:nvSpPr>
        <p:spPr/>
        <p:txBody>
          <a:bodyPr>
            <a:normAutofit/>
          </a:bodyPr>
          <a:lstStyle/>
          <a:p>
            <a:r>
              <a:rPr lang="nl-NL" sz="1800" dirty="0">
                <a:solidFill>
                  <a:srgbClr val="2F5598"/>
                </a:solidFill>
              </a:rPr>
              <a:t>Wachttijden Wmo</a:t>
            </a:r>
          </a:p>
          <a:p>
            <a:pPr marL="0" indent="0">
              <a:buNone/>
            </a:pPr>
            <a:endParaRPr lang="nl-NL" sz="1800" dirty="0">
              <a:solidFill>
                <a:srgbClr val="2F5598"/>
              </a:solidFill>
            </a:endParaRPr>
          </a:p>
          <a:p>
            <a:r>
              <a:rPr lang="nl-NL" sz="1800" dirty="0">
                <a:solidFill>
                  <a:srgbClr val="2F5598"/>
                </a:solidFill>
              </a:rPr>
              <a:t>Wachttijden jeugd</a:t>
            </a:r>
          </a:p>
          <a:p>
            <a:pPr lvl="1"/>
            <a:r>
              <a:rPr lang="nl-NL" sz="1800" dirty="0">
                <a:solidFill>
                  <a:srgbClr val="2F5598"/>
                </a:solidFill>
              </a:rPr>
              <a:t>Werkwijze aanmeldlijst jeugd</a:t>
            </a:r>
          </a:p>
          <a:p>
            <a:pPr lvl="1"/>
            <a:r>
              <a:rPr lang="nl-NL" sz="1800" dirty="0">
                <a:solidFill>
                  <a:srgbClr val="2F5598"/>
                </a:solidFill>
              </a:rPr>
              <a:t>Prioritering start zorg jeugd</a:t>
            </a:r>
          </a:p>
          <a:p>
            <a:pPr lvl="1"/>
            <a:r>
              <a:rPr lang="nl-NL" sz="1800" dirty="0">
                <a:solidFill>
                  <a:srgbClr val="2F5598"/>
                </a:solidFill>
              </a:rPr>
              <a:t>Wachttijden zorgaanbieders jeugd</a:t>
            </a:r>
          </a:p>
        </p:txBody>
      </p:sp>
    </p:spTree>
    <p:extLst>
      <p:ext uri="{BB962C8B-B14F-4D97-AF65-F5344CB8AC3E}">
        <p14:creationId xmlns:p14="http://schemas.microsoft.com/office/powerpoint/2010/main" val="3414851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3FE7230-E7A3-DFE3-5A95-EBD9C63A28A8}"/>
              </a:ext>
            </a:extLst>
          </p:cNvPr>
          <p:cNvSpPr>
            <a:spLocks noGrp="1"/>
          </p:cNvSpPr>
          <p:nvPr>
            <p:ph type="title"/>
          </p:nvPr>
        </p:nvSpPr>
        <p:spPr/>
        <p:txBody>
          <a:bodyPr>
            <a:normAutofit/>
          </a:bodyPr>
          <a:lstStyle/>
          <a:p>
            <a:r>
              <a:rPr lang="nl-NL" sz="3200" dirty="0"/>
              <a:t>3. Klachten</a:t>
            </a:r>
          </a:p>
        </p:txBody>
      </p:sp>
      <p:graphicFrame>
        <p:nvGraphicFramePr>
          <p:cNvPr id="5" name="Object 4">
            <a:extLst>
              <a:ext uri="{FF2B5EF4-FFF2-40B4-BE49-F238E27FC236}">
                <a16:creationId xmlns:a16="http://schemas.microsoft.com/office/drawing/2014/main" id="{858488BA-8B1A-40F6-9010-001821403B87}"/>
              </a:ext>
            </a:extLst>
          </p:cNvPr>
          <p:cNvGraphicFramePr>
            <a:graphicFrameLocks noChangeAspect="1"/>
          </p:cNvGraphicFramePr>
          <p:nvPr>
            <p:extLst>
              <p:ext uri="{D42A27DB-BD31-4B8C-83A1-F6EECF244321}">
                <p14:modId xmlns:p14="http://schemas.microsoft.com/office/powerpoint/2010/main" val="3086385380"/>
              </p:ext>
            </p:extLst>
          </p:nvPr>
        </p:nvGraphicFramePr>
        <p:xfrm>
          <a:off x="457200" y="1352550"/>
          <a:ext cx="4581525" cy="2752725"/>
        </p:xfrm>
        <a:graphic>
          <a:graphicData uri="http://schemas.openxmlformats.org/presentationml/2006/ole">
            <mc:AlternateContent xmlns:mc="http://schemas.openxmlformats.org/markup-compatibility/2006">
              <mc:Choice xmlns:v="urn:schemas-microsoft-com:vml" Requires="v">
                <p:oleObj name="Worksheet" r:id="rId3" imgW="4581342" imgH="2752659" progId="Excel.Sheet.12">
                  <p:link updateAutomatic="1"/>
                </p:oleObj>
              </mc:Choice>
              <mc:Fallback>
                <p:oleObj name="Worksheet" r:id="rId3" imgW="4581342" imgH="2752659" progId="Excel.Sheet.12">
                  <p:link updateAutomatic="1"/>
                  <p:pic>
                    <p:nvPicPr>
                      <p:cNvPr id="5" name="Object 4">
                        <a:extLst>
                          <a:ext uri="{FF2B5EF4-FFF2-40B4-BE49-F238E27FC236}">
                            <a16:creationId xmlns:a16="http://schemas.microsoft.com/office/drawing/2014/main" id="{858488BA-8B1A-40F6-9010-001821403B87}"/>
                          </a:ext>
                        </a:extLst>
                      </p:cNvPr>
                      <p:cNvPicPr/>
                      <p:nvPr/>
                    </p:nvPicPr>
                    <p:blipFill>
                      <a:blip r:embed="rId4"/>
                      <a:stretch>
                        <a:fillRect/>
                      </a:stretch>
                    </p:blipFill>
                    <p:spPr>
                      <a:xfrm>
                        <a:off x="457200" y="1352550"/>
                        <a:ext cx="4581525" cy="2752725"/>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5BBEF9BF-097F-3B73-1002-AE3155FD467F}"/>
              </a:ext>
            </a:extLst>
          </p:cNvPr>
          <p:cNvGraphicFramePr>
            <a:graphicFrameLocks noChangeAspect="1"/>
          </p:cNvGraphicFramePr>
          <p:nvPr>
            <p:extLst>
              <p:ext uri="{D42A27DB-BD31-4B8C-83A1-F6EECF244321}">
                <p14:modId xmlns:p14="http://schemas.microsoft.com/office/powerpoint/2010/main" val="1164584647"/>
              </p:ext>
            </p:extLst>
          </p:nvPr>
        </p:nvGraphicFramePr>
        <p:xfrm>
          <a:off x="4110038" y="4105275"/>
          <a:ext cx="4572000" cy="2752725"/>
        </p:xfrm>
        <a:graphic>
          <a:graphicData uri="http://schemas.openxmlformats.org/presentationml/2006/ole">
            <mc:AlternateContent xmlns:mc="http://schemas.openxmlformats.org/markup-compatibility/2006">
              <mc:Choice xmlns:v="urn:schemas-microsoft-com:vml" Requires="v">
                <p:oleObj name="Worksheet" r:id="rId5" imgW="4572000" imgH="2752924" progId="Excel.Sheet.12">
                  <p:link updateAutomatic="1"/>
                </p:oleObj>
              </mc:Choice>
              <mc:Fallback>
                <p:oleObj name="Worksheet" r:id="rId5" imgW="4572000" imgH="2752924" progId="Excel.Sheet.12">
                  <p:link updateAutomatic="1"/>
                  <p:pic>
                    <p:nvPicPr>
                      <p:cNvPr id="6" name="Object 5">
                        <a:extLst>
                          <a:ext uri="{FF2B5EF4-FFF2-40B4-BE49-F238E27FC236}">
                            <a16:creationId xmlns:a16="http://schemas.microsoft.com/office/drawing/2014/main" id="{5BBEF9BF-097F-3B73-1002-AE3155FD467F}"/>
                          </a:ext>
                        </a:extLst>
                      </p:cNvPr>
                      <p:cNvPicPr/>
                      <p:nvPr/>
                    </p:nvPicPr>
                    <p:blipFill>
                      <a:blip r:embed="rId6"/>
                      <a:stretch>
                        <a:fillRect/>
                      </a:stretch>
                    </p:blipFill>
                    <p:spPr>
                      <a:xfrm>
                        <a:off x="4110038" y="4105275"/>
                        <a:ext cx="4572000" cy="2752725"/>
                      </a:xfrm>
                      <a:prstGeom prst="rect">
                        <a:avLst/>
                      </a:prstGeom>
                    </p:spPr>
                  </p:pic>
                </p:oleObj>
              </mc:Fallback>
            </mc:AlternateContent>
          </a:graphicData>
        </a:graphic>
      </p:graphicFrame>
    </p:spTree>
    <p:extLst>
      <p:ext uri="{BB962C8B-B14F-4D97-AF65-F5344CB8AC3E}">
        <p14:creationId xmlns:p14="http://schemas.microsoft.com/office/powerpoint/2010/main" val="2035428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3FE7230-E7A3-DFE3-5A95-EBD9C63A28A8}"/>
              </a:ext>
            </a:extLst>
          </p:cNvPr>
          <p:cNvSpPr>
            <a:spLocks noGrp="1"/>
          </p:cNvSpPr>
          <p:nvPr>
            <p:ph type="title"/>
          </p:nvPr>
        </p:nvSpPr>
        <p:spPr/>
        <p:txBody>
          <a:bodyPr>
            <a:normAutofit/>
          </a:bodyPr>
          <a:lstStyle/>
          <a:p>
            <a:r>
              <a:rPr lang="nl-NL" sz="3200" dirty="0"/>
              <a:t>3. Bezwaarschriften</a:t>
            </a:r>
            <a:r>
              <a:rPr lang="nl-NL" sz="2800" dirty="0"/>
              <a:t> </a:t>
            </a:r>
          </a:p>
        </p:txBody>
      </p:sp>
      <p:graphicFrame>
        <p:nvGraphicFramePr>
          <p:cNvPr id="6" name="Object 5">
            <a:extLst>
              <a:ext uri="{FF2B5EF4-FFF2-40B4-BE49-F238E27FC236}">
                <a16:creationId xmlns:a16="http://schemas.microsoft.com/office/drawing/2014/main" id="{4A28C5F0-0D10-A964-1B6D-BFF5A7447BCE}"/>
              </a:ext>
            </a:extLst>
          </p:cNvPr>
          <p:cNvGraphicFramePr>
            <a:graphicFrameLocks noChangeAspect="1"/>
          </p:cNvGraphicFramePr>
          <p:nvPr>
            <p:extLst>
              <p:ext uri="{D42A27DB-BD31-4B8C-83A1-F6EECF244321}">
                <p14:modId xmlns:p14="http://schemas.microsoft.com/office/powerpoint/2010/main" val="3045855538"/>
              </p:ext>
            </p:extLst>
          </p:nvPr>
        </p:nvGraphicFramePr>
        <p:xfrm>
          <a:off x="0" y="1194900"/>
          <a:ext cx="4572000" cy="2752725"/>
        </p:xfrm>
        <a:graphic>
          <a:graphicData uri="http://schemas.openxmlformats.org/presentationml/2006/ole">
            <mc:AlternateContent xmlns:mc="http://schemas.openxmlformats.org/markup-compatibility/2006">
              <mc:Choice xmlns:v="urn:schemas-microsoft-com:vml" Requires="v">
                <p:oleObj name="Worksheet" r:id="rId3" imgW="4572000" imgH="2752924" progId="Excel.Sheet.12">
                  <p:link updateAutomatic="1"/>
                </p:oleObj>
              </mc:Choice>
              <mc:Fallback>
                <p:oleObj name="Worksheet" r:id="rId3" imgW="4572000" imgH="2752924" progId="Excel.Sheet.12">
                  <p:link updateAutomatic="1"/>
                  <p:pic>
                    <p:nvPicPr>
                      <p:cNvPr id="6" name="Object 5">
                        <a:extLst>
                          <a:ext uri="{FF2B5EF4-FFF2-40B4-BE49-F238E27FC236}">
                            <a16:creationId xmlns:a16="http://schemas.microsoft.com/office/drawing/2014/main" id="{4A28C5F0-0D10-A964-1B6D-BFF5A7447BCE}"/>
                          </a:ext>
                        </a:extLst>
                      </p:cNvPr>
                      <p:cNvPicPr/>
                      <p:nvPr/>
                    </p:nvPicPr>
                    <p:blipFill>
                      <a:blip r:embed="rId4"/>
                      <a:stretch>
                        <a:fillRect/>
                      </a:stretch>
                    </p:blipFill>
                    <p:spPr>
                      <a:xfrm>
                        <a:off x="0" y="1194900"/>
                        <a:ext cx="4572000" cy="2752725"/>
                      </a:xfrm>
                      <a:prstGeom prst="rect">
                        <a:avLst/>
                      </a:prstGeom>
                    </p:spPr>
                  </p:pic>
                </p:oleObj>
              </mc:Fallback>
            </mc:AlternateContent>
          </a:graphicData>
        </a:graphic>
      </p:graphicFrame>
      <p:graphicFrame>
        <p:nvGraphicFramePr>
          <p:cNvPr id="7" name="Grafiek 6">
            <a:extLst>
              <a:ext uri="{FF2B5EF4-FFF2-40B4-BE49-F238E27FC236}">
                <a16:creationId xmlns:a16="http://schemas.microsoft.com/office/drawing/2014/main" id="{D9F6A768-C2C1-9E8A-F03D-93A756F154AD}"/>
              </a:ext>
            </a:extLst>
          </p:cNvPr>
          <p:cNvGraphicFramePr>
            <a:graphicFrameLocks/>
          </p:cNvGraphicFramePr>
          <p:nvPr>
            <p:extLst>
              <p:ext uri="{D42A27DB-BD31-4B8C-83A1-F6EECF244321}">
                <p14:modId xmlns:p14="http://schemas.microsoft.com/office/powerpoint/2010/main" val="3944519148"/>
              </p:ext>
            </p:extLst>
          </p:nvPr>
        </p:nvGraphicFramePr>
        <p:xfrm>
          <a:off x="4572000" y="1169501"/>
          <a:ext cx="4572000" cy="27432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9" name="Grafiek 8">
            <a:extLst>
              <a:ext uri="{FF2B5EF4-FFF2-40B4-BE49-F238E27FC236}">
                <a16:creationId xmlns:a16="http://schemas.microsoft.com/office/drawing/2014/main" id="{0C604208-64F1-5DE2-CB84-662F97455ABD}"/>
              </a:ext>
            </a:extLst>
          </p:cNvPr>
          <p:cNvGraphicFramePr>
            <a:graphicFrameLocks/>
          </p:cNvGraphicFramePr>
          <p:nvPr>
            <p:extLst>
              <p:ext uri="{D42A27DB-BD31-4B8C-83A1-F6EECF244321}">
                <p14:modId xmlns:p14="http://schemas.microsoft.com/office/powerpoint/2010/main" val="2152196551"/>
              </p:ext>
            </p:extLst>
          </p:nvPr>
        </p:nvGraphicFramePr>
        <p:xfrm>
          <a:off x="0" y="3973024"/>
          <a:ext cx="4572000" cy="2743200"/>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122543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94D5E54-4103-A2D5-1477-F004F83FD7A4}"/>
              </a:ext>
            </a:extLst>
          </p:cNvPr>
          <p:cNvSpPr>
            <a:spLocks noGrp="1"/>
          </p:cNvSpPr>
          <p:nvPr>
            <p:ph type="title"/>
          </p:nvPr>
        </p:nvSpPr>
        <p:spPr/>
        <p:txBody>
          <a:bodyPr>
            <a:noAutofit/>
          </a:bodyPr>
          <a:lstStyle/>
          <a:p>
            <a:r>
              <a:rPr lang="nl-NL" sz="3200" dirty="0"/>
              <a:t>De</a:t>
            </a:r>
            <a:r>
              <a:rPr lang="qaa-Latn-001" sz="3200" dirty="0"/>
              <a:t> onderdelen van het sociaal domein</a:t>
            </a:r>
            <a:endParaRPr lang="nl-NL" sz="3200" dirty="0"/>
          </a:p>
        </p:txBody>
      </p:sp>
      <p:sp>
        <p:nvSpPr>
          <p:cNvPr id="3" name="Tijdelijke aanduiding voor inhoud 2">
            <a:extLst>
              <a:ext uri="{FF2B5EF4-FFF2-40B4-BE49-F238E27FC236}">
                <a16:creationId xmlns:a16="http://schemas.microsoft.com/office/drawing/2014/main" id="{07DE2BB1-BE37-786E-77CE-FA705CAB8503}"/>
              </a:ext>
            </a:extLst>
          </p:cNvPr>
          <p:cNvSpPr>
            <a:spLocks noGrp="1"/>
          </p:cNvSpPr>
          <p:nvPr>
            <p:ph idx="1"/>
          </p:nvPr>
        </p:nvSpPr>
        <p:spPr>
          <a:xfrm>
            <a:off x="457200" y="1196752"/>
            <a:ext cx="8229600" cy="4929411"/>
          </a:xfrm>
        </p:spPr>
        <p:txBody>
          <a:bodyPr>
            <a:normAutofit/>
          </a:bodyPr>
          <a:lstStyle/>
          <a:p>
            <a:pPr marL="0" indent="0" algn="l">
              <a:buNone/>
            </a:pPr>
            <a:endParaRPr lang="nl-NL" b="1" dirty="0"/>
          </a:p>
          <a:p>
            <a:pPr marL="0" indent="0" algn="l">
              <a:buNone/>
            </a:pPr>
            <a:endParaRPr lang="nl-NL" b="1" dirty="0"/>
          </a:p>
          <a:p>
            <a:pPr marL="0" indent="0" algn="l">
              <a:buNone/>
            </a:pPr>
            <a:endParaRPr lang="nl-NL" b="1" dirty="0"/>
          </a:p>
          <a:p>
            <a:pPr marL="0" indent="0" algn="l">
              <a:buNone/>
            </a:pPr>
            <a:r>
              <a:rPr lang="nl-NL" sz="4400" b="1" dirty="0"/>
              <a:t>                    </a:t>
            </a:r>
            <a:r>
              <a:rPr lang="nl-NL" b="1" dirty="0">
                <a:solidFill>
                  <a:schemeClr val="accent1"/>
                </a:solidFill>
              </a:rPr>
              <a:t>DEEL I </a:t>
            </a:r>
          </a:p>
        </p:txBody>
      </p:sp>
    </p:spTree>
    <p:extLst>
      <p:ext uri="{BB962C8B-B14F-4D97-AF65-F5344CB8AC3E}">
        <p14:creationId xmlns:p14="http://schemas.microsoft.com/office/powerpoint/2010/main" val="720208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8E798A4-2130-92B3-0D41-02A813E9F67D}"/>
              </a:ext>
            </a:extLst>
          </p:cNvPr>
          <p:cNvSpPr>
            <a:spLocks noGrp="1"/>
          </p:cNvSpPr>
          <p:nvPr>
            <p:ph type="title"/>
          </p:nvPr>
        </p:nvSpPr>
        <p:spPr/>
        <p:txBody>
          <a:bodyPr>
            <a:normAutofit/>
          </a:bodyPr>
          <a:lstStyle/>
          <a:p>
            <a:r>
              <a:rPr lang="nl-NL" sz="3200" b="0" i="0" u="none" strike="noStrike" baseline="0" dirty="0">
                <a:solidFill>
                  <a:srgbClr val="2F5598"/>
                </a:solidFill>
              </a:rPr>
              <a:t>1. Wet maatschappelijke ondersteuning</a:t>
            </a:r>
            <a:endParaRPr lang="nl-NL" sz="3200" dirty="0"/>
          </a:p>
        </p:txBody>
      </p:sp>
      <p:graphicFrame>
        <p:nvGraphicFramePr>
          <p:cNvPr id="7" name="Object 6">
            <a:extLst>
              <a:ext uri="{FF2B5EF4-FFF2-40B4-BE49-F238E27FC236}">
                <a16:creationId xmlns:a16="http://schemas.microsoft.com/office/drawing/2014/main" id="{C595CCA9-D0C4-EB54-E089-B00B3D2602AD}"/>
              </a:ext>
            </a:extLst>
          </p:cNvPr>
          <p:cNvGraphicFramePr>
            <a:graphicFrameLocks noChangeAspect="1"/>
          </p:cNvGraphicFramePr>
          <p:nvPr>
            <p:extLst>
              <p:ext uri="{D42A27DB-BD31-4B8C-83A1-F6EECF244321}">
                <p14:modId xmlns:p14="http://schemas.microsoft.com/office/powerpoint/2010/main" val="3763331699"/>
              </p:ext>
            </p:extLst>
          </p:nvPr>
        </p:nvGraphicFramePr>
        <p:xfrm>
          <a:off x="352426" y="1473888"/>
          <a:ext cx="8440738" cy="3713163"/>
        </p:xfrm>
        <a:graphic>
          <a:graphicData uri="http://schemas.openxmlformats.org/presentationml/2006/ole">
            <mc:AlternateContent xmlns:mc="http://schemas.openxmlformats.org/markup-compatibility/2006">
              <mc:Choice xmlns:v="urn:schemas-microsoft-com:vml" Requires="v">
                <p:oleObj name="Worksheet" r:id="rId3" imgW="7686711" imgH="3381275" progId="Excel.Sheet.12">
                  <p:link updateAutomatic="1"/>
                </p:oleObj>
              </mc:Choice>
              <mc:Fallback>
                <p:oleObj name="Worksheet" r:id="rId3" imgW="7686711" imgH="3381275" progId="Excel.Sheet.12">
                  <p:link updateAutomatic="1"/>
                  <p:pic>
                    <p:nvPicPr>
                      <p:cNvPr id="7" name="Object 6">
                        <a:extLst>
                          <a:ext uri="{FF2B5EF4-FFF2-40B4-BE49-F238E27FC236}">
                            <a16:creationId xmlns:a16="http://schemas.microsoft.com/office/drawing/2014/main" id="{C595CCA9-D0C4-EB54-E089-B00B3D2602AD}"/>
                          </a:ext>
                        </a:extLst>
                      </p:cNvPr>
                      <p:cNvPicPr/>
                      <p:nvPr/>
                    </p:nvPicPr>
                    <p:blipFill>
                      <a:blip r:embed="rId4"/>
                      <a:stretch>
                        <a:fillRect/>
                      </a:stretch>
                    </p:blipFill>
                    <p:spPr>
                      <a:xfrm>
                        <a:off x="352426" y="1473888"/>
                        <a:ext cx="8440738" cy="3713163"/>
                      </a:xfrm>
                      <a:prstGeom prst="rect">
                        <a:avLst/>
                      </a:prstGeom>
                    </p:spPr>
                  </p:pic>
                </p:oleObj>
              </mc:Fallback>
            </mc:AlternateContent>
          </a:graphicData>
        </a:graphic>
      </p:graphicFrame>
      <p:cxnSp>
        <p:nvCxnSpPr>
          <p:cNvPr id="16" name="Rechte verbindingslijn 15">
            <a:extLst>
              <a:ext uri="{FF2B5EF4-FFF2-40B4-BE49-F238E27FC236}">
                <a16:creationId xmlns:a16="http://schemas.microsoft.com/office/drawing/2014/main" id="{2B7D7C33-9D53-585C-9455-9492CE00460D}"/>
              </a:ext>
            </a:extLst>
          </p:cNvPr>
          <p:cNvCxnSpPr>
            <a:cxnSpLocks/>
          </p:cNvCxnSpPr>
          <p:nvPr/>
        </p:nvCxnSpPr>
        <p:spPr>
          <a:xfrm>
            <a:off x="4678325" y="1967023"/>
            <a:ext cx="0" cy="2507990"/>
          </a:xfrm>
          <a:prstGeom prst="line">
            <a:avLst/>
          </a:prstGeom>
        </p:spPr>
        <p:style>
          <a:lnRef idx="1">
            <a:schemeClr val="accent2"/>
          </a:lnRef>
          <a:fillRef idx="0">
            <a:schemeClr val="accent2"/>
          </a:fillRef>
          <a:effectRef idx="0">
            <a:schemeClr val="accent2"/>
          </a:effectRef>
          <a:fontRef idx="minor">
            <a:schemeClr val="tx1"/>
          </a:fontRef>
        </p:style>
      </p:cxnSp>
      <p:sp>
        <p:nvSpPr>
          <p:cNvPr id="19" name="Tekstvak 18">
            <a:extLst>
              <a:ext uri="{FF2B5EF4-FFF2-40B4-BE49-F238E27FC236}">
                <a16:creationId xmlns:a16="http://schemas.microsoft.com/office/drawing/2014/main" id="{0DCEBBA1-C743-809E-D240-FD5F6216A561}"/>
              </a:ext>
            </a:extLst>
          </p:cNvPr>
          <p:cNvSpPr txBox="1"/>
          <p:nvPr/>
        </p:nvSpPr>
        <p:spPr>
          <a:xfrm>
            <a:off x="350838" y="5784112"/>
            <a:ext cx="8442326" cy="446567"/>
          </a:xfrm>
          <a:prstGeom prst="rect">
            <a:avLst/>
          </a:prstGeom>
        </p:spPr>
        <p:txBody>
          <a:bodyPr vert="horz" wrap="square" lIns="91440" tIns="45720" rIns="91440" bIns="45720" rtlCol="0" anchor="ctr">
            <a:noAutofit/>
          </a:bodyPr>
          <a:lstStyle/>
          <a:p>
            <a:endParaRPr lang="nl-NL" sz="2000" dirty="0"/>
          </a:p>
        </p:txBody>
      </p:sp>
      <p:sp>
        <p:nvSpPr>
          <p:cNvPr id="20" name="Tekstvak 19">
            <a:extLst>
              <a:ext uri="{FF2B5EF4-FFF2-40B4-BE49-F238E27FC236}">
                <a16:creationId xmlns:a16="http://schemas.microsoft.com/office/drawing/2014/main" id="{3E8DF2AB-411F-D070-1E02-B5C1C1B9BAA2}"/>
              </a:ext>
            </a:extLst>
          </p:cNvPr>
          <p:cNvSpPr txBox="1"/>
          <p:nvPr/>
        </p:nvSpPr>
        <p:spPr>
          <a:xfrm>
            <a:off x="350838" y="5352215"/>
            <a:ext cx="8281219" cy="390318"/>
          </a:xfrm>
          <a:prstGeom prst="rect">
            <a:avLst/>
          </a:prstGeom>
        </p:spPr>
        <p:txBody>
          <a:bodyPr vert="horz" wrap="square" lIns="91440" tIns="45720" rIns="91440" bIns="45720" rtlCol="0" anchor="ctr">
            <a:noAutofit/>
          </a:bodyPr>
          <a:lstStyle/>
          <a:p>
            <a:pPr algn="ctr"/>
            <a:r>
              <a:rPr lang="qaa-Latn-001" sz="2000" dirty="0"/>
              <a:t>Unieke cli</a:t>
            </a:r>
            <a:r>
              <a:rPr lang="en-US" sz="2000" dirty="0"/>
              <a:t>e</a:t>
            </a:r>
            <a:r>
              <a:rPr lang="qaa-Latn-001" sz="2000" dirty="0"/>
              <a:t>nten in 2022: 1.194</a:t>
            </a:r>
          </a:p>
          <a:p>
            <a:pPr algn="ctr"/>
            <a:r>
              <a:rPr lang="qaa-Latn-001" sz="2000" dirty="0"/>
              <a:t>Unieke clienten in 2023: 1.175  </a:t>
            </a:r>
            <a:endParaRPr lang="nl-NL" sz="2000" dirty="0"/>
          </a:p>
        </p:txBody>
      </p:sp>
    </p:spTree>
    <p:extLst>
      <p:ext uri="{BB962C8B-B14F-4D97-AF65-F5344CB8AC3E}">
        <p14:creationId xmlns:p14="http://schemas.microsoft.com/office/powerpoint/2010/main" val="38151928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1F484C1-6A5D-CA26-9C60-9815F5F07026}"/>
              </a:ext>
            </a:extLst>
          </p:cNvPr>
          <p:cNvSpPr>
            <a:spLocks noGrp="1"/>
          </p:cNvSpPr>
          <p:nvPr>
            <p:ph type="title"/>
          </p:nvPr>
        </p:nvSpPr>
        <p:spPr/>
        <p:txBody>
          <a:bodyPr>
            <a:normAutofit/>
          </a:bodyPr>
          <a:lstStyle/>
          <a:p>
            <a:r>
              <a:rPr lang="nl-NL" sz="3200" b="0" i="0" u="none" strike="noStrike" baseline="0" dirty="0">
                <a:solidFill>
                  <a:srgbClr val="2F5598"/>
                </a:solidFill>
              </a:rPr>
              <a:t>1. Wet maatschappelijke ondersteuning</a:t>
            </a:r>
            <a:endParaRPr lang="nl-NL" sz="3200" dirty="0"/>
          </a:p>
        </p:txBody>
      </p:sp>
      <p:graphicFrame>
        <p:nvGraphicFramePr>
          <p:cNvPr id="4" name="Object 3">
            <a:extLst>
              <a:ext uri="{FF2B5EF4-FFF2-40B4-BE49-F238E27FC236}">
                <a16:creationId xmlns:a16="http://schemas.microsoft.com/office/drawing/2014/main" id="{2763027E-95B3-A87D-4362-3A141864E2CE}"/>
              </a:ext>
            </a:extLst>
          </p:cNvPr>
          <p:cNvGraphicFramePr>
            <a:graphicFrameLocks noChangeAspect="1"/>
          </p:cNvGraphicFramePr>
          <p:nvPr>
            <p:extLst>
              <p:ext uri="{D42A27DB-BD31-4B8C-83A1-F6EECF244321}">
                <p14:modId xmlns:p14="http://schemas.microsoft.com/office/powerpoint/2010/main" val="3717091444"/>
              </p:ext>
            </p:extLst>
          </p:nvPr>
        </p:nvGraphicFramePr>
        <p:xfrm>
          <a:off x="454025" y="1420813"/>
          <a:ext cx="8683625" cy="4711700"/>
        </p:xfrm>
        <a:graphic>
          <a:graphicData uri="http://schemas.openxmlformats.org/presentationml/2006/ole">
            <mc:AlternateContent xmlns:mc="http://schemas.openxmlformats.org/markup-compatibility/2006">
              <mc:Choice xmlns:v="urn:schemas-microsoft-com:vml" Requires="v">
                <p:oleObj name="Worksheet" r:id="rId3" imgW="7162992" imgH="3886413" progId="Excel.Sheet.12">
                  <p:link updateAutomatic="1"/>
                </p:oleObj>
              </mc:Choice>
              <mc:Fallback>
                <p:oleObj name="Worksheet" r:id="rId3" imgW="7162992" imgH="3886413" progId="Excel.Sheet.12">
                  <p:link updateAutomatic="1"/>
                  <p:pic>
                    <p:nvPicPr>
                      <p:cNvPr id="4" name="Object 3">
                        <a:extLst>
                          <a:ext uri="{FF2B5EF4-FFF2-40B4-BE49-F238E27FC236}">
                            <a16:creationId xmlns:a16="http://schemas.microsoft.com/office/drawing/2014/main" id="{2763027E-95B3-A87D-4362-3A141864E2CE}"/>
                          </a:ext>
                        </a:extLst>
                      </p:cNvPr>
                      <p:cNvPicPr/>
                      <p:nvPr/>
                    </p:nvPicPr>
                    <p:blipFill>
                      <a:blip r:embed="rId4"/>
                      <a:stretch>
                        <a:fillRect/>
                      </a:stretch>
                    </p:blipFill>
                    <p:spPr>
                      <a:xfrm>
                        <a:off x="454025" y="1420813"/>
                        <a:ext cx="8683625" cy="4711700"/>
                      </a:xfrm>
                      <a:prstGeom prst="rect">
                        <a:avLst/>
                      </a:prstGeom>
                    </p:spPr>
                  </p:pic>
                </p:oleObj>
              </mc:Fallback>
            </mc:AlternateContent>
          </a:graphicData>
        </a:graphic>
      </p:graphicFrame>
      <p:cxnSp>
        <p:nvCxnSpPr>
          <p:cNvPr id="5" name="Rechte verbindingslijn 4">
            <a:extLst>
              <a:ext uri="{FF2B5EF4-FFF2-40B4-BE49-F238E27FC236}">
                <a16:creationId xmlns:a16="http://schemas.microsoft.com/office/drawing/2014/main" id="{3D01FF66-14B3-F9BC-685A-4D5AAB582D82}"/>
              </a:ext>
            </a:extLst>
          </p:cNvPr>
          <p:cNvCxnSpPr>
            <a:cxnSpLocks/>
          </p:cNvCxnSpPr>
          <p:nvPr/>
        </p:nvCxnSpPr>
        <p:spPr>
          <a:xfrm>
            <a:off x="4935500" y="1971675"/>
            <a:ext cx="0" cy="3074838"/>
          </a:xfrm>
          <a:prstGeom prst="line">
            <a:avLst/>
          </a:prstGeom>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7590167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4133844-5571-16CC-EE28-9D3003CE936E}"/>
              </a:ext>
            </a:extLst>
          </p:cNvPr>
          <p:cNvSpPr>
            <a:spLocks noGrp="1"/>
          </p:cNvSpPr>
          <p:nvPr>
            <p:ph type="title"/>
          </p:nvPr>
        </p:nvSpPr>
        <p:spPr/>
        <p:txBody>
          <a:bodyPr>
            <a:normAutofit/>
          </a:bodyPr>
          <a:lstStyle/>
          <a:p>
            <a:r>
              <a:rPr lang="nl-NL" sz="3200" b="0" i="0" u="none" strike="noStrike" baseline="0" dirty="0">
                <a:solidFill>
                  <a:srgbClr val="2F5598"/>
                </a:solidFill>
              </a:rPr>
              <a:t>1. Wet maatschappelijke ondersteuning</a:t>
            </a:r>
            <a:endParaRPr lang="nl-NL" sz="3200" dirty="0"/>
          </a:p>
        </p:txBody>
      </p:sp>
      <p:graphicFrame>
        <p:nvGraphicFramePr>
          <p:cNvPr id="4" name="Object 3">
            <a:extLst>
              <a:ext uri="{FF2B5EF4-FFF2-40B4-BE49-F238E27FC236}">
                <a16:creationId xmlns:a16="http://schemas.microsoft.com/office/drawing/2014/main" id="{C8591AB5-EDC5-2809-1659-D412E46F4019}"/>
              </a:ext>
            </a:extLst>
          </p:cNvPr>
          <p:cNvGraphicFramePr>
            <a:graphicFrameLocks noChangeAspect="1"/>
          </p:cNvGraphicFramePr>
          <p:nvPr>
            <p:extLst>
              <p:ext uri="{D42A27DB-BD31-4B8C-83A1-F6EECF244321}">
                <p14:modId xmlns:p14="http://schemas.microsoft.com/office/powerpoint/2010/main" val="2294277670"/>
              </p:ext>
            </p:extLst>
          </p:nvPr>
        </p:nvGraphicFramePr>
        <p:xfrm>
          <a:off x="1020763" y="1550988"/>
          <a:ext cx="7102475" cy="4278312"/>
        </p:xfrm>
        <a:graphic>
          <a:graphicData uri="http://schemas.openxmlformats.org/presentationml/2006/ole">
            <mc:AlternateContent xmlns:mc="http://schemas.openxmlformats.org/markup-compatibility/2006">
              <mc:Choice xmlns:v="urn:schemas-microsoft-com:vml" Requires="v">
                <p:oleObj name="Worksheet" r:id="rId3" imgW="4572000" imgH="2752924" progId="Excel.Sheet.12">
                  <p:link updateAutomatic="1"/>
                </p:oleObj>
              </mc:Choice>
              <mc:Fallback>
                <p:oleObj name="Worksheet" r:id="rId3" imgW="4572000" imgH="2752924" progId="Excel.Sheet.12">
                  <p:link updateAutomatic="1"/>
                  <p:pic>
                    <p:nvPicPr>
                      <p:cNvPr id="4" name="Object 3">
                        <a:extLst>
                          <a:ext uri="{FF2B5EF4-FFF2-40B4-BE49-F238E27FC236}">
                            <a16:creationId xmlns:a16="http://schemas.microsoft.com/office/drawing/2014/main" id="{C8591AB5-EDC5-2809-1659-D412E46F4019}"/>
                          </a:ext>
                        </a:extLst>
                      </p:cNvPr>
                      <p:cNvPicPr/>
                      <p:nvPr/>
                    </p:nvPicPr>
                    <p:blipFill>
                      <a:blip r:embed="rId4"/>
                      <a:stretch>
                        <a:fillRect/>
                      </a:stretch>
                    </p:blipFill>
                    <p:spPr>
                      <a:xfrm>
                        <a:off x="1020763" y="1550988"/>
                        <a:ext cx="7102475" cy="4278312"/>
                      </a:xfrm>
                      <a:prstGeom prst="rect">
                        <a:avLst/>
                      </a:prstGeom>
                    </p:spPr>
                  </p:pic>
                </p:oleObj>
              </mc:Fallback>
            </mc:AlternateContent>
          </a:graphicData>
        </a:graphic>
      </p:graphicFrame>
    </p:spTree>
    <p:extLst>
      <p:ext uri="{BB962C8B-B14F-4D97-AF65-F5344CB8AC3E}">
        <p14:creationId xmlns:p14="http://schemas.microsoft.com/office/powerpoint/2010/main" val="26604116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07CDE8-9314-FE0F-9F2A-A8B3BA6A3EDD}"/>
              </a:ext>
            </a:extLst>
          </p:cNvPr>
          <p:cNvSpPr>
            <a:spLocks noGrp="1"/>
          </p:cNvSpPr>
          <p:nvPr>
            <p:ph type="title"/>
          </p:nvPr>
        </p:nvSpPr>
        <p:spPr/>
        <p:txBody>
          <a:bodyPr>
            <a:normAutofit/>
          </a:bodyPr>
          <a:lstStyle/>
          <a:p>
            <a:r>
              <a:rPr lang="nl-NL" sz="3200" b="0" i="0" u="none" strike="noStrike" baseline="0" dirty="0">
                <a:solidFill>
                  <a:srgbClr val="2F5598"/>
                </a:solidFill>
              </a:rPr>
              <a:t>1. Wet maatschappelijke ondersteuning</a:t>
            </a:r>
            <a:br>
              <a:rPr lang="nl-NL" sz="3200" b="0" i="0" u="none" strike="noStrike" baseline="0" dirty="0">
                <a:solidFill>
                  <a:srgbClr val="2F5598"/>
                </a:solidFill>
              </a:rPr>
            </a:br>
            <a:r>
              <a:rPr lang="nl-NL" sz="2800" dirty="0">
                <a:solidFill>
                  <a:srgbClr val="2F5598"/>
                </a:solidFill>
              </a:rPr>
              <a:t>F</a:t>
            </a:r>
            <a:r>
              <a:rPr lang="nl-NL" sz="2800" b="0" i="0" u="none" strike="noStrike" baseline="0" dirty="0">
                <a:solidFill>
                  <a:srgbClr val="2F5598"/>
                </a:solidFill>
              </a:rPr>
              <a:t>inancieel</a:t>
            </a:r>
            <a:r>
              <a:rPr lang="nl-NL" sz="3200" b="0" i="0" u="none" strike="noStrike" baseline="0" dirty="0">
                <a:solidFill>
                  <a:srgbClr val="2F5598"/>
                </a:solidFill>
              </a:rPr>
              <a:t> </a:t>
            </a:r>
            <a:endParaRPr lang="nl-NL" sz="3200" dirty="0"/>
          </a:p>
        </p:txBody>
      </p:sp>
      <p:graphicFrame>
        <p:nvGraphicFramePr>
          <p:cNvPr id="3" name="Object 2">
            <a:extLst>
              <a:ext uri="{FF2B5EF4-FFF2-40B4-BE49-F238E27FC236}">
                <a16:creationId xmlns:a16="http://schemas.microsoft.com/office/drawing/2014/main" id="{DB4EBC75-7946-3373-8702-65AA07581697}"/>
              </a:ext>
            </a:extLst>
          </p:cNvPr>
          <p:cNvGraphicFramePr>
            <a:graphicFrameLocks noChangeAspect="1"/>
          </p:cNvGraphicFramePr>
          <p:nvPr>
            <p:extLst>
              <p:ext uri="{D42A27DB-BD31-4B8C-83A1-F6EECF244321}">
                <p14:modId xmlns:p14="http://schemas.microsoft.com/office/powerpoint/2010/main" val="4198634548"/>
              </p:ext>
            </p:extLst>
          </p:nvPr>
        </p:nvGraphicFramePr>
        <p:xfrm>
          <a:off x="1255566" y="1417638"/>
          <a:ext cx="6632868" cy="4344733"/>
        </p:xfrm>
        <a:graphic>
          <a:graphicData uri="http://schemas.openxmlformats.org/presentationml/2006/ole">
            <mc:AlternateContent xmlns:mc="http://schemas.openxmlformats.org/markup-compatibility/2006">
              <mc:Choice xmlns:v="urn:schemas-microsoft-com:vml" Requires="v">
                <p:oleObj name="Worksheet" r:id="rId3" imgW="4639306" imgH="3038869" progId="Excel.Sheet.12">
                  <p:link updateAutomatic="1"/>
                </p:oleObj>
              </mc:Choice>
              <mc:Fallback>
                <p:oleObj name="Worksheet" r:id="rId3" imgW="4639306" imgH="3038869" progId="Excel.Sheet.12">
                  <p:link updateAutomatic="1"/>
                  <p:pic>
                    <p:nvPicPr>
                      <p:cNvPr id="0" name=""/>
                      <p:cNvPicPr/>
                      <p:nvPr/>
                    </p:nvPicPr>
                    <p:blipFill>
                      <a:blip r:embed="rId4"/>
                      <a:stretch>
                        <a:fillRect/>
                      </a:stretch>
                    </p:blipFill>
                    <p:spPr>
                      <a:xfrm>
                        <a:off x="1255566" y="1417638"/>
                        <a:ext cx="6632868" cy="4344733"/>
                      </a:xfrm>
                      <a:prstGeom prst="rect">
                        <a:avLst/>
                      </a:prstGeom>
                    </p:spPr>
                  </p:pic>
                </p:oleObj>
              </mc:Fallback>
            </mc:AlternateContent>
          </a:graphicData>
        </a:graphic>
      </p:graphicFrame>
    </p:spTree>
    <p:extLst>
      <p:ext uri="{BB962C8B-B14F-4D97-AF65-F5344CB8AC3E}">
        <p14:creationId xmlns:p14="http://schemas.microsoft.com/office/powerpoint/2010/main" val="8411410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CF376D2-804C-EB5A-ADE2-A63747ED8F1C}"/>
              </a:ext>
            </a:extLst>
          </p:cNvPr>
          <p:cNvSpPr>
            <a:spLocks noGrp="1"/>
          </p:cNvSpPr>
          <p:nvPr>
            <p:ph type="title"/>
          </p:nvPr>
        </p:nvSpPr>
        <p:spPr/>
        <p:txBody>
          <a:bodyPr>
            <a:normAutofit/>
          </a:bodyPr>
          <a:lstStyle/>
          <a:p>
            <a:r>
              <a:rPr kumimoji="0" lang="nl-NL" sz="3200" b="0" i="0" u="none" strike="noStrike" kern="1200" cap="none" spc="0" normalizeH="0" baseline="0" noProof="0" dirty="0">
                <a:ln>
                  <a:noFill/>
                </a:ln>
                <a:solidFill>
                  <a:srgbClr val="2F5598"/>
                </a:solidFill>
                <a:effectLst/>
                <a:uLnTx/>
                <a:uFillTx/>
              </a:rPr>
              <a:t>1. Wet maatschappelijke ondersteuning</a:t>
            </a:r>
            <a:br>
              <a:rPr kumimoji="0" lang="nl-NL" sz="3200" b="0" i="0" u="none" strike="noStrike" kern="1200" cap="none" spc="0" normalizeH="0" baseline="0" noProof="0" dirty="0">
                <a:ln>
                  <a:noFill/>
                </a:ln>
                <a:solidFill>
                  <a:srgbClr val="2F5598"/>
                </a:solidFill>
                <a:effectLst/>
                <a:uLnTx/>
                <a:uFillTx/>
              </a:rPr>
            </a:br>
            <a:r>
              <a:rPr kumimoji="0" lang="nl-NL" sz="2800" b="0" i="0" u="none" strike="noStrike" kern="1200" cap="none" spc="0" normalizeH="0" baseline="0" noProof="0" dirty="0">
                <a:ln>
                  <a:noFill/>
                </a:ln>
                <a:solidFill>
                  <a:srgbClr val="2F5598"/>
                </a:solidFill>
                <a:effectLst/>
                <a:uLnTx/>
                <a:uFillTx/>
              </a:rPr>
              <a:t>Financieel</a:t>
            </a:r>
            <a:r>
              <a:rPr kumimoji="0" lang="nl-NL" sz="3200" b="0" i="0" u="none" strike="noStrike" kern="1200" cap="none" spc="0" normalizeH="0" baseline="0" noProof="0" dirty="0">
                <a:ln>
                  <a:noFill/>
                </a:ln>
                <a:solidFill>
                  <a:srgbClr val="2F5598"/>
                </a:solidFill>
                <a:effectLst/>
                <a:uLnTx/>
                <a:uFillTx/>
              </a:rPr>
              <a:t> </a:t>
            </a:r>
            <a:endParaRPr lang="nl-NL" sz="3200" dirty="0"/>
          </a:p>
        </p:txBody>
      </p:sp>
      <p:graphicFrame>
        <p:nvGraphicFramePr>
          <p:cNvPr id="3" name="Object 2">
            <a:extLst>
              <a:ext uri="{FF2B5EF4-FFF2-40B4-BE49-F238E27FC236}">
                <a16:creationId xmlns:a16="http://schemas.microsoft.com/office/drawing/2014/main" id="{8E8E179A-C56F-0A3D-83E4-149FA5B01BBF}"/>
              </a:ext>
            </a:extLst>
          </p:cNvPr>
          <p:cNvGraphicFramePr>
            <a:graphicFrameLocks noChangeAspect="1"/>
          </p:cNvGraphicFramePr>
          <p:nvPr>
            <p:extLst>
              <p:ext uri="{D42A27DB-BD31-4B8C-83A1-F6EECF244321}">
                <p14:modId xmlns:p14="http://schemas.microsoft.com/office/powerpoint/2010/main" val="3576950524"/>
              </p:ext>
            </p:extLst>
          </p:nvPr>
        </p:nvGraphicFramePr>
        <p:xfrm>
          <a:off x="525463" y="1314450"/>
          <a:ext cx="8091487" cy="4518025"/>
        </p:xfrm>
        <a:graphic>
          <a:graphicData uri="http://schemas.openxmlformats.org/presentationml/2006/ole">
            <mc:AlternateContent xmlns:mc="http://schemas.openxmlformats.org/markup-compatibility/2006">
              <mc:Choice xmlns:v="urn:schemas-microsoft-com:vml" Requires="v">
                <p:oleObj name="Worksheet" r:id="rId3" imgW="6534222" imgH="3648047" progId="Excel.Sheet.12">
                  <p:link updateAutomatic="1"/>
                </p:oleObj>
              </mc:Choice>
              <mc:Fallback>
                <p:oleObj name="Worksheet" r:id="rId3" imgW="6534222" imgH="3648047" progId="Excel.Sheet.12">
                  <p:link updateAutomatic="1"/>
                  <p:pic>
                    <p:nvPicPr>
                      <p:cNvPr id="3" name="Object 2">
                        <a:extLst>
                          <a:ext uri="{FF2B5EF4-FFF2-40B4-BE49-F238E27FC236}">
                            <a16:creationId xmlns:a16="http://schemas.microsoft.com/office/drawing/2014/main" id="{8E8E179A-C56F-0A3D-83E4-149FA5B01BBF}"/>
                          </a:ext>
                        </a:extLst>
                      </p:cNvPr>
                      <p:cNvPicPr/>
                      <p:nvPr/>
                    </p:nvPicPr>
                    <p:blipFill>
                      <a:blip r:embed="rId4"/>
                      <a:stretch>
                        <a:fillRect/>
                      </a:stretch>
                    </p:blipFill>
                    <p:spPr>
                      <a:xfrm>
                        <a:off x="525463" y="1314450"/>
                        <a:ext cx="8091487" cy="4518025"/>
                      </a:xfrm>
                      <a:prstGeom prst="rect">
                        <a:avLst/>
                      </a:prstGeom>
                    </p:spPr>
                  </p:pic>
                </p:oleObj>
              </mc:Fallback>
            </mc:AlternateContent>
          </a:graphicData>
        </a:graphic>
      </p:graphicFrame>
    </p:spTree>
    <p:extLst>
      <p:ext uri="{BB962C8B-B14F-4D97-AF65-F5344CB8AC3E}">
        <p14:creationId xmlns:p14="http://schemas.microsoft.com/office/powerpoint/2010/main" val="1974561241"/>
      </p:ext>
    </p:extLst>
  </p:cSld>
  <p:clrMapOvr>
    <a:masterClrMapping/>
  </p:clrMapOvr>
</p:sld>
</file>

<file path=ppt/theme/theme1.xml><?xml version="1.0" encoding="utf-8"?>
<a:theme xmlns:a="http://schemas.openxmlformats.org/drawingml/2006/main" name="Gemeente Nuenen Sjabloon">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Autofit/>
      </a:bodyPr>
      <a:lstStyle>
        <a:defPPr>
          <a:defRPr sz="2000" dirty="0" smtClean="0"/>
        </a:defPPr>
      </a:lstStyle>
    </a:txDef>
  </a:objectDefaults>
  <a:extraClrScheme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Gemeente Nuenen Sjabloon</Template>
  <TotalTime>3923</TotalTime>
  <Words>5518</Words>
  <Application>Microsoft Office PowerPoint</Application>
  <PresentationFormat>Diavoorstelling (4:3)</PresentationFormat>
  <Paragraphs>337</Paragraphs>
  <Slides>33</Slides>
  <Notes>32</Notes>
  <HiddenSlides>0</HiddenSlides>
  <MMClips>0</MMClips>
  <ScaleCrop>false</ScaleCrop>
  <HeadingPairs>
    <vt:vector size="8" baseType="variant">
      <vt:variant>
        <vt:lpstr>Gebruikte lettertypen</vt:lpstr>
      </vt:variant>
      <vt:variant>
        <vt:i4>6</vt:i4>
      </vt:variant>
      <vt:variant>
        <vt:lpstr>Thema</vt:lpstr>
      </vt:variant>
      <vt:variant>
        <vt:i4>1</vt:i4>
      </vt:variant>
      <vt:variant>
        <vt:lpstr>Koppelingen</vt:lpstr>
      </vt:variant>
      <vt:variant>
        <vt:i4>30</vt:i4>
      </vt:variant>
      <vt:variant>
        <vt:lpstr>Diatitels</vt:lpstr>
      </vt:variant>
      <vt:variant>
        <vt:i4>33</vt:i4>
      </vt:variant>
    </vt:vector>
  </HeadingPairs>
  <TitlesOfParts>
    <vt:vector size="70" baseType="lpstr">
      <vt:lpstr>Aptos</vt:lpstr>
      <vt:lpstr>Arial</vt:lpstr>
      <vt:lpstr>Calibri</vt:lpstr>
      <vt:lpstr>CIDFont+F1</vt:lpstr>
      <vt:lpstr>CIDFont+F2</vt:lpstr>
      <vt:lpstr>Wingdings</vt:lpstr>
      <vt:lpstr>Gemeente Nuenen Sjabloon</vt:lpstr>
      <vt:lpstr>https://dienstdommelvallei-my.sharepoint.com/personal/f_vangurp_nuenen_nl/Documents/Djuma%20documenten%20(in%20bewerking)/cijfers%20monitor%20sociaal%20domein%202023%20versie%2015%20maart_2014406-06052024T092109.xlsx!Wmo!%5bcijfers%20monitor%20sociaal%20domein%202023%20versie%2015%20maart_2014406-06052024T092109.xlsx%5dWmo%20Grafiek%203</vt:lpstr>
      <vt:lpstr>https://dienstdommelvallei-my.sharepoint.com/personal/f_vangurp_nuenen_nl/Documents/Djuma%20documenten%20(in%20bewerking)/cijfers%20monitor%20sociaal%20domein%202023%20versie%2015%20maart_2014406-29052024T120940.xlsx!Wmo!%5bcijfers%20monitor%20sociaal%20domein%202023%20versie%2015%20maart_2014406-29052024T120940.xlsx%5dWmo%20Grafiek%206</vt:lpstr>
      <vt:lpstr>https://dienstdommelvallei-my.sharepoint.com/personal/f_vangurp_nuenen_nl/Documents/Djuma%20documenten%20(in%20bewerking)/cijfers%20monitor%20sociaal%20domein%202023%20versie%2015%20maart_2014406-03062024T143326.xlsx!Wmo!%5bcijfers%20monitor%20sociaal%20domein%202023%20versie%2015%20maart_2014406-03062024T143326.xlsx%5dWmo%20Grafiek%207</vt:lpstr>
      <vt:lpstr>https://dienstdommelvallei-my.sharepoint.com/personal/f_vangurp_nuenen_nl/Documents/Djuma%20documenten%20(in%20bewerking)/cijfers%20monitor%20sociaal%20domein%202023%20versie%2015%20maart_2014406-03062024T143326.xlsx!Financieel!%5bcijfers%20monitor%20sociaal%20domein%202023%20versie%2015%20maart_2014406-03062024T143326.xlsx%5dFinancieel%20Grafiek%203</vt:lpstr>
      <vt:lpstr>https://dienstdommelvallei-my.sharepoint.com/personal/f_vangurp_nuenen_nl/Documents/Djuma%20documenten%20(in%20bewerking)/cijfers%20monitor%20sociaal%20domein%202023%20versie%2015%20maart_2014406-29042024T091555.xlsx!Wmo!%5bcijfers%20monitor%20sociaal%20domein%202023%20versie%2015%20maart_2014406-29042024T091555.xlsx%5dWmo%20Grafiek%204</vt:lpstr>
      <vt:lpstr>https://dienstdommelvallei-my.sharepoint.com/personal/f_vangurp_nuenen_nl/Documents/Djuma%20documenten%20(in%20bewerking)/cijfers%20monitor%20sociaal%20domein%202023%20versie%2015%20maart_2014406-29042024T091555.xlsx!Wmo!%5bcijfers%20monitor%20sociaal%20domein%202023%20versie%2015%20maart_2014406-29042024T091555.xlsx%5dWmo%20Grafiek%205</vt:lpstr>
      <vt:lpstr>https://dienstdommelvallei-my.sharepoint.com/personal/f_vangurp_nuenen_nl/Documents/Djuma%20documenten%20(in%20bewerking)/cijfers%20monitor%20sociaal%20domein%202023%20versie%2015%20maart_2014406-14052024T085736.xlsx!Jeugd!%5bcijfers%20monitor%20sociaal%20domein%202023%20versie%2015%20maart_2014406-14052024T085736.xlsx%5dJeugd%20Grafiek%2016</vt:lpstr>
      <vt:lpstr>https://dienstdommelvallei-my.sharepoint.com/personal/f_vangurp_nuenen_nl/Documents/Djuma%20documenten%20(in%20bewerking)/cijfers%20monitor%20sociaal%20domein%202023%20versie%2015%20maart_2014406-22042024T091338.xlsx!Jeugd!%5bcijfers%20monitor%20sociaal%20domein%202023%20versie%2015%20maart_2014406-22042024T091338.xlsx%5dJeugd%20Grafiek%206</vt:lpstr>
      <vt:lpstr>https://dienstdommelvallei-my.sharepoint.com/personal/f_vangurp_nuenen_nl/Documents/Djuma%20documenten%20(in%20bewerking)/cijfers%20monitor%20sociaal%20domein%202023%20versie%2015%20maart_2014406-22042024T091338.xlsx!Jeugd!%5bcijfers%20monitor%20sociaal%20domein%202023%20versie%2015%20maart_2014406-22042024T091338.xlsx%5dJeugd%20Grafiek%2013</vt:lpstr>
      <vt:lpstr>https://dienstdommelvallei-my.sharepoint.com/personal/f_vangurp_nuenen_nl/Documents/Djuma%20documenten%20(in%20bewerking)/cijfers%20monitor%20sociaal%20domein%202023%20versie%2015%20maart_2014406-08042024T104318.xlsx!Jeugd!%5bcijfers%20monitor%20sociaal%20domein%202023%20versie%2015%20maart_2014406-08042024T104318.xlsx%5dJeugd%20Grafiek%2014</vt:lpstr>
      <vt:lpstr>https://dienstdommelvallei-my.sharepoint.com/personal/f_vangurp_nuenen_nl/Documents/Djuma%20documenten%20(in%20bewerking)/cijfers%20monitor%20sociaal%20domein%202023%20versie%2015%20maart_2014406-08042024T104318.xlsx!Jeugd!%5bcijfers%20monitor%20sociaal%20domein%202023%20versie%2015%20maart_2014406-08042024T104318.xlsx%5dJeugd%20Grafiek%2012</vt:lpstr>
      <vt:lpstr>https://dienstdommelvallei-my.sharepoint.com/personal/f_vangurp_nuenen_nl/Documents/Djuma%20documenten%20(in%20bewerking)/cijfers%20monitor%20sociaal%20domein%202023%20versie%2015%20maart_2014406-29042024T124825.xlsx!Financieel!%5bcijfers%20monitor%20sociaal%20domein%202023%20versie%2015%20maart_2014406-29042024T124825.xlsx%5dFinancieel%20Grafiek%209</vt:lpstr>
      <vt:lpstr>https://dienstdommelvallei-my.sharepoint.com/personal/f_vangurp_nuenen_nl/Documents/Djuma%20documenten%20(in%20bewerking)/cijfers%20monitor%20sociaal%20domein%202023%20versie%2015%20maart_2014406-15052024T091606.xlsx!Financieel!%5bcijfers%20monitor%20sociaal%20domein%202023%20versie%2015%20maart_2014406-15052024T091606.xlsx%5dFinancieel%20Grafiek%2016</vt:lpstr>
      <vt:lpstr>https://dienstdommelvallei-my.sharepoint.com/personal/f_vangurp_nuenen_nl/Documents/Djuma%20documenten%20(in%20bewerking)/cijfers%20monitor%20sociaal%20domein%202023%20versie%2015%20maart_2014406-25042024T095643.xlsx!W&amp;I!%5bcijfers%20monitor%20sociaal%20domein%202023%20versie%2015%20maart_2014406-25042024T095643.xlsx%5dW&amp;I%20Grafiek%201</vt:lpstr>
      <vt:lpstr>https://dienstdommelvallei-my.sharepoint.com/personal/f_vangurp_nuenen_nl/Documents/Djuma%20documenten%20(in%20bewerking)/cijfers%20monitor%20sociaal%20domein%202023%20versie%2015%20maart_2014406-25042024T095643.xlsx!W&amp;I!%5bcijfers%20monitor%20sociaal%20domein%202023%20versie%2015%20maart_2014406-25042024T095643.xlsx%5dW&amp;I%20Grafiek%205</vt:lpstr>
      <vt:lpstr>https://dienstdommelvallei-my.sharepoint.com/personal/f_vangurp_nuenen_nl/Documents/Djuma%20documenten%20(in%20bewerking)/cijfers%20monitor%20sociaal%20domein%202023%20versie%2015%20maart_2014406-14052024T085736.xlsx!Financieel!%5bcijfers%20monitor%20sociaal%20domein%202023%20versie%2015%20maart_2014406-14052024T085736.xlsx%5dFinancieel%20Grafiek%2017</vt:lpstr>
      <vt:lpstr>https://dienstdommelvallei-my.sharepoint.com/personal/f_vangurp_nuenen_nl/Documents/Djuma%20documenten%20(in%20bewerking)/cijfers%20monitor%20sociaal%20domein%202023%20versie%2015%20maart_2014406-25042024T095643.xlsx!W&amp;I!%5bcijfers%20monitor%20sociaal%20domein%202023%20versie%2015%20maart_2014406-25042024T095643.xlsx%5dW&amp;I%20Grafiek%206</vt:lpstr>
      <vt:lpstr>https://dienstdommelvallei-my.sharepoint.com/personal/f_vangurp_nuenen_nl/Documents/Djuma%20documenten%20(in%20bewerking)/cijfers%20monitor%20sociaal%20domein%202023%20versie%2015%20maart_2014406-14052024T085736.xlsx!Financieel!%5bcijfers%20monitor%20sociaal%20domein%202023%20versie%2015%20maart_2014406-14052024T085736.xlsx%5dFinancieel%20Grafiek%2015</vt:lpstr>
      <vt:lpstr>https://dienstdommelvallei-my.sharepoint.com/personal/f_vangurp_nuenen_nl/Documents/Djuma%20documenten%20(in%20bewerking)/cijfers%20monitor%20sociaal%20domein%202023%20versie%2015%20maart_2014406-03062024T092847.xlsx!Bijz%20bijst%20minimareg!%5bcijfers%20monitor%20sociaal%20domein%202023%20versie%2015%20maart_2014406-03062024T092847.xlsx%5dBijz%20bijst%20minimareg%20Grafiek%201</vt:lpstr>
      <vt:lpstr>https://dienstdommelvallei-my.sharepoint.com/personal/f_vangurp_nuenen_nl/Documents/Djuma%20documenten%20(in%20bewerking)/cijfers%20monitor%20sociaal%20domein%202023%20versie%2015%20maart_2014406-14052024T085736.xlsx!Financieel!%5bcijfers%20monitor%20sociaal%20domein%202023%20versie%2015%20maart_2014406-14052024T085736.xlsx%5dFinancieel%20Grafiek%2018</vt:lpstr>
      <vt:lpstr>https://dienstdommelvallei-my.sharepoint.com/personal/f_vangurp_nuenen_nl/Documents/Djuma%20documenten%20(in%20bewerking)/cijfers%20monitor%20sociaal%20domein%202023%20versie%2015%20maart_2014406-08042024T104318.xlsx!Schuldhulp!%5bcijfers%20monitor%20sociaal%20domein%202023%20versie%2015%20maart_2014406-08042024T104318.xlsx%5dSchuldhulp%20Grafiek%207</vt:lpstr>
      <vt:lpstr>https://dienstdommelvallei-my.sharepoint.com/personal/f_vangurp_nuenen_nl/Documents/Djuma%20documenten%20(in%20bewerking)/cijfers%20monitor%20sociaal%20domein%202023%20versie%2015%20maart_2014406-07052024T101416.xlsx!Schuldhulp!%5bcijfers%20monitor%20sociaal%20domein%202023%20versie%2015%20maart_2014406-07052024T101416.xlsx%5dSchuldhulp%20Grafiek%203</vt:lpstr>
      <vt:lpstr>https://dienstdommelvallei-my.sharepoint.com/personal/f_vangurp_nuenen_nl/Documents/Djuma%20documenten%20(in%20bewerking)/cijfers%20monitor%20sociaal%20domein%202023%20versie%2015%20maart_2014406-14052024T085736.xlsx!Inburgering!%5bcijfers%20monitor%20sociaal%20domein%202023%20versie%2015%20maart_2014406-14052024T085736.xlsx%5dInburgering%20Grafiek%203</vt:lpstr>
      <vt:lpstr>https://dienstdommelvallei-my.sharepoint.com/personal/f_vangurp_nuenen_nl/Documents/Djuma%20documenten%20(in%20bewerking)/cijfers%20monitor%20sociaal%20domein%202023%20versie%2015%20maart_2014406-14052024T085736.xlsx!Inburgering!%5bcijfers%20monitor%20sociaal%20domein%202023%20versie%2015%20maart_2014406-14052024T085736.xlsx%5dInburgering%20Grafiek%204</vt:lpstr>
      <vt:lpstr>https://dienstdommelvallei-my.sharepoint.com/personal/f_vangurp_nuenen_nl/Documents/Djuma%20documenten%20(in%20bewerking)/cijfers%20monitor%20sociaal%20domein%202023%20versie%2015%20maart_2014406-29052024T162743.xlsx!Inburgering!%5bcijfers%20monitor%20sociaal%20domein%202023%20versie%2015%20maart_2014406-29052024T162743.xlsx%5dInburgering%20Grafiek%205</vt:lpstr>
      <vt:lpstr>https://dienstdommelvallei-my.sharepoint.com/personal/f_vangurp_nuenen_nl/Documents/Djuma%20documenten%20(in%20bewerking)/cijfers%20monitor%20sociaal%20domein%202023%20versie%2015%20maart_2014406-03062024T092847.xlsx!Jeugd!%5bcijfers%20monitor%20sociaal%20domein%202023%20versie%2015%20maart_2014406-03062024T092847.xlsx%5dJeugd%20Grafiek%203</vt:lpstr>
      <vt:lpstr>https://dienstdommelvallei-my.sharepoint.com/personal/f_vangurp_nuenen_nl/Documents/Djuma%20documenten%20(in%20bewerking)/cijfers%20monitor%20sociaal%20domein%202023%20versie%2015%20maart_2014406-16042024T085016.xlsx!Klachten%20Bezwaar!%5bcijfers%20monitor%20sociaal%20domein%202023%20versie%2015%20maart_2014406-16042024T085016.xlsx%5dKlachten%20Bezwaar%20Grafiek%209</vt:lpstr>
      <vt:lpstr>https://dienstdommelvallei-my.sharepoint.com/personal/f_vangurp_nuenen_nl/Documents/Djuma%20documenten%20(in%20bewerking)/cijfers%20monitor%20sociaal%20domein%202023%20versie%2015%20maart_2014406-29042024T091555.xlsx!Klachten%20Bezwaar!%5bcijfers%20monitor%20sociaal%20domein%202023%20versie%2015%20maart_2014406-29042024T091555.xlsx%5dKlachten%20Bezwaar%20Grafiek%2014</vt:lpstr>
      <vt:lpstr>https://dienstdommelvallei-my.sharepoint.com/personal/f_vangurp_nuenen_nl/Documents/Djuma%20documenten%20(in%20bewerking)/cijfers%20monitor%20sociaal%20domein%202023%20versie%2015%20maart_2014406-16042024T085016.xlsx!Klachten%20Bezwaar!%5bcijfers%20monitor%20sociaal%20domein%202023%20versie%2015%20maart_2014406-16042024T085016.xlsx%5dKlachten%20Bezwaar%20Grafiek%2010</vt:lpstr>
      <vt:lpstr>https://dienstdommelvallei-my.sharepoint.com/personal/f_vangurp_nuenen_nl/Documents/Djuma documenten (in bewerking)/cijfers monitor sociaal domein 2023 versie 15 maart_2014406-06062024T151651.xlsx!Financieel![cijfers monitor sociaal domein 2023 versie 15 maart_2014406-06062024T151651.xlsx]Financieel Grafiek 7</vt:lpstr>
      <vt:lpstr>Monitor sociaal domein  2023  Beeldvormende avond juni 2024</vt:lpstr>
      <vt:lpstr>Over de monitor en presentatie</vt:lpstr>
      <vt:lpstr>Inhoud</vt:lpstr>
      <vt:lpstr>De onderdelen van het sociaal domein</vt:lpstr>
      <vt:lpstr>1. Wet maatschappelijke ondersteuning</vt:lpstr>
      <vt:lpstr>1. Wet maatschappelijke ondersteuning</vt:lpstr>
      <vt:lpstr>1. Wet maatschappelijke ondersteuning</vt:lpstr>
      <vt:lpstr>1. Wet maatschappelijke ondersteuning Financieel </vt:lpstr>
      <vt:lpstr>1. Wet maatschappelijke ondersteuning Financieel </vt:lpstr>
      <vt:lpstr>1. Wet maatschappelijke ondersteuning Mantelzorg </vt:lpstr>
      <vt:lpstr>2. Jeugdhulp  </vt:lpstr>
      <vt:lpstr>2. Jeugdhulp </vt:lpstr>
      <vt:lpstr>2. Jeugdhulp Gestarte indicaties per verwijzer </vt:lpstr>
      <vt:lpstr>2. Jeugdhulp  Verwijzingen door huisartsen </vt:lpstr>
      <vt:lpstr>2. Jeugdhulp Financieel   </vt:lpstr>
      <vt:lpstr>2. Jeugdhulp Financieel</vt:lpstr>
      <vt:lpstr>3. Participatiewet  Werk en inkomen  </vt:lpstr>
      <vt:lpstr>3. Participatiewet Werk en inkomen  Omvang bestand</vt:lpstr>
      <vt:lpstr>3. Participatiewet  Financieel  </vt:lpstr>
      <vt:lpstr>3. Participatiewet Werk en inkomen</vt:lpstr>
      <vt:lpstr>3. Participatiewet  Financieel  </vt:lpstr>
      <vt:lpstr>3. Participatiewet  Bijzondere bijstand en minimaregelingen  </vt:lpstr>
      <vt:lpstr>3. Participatiewet  Financieel  </vt:lpstr>
      <vt:lpstr>3. Participatiewet  Financieel  </vt:lpstr>
      <vt:lpstr>4. Schuldhulpverlening</vt:lpstr>
      <vt:lpstr>4. Schuldhulpverlening  </vt:lpstr>
      <vt:lpstr>5. Inburgering  </vt:lpstr>
      <vt:lpstr>5. Inburgering  </vt:lpstr>
      <vt:lpstr>Toegang</vt:lpstr>
      <vt:lpstr>1. Toegang tot zorg: het CMD</vt:lpstr>
      <vt:lpstr>2. Wachttijden</vt:lpstr>
      <vt:lpstr>3. Klachten</vt:lpstr>
      <vt:lpstr>3. Bezwaarschriften </vt:lpstr>
    </vt:vector>
  </TitlesOfParts>
  <Company>Samenwerkingsverband Son en Breugel en Nuenen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Diana Pardijs</dc:creator>
  <cp:lastModifiedBy>Femke van Gurp</cp:lastModifiedBy>
  <cp:revision>10</cp:revision>
  <cp:lastPrinted>2023-09-14T06:41:28Z</cp:lastPrinted>
  <dcterms:created xsi:type="dcterms:W3CDTF">2016-12-05T15:08:32Z</dcterms:created>
  <dcterms:modified xsi:type="dcterms:W3CDTF">2024-06-06T13:36:25Z</dcterms:modified>
</cp:coreProperties>
</file>