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69" r:id="rId2"/>
    <p:sldId id="280" r:id="rId3"/>
    <p:sldId id="373" r:id="rId4"/>
    <p:sldId id="397" r:id="rId5"/>
    <p:sldId id="372" r:id="rId6"/>
    <p:sldId id="401" r:id="rId7"/>
    <p:sldId id="398" r:id="rId8"/>
    <p:sldId id="395" r:id="rId9"/>
    <p:sldId id="393" r:id="rId10"/>
    <p:sldId id="394" r:id="rId11"/>
    <p:sldId id="392" r:id="rId12"/>
  </p:sldIdLst>
  <p:sldSz cx="12192000" cy="6858000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artje ter Veen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28C"/>
    <a:srgbClr val="E325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38"/>
    <p:restoredTop sz="75918" autoAdjust="0"/>
  </p:normalViewPr>
  <p:slideViewPr>
    <p:cSldViewPr snapToGrid="0" snapToObjects="1">
      <p:cViewPr varScale="1">
        <p:scale>
          <a:sx n="80" d="100"/>
          <a:sy n="80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m Hermans" userId="e079fde7-7f13-4da1-985a-b1f0bc49f850" providerId="ADAL" clId="{BF2FC37C-C443-4061-927C-A0875C9EE2BB}"/>
    <pc:docChg chg="delSld modSld delMainMaster">
      <pc:chgData name="Wim Hermans" userId="e079fde7-7f13-4da1-985a-b1f0bc49f850" providerId="ADAL" clId="{BF2FC37C-C443-4061-927C-A0875C9EE2BB}" dt="2024-03-05T08:59:29.544" v="2" actId="47"/>
      <pc:docMkLst>
        <pc:docMk/>
      </pc:docMkLst>
      <pc:sldChg chg="del">
        <pc:chgData name="Wim Hermans" userId="e079fde7-7f13-4da1-985a-b1f0bc49f850" providerId="ADAL" clId="{BF2FC37C-C443-4061-927C-A0875C9EE2BB}" dt="2024-03-05T08:59:29.544" v="2" actId="47"/>
        <pc:sldMkLst>
          <pc:docMk/>
          <pc:sldMk cId="1962253839" sldId="257"/>
        </pc:sldMkLst>
      </pc:sldChg>
      <pc:sldChg chg="modSp mod">
        <pc:chgData name="Wim Hermans" userId="e079fde7-7f13-4da1-985a-b1f0bc49f850" providerId="ADAL" clId="{BF2FC37C-C443-4061-927C-A0875C9EE2BB}" dt="2024-03-05T08:59:24.485" v="1" actId="6549"/>
        <pc:sldMkLst>
          <pc:docMk/>
          <pc:sldMk cId="1004204276" sldId="269"/>
        </pc:sldMkLst>
        <pc:spChg chg="mod">
          <ac:chgData name="Wim Hermans" userId="e079fde7-7f13-4da1-985a-b1f0bc49f850" providerId="ADAL" clId="{BF2FC37C-C443-4061-927C-A0875C9EE2BB}" dt="2024-03-05T08:59:24.485" v="1" actId="6549"/>
          <ac:spMkLst>
            <pc:docMk/>
            <pc:sldMk cId="1004204276" sldId="269"/>
            <ac:spMk id="6" creationId="{3A5C1F67-0162-7601-9041-80F4BA33666B}"/>
          </ac:spMkLst>
        </pc:spChg>
      </pc:sldChg>
      <pc:sldChg chg="modSp mod">
        <pc:chgData name="Wim Hermans" userId="e079fde7-7f13-4da1-985a-b1f0bc49f850" providerId="ADAL" clId="{BF2FC37C-C443-4061-927C-A0875C9EE2BB}" dt="2024-03-05T08:57:29.712" v="0" actId="20577"/>
        <pc:sldMkLst>
          <pc:docMk/>
          <pc:sldMk cId="3768923164" sldId="373"/>
        </pc:sldMkLst>
        <pc:spChg chg="mod">
          <ac:chgData name="Wim Hermans" userId="e079fde7-7f13-4da1-985a-b1f0bc49f850" providerId="ADAL" clId="{BF2FC37C-C443-4061-927C-A0875C9EE2BB}" dt="2024-03-05T08:57:29.712" v="0" actId="20577"/>
          <ac:spMkLst>
            <pc:docMk/>
            <pc:sldMk cId="3768923164" sldId="373"/>
            <ac:spMk id="3" creationId="{0A7E64B3-81DF-016C-98A9-01494429662F}"/>
          </ac:spMkLst>
        </pc:spChg>
      </pc:sldChg>
      <pc:sldMasterChg chg="del delSldLayout">
        <pc:chgData name="Wim Hermans" userId="e079fde7-7f13-4da1-985a-b1f0bc49f850" providerId="ADAL" clId="{BF2FC37C-C443-4061-927C-A0875C9EE2BB}" dt="2024-03-05T08:59:29.544" v="2" actId="47"/>
        <pc:sldMasterMkLst>
          <pc:docMk/>
          <pc:sldMasterMk cId="0" sldId="2147483648"/>
        </pc:sldMasterMkLst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2756794263" sldId="2147484332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1239931195" sldId="2147484333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333574826" sldId="2147484334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3944182085" sldId="2147484335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3040855447" sldId="2147484336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2589066267" sldId="2147484337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228938617" sldId="2147484338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2429564907" sldId="2147484339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3803571328" sldId="2147484340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506315572" sldId="2147484341"/>
          </pc:sldLayoutMkLst>
        </pc:sldLayoutChg>
        <pc:sldLayoutChg chg="del">
          <pc:chgData name="Wim Hermans" userId="e079fde7-7f13-4da1-985a-b1f0bc49f850" providerId="ADAL" clId="{BF2FC37C-C443-4061-927C-A0875C9EE2BB}" dt="2024-03-05T08:59:29.544" v="2" actId="47"/>
          <pc:sldLayoutMkLst>
            <pc:docMk/>
            <pc:sldMasterMk cId="0" sldId="2147483648"/>
            <pc:sldLayoutMk cId="151382154" sldId="214748434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7DD985A-4B48-A086-A826-FA8FE1964F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8BEE3B3-8BFE-6B09-9833-C06ECF1B239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D5D15E1-AA74-F64F-BEF6-0F246A207CEA}" type="datetimeFigureOut">
              <a:rPr lang="nl-NL"/>
              <a:pPr>
                <a:defRPr/>
              </a:pPr>
              <a:t>5-3-2024</a:t>
            </a:fld>
            <a:endParaRPr lang="nl-NL"/>
          </a:p>
        </p:txBody>
      </p:sp>
      <p:sp>
        <p:nvSpPr>
          <p:cNvPr id="4" name="Tijdelijke aanduiding voor dia-afbeelding 3">
            <a:extLst>
              <a:ext uri="{FF2B5EF4-FFF2-40B4-BE49-F238E27FC236}">
                <a16:creationId xmlns:a16="http://schemas.microsoft.com/office/drawing/2014/main" id="{C90E0BD4-60C5-4FC0-4498-7ADC3D43F7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3B5D507D-979B-3D66-8580-BC764C7131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293AE05-E7F8-158C-148F-82400096CC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B8E15CF-CA33-3B31-E388-06A2A3E900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864885-5877-B34B-B5AC-C6F354B377A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A94519-111C-8348-8E47-4FB134D32C6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0017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2496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2328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dirty="0">
                <a:latin typeface="Avenir Book" panose="02000503020000020003" pitchFamily="2" charset="0"/>
              </a:rPr>
              <a:t>Participatie in de opstart van gebieds- en beleidsprocessen</a:t>
            </a:r>
          </a:p>
          <a:p>
            <a:endParaRPr lang="nl-NL" sz="1200" b="1" dirty="0">
              <a:latin typeface="Avenir Book" panose="02000503020000020003" pitchFamily="2" charset="0"/>
            </a:endParaRPr>
          </a:p>
          <a:p>
            <a:endParaRPr lang="nl-NL" sz="1200" b="1" dirty="0">
              <a:latin typeface="Avenir Book" panose="02000503020000020003" pitchFamily="2" charset="0"/>
            </a:endParaRPr>
          </a:p>
          <a:p>
            <a:r>
              <a:rPr lang="nl-NL" sz="1200" b="1" dirty="0">
                <a:latin typeface="Avenir Book" panose="02000503020000020003" pitchFamily="2" charset="0"/>
              </a:rPr>
              <a:t>Reflectie op wat nodig is in de samenwerking tussen raad, college en ambtenaren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2232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7700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100" b="1" dirty="0">
              <a:latin typeface="Avenir Book" panose="0200050302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Uitleg bij de dilemma’s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>
              <a:latin typeface="Avenir Next" panose="020B0503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2-3 groepjes van 4-6 raadsleden uiteen in Burgerzaal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>
              <a:latin typeface="Avenir Next" panose="020B0503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2x 20 minuten gesprek over de dilemma’s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>
              <a:latin typeface="Avenir Next" panose="020B0503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Aan tafel ook verslagleggers om gedachten te vangen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>
              <a:latin typeface="Avenir Next" panose="020B0503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Wisseling van gesprek halverwege via bel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dirty="0">
              <a:latin typeface="Avenir Next" panose="020B0503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Avenir Next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Stadsgezant sluit aan bij beide gesprekken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6697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6219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1221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0509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350"/>
              </a:lnSpc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5888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D4F562-B512-ED4F-8B16-EF2CA699E461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50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75F2AD9-C5F3-1913-791A-48F6FBB257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NL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" name="Afbeelding 3">
            <a:extLst>
              <a:ext uri="{FF2B5EF4-FFF2-40B4-BE49-F238E27FC236}">
                <a16:creationId xmlns:a16="http://schemas.microsoft.com/office/drawing/2014/main" id="{8B646AEE-5C54-34FB-4E72-0CDA3FFE3EE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7775" y="6183313"/>
            <a:ext cx="12207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931178" y="1021695"/>
            <a:ext cx="10234569" cy="428853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11000"/>
              </a:lnSpc>
              <a:defRPr sz="88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931178" y="6195504"/>
            <a:ext cx="7558481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0235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931178" y="1021695"/>
            <a:ext cx="10234569" cy="428853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11000"/>
              </a:lnSpc>
              <a:defRPr sz="88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931178" y="6195504"/>
            <a:ext cx="7558481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49565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FAA94BAC-0608-30C5-51FB-C36100907B8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NL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031514C-666A-22D0-2FFE-0F183B875D4D}"/>
              </a:ext>
            </a:extLst>
          </p:cNvPr>
          <p:cNvSpPr/>
          <p:nvPr userDrawn="1"/>
        </p:nvSpPr>
        <p:spPr>
          <a:xfrm>
            <a:off x="990600" y="661988"/>
            <a:ext cx="8278813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pic>
        <p:nvPicPr>
          <p:cNvPr id="6" name="Afbeelding 4">
            <a:extLst>
              <a:ext uri="{FF2B5EF4-FFF2-40B4-BE49-F238E27FC236}">
                <a16:creationId xmlns:a16="http://schemas.microsoft.com/office/drawing/2014/main" id="{762B3ECD-A6B8-D289-4481-69F2D7BE18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6925" y="5295900"/>
            <a:ext cx="16637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15145" y="1122363"/>
            <a:ext cx="7395026" cy="3776808"/>
          </a:xfrm>
          <a:prstGeom prst="rect">
            <a:avLst/>
          </a:prstGeom>
        </p:spPr>
        <p:txBody>
          <a:bodyPr anchor="t"/>
          <a:lstStyle>
            <a:lvl1pPr algn="l">
              <a:defRPr sz="66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dirty="0"/>
              <a:t>Titelstijl van model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15145" y="5415328"/>
            <a:ext cx="4985655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46370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227482"/>
            <a:ext cx="9916486" cy="36532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600"/>
              </a:lnSpc>
              <a:buNone/>
              <a:defRPr sz="3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03183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227482"/>
            <a:ext cx="9916486" cy="3653201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ts val="3800"/>
              </a:lnSpc>
              <a:buFont typeface="Arial" charset="0"/>
              <a:buChar char="•"/>
              <a:defRPr sz="29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9336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15068" y="501707"/>
            <a:ext cx="10075178" cy="528669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6500"/>
              </a:lnSpc>
              <a:defRPr sz="5000" b="1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213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A14B783E-608A-CAD0-6AEE-6F4DEBAC7D8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NL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" name="Afbeelding 3">
            <a:extLst>
              <a:ext uri="{FF2B5EF4-FFF2-40B4-BE49-F238E27FC236}">
                <a16:creationId xmlns:a16="http://schemas.microsoft.com/office/drawing/2014/main" id="{42A29AB5-387F-69A6-A199-533E860DE95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7775" y="6183313"/>
            <a:ext cx="12207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15068" y="501707"/>
            <a:ext cx="10075178" cy="528669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6500"/>
              </a:lnSpc>
              <a:defRPr sz="50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262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4645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Afbeelding 8">
            <a:extLst>
              <a:ext uri="{FF2B5EF4-FFF2-40B4-BE49-F238E27FC236}">
                <a16:creationId xmlns:a16="http://schemas.microsoft.com/office/drawing/2014/main" id="{147F4704-A692-6627-D1FF-F5911C9E88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3013" y="6183313"/>
            <a:ext cx="12207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3" r:id="rId2"/>
    <p:sldLayoutId id="2147484349" r:id="rId3"/>
    <p:sldLayoutId id="2147484344" r:id="rId4"/>
    <p:sldLayoutId id="2147484345" r:id="rId5"/>
    <p:sldLayoutId id="2147484346" r:id="rId6"/>
    <p:sldLayoutId id="2147484350" r:id="rId7"/>
    <p:sldLayoutId id="2147484347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608B6570-C9F5-DC67-A26F-097027425F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0FAF3C9-2322-2DE3-37ED-AC88370417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2323" y="939114"/>
            <a:ext cx="6240161" cy="2199502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3000" b="0" spc="300" dirty="0">
                <a:solidFill>
                  <a:schemeClr val="tx2"/>
                </a:solidFill>
                <a:latin typeface="Avenir Book" panose="02000503020000020003" pitchFamily="2" charset="0"/>
              </a:rPr>
              <a:t>REFLECTIE</a:t>
            </a:r>
            <a:br>
              <a:rPr lang="nl-NL" sz="3000" b="0" spc="3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nl-NL" sz="3000" spc="300" dirty="0">
                <a:solidFill>
                  <a:schemeClr val="tx2"/>
                </a:solidFill>
                <a:latin typeface="Avenir Book" panose="02000503020000020003" pitchFamily="2" charset="0"/>
              </a:rPr>
              <a:t>EEN GOED BEGIN </a:t>
            </a:r>
            <a:br>
              <a:rPr lang="nl-NL" sz="3000" spc="3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nl-NL" sz="3000" spc="300" dirty="0">
                <a:solidFill>
                  <a:schemeClr val="tx2"/>
                </a:solidFill>
                <a:latin typeface="Avenir Book" panose="02000503020000020003" pitchFamily="2" charset="0"/>
              </a:rPr>
              <a:t>IS HALF GEWIN</a:t>
            </a:r>
            <a:endParaRPr lang="nl-NL" sz="3000" spc="300" dirty="0">
              <a:solidFill>
                <a:schemeClr val="tx2"/>
              </a:solidFill>
              <a:effectLst/>
              <a:latin typeface="Avenir Book" panose="02000503020000020003" pitchFamily="2" charset="0"/>
            </a:endParaRPr>
          </a:p>
        </p:txBody>
      </p:sp>
      <p:pic>
        <p:nvPicPr>
          <p:cNvPr id="14" name="Afbeelding 13" descr="Afbeelding met ongewerveld, neteldieren, kwal&#10;&#10;Automatisch gegenereerde beschrijving">
            <a:extLst>
              <a:ext uri="{FF2B5EF4-FFF2-40B4-BE49-F238E27FC236}">
                <a16:creationId xmlns:a16="http://schemas.microsoft.com/office/drawing/2014/main" id="{08E29FDE-D618-18DE-EEDE-B6CCB4CD10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386" y="1031789"/>
            <a:ext cx="4794422" cy="4794422"/>
          </a:xfrm>
          <a:prstGeom prst="rect">
            <a:avLst/>
          </a:prstGeom>
        </p:spPr>
      </p:pic>
      <p:sp>
        <p:nvSpPr>
          <p:cNvPr id="6" name="Rechthoek 10">
            <a:extLst>
              <a:ext uri="{FF2B5EF4-FFF2-40B4-BE49-F238E27FC236}">
                <a16:creationId xmlns:a16="http://schemas.microsoft.com/office/drawing/2014/main" id="{3A5C1F67-0162-7601-9041-80F4BA336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2323" y="5364546"/>
            <a:ext cx="60712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nl-NL" altLang="nl-NL" sz="1200" dirty="0">
                <a:solidFill>
                  <a:schemeClr val="tx2"/>
                </a:solidFill>
                <a:latin typeface="Avenir" panose="02000503020000020003" pitchFamily="2" charset="0"/>
                <a:ea typeface="MS Mincho" panose="02020609040205080304" pitchFamily="49" charset="-128"/>
                <a:cs typeface="Calibri" panose="020F0502020204030204" pitchFamily="34" charset="0"/>
              </a:rPr>
              <a:t>VOOR GEMEENTERAAD EINDHOVEN 		5 MAART 2024</a:t>
            </a:r>
            <a:endParaRPr lang="nl-NL" altLang="nl-NL" sz="1600" dirty="0">
              <a:solidFill>
                <a:schemeClr val="tx2"/>
              </a:solidFill>
              <a:latin typeface="Avenir" panose="02000503020000020003" pitchFamily="2" charset="0"/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204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18B9720-01C0-94EE-48A7-0059C2B43406}"/>
              </a:ext>
            </a:extLst>
          </p:cNvPr>
          <p:cNvSpPr txBox="1">
            <a:spLocks/>
          </p:cNvSpPr>
          <p:nvPr/>
        </p:nvSpPr>
        <p:spPr>
          <a:xfrm>
            <a:off x="384146" y="493726"/>
            <a:ext cx="11144708" cy="101539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600" b="1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DILEMMA 3 | VASTSTELLEN VAN KADERS VIA DEBAT OF DIALOOG</a:t>
            </a:r>
            <a:endParaRPr lang="nl-NL" sz="1600" spc="400" dirty="0">
              <a:solidFill>
                <a:srgbClr val="28328C"/>
              </a:solidFill>
              <a:latin typeface="Avenir Black" panose="02000503020000020003" pitchFamily="2" charset="0"/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04480008-4595-1A1E-7241-125EB10646EA}"/>
              </a:ext>
            </a:extLst>
          </p:cNvPr>
          <p:cNvGrpSpPr/>
          <p:nvPr/>
        </p:nvGrpSpPr>
        <p:grpSpPr>
          <a:xfrm>
            <a:off x="766482" y="1385047"/>
            <a:ext cx="9881676" cy="5177965"/>
            <a:chOff x="328246" y="2848481"/>
            <a:chExt cx="12069999" cy="6678780"/>
          </a:xfrm>
        </p:grpSpPr>
        <p:grpSp>
          <p:nvGrpSpPr>
            <p:cNvPr id="5" name="Groep 4">
              <a:extLst>
                <a:ext uri="{FF2B5EF4-FFF2-40B4-BE49-F238E27FC236}">
                  <a16:creationId xmlns:a16="http://schemas.microsoft.com/office/drawing/2014/main" id="{406C095F-263A-483B-7430-12F8A3A7A3C1}"/>
                </a:ext>
              </a:extLst>
            </p:cNvPr>
            <p:cNvGrpSpPr/>
            <p:nvPr/>
          </p:nvGrpSpPr>
          <p:grpSpPr>
            <a:xfrm>
              <a:off x="328246" y="2848481"/>
              <a:ext cx="12069999" cy="5476372"/>
              <a:chOff x="328246" y="2848481"/>
              <a:chExt cx="12069999" cy="5476372"/>
            </a:xfrm>
          </p:grpSpPr>
          <p:grpSp>
            <p:nvGrpSpPr>
              <p:cNvPr id="8" name="Groep 7">
                <a:extLst>
                  <a:ext uri="{FF2B5EF4-FFF2-40B4-BE49-F238E27FC236}">
                    <a16:creationId xmlns:a16="http://schemas.microsoft.com/office/drawing/2014/main" id="{00CD2AC3-A358-35F4-98E3-217B590EABF4}"/>
                  </a:ext>
                </a:extLst>
              </p:cNvPr>
              <p:cNvGrpSpPr/>
              <p:nvPr/>
            </p:nvGrpSpPr>
            <p:grpSpPr>
              <a:xfrm>
                <a:off x="328246" y="2848481"/>
                <a:ext cx="12069999" cy="3057019"/>
                <a:chOff x="384147" y="1509122"/>
                <a:chExt cx="10062074" cy="2560926"/>
              </a:xfrm>
            </p:grpSpPr>
            <p:pic>
              <p:nvPicPr>
                <p:cNvPr id="12" name="Afbeelding 11" descr="Afbeelding met tekst, schermopname, Lettertype, document&#10;&#10;Automatisch gegenereerde beschrijving">
                  <a:extLst>
                    <a:ext uri="{FF2B5EF4-FFF2-40B4-BE49-F238E27FC236}">
                      <a16:creationId xmlns:a16="http://schemas.microsoft.com/office/drawing/2014/main" id="{E45FB569-6A8C-D1CF-0852-5C095E3EA2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384147" y="1509122"/>
                  <a:ext cx="2470107" cy="2560926"/>
                </a:xfrm>
                <a:prstGeom prst="rect">
                  <a:avLst/>
                </a:prstGeom>
              </p:spPr>
            </p:pic>
            <p:pic>
              <p:nvPicPr>
                <p:cNvPr id="13" name="Afbeelding 12" descr="Afbeelding met tekst, schermopname, Lettertype, nummer&#10;&#10;Automatisch gegenereerde beschrijving">
                  <a:extLst>
                    <a:ext uri="{FF2B5EF4-FFF2-40B4-BE49-F238E27FC236}">
                      <a16:creationId xmlns:a16="http://schemas.microsoft.com/office/drawing/2014/main" id="{470D477A-34BF-7A9F-CD6F-F839F45BA0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854254" y="1603253"/>
                  <a:ext cx="2562981" cy="2291251"/>
                </a:xfrm>
                <a:prstGeom prst="rect">
                  <a:avLst/>
                </a:prstGeom>
              </p:spPr>
            </p:pic>
            <p:pic>
              <p:nvPicPr>
                <p:cNvPr id="14" name="Afbeelding 13" descr="Afbeelding met tekst, schermopname, Lettertype, nummer&#10;&#10;Automatisch gegenereerde beschrijving">
                  <a:extLst>
                    <a:ext uri="{FF2B5EF4-FFF2-40B4-BE49-F238E27FC236}">
                      <a16:creationId xmlns:a16="http://schemas.microsoft.com/office/drawing/2014/main" id="{D30BEFFD-2783-3A4D-1CE8-06BAAF6CD7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453319" y="1603252"/>
                  <a:ext cx="2514284" cy="2291251"/>
                </a:xfrm>
                <a:prstGeom prst="rect">
                  <a:avLst/>
                </a:prstGeom>
              </p:spPr>
            </p:pic>
            <p:pic>
              <p:nvPicPr>
                <p:cNvPr id="15" name="Afbeelding 14" descr="Afbeelding met tekst, schermopname, document, Lettertype&#10;&#10;Automatisch gegenereerde beschrijving">
                  <a:extLst>
                    <a:ext uri="{FF2B5EF4-FFF2-40B4-BE49-F238E27FC236}">
                      <a16:creationId xmlns:a16="http://schemas.microsoft.com/office/drawing/2014/main" id="{B1711E63-F6BB-7550-BF2D-7E3904E3B2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003687" y="1603251"/>
                  <a:ext cx="2442534" cy="2131667"/>
                </a:xfrm>
                <a:prstGeom prst="rect">
                  <a:avLst/>
                </a:prstGeom>
              </p:spPr>
            </p:pic>
          </p:grpSp>
          <p:pic>
            <p:nvPicPr>
              <p:cNvPr id="9" name="Afbeelding 8" descr="Afbeelding met tekst, schermopname, Lettertype, nummer&#10;&#10;Automatisch gegenereerde beschrijving">
                <a:extLst>
                  <a:ext uri="{FF2B5EF4-FFF2-40B4-BE49-F238E27FC236}">
                    <a16:creationId xmlns:a16="http://schemas.microsoft.com/office/drawing/2014/main" id="{A8594BD8-4F55-434F-4C9E-0BB8AD9BA4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03355" y="6017867"/>
                <a:ext cx="2795889" cy="2306986"/>
              </a:xfrm>
              <a:prstGeom prst="rect">
                <a:avLst/>
              </a:prstGeom>
            </p:spPr>
          </p:pic>
          <p:pic>
            <p:nvPicPr>
              <p:cNvPr id="10" name="Afbeelding 9" descr="Afbeelding met tekst, schermopname, Lettertype, nummer&#10;&#10;Automatisch gegenereerde beschrijving">
                <a:extLst>
                  <a:ext uri="{FF2B5EF4-FFF2-40B4-BE49-F238E27FC236}">
                    <a16:creationId xmlns:a16="http://schemas.microsoft.com/office/drawing/2014/main" id="{09147B6F-3494-B037-1E51-C6B61C566C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82268" y="6017866"/>
                <a:ext cx="2984529" cy="1988465"/>
              </a:xfrm>
              <a:prstGeom prst="rect">
                <a:avLst/>
              </a:prstGeom>
            </p:spPr>
          </p:pic>
          <p:pic>
            <p:nvPicPr>
              <p:cNvPr id="11" name="Afbeelding 10" descr="Afbeelding met tekst, schermopname, Lettertype, nummer&#10;&#10;Automatisch gegenereerde beschrijving">
                <a:extLst>
                  <a:ext uri="{FF2B5EF4-FFF2-40B4-BE49-F238E27FC236}">
                    <a16:creationId xmlns:a16="http://schemas.microsoft.com/office/drawing/2014/main" id="{7486F969-DE8A-8C1C-1086-FDFF2D6FF5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08988" y="6017867"/>
                <a:ext cx="2987629" cy="1988464"/>
              </a:xfrm>
              <a:prstGeom prst="rect">
                <a:avLst/>
              </a:prstGeom>
            </p:spPr>
          </p:pic>
        </p:grpSp>
        <p:pic>
          <p:nvPicPr>
            <p:cNvPr id="6" name="Afbeelding 5" descr="Afbeelding met tekst, document, Lettertype, schermopname&#10;&#10;Automatisch gegenereerde beschrijving">
              <a:extLst>
                <a:ext uri="{FF2B5EF4-FFF2-40B4-BE49-F238E27FC236}">
                  <a16:creationId xmlns:a16="http://schemas.microsoft.com/office/drawing/2014/main" id="{4E7CF430-81DB-3D78-8510-567B7E4489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38809" y="5695950"/>
              <a:ext cx="2859436" cy="3831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7088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36223" y="324347"/>
            <a:ext cx="3977422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AFRONDING 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3" name="Rechthoek 10">
            <a:extLst>
              <a:ext uri="{FF2B5EF4-FFF2-40B4-BE49-F238E27FC236}">
                <a16:creationId xmlns:a16="http://schemas.microsoft.com/office/drawing/2014/main" id="{8B1BE8C7-C9A2-D822-942C-5CEC1281D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464" y="2644170"/>
            <a:ext cx="42770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nl-NL" altLang="nl-NL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Hoe hebben jullie deze reflectie ervaren?</a:t>
            </a:r>
          </a:p>
        </p:txBody>
      </p:sp>
      <p:pic>
        <p:nvPicPr>
          <p:cNvPr id="7" name="Afbeelding 6" descr="Afbeelding met blauw, lijn, Tinten en nuances, schaduw&#10;&#10;Automatisch gegenereerde beschrijving">
            <a:extLst>
              <a:ext uri="{FF2B5EF4-FFF2-40B4-BE49-F238E27FC236}">
                <a16:creationId xmlns:a16="http://schemas.microsoft.com/office/drawing/2014/main" id="{C1B4EF5E-FAB6-3CAD-2BA6-11CD8C1B6A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4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5029" y="716108"/>
            <a:ext cx="4572000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b="1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BESPREEKPUNTEN</a:t>
            </a:r>
            <a:endParaRPr lang="nl-NL" sz="1600" b="1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3" name="Rechthoek 10">
            <a:extLst>
              <a:ext uri="{FF2B5EF4-FFF2-40B4-BE49-F238E27FC236}">
                <a16:creationId xmlns:a16="http://schemas.microsoft.com/office/drawing/2014/main" id="{9F633A9A-C447-DF12-8C00-EE9A0B2A1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029" y="2397948"/>
            <a:ext cx="467906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nl-NL" altLang="nl-NL" sz="16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Participatie in de opstart van gebieds- en beleidsprocessen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nl-NL" altLang="nl-NL" sz="16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nl-NL" altLang="nl-NL" sz="16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</a:br>
            <a:endParaRPr lang="nl-NL" altLang="nl-NL" sz="16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nl-NL" altLang="nl-NL" sz="16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Reflectie op wat nodig is in de samenwerking tussen raad, college en ambtenaren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nl-NL" altLang="nl-NL" sz="16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		</a:t>
            </a:r>
          </a:p>
        </p:txBody>
      </p:sp>
      <p:pic>
        <p:nvPicPr>
          <p:cNvPr id="2" name="Afbeelding 1" descr="Afbeelding met tekst, Lettertype, nummer, symbool&#10;&#10;Automatisch gegenereerde beschrijving">
            <a:extLst>
              <a:ext uri="{FF2B5EF4-FFF2-40B4-BE49-F238E27FC236}">
                <a16:creationId xmlns:a16="http://schemas.microsoft.com/office/drawing/2014/main" id="{67B7482A-25DA-9244-E287-5D6A239DEF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0058" cy="685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3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7" y="493726"/>
            <a:ext cx="4572000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PROGRAMMA </a:t>
            </a:r>
            <a:endParaRPr lang="nl-NL" sz="1600" b="1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3" name="Rechthoek 12">
            <a:extLst>
              <a:ext uri="{FF2B5EF4-FFF2-40B4-BE49-F238E27FC236}">
                <a16:creationId xmlns:a16="http://schemas.microsoft.com/office/drawing/2014/main" id="{0A7E64B3-81DF-016C-98A9-014944296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47" y="2200708"/>
            <a:ext cx="7724429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nl-NL" altLang="nl-NL" sz="1800" b="1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Dit gaan we doen vandaag</a:t>
            </a: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defRPr/>
            </a:pPr>
            <a:endParaRPr lang="nl-NL" altLang="nl-NL" sz="10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nl-NL" altLang="nl-NL" sz="1800" dirty="0">
                <a:solidFill>
                  <a:srgbClr val="28328C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15.30-15.45 uur</a:t>
            </a: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 		Welkom en uitleg programma</a:t>
            </a:r>
          </a:p>
          <a:p>
            <a:pPr lvl="1" indent="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nl-NL" altLang="nl-NL" sz="1800" dirty="0">
                <a:solidFill>
                  <a:srgbClr val="28328C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15.45-16.00 uur		</a:t>
            </a: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Inleiding op de dilemma’s</a:t>
            </a: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nl-NL" altLang="nl-NL" sz="1800" dirty="0">
                <a:solidFill>
                  <a:srgbClr val="28328C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16.00-16.40 uur	</a:t>
            </a: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	In gesprek over de dilemma’s</a:t>
            </a: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028700" lvl="1"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nl-NL" altLang="nl-NL" sz="1800" dirty="0">
                <a:solidFill>
                  <a:srgbClr val="28328C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16.40-16.45 uur</a:t>
            </a: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		Afronding</a:t>
            </a:r>
            <a:endParaRPr lang="nl-NL" altLang="nl-NL" sz="1400" dirty="0">
              <a:solidFill>
                <a:schemeClr val="tx2">
                  <a:lumMod val="50000"/>
                  <a:lumOff val="50000"/>
                </a:schemeClr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nl-NL" altLang="nl-NL" sz="1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923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8518" y="493726"/>
            <a:ext cx="6567978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INSTEEK VAN HET GESPREK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2" name="Rechthoek 10">
            <a:extLst>
              <a:ext uri="{FF2B5EF4-FFF2-40B4-BE49-F238E27FC236}">
                <a16:creationId xmlns:a16="http://schemas.microsoft.com/office/drawing/2014/main" id="{A79C4A54-897A-A0A5-E10B-3451B4185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1612883"/>
            <a:ext cx="6132764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Uitleg bij de dilemma’s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In 2-3 groepjes van 4-6 raadsleden uiteen in Burgerzaal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2x 20 minuten in gesprek over de dilemma’s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Aan tafel ook ’verslagleggers’ om gedachten te vangen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endParaRPr lang="nl-NL" altLang="nl-NL" sz="18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</a:pPr>
            <a:r>
              <a:rPr lang="nl-NL" altLang="nl-NL" sz="18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Wisseling van onderwerp halverwege via een bel </a:t>
            </a:r>
          </a:p>
        </p:txBody>
      </p:sp>
      <p:pic>
        <p:nvPicPr>
          <p:cNvPr id="5" name="Afbeelding 4" descr="Afbeelding met zwart-wit, buitenshuis&#10;&#10;Automatisch gegenereerde beschrijving">
            <a:extLst>
              <a:ext uri="{FF2B5EF4-FFF2-40B4-BE49-F238E27FC236}">
                <a16:creationId xmlns:a16="http://schemas.microsoft.com/office/drawing/2014/main" id="{5F19F4A3-F587-0DE1-DE07-31E35AB1E1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447" y="0"/>
            <a:ext cx="4491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0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7" y="493726"/>
            <a:ext cx="11132350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EEN OPWARMER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pic>
        <p:nvPicPr>
          <p:cNvPr id="3" name="Afbeelding 2" descr="Afbeelding met tekst, schermopname, ontwerp&#10;&#10;Automatisch gegenereerde beschrijving">
            <a:extLst>
              <a:ext uri="{FF2B5EF4-FFF2-40B4-BE49-F238E27FC236}">
                <a16:creationId xmlns:a16="http://schemas.microsoft.com/office/drawing/2014/main" id="{3848A5E4-1A08-1A6E-FCB7-0E89790F98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503" y="1509122"/>
            <a:ext cx="9964271" cy="437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77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7" y="493726"/>
            <a:ext cx="11132350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DILEMMA 1 | STUREN VOORAF OF BIJSTUREN ACHTERAF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2" name="Rechthoek 10">
            <a:extLst>
              <a:ext uri="{FF2B5EF4-FFF2-40B4-BE49-F238E27FC236}">
                <a16:creationId xmlns:a16="http://schemas.microsoft.com/office/drawing/2014/main" id="{A79C4A54-897A-A0A5-E10B-3451B4185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147" y="2096977"/>
            <a:ext cx="112350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ct val="0"/>
              </a:spcBef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Duidelijke kaders stellen over eisen en wensen voor participatie VOORAF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OF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ct val="0"/>
              </a:spcBef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Ruimte geven aan inbreng voor deelnemers en politieke weging ACHTERAF</a:t>
            </a:r>
          </a:p>
        </p:txBody>
      </p:sp>
    </p:spTree>
    <p:extLst>
      <p:ext uri="{BB962C8B-B14F-4D97-AF65-F5344CB8AC3E}">
        <p14:creationId xmlns:p14="http://schemas.microsoft.com/office/powerpoint/2010/main" val="240326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7" y="493726"/>
            <a:ext cx="11132350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DILEMMA 2 | WAT VOOR SOORT INPUT NODIG OM VOORAF GOED BEELD TE KRIJGEN BIJ EISEN EN WENSEN ROND PARTICIPATIE?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09F0EEE-A00E-6079-4C3A-64806201AFE3}"/>
              </a:ext>
            </a:extLst>
          </p:cNvPr>
          <p:cNvSpPr txBox="1"/>
          <p:nvPr/>
        </p:nvSpPr>
        <p:spPr>
          <a:xfrm>
            <a:off x="677394" y="2000277"/>
            <a:ext cx="541860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Inhoudelijke kaders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Overzicht voorwaarden (eisen) en uitgangspunten (wensen)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De inhoudelijke vraag die gemeente deelnemers stelt</a:t>
            </a:r>
          </a:p>
          <a:p>
            <a:endParaRPr lang="nl-NL" sz="2000" dirty="0">
              <a:latin typeface="Avenir" panose="02000503020000020003" pitchFamily="2" charset="0"/>
            </a:endParaRPr>
          </a:p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Type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Lijst met namen </a:t>
            </a:r>
          </a:p>
          <a:p>
            <a:endParaRPr lang="nl-NL" sz="2000" dirty="0">
              <a:latin typeface="Avenir" panose="02000503020000020003" pitchFamily="2" charset="0"/>
            </a:endParaRPr>
          </a:p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Positie van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Ringen van invloed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Per stakeholder inhoudelijke vraag die je stelt.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68E5A1C-E567-CCD6-14F0-E23AE6DAC2B1}"/>
              </a:ext>
            </a:extLst>
          </p:cNvPr>
          <p:cNvSpPr txBox="1"/>
          <p:nvPr/>
        </p:nvSpPr>
        <p:spPr>
          <a:xfrm>
            <a:off x="6096000" y="2000277"/>
            <a:ext cx="560238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Wijze van inbreng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Type werkvormen (fysiek, online, mix)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Opsomming va alle gebruikte werkvormen</a:t>
            </a:r>
          </a:p>
          <a:p>
            <a:endParaRPr lang="nl-NL" sz="2000" dirty="0">
              <a:latin typeface="Avenir" panose="02000503020000020003" pitchFamily="2" charset="0"/>
            </a:endParaRPr>
          </a:p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Communicatie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Dat communicatie plaatsvindt en wanneer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Via welke middelen wordt gecommuniceerd</a:t>
            </a:r>
          </a:p>
          <a:p>
            <a:endParaRPr lang="nl-NL" sz="2000" dirty="0">
              <a:solidFill>
                <a:srgbClr val="28328C"/>
              </a:solidFill>
              <a:latin typeface="Avenir" panose="02000503020000020003" pitchFamily="2" charset="0"/>
            </a:endParaRPr>
          </a:p>
          <a:p>
            <a:r>
              <a:rPr lang="nl-NL" sz="2000" b="1" dirty="0">
                <a:solidFill>
                  <a:srgbClr val="28328C"/>
                </a:solidFill>
                <a:latin typeface="Avenir" panose="02000503020000020003" pitchFamily="2" charset="0"/>
              </a:rPr>
              <a:t>Evaluatie participatie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Dat evaluatie plaatsvindt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In welke vorm dat gebeurt</a:t>
            </a:r>
          </a:p>
        </p:txBody>
      </p:sp>
    </p:spTree>
    <p:extLst>
      <p:ext uri="{BB962C8B-B14F-4D97-AF65-F5344CB8AC3E}">
        <p14:creationId xmlns:p14="http://schemas.microsoft.com/office/powerpoint/2010/main" val="1816011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6" y="493726"/>
            <a:ext cx="9859605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DILEMMA 3 | VASTSTELLEN VAN KADERS VIA DEBAT OF DIALOOG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sp>
        <p:nvSpPr>
          <p:cNvPr id="3" name="Rechthoek 10">
            <a:extLst>
              <a:ext uri="{FF2B5EF4-FFF2-40B4-BE49-F238E27FC236}">
                <a16:creationId xmlns:a16="http://schemas.microsoft.com/office/drawing/2014/main" id="{C3A74C3F-F869-E016-9839-FCBA2EF26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147" y="2096977"/>
            <a:ext cx="112350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ct val="0"/>
              </a:spcBef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Meer variëren in stijl en vorm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OF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nl-NL" altLang="nl-NL" sz="2400" dirty="0">
              <a:solidFill>
                <a:schemeClr val="tx2"/>
              </a:solidFill>
              <a:latin typeface="Avenir Next" panose="020B050302020202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ct val="0"/>
              </a:spcBef>
            </a:pPr>
            <a:r>
              <a:rPr lang="nl-NL" altLang="nl-NL" sz="2400" dirty="0">
                <a:solidFill>
                  <a:schemeClr val="tx2"/>
                </a:solidFill>
                <a:latin typeface="Avenir Next" panose="020B0503020202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Vasthouden aan bestaande werkwijzen</a:t>
            </a:r>
          </a:p>
        </p:txBody>
      </p:sp>
    </p:spTree>
    <p:extLst>
      <p:ext uri="{BB962C8B-B14F-4D97-AF65-F5344CB8AC3E}">
        <p14:creationId xmlns:p14="http://schemas.microsoft.com/office/powerpoint/2010/main" val="3414975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08388C9-748E-F712-ACB0-7C0B4BEE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D112D5F-B5B9-BE9E-143F-4F87297C9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46" y="493726"/>
            <a:ext cx="11144708" cy="1015396"/>
          </a:xfrm>
        </p:spPr>
        <p:txBody>
          <a:bodyPr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nl-NL" sz="1600" b="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REFLECTIE MET DE RAAD</a:t>
            </a:r>
            <a:b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</a:br>
            <a:r>
              <a:rPr lang="nl-NL" sz="1600" spc="400" dirty="0">
                <a:solidFill>
                  <a:srgbClr val="28328C"/>
                </a:solidFill>
                <a:latin typeface="Avenir Light" panose="020B0402020203020204" pitchFamily="34" charset="77"/>
              </a:rPr>
              <a:t>DILEMMA 3 | VASTSTELLEN VAN KADERS VIA DEBAT OF DIALOOG</a:t>
            </a:r>
            <a:endParaRPr lang="nl-NL" sz="1600" spc="400" dirty="0">
              <a:solidFill>
                <a:srgbClr val="28328C"/>
              </a:solidFill>
              <a:effectLst/>
              <a:latin typeface="Avenir Black" panose="02000503020000020003" pitchFamily="2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2415078-EAAB-AF22-A248-8A60211AD1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164" y="2002848"/>
            <a:ext cx="7772400" cy="4363866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758EAB4E-5225-C4D4-B920-BA16534C97DC}"/>
              </a:ext>
            </a:extLst>
          </p:cNvPr>
          <p:cNvGrpSpPr/>
          <p:nvPr/>
        </p:nvGrpSpPr>
        <p:grpSpPr>
          <a:xfrm>
            <a:off x="2138083" y="2216032"/>
            <a:ext cx="9910481" cy="4396112"/>
            <a:chOff x="2891119" y="3945185"/>
            <a:chExt cx="9910481" cy="4396112"/>
          </a:xfrm>
        </p:grpSpPr>
        <p:cxnSp>
          <p:nvCxnSpPr>
            <p:cNvPr id="7" name="Kromme verbindingslijn 6">
              <a:extLst>
                <a:ext uri="{FF2B5EF4-FFF2-40B4-BE49-F238E27FC236}">
                  <a16:creationId xmlns:a16="http://schemas.microsoft.com/office/drawing/2014/main" id="{2F5653B4-6C3F-A757-D990-ABB9300AC500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 rot="10800000">
              <a:off x="2891119" y="3945185"/>
              <a:ext cx="3677678" cy="1273502"/>
            </a:xfrm>
            <a:prstGeom prst="curvedConnector4">
              <a:avLst>
                <a:gd name="adj1" fmla="val 23837"/>
                <a:gd name="adj2" fmla="val 117951"/>
              </a:avLst>
            </a:prstGeom>
            <a:ln w="53975">
              <a:solidFill>
                <a:srgbClr val="28328C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9469F8D4-8FDA-6545-D280-01269AF47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99329" y="7361505"/>
              <a:ext cx="1402271" cy="979792"/>
            </a:xfrm>
            <a:prstGeom prst="rect">
              <a:avLst/>
            </a:prstGeom>
          </p:spPr>
        </p:pic>
      </p:grpSp>
      <p:sp>
        <p:nvSpPr>
          <p:cNvPr id="9" name="Tekstvak 8">
            <a:extLst>
              <a:ext uri="{FF2B5EF4-FFF2-40B4-BE49-F238E27FC236}">
                <a16:creationId xmlns:a16="http://schemas.microsoft.com/office/drawing/2014/main" id="{FD722959-5DD9-D034-D8B4-751416F80E90}"/>
              </a:ext>
            </a:extLst>
          </p:cNvPr>
          <p:cNvSpPr txBox="1"/>
          <p:nvPr/>
        </p:nvSpPr>
        <p:spPr>
          <a:xfrm>
            <a:off x="213686" y="2216032"/>
            <a:ext cx="384879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rgbClr val="28328C"/>
                </a:solidFill>
                <a:latin typeface="Avenir" panose="02000503020000020003" pitchFamily="2" charset="0"/>
              </a:rPr>
              <a:t>Gemeente Meijerijstad </a:t>
            </a:r>
          </a:p>
          <a:p>
            <a:endParaRPr lang="nl-NL" sz="2000" dirty="0">
              <a:solidFill>
                <a:schemeClr val="tx2"/>
              </a:solidFill>
              <a:latin typeface="Avenir" panose="02000503020000020003" pitchFamily="2" charset="0"/>
            </a:endParaRPr>
          </a:p>
          <a:p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Startgesprek om als raad kaders voor proces en inhoud te bepalen</a:t>
            </a:r>
          </a:p>
          <a:p>
            <a:endParaRPr lang="nl-NL" sz="2400" dirty="0">
              <a:solidFill>
                <a:srgbClr val="28328C"/>
              </a:solidFill>
              <a:latin typeface="Avenir" panose="02000503020000020003" pitchFamily="2" charset="0"/>
            </a:endParaRPr>
          </a:p>
          <a:p>
            <a:r>
              <a:rPr lang="nl-NL" sz="2000" dirty="0">
                <a:solidFill>
                  <a:schemeClr val="tx2"/>
                </a:solidFill>
                <a:latin typeface="Avenir" panose="02000503020000020003" pitchFamily="2" charset="0"/>
              </a:rPr>
              <a:t>Om de positie van de raad te verkennen vindt gesprek plaats over het vraagstuk, bijvoorbeeld aan de hand van stellingen. Vaak met de stad erbij.</a:t>
            </a:r>
          </a:p>
        </p:txBody>
      </p:sp>
    </p:spTree>
    <p:extLst>
      <p:ext uri="{BB962C8B-B14F-4D97-AF65-F5344CB8AC3E}">
        <p14:creationId xmlns:p14="http://schemas.microsoft.com/office/powerpoint/2010/main" val="49072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Custom 2">
      <a:dk1>
        <a:srgbClr val="E32527"/>
      </a:dk1>
      <a:lt1>
        <a:sysClr val="window" lastClr="FFFFFF"/>
      </a:lt1>
      <a:dk2>
        <a:srgbClr val="000000"/>
      </a:dk2>
      <a:lt2>
        <a:srgbClr val="FFFFFF"/>
      </a:lt2>
      <a:accent1>
        <a:srgbClr val="EF4333"/>
      </a:accent1>
      <a:accent2>
        <a:srgbClr val="C01E14"/>
      </a:accent2>
      <a:accent3>
        <a:srgbClr val="9C1006"/>
      </a:accent3>
      <a:accent4>
        <a:srgbClr val="7D0F00"/>
      </a:accent4>
      <a:accent5>
        <a:srgbClr val="F2685B"/>
      </a:accent5>
      <a:accent6>
        <a:srgbClr val="F58E7A"/>
      </a:accent6>
      <a:hlink>
        <a:srgbClr val="F8B3A3"/>
      </a:hlink>
      <a:folHlink>
        <a:srgbClr val="FBD9C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6863</TotalTime>
  <Words>459</Words>
  <Application>Microsoft Office PowerPoint</Application>
  <PresentationFormat>Breedbeeld</PresentationFormat>
  <Paragraphs>106</Paragraphs>
  <Slides>11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20" baseType="lpstr">
      <vt:lpstr>Arial</vt:lpstr>
      <vt:lpstr>Avenir</vt:lpstr>
      <vt:lpstr>Avenir Black</vt:lpstr>
      <vt:lpstr>Avenir Book</vt:lpstr>
      <vt:lpstr>Avenir Light</vt:lpstr>
      <vt:lpstr>Avenir Next</vt:lpstr>
      <vt:lpstr>Calibri</vt:lpstr>
      <vt:lpstr>Calibri Light</vt:lpstr>
      <vt:lpstr>Office-thema</vt:lpstr>
      <vt:lpstr>REFLECTIE EEN GOED BEGIN  IS HALF GEWIN</vt:lpstr>
      <vt:lpstr> BESPREEKPUNTEN</vt:lpstr>
      <vt:lpstr>REFLECTIE MET DE RAAD PROGRAMMA </vt:lpstr>
      <vt:lpstr>REFLECTIE MET DE RAAD INSTEEK VAN HET GESPREK</vt:lpstr>
      <vt:lpstr>REFLECTIE MET DE RAAD EEN OPWARMER</vt:lpstr>
      <vt:lpstr>REFLECTIE MET DE RAAD DILEMMA 1 | STUREN VOORAF OF BIJSTUREN ACHTERAF</vt:lpstr>
      <vt:lpstr>REFLECTIE MET DE RAAD DILEMMA 2 | WAT VOOR SOORT INPUT NODIG OM VOORAF GOED BEELD TE KRIJGEN BIJ EISEN EN WENSEN ROND PARTICIPATIE?</vt:lpstr>
      <vt:lpstr>REFLECTIE MET DE RAAD DILEMMA 3 | VASTSTELLEN VAN KADERS VIA DEBAT OF DIALOOG</vt:lpstr>
      <vt:lpstr>REFLECTIE MET DE RAAD DILEMMA 3 | VASTSTELLEN VAN KADERS VIA DEBAT OF DIALOOG</vt:lpstr>
      <vt:lpstr>PowerPoint-presentatie</vt:lpstr>
      <vt:lpstr>REFLECTIE MET DE RAAD AFRONDING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Marte Kappert</dc:creator>
  <cp:lastModifiedBy>Wim Hermans</cp:lastModifiedBy>
  <cp:revision>185</cp:revision>
  <cp:lastPrinted>2024-01-08T17:59:01Z</cp:lastPrinted>
  <dcterms:created xsi:type="dcterms:W3CDTF">2021-09-09T07:59:58Z</dcterms:created>
  <dcterms:modified xsi:type="dcterms:W3CDTF">2024-03-05T08:59:34Z</dcterms:modified>
</cp:coreProperties>
</file>