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19"/>
  </p:notesMasterIdLst>
  <p:sldIdLst>
    <p:sldId id="282" r:id="rId3"/>
    <p:sldId id="303" r:id="rId4"/>
    <p:sldId id="283" r:id="rId5"/>
    <p:sldId id="286" r:id="rId6"/>
    <p:sldId id="287" r:id="rId7"/>
    <p:sldId id="288" r:id="rId8"/>
    <p:sldId id="289" r:id="rId9"/>
    <p:sldId id="290" r:id="rId10"/>
    <p:sldId id="300" r:id="rId11"/>
    <p:sldId id="301" r:id="rId12"/>
    <p:sldId id="294" r:id="rId13"/>
    <p:sldId id="298" r:id="rId14"/>
    <p:sldId id="299" r:id="rId15"/>
    <p:sldId id="304" r:id="rId16"/>
    <p:sldId id="305" r:id="rId17"/>
    <p:sldId id="295" r:id="rId18"/>
  </p:sldIdLst>
  <p:sldSz cx="24384000" cy="13716000"/>
  <p:notesSz cx="6858000" cy="9144000"/>
  <p:defaultTextStyle>
    <a:defPPr>
      <a:defRPr lang="en-US"/>
    </a:defPPr>
    <a:lvl1pPr algn="ctr" rtl="0" fontAlgn="base">
      <a:spcBef>
        <a:spcPct val="0"/>
      </a:spcBef>
      <a:spcAft>
        <a:spcPct val="0"/>
      </a:spcAft>
      <a:defRPr sz="4200" kern="1200">
        <a:solidFill>
          <a:srgbClr val="253750"/>
        </a:solidFill>
        <a:latin typeface="Lucida Grande" charset="0"/>
        <a:ea typeface="ヒラギノ角ゴ ProN W3" charset="0"/>
        <a:cs typeface="ヒラギノ角ゴ ProN W3" charset="0"/>
        <a:sym typeface="Lucida Grande" charset="0"/>
      </a:defRPr>
    </a:lvl1pPr>
    <a:lvl2pPr marL="457200" algn="ctr" rtl="0" fontAlgn="base">
      <a:spcBef>
        <a:spcPct val="0"/>
      </a:spcBef>
      <a:spcAft>
        <a:spcPct val="0"/>
      </a:spcAft>
      <a:defRPr sz="4200" kern="1200">
        <a:solidFill>
          <a:srgbClr val="253750"/>
        </a:solidFill>
        <a:latin typeface="Lucida Grande" charset="0"/>
        <a:ea typeface="ヒラギノ角ゴ ProN W3" charset="0"/>
        <a:cs typeface="ヒラギノ角ゴ ProN W3" charset="0"/>
        <a:sym typeface="Lucida Grande" charset="0"/>
      </a:defRPr>
    </a:lvl2pPr>
    <a:lvl3pPr marL="914400" algn="ctr" rtl="0" fontAlgn="base">
      <a:spcBef>
        <a:spcPct val="0"/>
      </a:spcBef>
      <a:spcAft>
        <a:spcPct val="0"/>
      </a:spcAft>
      <a:defRPr sz="4200" kern="1200">
        <a:solidFill>
          <a:srgbClr val="253750"/>
        </a:solidFill>
        <a:latin typeface="Lucida Grande" charset="0"/>
        <a:ea typeface="ヒラギノ角ゴ ProN W3" charset="0"/>
        <a:cs typeface="ヒラギノ角ゴ ProN W3" charset="0"/>
        <a:sym typeface="Lucida Grande" charset="0"/>
      </a:defRPr>
    </a:lvl3pPr>
    <a:lvl4pPr marL="1371600" algn="ctr" rtl="0" fontAlgn="base">
      <a:spcBef>
        <a:spcPct val="0"/>
      </a:spcBef>
      <a:spcAft>
        <a:spcPct val="0"/>
      </a:spcAft>
      <a:defRPr sz="4200" kern="1200">
        <a:solidFill>
          <a:srgbClr val="253750"/>
        </a:solidFill>
        <a:latin typeface="Lucida Grande" charset="0"/>
        <a:ea typeface="ヒラギノ角ゴ ProN W3" charset="0"/>
        <a:cs typeface="ヒラギノ角ゴ ProN W3" charset="0"/>
        <a:sym typeface="Lucida Grande" charset="0"/>
      </a:defRPr>
    </a:lvl4pPr>
    <a:lvl5pPr marL="1828800" algn="ctr" rtl="0" fontAlgn="base">
      <a:spcBef>
        <a:spcPct val="0"/>
      </a:spcBef>
      <a:spcAft>
        <a:spcPct val="0"/>
      </a:spcAft>
      <a:defRPr sz="4200" kern="1200">
        <a:solidFill>
          <a:srgbClr val="253750"/>
        </a:solidFill>
        <a:latin typeface="Lucida Grande" charset="0"/>
        <a:ea typeface="ヒラギノ角ゴ ProN W3" charset="0"/>
        <a:cs typeface="ヒラギノ角ゴ ProN W3" charset="0"/>
        <a:sym typeface="Lucida Grande" charset="0"/>
      </a:defRPr>
    </a:lvl5pPr>
    <a:lvl6pPr marL="2286000" algn="l" defTabSz="914400" rtl="0" eaLnBrk="1" latinLnBrk="0" hangingPunct="1">
      <a:defRPr sz="4200" kern="1200">
        <a:solidFill>
          <a:srgbClr val="253750"/>
        </a:solidFill>
        <a:latin typeface="Lucida Grande" charset="0"/>
        <a:ea typeface="ヒラギノ角ゴ ProN W3" charset="0"/>
        <a:cs typeface="ヒラギノ角ゴ ProN W3" charset="0"/>
        <a:sym typeface="Lucida Grande" charset="0"/>
      </a:defRPr>
    </a:lvl6pPr>
    <a:lvl7pPr marL="2743200" algn="l" defTabSz="914400" rtl="0" eaLnBrk="1" latinLnBrk="0" hangingPunct="1">
      <a:defRPr sz="4200" kern="1200">
        <a:solidFill>
          <a:srgbClr val="253750"/>
        </a:solidFill>
        <a:latin typeface="Lucida Grande" charset="0"/>
        <a:ea typeface="ヒラギノ角ゴ ProN W3" charset="0"/>
        <a:cs typeface="ヒラギノ角ゴ ProN W3" charset="0"/>
        <a:sym typeface="Lucida Grande" charset="0"/>
      </a:defRPr>
    </a:lvl7pPr>
    <a:lvl8pPr marL="3200400" algn="l" defTabSz="914400" rtl="0" eaLnBrk="1" latinLnBrk="0" hangingPunct="1">
      <a:defRPr sz="4200" kern="1200">
        <a:solidFill>
          <a:srgbClr val="253750"/>
        </a:solidFill>
        <a:latin typeface="Lucida Grande" charset="0"/>
        <a:ea typeface="ヒラギノ角ゴ ProN W3" charset="0"/>
        <a:cs typeface="ヒラギノ角ゴ ProN W3" charset="0"/>
        <a:sym typeface="Lucida Grande" charset="0"/>
      </a:defRPr>
    </a:lvl8pPr>
    <a:lvl9pPr marL="3657600" algn="l" defTabSz="914400" rtl="0" eaLnBrk="1" latinLnBrk="0" hangingPunct="1">
      <a:defRPr sz="4200" kern="1200">
        <a:solidFill>
          <a:srgbClr val="253750"/>
        </a:solidFill>
        <a:latin typeface="Lucida Grande" charset="0"/>
        <a:ea typeface="ヒラギノ角ゴ ProN W3" charset="0"/>
        <a:cs typeface="ヒラギノ角ゴ ProN W3" charset="0"/>
        <a:sym typeface="Lucida Grande" charset="0"/>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D1F5"/>
    <a:srgbClr val="253750"/>
    <a:srgbClr val="005293"/>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86421" autoAdjust="0"/>
  </p:normalViewPr>
  <p:slideViewPr>
    <p:cSldViewPr>
      <p:cViewPr varScale="1">
        <p:scale>
          <a:sx n="50" d="100"/>
          <a:sy n="50" d="100"/>
        </p:scale>
        <p:origin x="1170" y="42"/>
      </p:cViewPr>
      <p:guideLst>
        <p:guide orient="horz" pos="4320"/>
        <p:guide pos="76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7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EC1B3F-3796-471D-8896-55B5586F880C}" type="datetimeFigureOut">
              <a:rPr lang="nl-NL" smtClean="0"/>
              <a:t>12-2-2019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A8B92-F984-4E67-94A6-FD1AA99F02BC}" type="slidenum">
              <a:rPr lang="nl-NL" smtClean="0"/>
              <a:t>‹nr.›</a:t>
            </a:fld>
            <a:endParaRPr lang="nl-NL"/>
          </a:p>
        </p:txBody>
      </p:sp>
    </p:spTree>
    <p:extLst>
      <p:ext uri="{BB962C8B-B14F-4D97-AF65-F5344CB8AC3E}">
        <p14:creationId xmlns:p14="http://schemas.microsoft.com/office/powerpoint/2010/main" val="1858229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2A8B92-F984-4E67-94A6-FD1AA99F02BC}" type="slidenum">
              <a:rPr lang="nl-NL" smtClean="0"/>
              <a:t>1</a:t>
            </a:fld>
            <a:endParaRPr lang="nl-NL"/>
          </a:p>
        </p:txBody>
      </p:sp>
    </p:spTree>
    <p:extLst>
      <p:ext uri="{BB962C8B-B14F-4D97-AF65-F5344CB8AC3E}">
        <p14:creationId xmlns:p14="http://schemas.microsoft.com/office/powerpoint/2010/main" val="175208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42A8B92-F984-4E67-94A6-FD1AA99F02BC}" type="slidenum">
              <a:rPr lang="nl-NL" smtClean="0"/>
              <a:t>13</a:t>
            </a:fld>
            <a:endParaRPr lang="nl-NL"/>
          </a:p>
        </p:txBody>
      </p:sp>
    </p:spTree>
    <p:extLst>
      <p:ext uri="{BB962C8B-B14F-4D97-AF65-F5344CB8AC3E}">
        <p14:creationId xmlns:p14="http://schemas.microsoft.com/office/powerpoint/2010/main" val="3227084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828800" y="4260850"/>
            <a:ext cx="20726400" cy="2940050"/>
          </a:xfrm>
          <a:prstGeom prst="rect">
            <a:avLst/>
          </a:prstGeom>
        </p:spPr>
        <p:txBody>
          <a:bodyPr/>
          <a:lstStyle/>
          <a:p>
            <a:r>
              <a:rPr lang="nl-NL" smtClean="0"/>
              <a:t>Klik om de stijl te bewerken</a:t>
            </a:r>
            <a:endParaRPr lang="nl-NL"/>
          </a:p>
        </p:txBody>
      </p:sp>
      <p:sp>
        <p:nvSpPr>
          <p:cNvPr id="3" name="Ondertitel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de ondertitelstijl van het model te bewerken</a:t>
            </a:r>
            <a:endParaRPr lang="nl-NL"/>
          </a:p>
        </p:txBody>
      </p:sp>
    </p:spTree>
    <p:extLst>
      <p:ext uri="{BB962C8B-B14F-4D97-AF65-F5344CB8AC3E}">
        <p14:creationId xmlns:p14="http://schemas.microsoft.com/office/powerpoint/2010/main" val="17762192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219200" y="3200400"/>
            <a:ext cx="21945600" cy="9051925"/>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41871028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17678400" y="549275"/>
            <a:ext cx="5486400" cy="11703050"/>
          </a:xfrm>
          <a:prstGeom prst="rect">
            <a:avLst/>
          </a:prstGeo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219200" y="549275"/>
            <a:ext cx="16306800" cy="11703050"/>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04156357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828800" y="4260850"/>
            <a:ext cx="20726400" cy="2940050"/>
          </a:xfrm>
          <a:prstGeom prst="rect">
            <a:avLst/>
          </a:prstGeom>
        </p:spPr>
        <p:txBody>
          <a:bodyPr/>
          <a:lstStyle/>
          <a:p>
            <a:r>
              <a:rPr lang="nl-NL" smtClean="0"/>
              <a:t>Klik om de stijl te bewerken</a:t>
            </a:r>
            <a:endParaRPr lang="nl-NL"/>
          </a:p>
        </p:txBody>
      </p:sp>
      <p:sp>
        <p:nvSpPr>
          <p:cNvPr id="3" name="Ondertitel 2"/>
          <p:cNvSpPr>
            <a:spLocks noGrp="1"/>
          </p:cNvSpPr>
          <p:nvPr>
            <p:ph type="subTitle" idx="1"/>
          </p:nvPr>
        </p:nvSpPr>
        <p:spPr>
          <a:xfrm>
            <a:off x="3657600" y="7772400"/>
            <a:ext cx="17068800" cy="35052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het opmaakprofiel van de modelondertitel te bewerken</a:t>
            </a:r>
            <a:endParaRPr lang="nl-NL"/>
          </a:p>
        </p:txBody>
      </p:sp>
    </p:spTree>
    <p:extLst>
      <p:ext uri="{BB962C8B-B14F-4D97-AF65-F5344CB8AC3E}">
        <p14:creationId xmlns:p14="http://schemas.microsoft.com/office/powerpoint/2010/main" val="40556665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inhoud 2"/>
          <p:cNvSpPr>
            <a:spLocks noGrp="1"/>
          </p:cNvSpPr>
          <p:nvPr>
            <p:ph idx="1"/>
          </p:nvPr>
        </p:nvSpPr>
        <p:spPr>
          <a:xfrm>
            <a:off x="1219200" y="3200400"/>
            <a:ext cx="21945600" cy="9051925"/>
          </a:xfrm>
          <a:prstGeom prst="rect">
            <a:avLst/>
          </a:prstGeo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180672254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Tree>
    <p:extLst>
      <p:ext uri="{BB962C8B-B14F-4D97-AF65-F5344CB8AC3E}">
        <p14:creationId xmlns:p14="http://schemas.microsoft.com/office/powerpoint/2010/main" val="109772856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62726153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98351787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Tree>
    <p:extLst>
      <p:ext uri="{BB962C8B-B14F-4D97-AF65-F5344CB8AC3E}">
        <p14:creationId xmlns:p14="http://schemas.microsoft.com/office/powerpoint/2010/main" val="230100362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710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6100"/>
            <a:ext cx="8021638" cy="2324100"/>
          </a:xfrm>
          <a:prstGeom prst="rect">
            <a:avLst/>
          </a:prstGeo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29161494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inhoud 2"/>
          <p:cNvSpPr>
            <a:spLocks noGrp="1"/>
          </p:cNvSpPr>
          <p:nvPr>
            <p:ph idx="1"/>
          </p:nvPr>
        </p:nvSpPr>
        <p:spPr>
          <a:xfrm>
            <a:off x="1219200" y="3200400"/>
            <a:ext cx="21945600" cy="9051925"/>
          </a:xfrm>
          <a:prstGeom prst="rect">
            <a:avLst/>
          </a:prstGeo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38244881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sym typeface="Lucida Grande" charset="0"/>
            </a:endParaRPr>
          </a:p>
        </p:txBody>
      </p:sp>
      <p:sp>
        <p:nvSpPr>
          <p:cNvPr id="4" name="Tijdelijke aanduiding voor tekst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18524657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219200" y="3200400"/>
            <a:ext cx="21945600" cy="9051925"/>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149258749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17678400" y="549275"/>
            <a:ext cx="5486400" cy="11703050"/>
          </a:xfrm>
          <a:prstGeom prst="rect">
            <a:avLst/>
          </a:prstGeo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219200" y="549275"/>
            <a:ext cx="16306800" cy="11703050"/>
          </a:xfrm>
          <a:prstGeom prst="rect">
            <a:avLst/>
          </a:prstGeo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05686656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925638" y="8813800"/>
            <a:ext cx="20726400" cy="2724150"/>
          </a:xfrm>
          <a:prstGeom prst="rect">
            <a:avLst/>
          </a:prstGeo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1925638" y="5813425"/>
            <a:ext cx="20726400" cy="30003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Tree>
    <p:extLst>
      <p:ext uri="{BB962C8B-B14F-4D97-AF65-F5344CB8AC3E}">
        <p14:creationId xmlns:p14="http://schemas.microsoft.com/office/powerpoint/2010/main" val="61526828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1219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12268200" y="3200400"/>
            <a:ext cx="10896600" cy="90519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371136878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1219200" y="3070225"/>
            <a:ext cx="10774363"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1219200" y="4349750"/>
            <a:ext cx="10774363"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12387263" y="3070225"/>
            <a:ext cx="10777537" cy="12795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12387263" y="4349750"/>
            <a:ext cx="10777537" cy="79025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86852790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1219200" y="549275"/>
            <a:ext cx="21945600" cy="2286000"/>
          </a:xfrm>
          <a:prstGeom prst="rect">
            <a:avLst/>
          </a:prstGeom>
        </p:spPr>
        <p:txBody>
          <a:bodyPr/>
          <a:lstStyle/>
          <a:p>
            <a:r>
              <a:rPr lang="nl-NL" smtClean="0"/>
              <a:t>Klik om de stijl te bewerken</a:t>
            </a:r>
            <a:endParaRPr lang="nl-NL"/>
          </a:p>
        </p:txBody>
      </p:sp>
    </p:spTree>
    <p:extLst>
      <p:ext uri="{BB962C8B-B14F-4D97-AF65-F5344CB8AC3E}">
        <p14:creationId xmlns:p14="http://schemas.microsoft.com/office/powerpoint/2010/main" val="303835840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50936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219200" y="546100"/>
            <a:ext cx="8021638" cy="2324100"/>
          </a:xfrm>
          <a:prstGeom prst="rect">
            <a:avLst/>
          </a:prstGeo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9532938" y="546100"/>
            <a:ext cx="13631862" cy="117062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1219200" y="2870200"/>
            <a:ext cx="8021638" cy="93821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78259241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779963" y="9601200"/>
            <a:ext cx="14630400" cy="1133475"/>
          </a:xfrm>
          <a:prstGeom prst="rect">
            <a:avLst/>
          </a:prstGeo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4779963" y="1225550"/>
            <a:ext cx="14630400" cy="82296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smtClean="0">
                <a:sym typeface="Lucida Grande" charset="0"/>
              </a:rPr>
              <a:t>Klik op het pictogram als u een afbeelding wilt toevoegen</a:t>
            </a:r>
          </a:p>
        </p:txBody>
      </p:sp>
      <p:sp>
        <p:nvSpPr>
          <p:cNvPr id="4" name="Tijdelijke aanduiding voor tekst 3"/>
          <p:cNvSpPr>
            <a:spLocks noGrp="1"/>
          </p:cNvSpPr>
          <p:nvPr>
            <p:ph type="body" sz="half" idx="2"/>
          </p:nvPr>
        </p:nvSpPr>
        <p:spPr>
          <a:xfrm>
            <a:off x="4779963" y="10734675"/>
            <a:ext cx="14630400" cy="16097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Tree>
    <p:extLst>
      <p:ext uri="{BB962C8B-B14F-4D97-AF65-F5344CB8AC3E}">
        <p14:creationId xmlns:p14="http://schemas.microsoft.com/office/powerpoint/2010/main" val="16262442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p:cNvSpPr>
          <p:nvPr/>
        </p:nvSpPr>
        <p:spPr bwMode="auto">
          <a:xfrm rot="10800000" flipH="1">
            <a:off x="0" y="-50800"/>
            <a:ext cx="24384000" cy="13779500"/>
          </a:xfrm>
          <a:prstGeom prst="rect">
            <a:avLst/>
          </a:prstGeom>
          <a:solidFill>
            <a:srgbClr val="4FA735"/>
          </a:solidFill>
          <a:ln w="25400" cap="flat">
            <a:noFill/>
            <a:miter lim="800000"/>
            <a:headEnd type="none" w="med" len="med"/>
            <a:tailEnd type="none" w="med" len="med"/>
          </a:ln>
        </p:spPr>
        <p:txBody>
          <a:bodyPr lIns="0" tIns="0" rIns="0" bIns="0"/>
          <a:lstStyle/>
          <a:p>
            <a:pPr>
              <a:defRPr/>
            </a:pPr>
            <a:endParaRPr lang="nl-NL"/>
          </a:p>
        </p:txBody>
      </p:sp>
      <p:sp>
        <p:nvSpPr>
          <p:cNvPr id="1026" name="Rectangle 2"/>
          <p:cNvSpPr>
            <a:spLocks/>
          </p:cNvSpPr>
          <p:nvPr/>
        </p:nvSpPr>
        <p:spPr bwMode="auto">
          <a:xfrm>
            <a:off x="-127000" y="9296400"/>
            <a:ext cx="24523700" cy="406400"/>
          </a:xfrm>
          <a:prstGeom prst="rect">
            <a:avLst/>
          </a:prstGeom>
          <a:solidFill>
            <a:srgbClr val="005293"/>
          </a:solidFill>
          <a:ln w="25400" cap="flat">
            <a:noFill/>
            <a:miter lim="800000"/>
            <a:headEnd type="none" w="med" len="med"/>
            <a:tailEnd type="none" w="med" len="med"/>
          </a:ln>
        </p:spPr>
        <p:txBody>
          <a:bodyPr lIns="0" tIns="0" rIns="0" bIns="0"/>
          <a:lstStyle/>
          <a:p>
            <a:pPr>
              <a:defRPr/>
            </a:pPr>
            <a:endParaRPr lang="nl-NL"/>
          </a:p>
        </p:txBody>
      </p:sp>
      <p:pic>
        <p:nvPicPr>
          <p:cNvPr id="1028"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43700" y="-12547600"/>
            <a:ext cx="43205400" cy="432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4"/>
          <p:cNvSpPr>
            <a:spLocks/>
          </p:cNvSpPr>
          <p:nvPr/>
        </p:nvSpPr>
        <p:spPr bwMode="auto">
          <a:xfrm>
            <a:off x="2781300" y="2743200"/>
            <a:ext cx="18707100" cy="7442200"/>
          </a:xfrm>
          <a:prstGeom prst="rect">
            <a:avLst/>
          </a:prstGeom>
          <a:solidFill>
            <a:srgbClr val="FFFFFF"/>
          </a:solidFill>
          <a:ln w="25400" cap="flat">
            <a:noFill/>
            <a:miter lim="800000"/>
            <a:headEnd type="none" w="med" len="med"/>
            <a:tailEnd type="none" w="med" len="med"/>
          </a:ln>
        </p:spPr>
        <p:txBody>
          <a:bodyPr lIns="0" tIns="0" rIns="0" bIns="0"/>
          <a:lstStyle/>
          <a:p>
            <a:pPr>
              <a:defRPr/>
            </a:pPr>
            <a:endParaRPr lang="nl-NL"/>
          </a:p>
        </p:txBody>
      </p:sp>
      <p:sp>
        <p:nvSpPr>
          <p:cNvPr id="1029" name="Rectangle 5"/>
          <p:cNvSpPr>
            <a:spLocks/>
          </p:cNvSpPr>
          <p:nvPr/>
        </p:nvSpPr>
        <p:spPr bwMode="auto">
          <a:xfrm>
            <a:off x="0" y="9690100"/>
            <a:ext cx="24384000" cy="4064000"/>
          </a:xfrm>
          <a:prstGeom prst="rect">
            <a:avLst/>
          </a:prstGeom>
          <a:solidFill>
            <a:srgbClr val="FFFFFF"/>
          </a:solidFill>
          <a:ln w="25400" cap="flat">
            <a:noFill/>
            <a:miter lim="800000"/>
            <a:headEnd type="none" w="med" len="med"/>
            <a:tailEnd type="none" w="med" len="med"/>
          </a:ln>
        </p:spPr>
        <p:txBody>
          <a:bodyPr lIns="0" tIns="0" rIns="0" bIns="0"/>
          <a:lstStyle/>
          <a:p>
            <a:pPr>
              <a:defRPr/>
            </a:pPr>
            <a:endParaRPr lang="nl-NL"/>
          </a:p>
        </p:txBody>
      </p:sp>
      <p:pic>
        <p:nvPicPr>
          <p:cNvPr id="1031"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27600" y="4064000"/>
            <a:ext cx="14732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txStyles>
    <p:titleStyle>
      <a:lvl1pPr algn="l" rtl="0" eaLnBrk="1" fontAlgn="base" hangingPunct="1">
        <a:lnSpc>
          <a:spcPct val="90000"/>
        </a:lnSpc>
        <a:spcBef>
          <a:spcPct val="0"/>
        </a:spcBef>
        <a:spcAft>
          <a:spcPct val="0"/>
        </a:spcAft>
        <a:defRPr sz="9000">
          <a:solidFill>
            <a:schemeClr val="tx1"/>
          </a:solidFill>
          <a:latin typeface="+mj-lt"/>
          <a:ea typeface="+mj-ea"/>
          <a:cs typeface="+mj-cs"/>
          <a:sym typeface="Didot" charset="0"/>
        </a:defRPr>
      </a:lvl1pPr>
      <a:lvl2pPr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2pPr>
      <a:lvl3pPr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3pPr>
      <a:lvl4pPr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4pPr>
      <a:lvl5pPr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5pPr>
      <a:lvl6pPr marL="457200"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6pPr>
      <a:lvl7pPr marL="914400"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7pPr>
      <a:lvl8pPr marL="1371600"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8pPr>
      <a:lvl9pPr marL="1828800" algn="l" rtl="0" eaLnBrk="1" fontAlgn="base" hangingPunct="1">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9pPr>
    </p:titleStyle>
    <p:bodyStyle>
      <a:lvl1pPr marL="5080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1pPr>
      <a:lvl2pPr marL="11430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2pPr>
      <a:lvl3pPr marL="17780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3pPr>
      <a:lvl4pPr marL="24130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4pPr>
      <a:lvl5pPr marL="30480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5pPr>
      <a:lvl6pPr marL="35052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6pPr>
      <a:lvl7pPr marL="39624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7pPr>
      <a:lvl8pPr marL="44196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8pPr>
      <a:lvl9pPr marL="4876800" indent="-508000" algn="l" rtl="0" eaLnBrk="1" fontAlgn="base" hangingPunct="1">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43700" y="-12547600"/>
            <a:ext cx="43205400" cy="432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2"/>
          <p:cNvSpPr>
            <a:spLocks/>
          </p:cNvSpPr>
          <p:nvPr/>
        </p:nvSpPr>
        <p:spPr bwMode="auto">
          <a:xfrm rot="10800000" flipH="1">
            <a:off x="0" y="-50800"/>
            <a:ext cx="24384000" cy="13779500"/>
          </a:xfrm>
          <a:prstGeom prst="rect">
            <a:avLst/>
          </a:prstGeom>
          <a:solidFill>
            <a:srgbClr val="4FA735"/>
          </a:solidFill>
          <a:ln w="25400" cap="flat">
            <a:noFill/>
            <a:miter lim="800000"/>
            <a:headEnd type="none" w="med" len="med"/>
            <a:tailEnd type="none" w="med" len="med"/>
          </a:ln>
        </p:spPr>
        <p:txBody>
          <a:bodyPr lIns="0" tIns="0" rIns="0" bIns="0"/>
          <a:lstStyle/>
          <a:p>
            <a:pPr>
              <a:defRPr/>
            </a:pPr>
            <a:endParaRPr lang="nl-NL"/>
          </a:p>
        </p:txBody>
      </p:sp>
      <p:sp>
        <p:nvSpPr>
          <p:cNvPr id="2051" name="Rectangle 3"/>
          <p:cNvSpPr>
            <a:spLocks/>
          </p:cNvSpPr>
          <p:nvPr/>
        </p:nvSpPr>
        <p:spPr bwMode="auto">
          <a:xfrm>
            <a:off x="-76200" y="3111500"/>
            <a:ext cx="24472900" cy="469900"/>
          </a:xfrm>
          <a:prstGeom prst="rect">
            <a:avLst/>
          </a:prstGeom>
          <a:solidFill>
            <a:srgbClr val="005293"/>
          </a:solidFill>
          <a:ln w="25400" cap="flat">
            <a:noFill/>
            <a:miter lim="800000"/>
            <a:headEnd type="none" w="med" len="med"/>
            <a:tailEnd type="none" w="med" len="med"/>
          </a:ln>
        </p:spPr>
        <p:txBody>
          <a:bodyPr lIns="0" tIns="0" rIns="0" bIns="0"/>
          <a:lstStyle/>
          <a:p>
            <a:pPr>
              <a:defRPr/>
            </a:pPr>
            <a:endParaRPr lang="nl-NL"/>
          </a:p>
        </p:txBody>
      </p:sp>
      <p:sp>
        <p:nvSpPr>
          <p:cNvPr id="2052" name="Rectangle 4"/>
          <p:cNvSpPr>
            <a:spLocks/>
          </p:cNvSpPr>
          <p:nvPr/>
        </p:nvSpPr>
        <p:spPr bwMode="auto">
          <a:xfrm>
            <a:off x="660400" y="622300"/>
            <a:ext cx="6680200" cy="2654300"/>
          </a:xfrm>
          <a:prstGeom prst="rect">
            <a:avLst/>
          </a:prstGeom>
          <a:solidFill>
            <a:srgbClr val="FFFFFF"/>
          </a:solidFill>
          <a:ln w="25400" cap="flat">
            <a:noFill/>
            <a:miter lim="800000"/>
            <a:headEnd type="none" w="med" len="med"/>
            <a:tailEnd type="none" w="med" len="med"/>
          </a:ln>
        </p:spPr>
        <p:txBody>
          <a:bodyPr lIns="0" tIns="0" rIns="0" bIns="0"/>
          <a:lstStyle/>
          <a:p>
            <a:pPr>
              <a:defRPr/>
            </a:pPr>
            <a:endParaRPr lang="nl-NL"/>
          </a:p>
        </p:txBody>
      </p:sp>
      <p:sp>
        <p:nvSpPr>
          <p:cNvPr id="2053" name="Rectangle 5"/>
          <p:cNvSpPr>
            <a:spLocks/>
          </p:cNvSpPr>
          <p:nvPr/>
        </p:nvSpPr>
        <p:spPr bwMode="auto">
          <a:xfrm>
            <a:off x="0" y="3251200"/>
            <a:ext cx="24384000" cy="10502900"/>
          </a:xfrm>
          <a:prstGeom prst="rect">
            <a:avLst/>
          </a:prstGeom>
          <a:solidFill>
            <a:srgbClr val="FFFFFF"/>
          </a:solidFill>
          <a:ln w="25400" cap="flat">
            <a:noFill/>
            <a:miter lim="800000"/>
            <a:headEnd type="none" w="med" len="med"/>
            <a:tailEnd type="none" w="med" len="med"/>
          </a:ln>
        </p:spPr>
        <p:txBody>
          <a:bodyPr lIns="0" tIns="0" rIns="0" bIns="0"/>
          <a:lstStyle/>
          <a:p>
            <a:pPr>
              <a:defRPr/>
            </a:pPr>
            <a:endParaRPr lang="nl-NL"/>
          </a:p>
        </p:txBody>
      </p:sp>
      <p:pic>
        <p:nvPicPr>
          <p:cNvPr id="2055"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20800" y="1255713"/>
            <a:ext cx="5346700"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xStyles>
    <p:titleStyle>
      <a:lvl1pPr algn="l" rtl="0" eaLnBrk="0" fontAlgn="base" hangingPunct="0">
        <a:lnSpc>
          <a:spcPct val="90000"/>
        </a:lnSpc>
        <a:spcBef>
          <a:spcPct val="0"/>
        </a:spcBef>
        <a:spcAft>
          <a:spcPct val="0"/>
        </a:spcAft>
        <a:defRPr sz="9000">
          <a:solidFill>
            <a:schemeClr val="tx1"/>
          </a:solidFill>
          <a:latin typeface="+mj-lt"/>
          <a:ea typeface="+mj-ea"/>
          <a:cs typeface="+mj-cs"/>
          <a:sym typeface="Didot" charset="0"/>
        </a:defRPr>
      </a:lvl1pPr>
      <a:lvl2pPr algn="l" rtl="0" eaLnBrk="0" fontAlgn="base" hangingPunct="0">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2pPr>
      <a:lvl3pPr algn="l" rtl="0" eaLnBrk="0" fontAlgn="base" hangingPunct="0">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3pPr>
      <a:lvl4pPr algn="l" rtl="0" eaLnBrk="0" fontAlgn="base" hangingPunct="0">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4pPr>
      <a:lvl5pPr algn="l" rtl="0" eaLnBrk="0" fontAlgn="base" hangingPunct="0">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5pPr>
      <a:lvl6pPr marL="457200" algn="l" rtl="0" fontAlgn="base">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6pPr>
      <a:lvl7pPr marL="914400" algn="l" rtl="0" fontAlgn="base">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7pPr>
      <a:lvl8pPr marL="1371600" algn="l" rtl="0" fontAlgn="base">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8pPr>
      <a:lvl9pPr marL="1828800" algn="l" rtl="0" fontAlgn="base">
        <a:lnSpc>
          <a:spcPct val="90000"/>
        </a:lnSpc>
        <a:spcBef>
          <a:spcPct val="0"/>
        </a:spcBef>
        <a:spcAft>
          <a:spcPct val="0"/>
        </a:spcAft>
        <a:defRPr sz="9000">
          <a:solidFill>
            <a:schemeClr val="tx1"/>
          </a:solidFill>
          <a:latin typeface="Didot" charset="0"/>
          <a:ea typeface="ヒラギノ明朝 ProN W3" charset="0"/>
          <a:cs typeface="ヒラギノ明朝 ProN W3" charset="0"/>
          <a:sym typeface="Didot" charset="0"/>
        </a:defRPr>
      </a:lvl9pPr>
    </p:titleStyle>
    <p:bodyStyle>
      <a:lvl1pPr marL="508000" indent="-508000" algn="l" rtl="0" eaLnBrk="0" fontAlgn="base" hangingPunct="0">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1pPr>
      <a:lvl2pPr marL="1143000" indent="-508000" algn="l" rtl="0" eaLnBrk="0" fontAlgn="base" hangingPunct="0">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2pPr>
      <a:lvl3pPr marL="1778000" indent="-508000" algn="l" rtl="0" eaLnBrk="0" fontAlgn="base" hangingPunct="0">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3pPr>
      <a:lvl4pPr marL="2413000" indent="-508000" algn="l" rtl="0" eaLnBrk="0" fontAlgn="base" hangingPunct="0">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4pPr>
      <a:lvl5pPr marL="3048000" indent="-508000" algn="l" rtl="0" eaLnBrk="0" fontAlgn="base" hangingPunct="0">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5pPr>
      <a:lvl6pPr marL="3505200" indent="-508000" algn="l" rtl="0" fontAlgn="base">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6pPr>
      <a:lvl7pPr marL="3962400" indent="-508000" algn="l" rtl="0" fontAlgn="base">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7pPr>
      <a:lvl8pPr marL="4419600" indent="-508000" algn="l" rtl="0" fontAlgn="base">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8pPr>
      <a:lvl9pPr marL="4876800" indent="-508000" algn="l" rtl="0" fontAlgn="base">
        <a:lnSpc>
          <a:spcPct val="120000"/>
        </a:lnSpc>
        <a:spcBef>
          <a:spcPts val="5300"/>
        </a:spcBef>
        <a:spcAft>
          <a:spcPct val="0"/>
        </a:spcAft>
        <a:buClr>
          <a:srgbClr val="4A71A9"/>
        </a:buClr>
        <a:buSzPct val="50000"/>
        <a:buFont typeface="Zapf Dingbats" charset="0"/>
        <a:buChar char="✤"/>
        <a:defRPr sz="5200">
          <a:solidFill>
            <a:srgbClr val="000000"/>
          </a:solidFill>
          <a:latin typeface="+mn-lt"/>
          <a:ea typeface="+mn-ea"/>
          <a:cs typeface="+mn-cs"/>
          <a:sym typeface="Lucida Grande" charset="0"/>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p:cNvSpPr>
          <p:nvPr/>
        </p:nvSpPr>
        <p:spPr bwMode="auto">
          <a:xfrm>
            <a:off x="762000" y="7518400"/>
            <a:ext cx="22656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eaLnBrk="0" hangingPunct="0">
              <a:defRPr sz="4200">
                <a:solidFill>
                  <a:srgbClr val="253750"/>
                </a:solidFill>
                <a:latin typeface="Lucida Grande" charset="0"/>
                <a:ea typeface="ヒラギノ角ゴ ProN W3" charset="0"/>
                <a:cs typeface="ヒラギノ角ゴ ProN W3" charset="0"/>
                <a:sym typeface="Lucida Grande" charset="0"/>
              </a:defRPr>
            </a:lvl1pPr>
            <a:lvl2pPr marL="742950" indent="-285750" eaLnBrk="0" hangingPunct="0">
              <a:defRPr sz="4200">
                <a:solidFill>
                  <a:srgbClr val="253750"/>
                </a:solidFill>
                <a:latin typeface="Lucida Grande" charset="0"/>
                <a:ea typeface="ヒラギノ角ゴ ProN W3" charset="0"/>
                <a:cs typeface="ヒラギノ角ゴ ProN W3" charset="0"/>
                <a:sym typeface="Lucida Grande" charset="0"/>
              </a:defRPr>
            </a:lvl2pPr>
            <a:lvl3pPr marL="1143000" indent="-228600" eaLnBrk="0" hangingPunct="0">
              <a:defRPr sz="4200">
                <a:solidFill>
                  <a:srgbClr val="253750"/>
                </a:solidFill>
                <a:latin typeface="Lucida Grande" charset="0"/>
                <a:ea typeface="ヒラギノ角ゴ ProN W3" charset="0"/>
                <a:cs typeface="ヒラギノ角ゴ ProN W3" charset="0"/>
                <a:sym typeface="Lucida Grande" charset="0"/>
              </a:defRPr>
            </a:lvl3pPr>
            <a:lvl4pPr marL="1600200" indent="-228600" eaLnBrk="0" hangingPunct="0">
              <a:defRPr sz="4200">
                <a:solidFill>
                  <a:srgbClr val="253750"/>
                </a:solidFill>
                <a:latin typeface="Lucida Grande" charset="0"/>
                <a:ea typeface="ヒラギノ角ゴ ProN W3" charset="0"/>
                <a:cs typeface="ヒラギノ角ゴ ProN W3" charset="0"/>
                <a:sym typeface="Lucida Grande" charset="0"/>
              </a:defRPr>
            </a:lvl4pPr>
            <a:lvl5pPr marL="2057400" indent="-228600" eaLnBrk="0" hangingPunct="0">
              <a:defRPr sz="4200">
                <a:solidFill>
                  <a:srgbClr val="253750"/>
                </a:solidFill>
                <a:latin typeface="Lucida Grande" charset="0"/>
                <a:ea typeface="ヒラギノ角ゴ ProN W3" charset="0"/>
                <a:cs typeface="ヒラギノ角ゴ ProN W3" charset="0"/>
                <a:sym typeface="Lucida Grande" charset="0"/>
              </a:defRPr>
            </a:lvl5pPr>
            <a:lvl6pPr marL="25146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6pPr>
            <a:lvl7pPr marL="29718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7pPr>
            <a:lvl8pPr marL="34290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8pPr>
            <a:lvl9pPr marL="38862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9pPr>
          </a:lstStyle>
          <a:p>
            <a:pPr algn="l" eaLnBrk="1" hangingPunct="1">
              <a:lnSpc>
                <a:spcPct val="120000"/>
              </a:lnSpc>
            </a:pPr>
            <a:endParaRPr lang="en-US" altLang="nl-NL" sz="3800" dirty="0">
              <a:solidFill>
                <a:srgbClr val="50504F"/>
              </a:solidFill>
              <a:latin typeface="Frutiger LT Com 55 Roman" charset="0"/>
              <a:ea typeface="Frutiger LT Com 55 Roman" charset="0"/>
              <a:cs typeface="Frutiger LT Com 55 Roman" charset="0"/>
              <a:sym typeface="Frutiger LT Com 55 Roman" charset="0"/>
            </a:endParaRPr>
          </a:p>
        </p:txBody>
      </p:sp>
      <p:sp>
        <p:nvSpPr>
          <p:cNvPr id="6146" name="Rectangle 2"/>
          <p:cNvSpPr>
            <a:spLocks/>
          </p:cNvSpPr>
          <p:nvPr/>
        </p:nvSpPr>
        <p:spPr bwMode="auto">
          <a:xfrm>
            <a:off x="7871520" y="593304"/>
            <a:ext cx="14545616"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eaLnBrk="0" hangingPunct="0">
              <a:defRPr sz="4200">
                <a:solidFill>
                  <a:srgbClr val="253750"/>
                </a:solidFill>
                <a:latin typeface="Lucida Grande" charset="0"/>
                <a:ea typeface="ヒラギノ角ゴ ProN W3" charset="0"/>
                <a:cs typeface="ヒラギノ角ゴ ProN W3" charset="0"/>
                <a:sym typeface="Lucida Grande" charset="0"/>
              </a:defRPr>
            </a:lvl1pPr>
            <a:lvl2pPr marL="742950" indent="-285750" eaLnBrk="0" hangingPunct="0">
              <a:defRPr sz="4200">
                <a:solidFill>
                  <a:srgbClr val="253750"/>
                </a:solidFill>
                <a:latin typeface="Lucida Grande" charset="0"/>
                <a:ea typeface="ヒラギノ角ゴ ProN W3" charset="0"/>
                <a:cs typeface="ヒラギノ角ゴ ProN W3" charset="0"/>
                <a:sym typeface="Lucida Grande" charset="0"/>
              </a:defRPr>
            </a:lvl2pPr>
            <a:lvl3pPr marL="1143000" indent="-228600" eaLnBrk="0" hangingPunct="0">
              <a:defRPr sz="4200">
                <a:solidFill>
                  <a:srgbClr val="253750"/>
                </a:solidFill>
                <a:latin typeface="Lucida Grande" charset="0"/>
                <a:ea typeface="ヒラギノ角ゴ ProN W3" charset="0"/>
                <a:cs typeface="ヒラギノ角ゴ ProN W3" charset="0"/>
                <a:sym typeface="Lucida Grande" charset="0"/>
              </a:defRPr>
            </a:lvl3pPr>
            <a:lvl4pPr marL="1600200" indent="-228600" eaLnBrk="0" hangingPunct="0">
              <a:defRPr sz="4200">
                <a:solidFill>
                  <a:srgbClr val="253750"/>
                </a:solidFill>
                <a:latin typeface="Lucida Grande" charset="0"/>
                <a:ea typeface="ヒラギノ角ゴ ProN W3" charset="0"/>
                <a:cs typeface="ヒラギノ角ゴ ProN W3" charset="0"/>
                <a:sym typeface="Lucida Grande" charset="0"/>
              </a:defRPr>
            </a:lvl4pPr>
            <a:lvl5pPr marL="2057400" indent="-228600" eaLnBrk="0" hangingPunct="0">
              <a:defRPr sz="4200">
                <a:solidFill>
                  <a:srgbClr val="253750"/>
                </a:solidFill>
                <a:latin typeface="Lucida Grande" charset="0"/>
                <a:ea typeface="ヒラギノ角ゴ ProN W3" charset="0"/>
                <a:cs typeface="ヒラギノ角ゴ ProN W3" charset="0"/>
                <a:sym typeface="Lucida Grande" charset="0"/>
              </a:defRPr>
            </a:lvl5pPr>
            <a:lvl6pPr marL="25146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6pPr>
            <a:lvl7pPr marL="29718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7pPr>
            <a:lvl8pPr marL="34290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8pPr>
            <a:lvl9pPr marL="38862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9pPr>
          </a:lstStyle>
          <a:p>
            <a:pPr algn="l" eaLnBrk="1" hangingPunct="1">
              <a:spcBef>
                <a:spcPts val="100"/>
              </a:spcBef>
            </a:pPr>
            <a:r>
              <a:rPr lang="en-US" altLang="nl-NL" sz="8000" dirty="0" smtClean="0">
                <a:solidFill>
                  <a:srgbClr val="005293"/>
                </a:solidFill>
                <a:latin typeface="Frutiger LT Com 65 Bold" charset="0"/>
                <a:ea typeface="Frutiger LT Com 65 Bold" charset="0"/>
                <a:cs typeface="Frutiger LT Com 65 Bold" charset="0"/>
                <a:sym typeface="Frutiger LT Com 65 Bold" charset="0"/>
              </a:rPr>
              <a:t/>
            </a:r>
            <a:br>
              <a:rPr lang="en-US" altLang="nl-NL" sz="8000" dirty="0" smtClean="0">
                <a:solidFill>
                  <a:srgbClr val="005293"/>
                </a:solidFill>
                <a:latin typeface="Frutiger LT Com 65 Bold" charset="0"/>
                <a:ea typeface="Frutiger LT Com 65 Bold" charset="0"/>
                <a:cs typeface="Frutiger LT Com 65 Bold" charset="0"/>
                <a:sym typeface="Frutiger LT Com 65 Bold" charset="0"/>
              </a:rPr>
            </a:br>
            <a:r>
              <a:rPr lang="en-US" altLang="nl-NL" sz="8000" dirty="0" smtClean="0">
                <a:latin typeface="Frutiger LT Com 65 Bold" charset="0"/>
                <a:ea typeface="Frutiger LT Com 65 Bold" charset="0"/>
                <a:cs typeface="Frutiger LT Com 65 Bold" charset="0"/>
                <a:sym typeface="Frutiger LT Com 65 Bold" charset="0"/>
              </a:rPr>
              <a:t>Wat is </a:t>
            </a:r>
            <a:r>
              <a:rPr lang="en-US" altLang="nl-NL" sz="8000" dirty="0" err="1" smtClean="0">
                <a:latin typeface="Frutiger LT Com 65 Bold" charset="0"/>
                <a:ea typeface="Frutiger LT Com 65 Bold" charset="0"/>
                <a:cs typeface="Frutiger LT Com 65 Bold" charset="0"/>
                <a:sym typeface="Frutiger LT Com 65 Bold" charset="0"/>
              </a:rPr>
              <a:t>er</a:t>
            </a:r>
            <a:r>
              <a:rPr lang="en-US" altLang="nl-NL" sz="8000" dirty="0" smtClean="0">
                <a:latin typeface="Frutiger LT Com 65 Bold" charset="0"/>
                <a:ea typeface="Frutiger LT Com 65 Bold" charset="0"/>
                <a:cs typeface="Frutiger LT Com 65 Bold" charset="0"/>
                <a:sym typeface="Frutiger LT Com 65 Bold" charset="0"/>
              </a:rPr>
              <a:t> al </a:t>
            </a:r>
            <a:r>
              <a:rPr lang="en-US" altLang="nl-NL" sz="8000" dirty="0" err="1" smtClean="0">
                <a:latin typeface="Frutiger LT Com 65 Bold" charset="0"/>
                <a:ea typeface="Frutiger LT Com 65 Bold" charset="0"/>
                <a:cs typeface="Frutiger LT Com 65 Bold" charset="0"/>
                <a:sym typeface="Frutiger LT Com 65 Bold" charset="0"/>
              </a:rPr>
              <a:t>gedaan</a:t>
            </a:r>
            <a:r>
              <a:rPr lang="en-US" altLang="nl-NL" sz="8000" dirty="0" smtClean="0">
                <a:latin typeface="Frutiger LT Com 65 Bold" charset="0"/>
                <a:ea typeface="Frutiger LT Com 65 Bold" charset="0"/>
                <a:cs typeface="Frutiger LT Com 65 Bold" charset="0"/>
                <a:sym typeface="Frutiger LT Com 65 Bold" charset="0"/>
              </a:rPr>
              <a:t>?</a:t>
            </a:r>
            <a:endParaRPr lang="en-US" altLang="nl-NL" sz="8000" dirty="0">
              <a:latin typeface="Frutiger LT Com 65 Bold" charset="0"/>
              <a:ea typeface="Frutiger LT Com 65 Bold" charset="0"/>
              <a:cs typeface="Frutiger LT Com 65 Bold" charset="0"/>
              <a:sym typeface="Frutiger LT Com 65 Bold" charset="0"/>
            </a:endParaRPr>
          </a:p>
        </p:txBody>
      </p:sp>
      <p:sp>
        <p:nvSpPr>
          <p:cNvPr id="2" name="Rechthoek 1"/>
          <p:cNvSpPr/>
          <p:nvPr/>
        </p:nvSpPr>
        <p:spPr>
          <a:xfrm>
            <a:off x="1246784" y="4265712"/>
            <a:ext cx="20863048" cy="7540526"/>
          </a:xfrm>
          <a:prstGeom prst="rect">
            <a:avLst/>
          </a:prstGeom>
        </p:spPr>
        <p:txBody>
          <a:bodyPr wrap="square">
            <a:spAutoFit/>
          </a:bodyPr>
          <a:lstStyle/>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Jan/febr. 2018 </a:t>
            </a:r>
            <a:r>
              <a:rPr lang="nl-NL" sz="4400" dirty="0" smtClean="0">
                <a:latin typeface="Calibri" panose="020F0502020204030204" pitchFamily="34" charset="0"/>
                <a:ea typeface="Calibri" panose="020F0502020204030204" pitchFamily="34" charset="0"/>
                <a:cs typeface="Times New Roman" panose="02020603050405020304" pitchFamily="18" charset="0"/>
              </a:rPr>
              <a:t>	– 	Gesprekken met bewoners, raadsleden, bestuurders en ambtenaren</a:t>
            </a: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20 febr. 2018 </a:t>
            </a:r>
            <a:r>
              <a:rPr lang="nl-NL" sz="4400" dirty="0" smtClean="0">
                <a:latin typeface="Calibri" panose="020F0502020204030204" pitchFamily="34" charset="0"/>
                <a:ea typeface="Calibri" panose="020F0502020204030204" pitchFamily="34" charset="0"/>
                <a:cs typeface="Times New Roman" panose="02020603050405020304" pitchFamily="18" charset="0"/>
              </a:rPr>
              <a:t>	– 	Werksessie met extra bewoners, ambtenaren, raadsleden en 							wethouder</a:t>
            </a: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26 febr. 2018 </a:t>
            </a:r>
            <a:r>
              <a:rPr lang="nl-NL" sz="4400" dirty="0" smtClean="0">
                <a:latin typeface="Calibri" panose="020F0502020204030204" pitchFamily="34" charset="0"/>
                <a:ea typeface="Calibri" panose="020F0502020204030204" pitchFamily="34" charset="0"/>
                <a:cs typeface="Times New Roman" panose="02020603050405020304" pitchFamily="18" charset="0"/>
              </a:rPr>
              <a:t>	– 	Vervolgsessie met betrokken ambtenaren</a:t>
            </a: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20 maart 2018 </a:t>
            </a:r>
            <a:r>
              <a:rPr lang="nl-NL" sz="4400" dirty="0">
                <a:latin typeface="Calibri" panose="020F0502020204030204" pitchFamily="34" charset="0"/>
                <a:ea typeface="Calibri" panose="020F0502020204030204" pitchFamily="34" charset="0"/>
                <a:cs typeface="Times New Roman" panose="02020603050405020304" pitchFamily="18" charset="0"/>
              </a:rPr>
              <a:t>	</a:t>
            </a:r>
            <a:r>
              <a:rPr lang="nl-NL" sz="4400" dirty="0" smtClean="0">
                <a:latin typeface="Calibri" panose="020F0502020204030204" pitchFamily="34" charset="0"/>
                <a:ea typeface="Calibri" panose="020F0502020204030204" pitchFamily="34" charset="0"/>
                <a:cs typeface="Times New Roman" panose="02020603050405020304" pitchFamily="18" charset="0"/>
              </a:rPr>
              <a:t>– 	Raadsbrief met vervolgaanpak Dorpenbeleid</a:t>
            </a: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7 juni 2018	</a:t>
            </a:r>
            <a:r>
              <a:rPr lang="nl-NL" sz="4400" dirty="0">
                <a:latin typeface="Calibri" panose="020F0502020204030204" pitchFamily="34" charset="0"/>
                <a:ea typeface="Calibri" panose="020F0502020204030204" pitchFamily="34" charset="0"/>
                <a:cs typeface="Times New Roman" panose="02020603050405020304" pitchFamily="18" charset="0"/>
              </a:rPr>
              <a:t>	</a:t>
            </a:r>
            <a:r>
              <a:rPr lang="nl-NL" sz="4400" dirty="0" smtClean="0">
                <a:latin typeface="Calibri" panose="020F0502020204030204" pitchFamily="34" charset="0"/>
                <a:ea typeface="Calibri" panose="020F0502020204030204" pitchFamily="34" charset="0"/>
                <a:cs typeface="Times New Roman" panose="02020603050405020304" pitchFamily="18" charset="0"/>
              </a:rPr>
              <a:t>– </a:t>
            </a:r>
            <a:r>
              <a:rPr lang="nl-NL" sz="4400" dirty="0">
                <a:latin typeface="Calibri" panose="020F0502020204030204" pitchFamily="34" charset="0"/>
                <a:ea typeface="Calibri" panose="020F0502020204030204" pitchFamily="34" charset="0"/>
                <a:cs typeface="Times New Roman" panose="02020603050405020304" pitchFamily="18" charset="0"/>
              </a:rPr>
              <a:t>	P</a:t>
            </a:r>
            <a:r>
              <a:rPr lang="nl-NL" sz="4400" dirty="0" smtClean="0">
                <a:latin typeface="Calibri" panose="020F0502020204030204" pitchFamily="34" charset="0"/>
                <a:ea typeface="Calibri" panose="020F0502020204030204" pitchFamily="34" charset="0"/>
                <a:cs typeface="Times New Roman" panose="02020603050405020304" pitchFamily="18" charset="0"/>
              </a:rPr>
              <a:t>resentatie raadscommissie B&amp;M </a:t>
            </a:r>
          </a:p>
          <a:p>
            <a:pPr algn="l">
              <a:spcAft>
                <a:spcPts val="0"/>
              </a:spcAft>
            </a:pPr>
            <a:r>
              <a:rPr lang="nl-NL" sz="4400" dirty="0">
                <a:latin typeface="Calibri" panose="020F0502020204030204" pitchFamily="34" charset="0"/>
                <a:ea typeface="Calibri" panose="020F0502020204030204" pitchFamily="34" charset="0"/>
                <a:cs typeface="Times New Roman" panose="02020603050405020304" pitchFamily="18" charset="0"/>
              </a:rPr>
              <a:t>	</a:t>
            </a:r>
            <a:r>
              <a:rPr lang="nl-NL" sz="4400" dirty="0" smtClean="0">
                <a:latin typeface="Calibri" panose="020F0502020204030204" pitchFamily="34" charset="0"/>
                <a:ea typeface="Calibri" panose="020F0502020204030204" pitchFamily="34" charset="0"/>
                <a:cs typeface="Times New Roman" panose="02020603050405020304" pitchFamily="18" charset="0"/>
              </a:rPr>
              <a:t>				15 </a:t>
            </a:r>
            <a:r>
              <a:rPr lang="nl-NL" sz="4400" dirty="0" err="1" smtClean="0">
                <a:latin typeface="Calibri" panose="020F0502020204030204" pitchFamily="34" charset="0"/>
                <a:ea typeface="Calibri" panose="020F0502020204030204" pitchFamily="34" charset="0"/>
                <a:cs typeface="Times New Roman" panose="02020603050405020304" pitchFamily="18" charset="0"/>
              </a:rPr>
              <a:t>Wijdemeerse</a:t>
            </a:r>
            <a:r>
              <a:rPr lang="nl-NL" sz="4400" dirty="0" smtClean="0">
                <a:latin typeface="Calibri" panose="020F0502020204030204" pitchFamily="34" charset="0"/>
                <a:ea typeface="Calibri" panose="020F0502020204030204" pitchFamily="34" charset="0"/>
                <a:cs typeface="Times New Roman" panose="02020603050405020304" pitchFamily="18" charset="0"/>
              </a:rPr>
              <a:t> werkprincipes Kernenbeleid</a:t>
            </a: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27 nov. </a:t>
            </a:r>
            <a:r>
              <a:rPr lang="nl-NL" sz="4400" b="1" dirty="0">
                <a:latin typeface="Calibri" panose="020F0502020204030204" pitchFamily="34" charset="0"/>
                <a:ea typeface="Calibri" panose="020F0502020204030204" pitchFamily="34" charset="0"/>
                <a:cs typeface="Times New Roman" panose="02020603050405020304" pitchFamily="18" charset="0"/>
              </a:rPr>
              <a:t>2018</a:t>
            </a:r>
            <a:r>
              <a:rPr lang="nl-NL" sz="4400" dirty="0">
                <a:latin typeface="Calibri" panose="020F0502020204030204" pitchFamily="34" charset="0"/>
                <a:ea typeface="Calibri" panose="020F0502020204030204" pitchFamily="34" charset="0"/>
                <a:cs typeface="Times New Roman" panose="02020603050405020304" pitchFamily="18" charset="0"/>
              </a:rPr>
              <a:t>	</a:t>
            </a:r>
            <a:r>
              <a:rPr lang="nl-NL" sz="4400" dirty="0" smtClean="0">
                <a:latin typeface="Calibri" panose="020F0502020204030204" pitchFamily="34" charset="0"/>
                <a:ea typeface="Calibri" panose="020F0502020204030204" pitchFamily="34" charset="0"/>
                <a:cs typeface="Times New Roman" panose="02020603050405020304" pitchFamily="18" charset="0"/>
              </a:rPr>
              <a:t>– </a:t>
            </a:r>
            <a:r>
              <a:rPr lang="nl-NL" sz="4400" dirty="0">
                <a:latin typeface="Calibri" panose="020F0502020204030204" pitchFamily="34" charset="0"/>
                <a:ea typeface="Calibri" panose="020F0502020204030204" pitchFamily="34" charset="0"/>
                <a:cs typeface="Times New Roman" panose="02020603050405020304" pitchFamily="18" charset="0"/>
              </a:rPr>
              <a:t>	B</a:t>
            </a:r>
            <a:r>
              <a:rPr lang="nl-NL" sz="4400" dirty="0" smtClean="0">
                <a:latin typeface="Calibri" panose="020F0502020204030204" pitchFamily="34" charset="0"/>
                <a:ea typeface="Calibri" panose="020F0502020204030204" pitchFamily="34" charset="0"/>
                <a:cs typeface="Times New Roman" panose="02020603050405020304" pitchFamily="18" charset="0"/>
              </a:rPr>
              <a:t>espreking in commissie RE</a:t>
            </a:r>
            <a:endParaRPr lang="nl-NL" sz="44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l">
              <a:spcAft>
                <a:spcPts val="0"/>
              </a:spcAft>
            </a:pPr>
            <a:r>
              <a:rPr lang="nl-NL" sz="4400" b="1" dirty="0" smtClean="0">
                <a:latin typeface="Calibri" panose="020F0502020204030204" pitchFamily="34" charset="0"/>
                <a:ea typeface="Calibri" panose="020F0502020204030204" pitchFamily="34" charset="0"/>
                <a:cs typeface="Times New Roman" panose="02020603050405020304" pitchFamily="18" charset="0"/>
              </a:rPr>
              <a:t>13 dec. 2018 </a:t>
            </a:r>
            <a:r>
              <a:rPr lang="nl-NL" sz="4400" dirty="0" smtClean="0">
                <a:latin typeface="Calibri" panose="020F0502020204030204" pitchFamily="34" charset="0"/>
                <a:ea typeface="Calibri" panose="020F0502020204030204" pitchFamily="34" charset="0"/>
                <a:cs typeface="Times New Roman" panose="02020603050405020304" pitchFamily="18" charset="0"/>
              </a:rPr>
              <a:t>	– 	Raadsbesluit budget plus amendement </a:t>
            </a:r>
          </a:p>
          <a:p>
            <a:pPr algn="l">
              <a:spcAft>
                <a:spcPts val="0"/>
              </a:spcAft>
            </a:pPr>
            <a:endParaRPr lang="nl-NL" sz="44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l">
              <a:spcAft>
                <a:spcPts val="0"/>
              </a:spcAft>
            </a:pPr>
            <a:endParaRPr lang="nl-NL" sz="4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48139005"/>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0"/>
                                  </p:stCondLst>
                                  <p:endCondLst>
                                    <p:cond evt="begin" delay="0">
                                      <p:tn val="5"/>
                                    </p:cond>
                                  </p:endCondLst>
                                  <p:iterate type="lt">
                                    <p:tmAbs val="75"/>
                                  </p:iterate>
                                  <p:childTnLst>
                                    <p:set>
                                      <p:cBhvr>
                                        <p:cTn id="6" dur="1" fill="hold">
                                          <p:stCondLst>
                                            <p:cond delay="74"/>
                                          </p:stCondLst>
                                        </p:cTn>
                                        <p:tgtEl>
                                          <p:spTgt spid="6145"/>
                                        </p:tgtEl>
                                        <p:attrNameLst>
                                          <p:attrName>style.visibility</p:attrName>
                                        </p:attrNameLst>
                                      </p:cBhvr>
                                      <p:to>
                                        <p:strVal val="visible"/>
                                      </p:to>
                                    </p:set>
                                  </p:childTnLst>
                                </p:cTn>
                              </p:par>
                            </p:childTnLst>
                          </p:cTn>
                        </p:par>
                        <p:par>
                          <p:cTn id="7" fill="hold" nodeType="afterGroup">
                            <p:stCondLst>
                              <p:cond delay="75"/>
                            </p:stCondLst>
                            <p:childTnLst>
                              <p:par>
                                <p:cTn id="8" presetID="1" presetClass="entr" presetSubtype="0" fill="hold" grpId="0" nodeType="afterEffect">
                                  <p:stCondLst>
                                    <p:cond delay="0"/>
                                  </p:stCondLst>
                                  <p:iterate type="lt">
                                    <p:tmAbs val="75"/>
                                  </p:iterate>
                                  <p:childTnLst>
                                    <p:set>
                                      <p:cBhvr>
                                        <p:cTn id="9" dur="1" fill="hold">
                                          <p:stCondLst>
                                            <p:cond delay="74"/>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autoUpdateAnimBg="0"/>
      <p:bldP spid="614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015192" y="521296"/>
            <a:ext cx="14689632" cy="936104"/>
          </a:xfrm>
        </p:spPr>
        <p:txBody>
          <a:bodyPr>
            <a:noAutofit/>
          </a:bodyPr>
          <a:lstStyle/>
          <a:p>
            <a:r>
              <a:rPr lang="nl-NL" sz="6600" dirty="0" smtClean="0"/>
              <a:t>Missie en visie </a:t>
            </a:r>
            <a:br>
              <a:rPr lang="nl-NL" sz="6600" dirty="0" smtClean="0"/>
            </a:br>
            <a:r>
              <a:rPr lang="nl-NL" sz="6600" dirty="0" smtClean="0"/>
              <a:t>Dorpenbeleid Wijdemeren</a:t>
            </a:r>
            <a:endParaRPr lang="nl-NL" sz="6600" dirty="0"/>
          </a:p>
        </p:txBody>
      </p:sp>
      <p:sp>
        <p:nvSpPr>
          <p:cNvPr id="6" name="Rechthoek 5"/>
          <p:cNvSpPr/>
          <p:nvPr/>
        </p:nvSpPr>
        <p:spPr>
          <a:xfrm>
            <a:off x="1030760" y="4330156"/>
            <a:ext cx="17329248" cy="8273034"/>
          </a:xfrm>
          <a:prstGeom prst="rect">
            <a:avLst/>
          </a:prstGeom>
        </p:spPr>
        <p:txBody>
          <a:bodyPr wrap="square">
            <a:spAutoFit/>
          </a:bodyPr>
          <a:lstStyle/>
          <a:p>
            <a:pPr lvl="0" algn="l" defTabSz="457200" fontAlgn="auto">
              <a:spcBef>
                <a:spcPct val="20000"/>
              </a:spcBef>
              <a:spcAft>
                <a:spcPts val="0"/>
              </a:spcAft>
              <a:buClr>
                <a:srgbClr val="253750"/>
              </a:buClr>
            </a:pPr>
            <a:r>
              <a:rPr lang="nl-NL" sz="5400" b="1" dirty="0" smtClean="0">
                <a:solidFill>
                  <a:schemeClr val="tx2"/>
                </a:solidFill>
                <a:latin typeface="Calibri"/>
              </a:rPr>
              <a:t>Missie</a:t>
            </a:r>
          </a:p>
          <a:p>
            <a:pPr lvl="0" algn="l" defTabSz="457200" fontAlgn="auto">
              <a:spcBef>
                <a:spcPct val="20000"/>
              </a:spcBef>
              <a:spcAft>
                <a:spcPts val="0"/>
              </a:spcAft>
              <a:buClr>
                <a:srgbClr val="253750"/>
              </a:buClr>
            </a:pPr>
            <a:r>
              <a:rPr lang="nl-NL" sz="4800" dirty="0" smtClean="0">
                <a:solidFill>
                  <a:schemeClr val="tx2"/>
                </a:solidFill>
                <a:latin typeface="Calibri"/>
              </a:rPr>
              <a:t>We stimuleren de eigen kracht van inwoners en medewerkers om samen onze dorpen krachtig te maken en te houden, we willen de invloed van onze bewoners vergroten en het realiseren van initiatieven mogelijk maken. Iedereen doet mee. </a:t>
            </a:r>
          </a:p>
          <a:p>
            <a:pPr algn="l" defTabSz="457200" fontAlgn="auto">
              <a:spcBef>
                <a:spcPct val="20000"/>
              </a:spcBef>
              <a:spcAft>
                <a:spcPts val="0"/>
              </a:spcAft>
              <a:buClr>
                <a:srgbClr val="253750"/>
              </a:buClr>
            </a:pPr>
            <a:endParaRPr lang="nl-NL" sz="4800" dirty="0">
              <a:solidFill>
                <a:schemeClr val="tx2"/>
              </a:solidFill>
              <a:latin typeface="Calibri"/>
            </a:endParaRPr>
          </a:p>
          <a:p>
            <a:pPr algn="l" defTabSz="457200" fontAlgn="auto">
              <a:spcBef>
                <a:spcPct val="20000"/>
              </a:spcBef>
              <a:spcAft>
                <a:spcPts val="0"/>
              </a:spcAft>
              <a:buClr>
                <a:srgbClr val="253750"/>
              </a:buClr>
            </a:pPr>
            <a:r>
              <a:rPr lang="nl-NL" sz="5400" b="1" dirty="0" smtClean="0">
                <a:solidFill>
                  <a:schemeClr val="tx2"/>
                </a:solidFill>
                <a:latin typeface="Calibri"/>
              </a:rPr>
              <a:t>Visie</a:t>
            </a:r>
          </a:p>
          <a:p>
            <a:pPr algn="l" defTabSz="457200" fontAlgn="auto">
              <a:spcBef>
                <a:spcPct val="20000"/>
              </a:spcBef>
              <a:spcAft>
                <a:spcPts val="0"/>
              </a:spcAft>
              <a:buClr>
                <a:srgbClr val="253750"/>
              </a:buClr>
            </a:pPr>
            <a:r>
              <a:rPr lang="nl-NL" sz="4800" dirty="0" smtClean="0">
                <a:solidFill>
                  <a:schemeClr val="tx2"/>
                </a:solidFill>
                <a:latin typeface="Calibri"/>
              </a:rPr>
              <a:t>We gaan voor een sterke samenwerkingsorganisatie, met een </a:t>
            </a:r>
            <a:r>
              <a:rPr lang="nl-NL" sz="4800" dirty="0">
                <a:solidFill>
                  <a:schemeClr val="tx2"/>
                </a:solidFill>
                <a:latin typeface="Calibri"/>
              </a:rPr>
              <a:t>echte en een hechte </a:t>
            </a:r>
            <a:r>
              <a:rPr lang="nl-NL" sz="4800" dirty="0" smtClean="0">
                <a:solidFill>
                  <a:schemeClr val="tx2"/>
                </a:solidFill>
                <a:latin typeface="Calibri"/>
              </a:rPr>
              <a:t>relatie, zodat we de toekomstige uitdagingen aankunnen. </a:t>
            </a:r>
            <a:endParaRPr lang="nl-NL" sz="4800" dirty="0">
              <a:solidFill>
                <a:schemeClr val="tx2"/>
              </a:solidFill>
              <a:latin typeface="Calibri"/>
            </a:endParaRPr>
          </a:p>
        </p:txBody>
      </p:sp>
    </p:spTree>
    <p:extLst>
      <p:ext uri="{BB962C8B-B14F-4D97-AF65-F5344CB8AC3E}">
        <p14:creationId xmlns:p14="http://schemas.microsoft.com/office/powerpoint/2010/main" val="153104930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327904" y="1745432"/>
            <a:ext cx="14689632" cy="2286000"/>
          </a:xfrm>
        </p:spPr>
        <p:txBody>
          <a:bodyPr>
            <a:noAutofit/>
          </a:bodyPr>
          <a:lstStyle/>
          <a:p>
            <a:r>
              <a:rPr lang="nl-NL" sz="6600" dirty="0" smtClean="0"/>
              <a:t>De dorpen van Wijdemeren</a:t>
            </a:r>
            <a:endParaRPr lang="nl-NL" sz="6600" dirty="0"/>
          </a:p>
        </p:txBody>
      </p:sp>
      <p:pic>
        <p:nvPicPr>
          <p:cNvPr id="1026" name="60FB2D11-6CCD-403D-806D-B3028B40E4AD" descr="0713AFFB-9E1D-4656-9706-0E8D7F4A92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8466" y="4057650"/>
            <a:ext cx="6238875" cy="965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fgeronde rechthoek 4"/>
          <p:cNvSpPr/>
          <p:nvPr/>
        </p:nvSpPr>
        <p:spPr bwMode="auto">
          <a:xfrm>
            <a:off x="4846067" y="4337720"/>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a:t>Nederhorst </a:t>
            </a:r>
            <a:r>
              <a:rPr lang="nl-NL" sz="1800" b="1" dirty="0" smtClean="0"/>
              <a:t>Den </a:t>
            </a:r>
            <a:r>
              <a:rPr lang="nl-NL" sz="1800" b="1" dirty="0"/>
              <a:t>Berg</a:t>
            </a:r>
            <a:endParaRPr lang="nl-NL" sz="1800" dirty="0"/>
          </a:p>
          <a:p>
            <a:r>
              <a:rPr lang="nl-NL" sz="2000" dirty="0"/>
              <a:t> </a:t>
            </a:r>
          </a:p>
          <a:p>
            <a:pPr marL="571500" indent="-571500" algn="l">
              <a:buFont typeface="Arial" panose="020B0604020202020204" pitchFamily="34" charset="0"/>
              <a:buChar char="•"/>
            </a:pPr>
            <a:r>
              <a:rPr lang="nl-NL" sz="1800" dirty="0"/>
              <a:t>Inwoners: </a:t>
            </a:r>
            <a:r>
              <a:rPr lang="nl-NL" sz="1800" dirty="0" smtClean="0"/>
              <a:t>5325</a:t>
            </a:r>
            <a:endParaRPr lang="nl-NL" sz="1800" dirty="0"/>
          </a:p>
          <a:p>
            <a:pPr marL="571500" indent="-571500" algn="l">
              <a:buFont typeface="Arial" panose="020B0604020202020204" pitchFamily="34" charset="0"/>
              <a:buChar char="•"/>
            </a:pPr>
            <a:r>
              <a:rPr lang="nl-NL" sz="1800" dirty="0"/>
              <a:t>Scholen: 3</a:t>
            </a:r>
          </a:p>
          <a:p>
            <a:pPr marL="571500" indent="-571500" algn="l">
              <a:buFont typeface="Arial" panose="020B0604020202020204" pitchFamily="34" charset="0"/>
              <a:buChar char="•"/>
            </a:pPr>
            <a:r>
              <a:rPr lang="nl-NL" sz="1800" dirty="0"/>
              <a:t>Sportverenigingen: 17</a:t>
            </a:r>
          </a:p>
          <a:p>
            <a:pPr marL="571500" indent="-571500" algn="l">
              <a:buFont typeface="Arial" panose="020B0604020202020204" pitchFamily="34" charset="0"/>
              <a:buChar char="•"/>
            </a:pPr>
            <a:r>
              <a:rPr lang="nl-NL" sz="1800" dirty="0"/>
              <a:t>Kerken: 5</a:t>
            </a:r>
          </a:p>
          <a:p>
            <a:pPr marL="571500" indent="-571500" algn="l">
              <a:buFont typeface="Arial" panose="020B0604020202020204" pitchFamily="34" charset="0"/>
              <a:buChar char="•"/>
            </a:pPr>
            <a:r>
              <a:rPr lang="nl-NL" sz="1800" dirty="0" smtClean="0"/>
              <a:t>Cultuur/recreatie/</a:t>
            </a:r>
          </a:p>
          <a:p>
            <a:pPr lvl="1" algn="l"/>
            <a:r>
              <a:rPr lang="nl-NL" sz="1800" dirty="0" smtClean="0"/>
              <a:t>  muziek/maatschappelijk </a:t>
            </a:r>
            <a:r>
              <a:rPr lang="nl-NL" sz="1800" dirty="0"/>
              <a:t>: 20</a:t>
            </a:r>
          </a:p>
          <a:p>
            <a:pPr marL="571500" indent="-571500" algn="l">
              <a:buFont typeface="Arial" panose="020B0604020202020204" pitchFamily="34" charset="0"/>
              <a:buChar char="•"/>
            </a:pPr>
            <a:r>
              <a:rPr lang="nl-NL" sz="1800" dirty="0"/>
              <a:t>Appelboomprojecten: 46</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sp>
        <p:nvSpPr>
          <p:cNvPr id="8" name="Afgeronde rechthoek 7"/>
          <p:cNvSpPr/>
          <p:nvPr/>
        </p:nvSpPr>
        <p:spPr bwMode="auto">
          <a:xfrm>
            <a:off x="255178" y="7669765"/>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a:t>Kortenhoef</a:t>
            </a:r>
            <a:endParaRPr lang="nl-NL" sz="1800" dirty="0"/>
          </a:p>
          <a:p>
            <a:r>
              <a:rPr lang="nl-NL" sz="1800" b="1" dirty="0"/>
              <a:t> </a:t>
            </a:r>
            <a:endParaRPr lang="nl-NL" sz="1800" dirty="0"/>
          </a:p>
          <a:p>
            <a:pPr marL="285750" indent="-285750" algn="l">
              <a:buFont typeface="Arial" panose="020B0604020202020204" pitchFamily="34" charset="0"/>
              <a:buChar char="•"/>
            </a:pPr>
            <a:r>
              <a:rPr lang="nl-NL" sz="1800" dirty="0"/>
              <a:t>Inwoners: </a:t>
            </a:r>
            <a:r>
              <a:rPr lang="nl-NL" sz="1800" dirty="0" smtClean="0"/>
              <a:t>6805</a:t>
            </a:r>
            <a:endParaRPr lang="nl-NL" sz="1800" dirty="0"/>
          </a:p>
          <a:p>
            <a:pPr marL="285750" indent="-285750" algn="l">
              <a:buFont typeface="Arial" panose="020B0604020202020204" pitchFamily="34" charset="0"/>
              <a:buChar char="•"/>
            </a:pPr>
            <a:r>
              <a:rPr lang="nl-NL" sz="1800" dirty="0"/>
              <a:t>Scholen: 3</a:t>
            </a:r>
          </a:p>
          <a:p>
            <a:pPr marL="285750" indent="-285750" algn="l">
              <a:buFont typeface="Arial" panose="020B0604020202020204" pitchFamily="34" charset="0"/>
              <a:buChar char="•"/>
            </a:pPr>
            <a:r>
              <a:rPr lang="nl-NL" sz="1800" dirty="0"/>
              <a:t>Sportverenigingen:10</a:t>
            </a:r>
          </a:p>
          <a:p>
            <a:pPr marL="285750" indent="-285750" algn="l">
              <a:buFont typeface="Arial" panose="020B0604020202020204" pitchFamily="34" charset="0"/>
              <a:buChar char="•"/>
            </a:pPr>
            <a:r>
              <a:rPr lang="nl-NL" sz="1800" dirty="0"/>
              <a:t>Kerken: 4</a:t>
            </a:r>
          </a:p>
          <a:p>
            <a:pPr marL="285750" indent="-285750" algn="l">
              <a:buFont typeface="Arial" panose="020B0604020202020204" pitchFamily="34" charset="0"/>
              <a:buChar char="•"/>
            </a:pPr>
            <a:r>
              <a:rPr lang="nl-NL" sz="1800" dirty="0" smtClean="0"/>
              <a:t>Cultuur/recreatie/</a:t>
            </a:r>
          </a:p>
          <a:p>
            <a:pPr algn="l"/>
            <a:r>
              <a:rPr lang="nl-NL" sz="1800" dirty="0" smtClean="0"/>
              <a:t>    muziek/maatschappelijk </a:t>
            </a:r>
            <a:r>
              <a:rPr lang="nl-NL" sz="1800" dirty="0"/>
              <a:t>: 26</a:t>
            </a:r>
          </a:p>
          <a:p>
            <a:pPr marL="285750" indent="-285750" algn="l">
              <a:buFont typeface="Arial" panose="020B0604020202020204" pitchFamily="34" charset="0"/>
              <a:buChar char="•"/>
            </a:pPr>
            <a:r>
              <a:rPr lang="nl-NL" sz="1800" dirty="0"/>
              <a:t>Appelboomprojecten: 41</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sp>
        <p:nvSpPr>
          <p:cNvPr id="16" name="Afgeronde rechthoek 15"/>
          <p:cNvSpPr/>
          <p:nvPr/>
        </p:nvSpPr>
        <p:spPr bwMode="auto">
          <a:xfrm>
            <a:off x="15456965" y="9954344"/>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smtClean="0"/>
              <a:t>’s-Graveland</a:t>
            </a:r>
            <a:endParaRPr lang="nl-NL" sz="1800" dirty="0"/>
          </a:p>
          <a:p>
            <a:r>
              <a:rPr lang="nl-NL" sz="1800" dirty="0"/>
              <a:t> </a:t>
            </a:r>
          </a:p>
          <a:p>
            <a:pPr marL="285750" indent="-285750" algn="l">
              <a:buFont typeface="Arial" panose="020B0604020202020204" pitchFamily="34" charset="0"/>
              <a:buChar char="•"/>
            </a:pPr>
            <a:r>
              <a:rPr lang="nl-NL" sz="1800" dirty="0"/>
              <a:t>Inwoners: </a:t>
            </a:r>
            <a:r>
              <a:rPr lang="nl-NL" sz="1800" dirty="0" smtClean="0"/>
              <a:t>1245</a:t>
            </a:r>
            <a:endParaRPr lang="nl-NL" sz="1800" dirty="0"/>
          </a:p>
          <a:p>
            <a:pPr marL="285750" indent="-285750" algn="l">
              <a:buFont typeface="Arial" panose="020B0604020202020204" pitchFamily="34" charset="0"/>
              <a:buChar char="•"/>
            </a:pPr>
            <a:r>
              <a:rPr lang="nl-NL" sz="1800" dirty="0"/>
              <a:t>Scholen: 1</a:t>
            </a:r>
          </a:p>
          <a:p>
            <a:pPr marL="285750" indent="-285750" algn="l">
              <a:buFont typeface="Arial" panose="020B0604020202020204" pitchFamily="34" charset="0"/>
              <a:buChar char="•"/>
            </a:pPr>
            <a:r>
              <a:rPr lang="nl-NL" sz="1800" dirty="0"/>
              <a:t>Sportverenigingen: 1</a:t>
            </a:r>
          </a:p>
          <a:p>
            <a:pPr marL="285750" indent="-285750" algn="l">
              <a:buFont typeface="Arial" panose="020B0604020202020204" pitchFamily="34" charset="0"/>
              <a:buChar char="•"/>
            </a:pPr>
            <a:r>
              <a:rPr lang="nl-NL" sz="1800" dirty="0"/>
              <a:t>Kerken: 2</a:t>
            </a:r>
          </a:p>
          <a:p>
            <a:pPr marL="285750" indent="-285750" algn="l">
              <a:buFont typeface="Arial" panose="020B0604020202020204" pitchFamily="34" charset="0"/>
              <a:buChar char="•"/>
            </a:pPr>
            <a:r>
              <a:rPr lang="nl-NL" sz="1800" dirty="0"/>
              <a:t>Cultuur/recreatie/muziek</a:t>
            </a:r>
            <a:r>
              <a:rPr lang="nl-NL" sz="1800" dirty="0" smtClean="0"/>
              <a:t>/</a:t>
            </a:r>
          </a:p>
          <a:p>
            <a:pPr algn="l"/>
            <a:r>
              <a:rPr lang="nl-NL" sz="1800" dirty="0" smtClean="0"/>
              <a:t>     maatschappelijk</a:t>
            </a:r>
            <a:r>
              <a:rPr lang="nl-NL" sz="1800" dirty="0"/>
              <a:t>: 4</a:t>
            </a:r>
          </a:p>
          <a:p>
            <a:pPr marL="285750" indent="-285750" algn="l">
              <a:buFont typeface="Arial" panose="020B0604020202020204" pitchFamily="34" charset="0"/>
              <a:buChar char="•"/>
            </a:pPr>
            <a:r>
              <a:rPr lang="nl-NL" sz="1800" dirty="0"/>
              <a:t>Appelboomprojecten: 11</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sp>
        <p:nvSpPr>
          <p:cNvPr id="17" name="Afgeronde rechthoek 16"/>
          <p:cNvSpPr/>
          <p:nvPr/>
        </p:nvSpPr>
        <p:spPr bwMode="auto">
          <a:xfrm>
            <a:off x="19275447" y="3680520"/>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a:t>Ankeveen</a:t>
            </a:r>
            <a:endParaRPr lang="nl-NL" sz="1800" dirty="0"/>
          </a:p>
          <a:p>
            <a:r>
              <a:rPr lang="nl-NL" sz="1800" dirty="0"/>
              <a:t> </a:t>
            </a:r>
          </a:p>
          <a:p>
            <a:pPr marL="285750" indent="-285750" algn="l">
              <a:buFont typeface="Arial" panose="020B0604020202020204" pitchFamily="34" charset="0"/>
              <a:buChar char="•"/>
            </a:pPr>
            <a:r>
              <a:rPr lang="nl-NL" sz="1800" dirty="0"/>
              <a:t>Inwoners: </a:t>
            </a:r>
            <a:r>
              <a:rPr lang="nl-NL" sz="1800" dirty="0" smtClean="0"/>
              <a:t>1520</a:t>
            </a:r>
            <a:endParaRPr lang="nl-NL" sz="1800" dirty="0"/>
          </a:p>
          <a:p>
            <a:pPr marL="285750" indent="-285750" algn="l">
              <a:buFont typeface="Arial" panose="020B0604020202020204" pitchFamily="34" charset="0"/>
              <a:buChar char="•"/>
            </a:pPr>
            <a:r>
              <a:rPr lang="nl-NL" sz="1800" dirty="0"/>
              <a:t>Scholen en kinderopvang: 2</a:t>
            </a:r>
          </a:p>
          <a:p>
            <a:pPr marL="285750" indent="-285750" algn="l">
              <a:buFont typeface="Arial" panose="020B0604020202020204" pitchFamily="34" charset="0"/>
              <a:buChar char="•"/>
            </a:pPr>
            <a:r>
              <a:rPr lang="nl-NL" sz="1800" dirty="0"/>
              <a:t>Sportverenigingen: 9</a:t>
            </a:r>
          </a:p>
          <a:p>
            <a:pPr marL="285750" indent="-285750" algn="l">
              <a:buFont typeface="Arial" panose="020B0604020202020204" pitchFamily="34" charset="0"/>
              <a:buChar char="•"/>
            </a:pPr>
            <a:r>
              <a:rPr lang="nl-NL" sz="1800" dirty="0"/>
              <a:t>Kerken: 1</a:t>
            </a:r>
          </a:p>
          <a:p>
            <a:pPr marL="285750" indent="-285750" algn="l">
              <a:buFont typeface="Arial" panose="020B0604020202020204" pitchFamily="34" charset="0"/>
              <a:buChar char="•"/>
            </a:pPr>
            <a:r>
              <a:rPr lang="nl-NL" sz="1800" dirty="0"/>
              <a:t>Cultuur/recreatie/muziek</a:t>
            </a:r>
            <a:r>
              <a:rPr lang="nl-NL" sz="1800" dirty="0" smtClean="0"/>
              <a:t>/</a:t>
            </a:r>
          </a:p>
          <a:p>
            <a:pPr algn="l"/>
            <a:r>
              <a:rPr lang="nl-NL" sz="1800" dirty="0"/>
              <a:t> </a:t>
            </a:r>
            <a:r>
              <a:rPr lang="nl-NL" sz="1800" dirty="0" smtClean="0"/>
              <a:t>   maatschappelijk </a:t>
            </a:r>
            <a:r>
              <a:rPr lang="nl-NL" sz="1800" dirty="0"/>
              <a:t>: 10</a:t>
            </a:r>
          </a:p>
          <a:p>
            <a:pPr marL="285750" indent="-285750" algn="l">
              <a:buFont typeface="Arial" panose="020B0604020202020204" pitchFamily="34" charset="0"/>
              <a:buChar char="•"/>
            </a:pPr>
            <a:r>
              <a:rPr lang="nl-NL" sz="1800" dirty="0"/>
              <a:t>Appelboomprojecten: 6</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pic>
        <p:nvPicPr>
          <p:cNvPr id="15" name="Afbeelding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60" y="3680520"/>
            <a:ext cx="5450493" cy="3951166"/>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18" name="Afbeelding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72046" y="9103983"/>
            <a:ext cx="5599290" cy="4199468"/>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19" name="Afbeelding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66691" y="3355239"/>
            <a:ext cx="5726465" cy="4294849"/>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21" name="Afbeelding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96056" y="9700260"/>
            <a:ext cx="5722467" cy="3820535"/>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34791539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327904" y="1745432"/>
            <a:ext cx="14689632" cy="2286000"/>
          </a:xfrm>
        </p:spPr>
        <p:txBody>
          <a:bodyPr>
            <a:noAutofit/>
          </a:bodyPr>
          <a:lstStyle/>
          <a:p>
            <a:r>
              <a:rPr lang="nl-NL" sz="6600" dirty="0" smtClean="0"/>
              <a:t>De dorpen van Wijdemeren</a:t>
            </a:r>
            <a:endParaRPr lang="nl-NL" sz="6600" dirty="0"/>
          </a:p>
        </p:txBody>
      </p:sp>
      <p:pic>
        <p:nvPicPr>
          <p:cNvPr id="1026" name="60FB2D11-6CCD-403D-806D-B3028B40E4AD" descr="0713AFFB-9E1D-4656-9706-0E8D7F4A92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8466" y="4057650"/>
            <a:ext cx="6238875" cy="965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fgeronde rechthoek 11"/>
          <p:cNvSpPr/>
          <p:nvPr/>
        </p:nvSpPr>
        <p:spPr bwMode="auto">
          <a:xfrm>
            <a:off x="19320792" y="4030621"/>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smtClean="0"/>
              <a:t>Nieuw-Loosdrecht </a:t>
            </a:r>
          </a:p>
          <a:p>
            <a:r>
              <a:rPr lang="nl-NL" sz="1800" b="1" dirty="0" smtClean="0"/>
              <a:t>(</a:t>
            </a:r>
            <a:r>
              <a:rPr lang="nl-NL" sz="1800" b="1" dirty="0"/>
              <a:t>Boomhoek en </a:t>
            </a:r>
            <a:r>
              <a:rPr lang="nl-NL" sz="1800" b="1" dirty="0" err="1"/>
              <a:t>Muyeveld</a:t>
            </a:r>
            <a:r>
              <a:rPr lang="nl-NL" sz="1800" b="1" dirty="0"/>
              <a:t>)</a:t>
            </a:r>
            <a:endParaRPr lang="nl-NL" sz="1800" dirty="0"/>
          </a:p>
          <a:p>
            <a:r>
              <a:rPr lang="nl-NL" sz="1800" dirty="0"/>
              <a:t> </a:t>
            </a:r>
          </a:p>
          <a:p>
            <a:pPr marL="285750" indent="-285750" algn="l">
              <a:buFont typeface="Arial" panose="020B0604020202020204" pitchFamily="34" charset="0"/>
              <a:buChar char="•"/>
            </a:pPr>
            <a:r>
              <a:rPr lang="nl-NL" sz="1800" dirty="0"/>
              <a:t>Inwoners: </a:t>
            </a:r>
            <a:r>
              <a:rPr lang="nl-NL" sz="1800" dirty="0" smtClean="0"/>
              <a:t>6525</a:t>
            </a:r>
            <a:endParaRPr lang="nl-NL" sz="1800" dirty="0"/>
          </a:p>
          <a:p>
            <a:pPr marL="285750" indent="-285750" algn="l">
              <a:buFont typeface="Arial" panose="020B0604020202020204" pitchFamily="34" charset="0"/>
              <a:buChar char="•"/>
            </a:pPr>
            <a:r>
              <a:rPr lang="nl-NL" sz="1800" dirty="0"/>
              <a:t>Scholen en kinderopvang: 6</a:t>
            </a:r>
          </a:p>
          <a:p>
            <a:pPr marL="285750" indent="-285750" algn="l">
              <a:buFont typeface="Arial" panose="020B0604020202020204" pitchFamily="34" charset="0"/>
              <a:buChar char="•"/>
            </a:pPr>
            <a:r>
              <a:rPr lang="nl-NL" sz="1800" dirty="0"/>
              <a:t>Sportverenigingen:17</a:t>
            </a:r>
          </a:p>
          <a:p>
            <a:pPr marL="285750" indent="-285750" algn="l">
              <a:buFont typeface="Arial" panose="020B0604020202020204" pitchFamily="34" charset="0"/>
              <a:buChar char="•"/>
            </a:pPr>
            <a:r>
              <a:rPr lang="nl-NL" sz="1800" dirty="0"/>
              <a:t>Kerken: 3</a:t>
            </a:r>
          </a:p>
          <a:p>
            <a:pPr marL="285750" indent="-285750" algn="l">
              <a:buFont typeface="Arial" panose="020B0604020202020204" pitchFamily="34" charset="0"/>
              <a:buChar char="•"/>
            </a:pPr>
            <a:r>
              <a:rPr lang="nl-NL" sz="1800" dirty="0"/>
              <a:t>Cultuur/recreatie/muziek</a:t>
            </a:r>
            <a:r>
              <a:rPr lang="nl-NL" sz="1800" dirty="0" smtClean="0"/>
              <a:t>/</a:t>
            </a:r>
          </a:p>
          <a:p>
            <a:pPr marL="285750" indent="-285750" algn="l">
              <a:buFont typeface="Arial" panose="020B0604020202020204" pitchFamily="34" charset="0"/>
              <a:buChar char="•"/>
            </a:pPr>
            <a:r>
              <a:rPr lang="nl-NL" sz="1800" dirty="0" smtClean="0"/>
              <a:t>maatschappelijk </a:t>
            </a:r>
            <a:r>
              <a:rPr lang="nl-NL" sz="1800" dirty="0"/>
              <a:t>:21</a:t>
            </a:r>
          </a:p>
          <a:p>
            <a:pPr marL="285750" indent="-285750" algn="l">
              <a:buFont typeface="Arial" panose="020B0604020202020204" pitchFamily="34" charset="0"/>
              <a:buChar char="•"/>
            </a:pPr>
            <a:r>
              <a:rPr lang="nl-NL" sz="1800" dirty="0"/>
              <a:t>Appelboomprojecten: 41 (nieuw en oud)</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sp>
        <p:nvSpPr>
          <p:cNvPr id="13" name="Afgeronde rechthoek 12"/>
          <p:cNvSpPr/>
          <p:nvPr/>
        </p:nvSpPr>
        <p:spPr bwMode="auto">
          <a:xfrm>
            <a:off x="14687822" y="9738320"/>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smtClean="0"/>
              <a:t>Oud-Loosdrecht </a:t>
            </a:r>
            <a:endParaRPr lang="nl-NL" sz="1800" dirty="0"/>
          </a:p>
          <a:p>
            <a:r>
              <a:rPr lang="nl-NL" sz="1800" dirty="0"/>
              <a:t> </a:t>
            </a:r>
          </a:p>
          <a:p>
            <a:pPr marL="285750" indent="-285750" algn="l">
              <a:buFont typeface="Arial" panose="020B0604020202020204" pitchFamily="34" charset="0"/>
              <a:buChar char="•"/>
            </a:pPr>
            <a:r>
              <a:rPr lang="nl-NL" sz="1800" dirty="0"/>
              <a:t>Inwoners: </a:t>
            </a:r>
            <a:r>
              <a:rPr lang="nl-NL" sz="1800" dirty="0" smtClean="0"/>
              <a:t>2055</a:t>
            </a:r>
            <a:endParaRPr lang="nl-NL" sz="1800" dirty="0"/>
          </a:p>
          <a:p>
            <a:pPr marL="285750" indent="-285750" algn="l">
              <a:buFont typeface="Arial" panose="020B0604020202020204" pitchFamily="34" charset="0"/>
              <a:buChar char="•"/>
            </a:pPr>
            <a:r>
              <a:rPr lang="nl-NL" sz="1800" dirty="0"/>
              <a:t>Scholen en kinderopvang</a:t>
            </a:r>
            <a:r>
              <a:rPr lang="nl-NL" sz="1800" dirty="0" smtClean="0"/>
              <a:t>: 1</a:t>
            </a:r>
            <a:endParaRPr lang="nl-NL" sz="1800" dirty="0"/>
          </a:p>
          <a:p>
            <a:pPr marL="285750" indent="-285750" algn="l">
              <a:buFont typeface="Arial" panose="020B0604020202020204" pitchFamily="34" charset="0"/>
              <a:buChar char="•"/>
            </a:pPr>
            <a:r>
              <a:rPr lang="nl-NL" sz="1800" dirty="0"/>
              <a:t>Sportverenigingen</a:t>
            </a:r>
            <a:r>
              <a:rPr lang="nl-NL" sz="1800" dirty="0" smtClean="0"/>
              <a:t>: 3</a:t>
            </a:r>
            <a:endParaRPr lang="nl-NL" sz="1800" dirty="0"/>
          </a:p>
          <a:p>
            <a:pPr marL="285750" indent="-285750" algn="l">
              <a:buFont typeface="Arial" panose="020B0604020202020204" pitchFamily="34" charset="0"/>
              <a:buChar char="•"/>
            </a:pPr>
            <a:r>
              <a:rPr lang="nl-NL" sz="1800" dirty="0"/>
              <a:t>Kerken</a:t>
            </a:r>
            <a:r>
              <a:rPr lang="nl-NL" sz="1800" dirty="0" smtClean="0"/>
              <a:t>: 2</a:t>
            </a:r>
            <a:endParaRPr lang="nl-NL" sz="1800" dirty="0"/>
          </a:p>
          <a:p>
            <a:pPr marL="285750" indent="-285750" algn="l">
              <a:buFont typeface="Arial" panose="020B0604020202020204" pitchFamily="34" charset="0"/>
              <a:buChar char="•"/>
            </a:pPr>
            <a:r>
              <a:rPr lang="nl-NL" sz="1800" dirty="0" smtClean="0"/>
              <a:t>Cultuur/recreatie/muziek/</a:t>
            </a:r>
          </a:p>
          <a:p>
            <a:pPr algn="l"/>
            <a:r>
              <a:rPr lang="nl-NL" sz="1800" dirty="0" smtClean="0"/>
              <a:t>     maatschappelijk </a:t>
            </a:r>
            <a:r>
              <a:rPr lang="nl-NL" sz="1800" dirty="0"/>
              <a:t>: </a:t>
            </a:r>
            <a:r>
              <a:rPr lang="nl-NL" sz="1800" dirty="0" smtClean="0"/>
              <a:t>2</a:t>
            </a:r>
            <a:endParaRPr lang="nl-NL" sz="1800" dirty="0"/>
          </a:p>
          <a:p>
            <a:pPr marL="285750" indent="-285750" algn="l">
              <a:buFont typeface="Arial" panose="020B0604020202020204" pitchFamily="34" charset="0"/>
              <a:buChar char="•"/>
            </a:pPr>
            <a:r>
              <a:rPr lang="nl-NL" sz="1800" dirty="0"/>
              <a:t>Appelboomprojecten: </a:t>
            </a:r>
            <a:r>
              <a:rPr lang="nl-NL" sz="1800" dirty="0" smtClean="0"/>
              <a:t>41 </a:t>
            </a:r>
            <a:r>
              <a:rPr lang="nl-NL" sz="1800" dirty="0"/>
              <a:t>(nieuw en oud)</a:t>
            </a:r>
          </a:p>
          <a:p>
            <a:pPr marL="0" marR="0" indent="0" algn="ctr" defTabSz="914400" rtl="0" eaLnBrk="1" fontAlgn="base" latinLnBrk="0" hangingPunct="1">
              <a:lnSpc>
                <a:spcPct val="100000"/>
              </a:lnSpc>
              <a:spcBef>
                <a:spcPct val="0"/>
              </a:spcBef>
              <a:spcAft>
                <a:spcPct val="0"/>
              </a:spcAft>
              <a:buClrTx/>
              <a:buSzTx/>
              <a:buFontTx/>
              <a:buNone/>
              <a:tabLst/>
            </a:pPr>
            <a:endParaRPr kumimoji="0" lang="nl-NL" sz="4200" b="0" i="0" u="none" strike="noStrike" cap="none" normalizeH="0" baseline="0" dirty="0" smtClean="0">
              <a:ln>
                <a:noFill/>
              </a:ln>
              <a:solidFill>
                <a:srgbClr val="253750"/>
              </a:solidFill>
              <a:effectLst/>
              <a:latin typeface="Lucida Grande" charset="0"/>
              <a:ea typeface="ヒラギノ角ゴ ProN W3" charset="0"/>
              <a:cs typeface="ヒラギノ角ゴ ProN W3" charset="0"/>
              <a:sym typeface="Lucida Grande" charset="0"/>
            </a:endParaRPr>
          </a:p>
        </p:txBody>
      </p:sp>
      <p:sp>
        <p:nvSpPr>
          <p:cNvPr id="14" name="Afgeronde rechthoek 13"/>
          <p:cNvSpPr/>
          <p:nvPr/>
        </p:nvSpPr>
        <p:spPr bwMode="auto">
          <a:xfrm>
            <a:off x="985558" y="4079963"/>
            <a:ext cx="4392488" cy="3312368"/>
          </a:xfrm>
          <a:prstGeom prst="roundRect">
            <a:avLst/>
          </a:prstGeom>
          <a:solidFill>
            <a:srgbClr val="70D1F5"/>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nl-NL" sz="1800" b="1" dirty="0"/>
              <a:t>Breukeleveen</a:t>
            </a:r>
            <a:endParaRPr lang="nl-NL" sz="1800" dirty="0"/>
          </a:p>
          <a:p>
            <a:r>
              <a:rPr lang="nl-NL" sz="1800" dirty="0"/>
              <a:t> </a:t>
            </a:r>
          </a:p>
          <a:p>
            <a:pPr marL="285750" indent="-285750" algn="l">
              <a:buFont typeface="Arial" panose="020B0604020202020204" pitchFamily="34" charset="0"/>
              <a:buChar char="•"/>
            </a:pPr>
            <a:r>
              <a:rPr lang="nl-NL" sz="1800" dirty="0"/>
              <a:t>Inwoners: </a:t>
            </a:r>
            <a:r>
              <a:rPr lang="nl-NL" sz="1800" dirty="0" smtClean="0"/>
              <a:t>200</a:t>
            </a:r>
          </a:p>
          <a:p>
            <a:pPr marL="285750" indent="-285750" algn="l">
              <a:buFont typeface="Arial" panose="020B0604020202020204" pitchFamily="34" charset="0"/>
              <a:buChar char="•"/>
            </a:pPr>
            <a:r>
              <a:rPr lang="nl-NL" sz="1800" dirty="0" smtClean="0"/>
              <a:t>Scholen </a:t>
            </a:r>
            <a:r>
              <a:rPr lang="nl-NL" sz="1800" dirty="0"/>
              <a:t>en kinderopvang:</a:t>
            </a:r>
          </a:p>
          <a:p>
            <a:pPr marL="285750" indent="-285750" algn="l">
              <a:buFont typeface="Arial" panose="020B0604020202020204" pitchFamily="34" charset="0"/>
              <a:buChar char="•"/>
            </a:pPr>
            <a:r>
              <a:rPr lang="nl-NL" sz="1800" dirty="0"/>
              <a:t>Sportverenigingen: 2</a:t>
            </a:r>
          </a:p>
          <a:p>
            <a:pPr marL="285750" indent="-285750" algn="l">
              <a:buFont typeface="Arial" panose="020B0604020202020204" pitchFamily="34" charset="0"/>
              <a:buChar char="•"/>
            </a:pPr>
            <a:r>
              <a:rPr lang="nl-NL" sz="1800" dirty="0"/>
              <a:t>Kerken: 0</a:t>
            </a:r>
          </a:p>
          <a:p>
            <a:pPr marL="285750" indent="-285750" algn="l">
              <a:buFont typeface="Arial" panose="020B0604020202020204" pitchFamily="34" charset="0"/>
              <a:buChar char="•"/>
            </a:pPr>
            <a:r>
              <a:rPr lang="nl-NL" sz="1800" dirty="0" smtClean="0"/>
              <a:t>Cultuur/recreatie/muziek/</a:t>
            </a:r>
          </a:p>
          <a:p>
            <a:pPr marL="285750" indent="-285750" algn="l">
              <a:buFont typeface="Arial" panose="020B0604020202020204" pitchFamily="34" charset="0"/>
              <a:buChar char="•"/>
            </a:pPr>
            <a:r>
              <a:rPr lang="nl-NL" sz="1800" dirty="0" smtClean="0"/>
              <a:t>maatschappelijk </a:t>
            </a:r>
            <a:r>
              <a:rPr lang="nl-NL" sz="1800" dirty="0"/>
              <a:t>: 4</a:t>
            </a:r>
          </a:p>
          <a:p>
            <a:pPr marL="285750" indent="-285750" algn="l">
              <a:buFont typeface="Arial" panose="020B0604020202020204" pitchFamily="34" charset="0"/>
              <a:buChar char="•"/>
            </a:pPr>
            <a:r>
              <a:rPr lang="nl-NL" sz="1800" dirty="0"/>
              <a:t>Appelboomprojecten: 0</a:t>
            </a:r>
            <a:endParaRPr kumimoji="0" lang="nl-NL" sz="4200" i="0" u="none" strike="noStrike" cap="none" normalizeH="0" baseline="0" dirty="0" smtClean="0">
              <a:ln>
                <a:noFill/>
              </a:ln>
              <a:solidFill>
                <a:srgbClr val="253750"/>
              </a:solidFill>
              <a:effectLst/>
              <a:sym typeface="Lucida Grande" charset="0"/>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0081" y="6785992"/>
            <a:ext cx="6528385" cy="4896289"/>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pic>
        <p:nvPicPr>
          <p:cNvPr id="4" name="Afbeelding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81055" y="7304554"/>
            <a:ext cx="5789342" cy="3859164"/>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14774243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447584" y="549275"/>
            <a:ext cx="14717216" cy="2286000"/>
          </a:xfrm>
        </p:spPr>
        <p:txBody>
          <a:bodyPr/>
          <a:lstStyle/>
          <a:p>
            <a:pPr algn="ctr"/>
            <a:r>
              <a:rPr lang="nl-NL" dirty="0" smtClean="0"/>
              <a:t>Drie stappen</a:t>
            </a:r>
            <a:endParaRPr lang="nl-NL" dirty="0"/>
          </a:p>
        </p:txBody>
      </p:sp>
      <p:sp>
        <p:nvSpPr>
          <p:cNvPr id="3" name="Tijdelijke aanduiding voor inhoud 2"/>
          <p:cNvSpPr>
            <a:spLocks noGrp="1"/>
          </p:cNvSpPr>
          <p:nvPr>
            <p:ph idx="1"/>
          </p:nvPr>
        </p:nvSpPr>
        <p:spPr/>
        <p:txBody>
          <a:bodyPr/>
          <a:lstStyle/>
          <a:p>
            <a:endParaRPr lang="nl-NL" dirty="0" smtClean="0"/>
          </a:p>
          <a:p>
            <a:r>
              <a:rPr lang="nl-NL" dirty="0" smtClean="0"/>
              <a:t>Dorpenbeleid </a:t>
            </a:r>
          </a:p>
          <a:p>
            <a:r>
              <a:rPr lang="nl-NL" dirty="0" smtClean="0"/>
              <a:t>Dorpenloket (</a:t>
            </a:r>
            <a:r>
              <a:rPr lang="nl-NL" dirty="0" err="1" smtClean="0"/>
              <a:t>incl</a:t>
            </a:r>
            <a:r>
              <a:rPr lang="nl-NL" dirty="0" smtClean="0"/>
              <a:t> Appelboom)</a:t>
            </a:r>
          </a:p>
          <a:p>
            <a:r>
              <a:rPr lang="nl-NL" dirty="0" smtClean="0"/>
              <a:t>Dorpenfonds</a:t>
            </a:r>
            <a:endParaRPr lang="nl-NL" dirty="0"/>
          </a:p>
        </p:txBody>
      </p:sp>
    </p:spTree>
    <p:extLst>
      <p:ext uri="{BB962C8B-B14F-4D97-AF65-F5344CB8AC3E}">
        <p14:creationId xmlns:p14="http://schemas.microsoft.com/office/powerpoint/2010/main" val="103721358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67664" y="1241375"/>
            <a:ext cx="13997136" cy="1593899"/>
          </a:xfrm>
        </p:spPr>
        <p:txBody>
          <a:bodyPr/>
          <a:lstStyle/>
          <a:p>
            <a:pPr algn="ctr"/>
            <a:r>
              <a:rPr lang="nl-NL" dirty="0" smtClean="0"/>
              <a:t>Organisatiemodel</a:t>
            </a:r>
            <a:endParaRPr lang="nl-NL" dirty="0"/>
          </a:p>
        </p:txBody>
      </p:sp>
      <p:pic>
        <p:nvPicPr>
          <p:cNvPr id="4" name="Tijdelijke aanduiding voor inhoud 3"/>
          <p:cNvPicPr>
            <a:picLocks noGrp="1" noChangeAspect="1"/>
          </p:cNvPicPr>
          <p:nvPr>
            <p:ph idx="1"/>
          </p:nvPr>
        </p:nvPicPr>
        <p:blipFill>
          <a:blip r:embed="rId2"/>
          <a:stretch>
            <a:fillRect/>
          </a:stretch>
        </p:blipFill>
        <p:spPr>
          <a:xfrm>
            <a:off x="6071320" y="3761656"/>
            <a:ext cx="10945216" cy="9389411"/>
          </a:xfrm>
          <a:prstGeom prst="rect">
            <a:avLst/>
          </a:prstGeom>
        </p:spPr>
      </p:pic>
    </p:spTree>
    <p:extLst>
      <p:ext uri="{BB962C8B-B14F-4D97-AF65-F5344CB8AC3E}">
        <p14:creationId xmlns:p14="http://schemas.microsoft.com/office/powerpoint/2010/main" val="13488636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255896" y="593304"/>
            <a:ext cx="11017224" cy="2286000"/>
          </a:xfrm>
        </p:spPr>
        <p:txBody>
          <a:bodyPr>
            <a:noAutofit/>
          </a:bodyPr>
          <a:lstStyle/>
          <a:p>
            <a:r>
              <a:rPr lang="nl-NL" sz="6600" b="1" dirty="0" smtClean="0"/>
              <a:t>Plan van aanpak Dorpenbeleid Wijdemeren</a:t>
            </a:r>
            <a:endParaRPr lang="nl-NL" sz="6600" b="1" dirty="0"/>
          </a:p>
        </p:txBody>
      </p:sp>
      <p:sp>
        <p:nvSpPr>
          <p:cNvPr id="3" name="Tijdelijke aanduiding voor inhoud 2"/>
          <p:cNvSpPr>
            <a:spLocks noGrp="1"/>
          </p:cNvSpPr>
          <p:nvPr>
            <p:ph idx="1"/>
          </p:nvPr>
        </p:nvSpPr>
        <p:spPr>
          <a:xfrm flipH="1">
            <a:off x="670720" y="3689648"/>
            <a:ext cx="22034448" cy="9001000"/>
          </a:xfrm>
        </p:spPr>
        <p:txBody>
          <a:bodyPr/>
          <a:lstStyle/>
          <a:p>
            <a:pPr marL="0" indent="0">
              <a:lnSpc>
                <a:spcPct val="100000"/>
              </a:lnSpc>
              <a:buNone/>
            </a:pPr>
            <a:r>
              <a:rPr lang="nl-NL" sz="4800" dirty="0" smtClean="0">
                <a:latin typeface="Calibri" panose="020F0502020204030204" pitchFamily="34" charset="0"/>
              </a:rPr>
              <a:t>Wat gaan we doen? </a:t>
            </a:r>
          </a:p>
          <a:p>
            <a:pPr>
              <a:lnSpc>
                <a:spcPct val="100000"/>
              </a:lnSpc>
              <a:buClr>
                <a:srgbClr val="253750"/>
              </a:buClr>
              <a:buSzPct val="100000"/>
              <a:buFont typeface="Arial" panose="020B0604020202020204" pitchFamily="34" charset="0"/>
              <a:buChar char="•"/>
            </a:pPr>
            <a:r>
              <a:rPr lang="nl-NL" sz="4800" dirty="0" smtClean="0">
                <a:latin typeface="Calibri" panose="020F0502020204030204" pitchFamily="34" charset="0"/>
              </a:rPr>
              <a:t>Aan de slag met de uitkomsten van de inventarisatiefase</a:t>
            </a:r>
          </a:p>
          <a:p>
            <a:pPr>
              <a:lnSpc>
                <a:spcPct val="100000"/>
              </a:lnSpc>
              <a:buClr>
                <a:srgbClr val="253750"/>
              </a:buClr>
              <a:buSzPct val="100000"/>
              <a:buFont typeface="Arial" panose="020B0604020202020204" pitchFamily="34" charset="0"/>
              <a:buChar char="•"/>
            </a:pPr>
            <a:r>
              <a:rPr lang="nl-NL" sz="4800" dirty="0">
                <a:latin typeface="Calibri" panose="020F0502020204030204" pitchFamily="34" charset="0"/>
              </a:rPr>
              <a:t>Consultatiefase </a:t>
            </a:r>
            <a:r>
              <a:rPr lang="nl-NL" sz="4800" dirty="0" smtClean="0">
                <a:latin typeface="Calibri" panose="020F0502020204030204" pitchFamily="34" charset="0"/>
              </a:rPr>
              <a:t>(inwoners en raadsleden)</a:t>
            </a:r>
            <a:endParaRPr lang="nl-NL" sz="4800" dirty="0">
              <a:latin typeface="Calibri" panose="020F0502020204030204" pitchFamily="34" charset="0"/>
            </a:endParaRPr>
          </a:p>
          <a:p>
            <a:pPr>
              <a:lnSpc>
                <a:spcPct val="100000"/>
              </a:lnSpc>
              <a:buClr>
                <a:srgbClr val="253750"/>
              </a:buClr>
              <a:buSzPct val="100000"/>
              <a:buFont typeface="Arial" panose="020B0604020202020204" pitchFamily="34" charset="0"/>
              <a:buChar char="•"/>
            </a:pPr>
            <a:r>
              <a:rPr lang="nl-NL" sz="4800" dirty="0" smtClean="0">
                <a:latin typeface="Calibri" panose="020F0502020204030204" pitchFamily="34" charset="0"/>
              </a:rPr>
              <a:t>Begeleiden en opstellen concept beleidsdocument Dorpenbeleid en Uitvoeringsplan</a:t>
            </a:r>
          </a:p>
          <a:p>
            <a:pPr>
              <a:lnSpc>
                <a:spcPct val="100000"/>
              </a:lnSpc>
              <a:buClr>
                <a:srgbClr val="253750"/>
              </a:buClr>
              <a:buSzPct val="100000"/>
              <a:buFont typeface="Arial" panose="020B0604020202020204" pitchFamily="34" charset="0"/>
              <a:buChar char="•"/>
            </a:pPr>
            <a:r>
              <a:rPr lang="nl-NL" sz="4800" dirty="0" smtClean="0">
                <a:latin typeface="Calibri" panose="020F0502020204030204" pitchFamily="34" charset="0"/>
              </a:rPr>
              <a:t>Omgevingswet en duurzaamheidsopgave meenemen</a:t>
            </a:r>
          </a:p>
          <a:p>
            <a:pPr>
              <a:lnSpc>
                <a:spcPct val="100000"/>
              </a:lnSpc>
              <a:buClr>
                <a:srgbClr val="253750"/>
              </a:buClr>
              <a:buSzPct val="100000"/>
              <a:buFont typeface="Arial" panose="020B0604020202020204" pitchFamily="34" charset="0"/>
              <a:buChar char="•"/>
            </a:pPr>
            <a:r>
              <a:rPr lang="nl-NL" sz="4800" dirty="0" smtClean="0">
                <a:latin typeface="Calibri" panose="020F0502020204030204" pitchFamily="34" charset="0"/>
              </a:rPr>
              <a:t>Besluitvormingsfase</a:t>
            </a:r>
            <a:endParaRPr lang="nl-NL" sz="4800" dirty="0">
              <a:latin typeface="Calibri" panose="020F0502020204030204" pitchFamily="34" charset="0"/>
            </a:endParaRPr>
          </a:p>
          <a:p>
            <a:pPr>
              <a:lnSpc>
                <a:spcPct val="100000"/>
              </a:lnSpc>
              <a:buFont typeface="Arial" panose="020B0604020202020204" pitchFamily="34" charset="0"/>
              <a:buChar char="•"/>
            </a:pPr>
            <a:endParaRPr lang="nl-NL" sz="48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a:lnSpc>
                <a:spcPct val="100000"/>
              </a:lnSpc>
              <a:buFont typeface="Arial" panose="020B0604020202020204" pitchFamily="34" charset="0"/>
              <a:buChar char="•"/>
            </a:pPr>
            <a:endParaRPr lang="nl-NL" sz="4400" dirty="0" smtClean="0">
              <a:latin typeface="Calibri" panose="020F0502020204030204" pitchFamily="34" charset="0"/>
            </a:endParaRPr>
          </a:p>
          <a:p>
            <a:pPr marL="0" indent="0">
              <a:buNone/>
            </a:pPr>
            <a:endParaRPr lang="nl-NL" dirty="0"/>
          </a:p>
        </p:txBody>
      </p:sp>
    </p:spTree>
    <p:extLst>
      <p:ext uri="{BB962C8B-B14F-4D97-AF65-F5344CB8AC3E}">
        <p14:creationId xmlns:p14="http://schemas.microsoft.com/office/powerpoint/2010/main" val="87084838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591600" y="549275"/>
            <a:ext cx="14573200" cy="2286000"/>
          </a:xfrm>
        </p:spPr>
        <p:txBody>
          <a:bodyPr/>
          <a:lstStyle/>
          <a:p>
            <a:r>
              <a:rPr lang="nl-NL" dirty="0" smtClean="0"/>
              <a:t>Dorpenbeleid Wijdemeren </a:t>
            </a:r>
            <a:endParaRPr lang="nl-NL" dirty="0"/>
          </a:p>
        </p:txBody>
      </p:sp>
      <p:sp>
        <p:nvSpPr>
          <p:cNvPr id="3" name="Tijdelijke aanduiding voor inhoud 2"/>
          <p:cNvSpPr>
            <a:spLocks noGrp="1"/>
          </p:cNvSpPr>
          <p:nvPr>
            <p:ph idx="1"/>
          </p:nvPr>
        </p:nvSpPr>
        <p:spPr/>
        <p:txBody>
          <a:bodyPr/>
          <a:lstStyle/>
          <a:p>
            <a:pPr>
              <a:buFont typeface="Arial" panose="020B0604020202020204" pitchFamily="34" charset="0"/>
              <a:buChar char="•"/>
            </a:pPr>
            <a:r>
              <a:rPr lang="nl-NL" dirty="0" smtClean="0"/>
              <a:t>Wethouder Rosalie van Rijn introductie</a:t>
            </a:r>
          </a:p>
          <a:p>
            <a:pPr>
              <a:buFont typeface="Arial" panose="020B0604020202020204" pitchFamily="34" charset="0"/>
              <a:buChar char="•"/>
            </a:pPr>
            <a:r>
              <a:rPr lang="nl-NL" dirty="0" smtClean="0"/>
              <a:t>Wens gemeenteraad-bestuursakkoord, organisatieontwikkeling, omgevingswet-duurzaamheidsopgave-complexe vraagstukken samenleving versus Dorpenbeleid</a:t>
            </a:r>
          </a:p>
          <a:p>
            <a:pPr>
              <a:buFont typeface="Arial" panose="020B0604020202020204" pitchFamily="34" charset="0"/>
              <a:buChar char="•"/>
            </a:pPr>
            <a:r>
              <a:rPr lang="nl-NL" dirty="0" smtClean="0"/>
              <a:t>Momentum pakken</a:t>
            </a:r>
          </a:p>
          <a:p>
            <a:pPr>
              <a:buFont typeface="Arial" panose="020B0604020202020204" pitchFamily="34" charset="0"/>
              <a:buChar char="•"/>
            </a:pPr>
            <a:r>
              <a:rPr lang="nl-NL" dirty="0" smtClean="0"/>
              <a:t>Kwartiermaker Ingrid Wagenaar </a:t>
            </a:r>
            <a:endParaRPr lang="nl-NL" dirty="0"/>
          </a:p>
        </p:txBody>
      </p:sp>
    </p:spTree>
    <p:extLst>
      <p:ext uri="{BB962C8B-B14F-4D97-AF65-F5344CB8AC3E}">
        <p14:creationId xmlns:p14="http://schemas.microsoft.com/office/powerpoint/2010/main" val="418359142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383688" y="0"/>
            <a:ext cx="14689632" cy="3409950"/>
          </a:xfrm>
        </p:spPr>
        <p:txBody>
          <a:bodyPr>
            <a:noAutofit/>
          </a:bodyPr>
          <a:lstStyle/>
          <a:p>
            <a:r>
              <a:rPr lang="nl-NL" sz="6600" dirty="0" smtClean="0"/>
              <a:t/>
            </a:r>
            <a:br>
              <a:rPr lang="nl-NL" sz="6600" dirty="0" smtClean="0"/>
            </a:br>
            <a:r>
              <a:rPr lang="nl-NL" sz="6600" dirty="0" smtClean="0">
                <a:solidFill>
                  <a:srgbClr val="253750"/>
                </a:solidFill>
              </a:rPr>
              <a:t>Hoe  </a:t>
            </a:r>
            <a:r>
              <a:rPr lang="nl-NL" sz="6600" dirty="0">
                <a:solidFill>
                  <a:srgbClr val="253750"/>
                </a:solidFill>
              </a:rPr>
              <a:t>zag de gemeente </a:t>
            </a:r>
            <a:r>
              <a:rPr lang="nl-NL" sz="6600" dirty="0" smtClean="0">
                <a:solidFill>
                  <a:srgbClr val="253750"/>
                </a:solidFill>
              </a:rPr>
              <a:t>SWF er uit </a:t>
            </a:r>
            <a:r>
              <a:rPr lang="nl-NL" sz="6600" dirty="0">
                <a:solidFill>
                  <a:srgbClr val="253750"/>
                </a:solidFill>
              </a:rPr>
              <a:t/>
            </a:r>
            <a:br>
              <a:rPr lang="nl-NL" sz="6600" dirty="0">
                <a:solidFill>
                  <a:srgbClr val="253750"/>
                </a:solidFill>
              </a:rPr>
            </a:br>
            <a:r>
              <a:rPr lang="nl-NL" sz="6600" dirty="0">
                <a:solidFill>
                  <a:srgbClr val="253750"/>
                </a:solidFill>
              </a:rPr>
              <a:t>in 2011 en wat kwam er nog bij?</a:t>
            </a: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58752" y="3796078"/>
            <a:ext cx="7416824" cy="8135228"/>
          </a:xfrm>
          <a:prstGeom prst="rect">
            <a:avLst/>
          </a:prstGeom>
          <a:noFill/>
          <a:extLst>
            <a:ext uri="{909E8E84-426E-40DD-AFC4-6F175D3DCCD1}">
              <a14:hiddenFill xmlns:a14="http://schemas.microsoft.com/office/drawing/2010/main">
                <a:solidFill>
                  <a:srgbClr val="FFFFFF"/>
                </a:solidFill>
              </a14:hiddenFill>
            </a:ext>
          </a:extLst>
        </p:spPr>
      </p:pic>
      <p:sp>
        <p:nvSpPr>
          <p:cNvPr id="5" name="Rechthoek 4"/>
          <p:cNvSpPr/>
          <p:nvPr/>
        </p:nvSpPr>
        <p:spPr>
          <a:xfrm>
            <a:off x="10535816" y="3409950"/>
            <a:ext cx="10153411" cy="8833187"/>
          </a:xfrm>
          <a:prstGeom prst="rect">
            <a:avLst/>
          </a:prstGeom>
        </p:spPr>
        <p:txBody>
          <a:bodyPr wrap="square">
            <a:spAutoFit/>
          </a:bodyPr>
          <a:lstStyle/>
          <a:p>
            <a:pPr marL="571500" indent="-571500">
              <a:buFont typeface="Arial" panose="020B0604020202020204" pitchFamily="34" charset="0"/>
              <a:buChar char="•"/>
            </a:pPr>
            <a:r>
              <a:rPr lang="nl-NL" sz="4800" b="1" dirty="0">
                <a:solidFill>
                  <a:schemeClr val="tx2"/>
                </a:solidFill>
                <a:latin typeface="Calibri" panose="020F0502020204030204" pitchFamily="34" charset="0"/>
              </a:rPr>
              <a:t>2011</a:t>
            </a:r>
          </a:p>
          <a:p>
            <a:pPr marL="571500" indent="-571500">
              <a:buFont typeface="Arial" panose="020B0604020202020204" pitchFamily="34" charset="0"/>
              <a:buChar char="•"/>
            </a:pPr>
            <a:r>
              <a:rPr lang="nl-NL" sz="4800" dirty="0">
                <a:solidFill>
                  <a:schemeClr val="tx2"/>
                </a:solidFill>
                <a:latin typeface="Calibri" panose="020F0502020204030204" pitchFamily="34" charset="0"/>
              </a:rPr>
              <a:t>63 dorpen (dorpsbelangen)</a:t>
            </a:r>
          </a:p>
          <a:p>
            <a:pPr marL="571500" indent="-571500">
              <a:buFont typeface="Arial" panose="020B0604020202020204" pitchFamily="34" charset="0"/>
              <a:buChar char="•"/>
            </a:pPr>
            <a:r>
              <a:rPr lang="nl-NL" sz="4800" dirty="0">
                <a:solidFill>
                  <a:schemeClr val="tx2"/>
                </a:solidFill>
                <a:latin typeface="Calibri" panose="020F0502020204030204" pitchFamily="34" charset="0"/>
              </a:rPr>
              <a:t>6 steden (stads- en wijkbelangen)</a:t>
            </a:r>
          </a:p>
          <a:p>
            <a:pPr marL="571500" indent="-571500">
              <a:buFont typeface="Arial" panose="020B0604020202020204" pitchFamily="34" charset="0"/>
              <a:buChar char="•"/>
            </a:pPr>
            <a:r>
              <a:rPr lang="nl-NL" sz="4800" b="1" dirty="0" smtClean="0">
                <a:solidFill>
                  <a:schemeClr val="tx2"/>
                </a:solidFill>
                <a:latin typeface="Calibri" panose="020F0502020204030204" pitchFamily="34" charset="0"/>
              </a:rPr>
              <a:t>2014</a:t>
            </a:r>
            <a:endParaRPr lang="nl-NL" sz="4800" b="1" dirty="0">
              <a:solidFill>
                <a:schemeClr val="tx2"/>
              </a:solidFill>
              <a:latin typeface="Calibri" panose="020F0502020204030204" pitchFamily="34" charset="0"/>
            </a:endParaRPr>
          </a:p>
          <a:p>
            <a:pPr marL="571500" indent="-571500">
              <a:buFont typeface="Arial" panose="020B0604020202020204" pitchFamily="34" charset="0"/>
              <a:buChar char="•"/>
            </a:pPr>
            <a:r>
              <a:rPr lang="nl-NL" sz="4800" dirty="0">
                <a:solidFill>
                  <a:schemeClr val="tx2"/>
                </a:solidFill>
                <a:latin typeface="Calibri" panose="020F0502020204030204" pitchFamily="34" charset="0"/>
              </a:rPr>
              <a:t>5 dorpen gemeente Boarnsterhim</a:t>
            </a:r>
          </a:p>
          <a:p>
            <a:pPr marL="571500" indent="-571500">
              <a:buFont typeface="Arial" panose="020B0604020202020204" pitchFamily="34" charset="0"/>
              <a:buChar char="•"/>
            </a:pPr>
            <a:r>
              <a:rPr lang="nl-NL" sz="4800" b="1" dirty="0" smtClean="0">
                <a:solidFill>
                  <a:schemeClr val="tx2"/>
                </a:solidFill>
                <a:latin typeface="Calibri" panose="020F0502020204030204" pitchFamily="34" charset="0"/>
              </a:rPr>
              <a:t>2018</a:t>
            </a:r>
            <a:r>
              <a:rPr lang="nl-NL" sz="4800" dirty="0" smtClean="0">
                <a:solidFill>
                  <a:schemeClr val="tx2"/>
                </a:solidFill>
                <a:latin typeface="Calibri" panose="020F0502020204030204" pitchFamily="34" charset="0"/>
              </a:rPr>
              <a:t> </a:t>
            </a:r>
            <a:endParaRPr lang="nl-NL" sz="4800" dirty="0">
              <a:solidFill>
                <a:schemeClr val="tx2"/>
              </a:solidFill>
              <a:latin typeface="Calibri" panose="020F0502020204030204" pitchFamily="34" charset="0"/>
            </a:endParaRPr>
          </a:p>
          <a:p>
            <a:pPr marL="571500" indent="-571500">
              <a:buFont typeface="Arial" panose="020B0604020202020204" pitchFamily="34" charset="0"/>
              <a:buChar char="•"/>
            </a:pPr>
            <a:r>
              <a:rPr lang="nl-NL" sz="4800" dirty="0">
                <a:solidFill>
                  <a:schemeClr val="tx2"/>
                </a:solidFill>
                <a:latin typeface="Calibri" panose="020F0502020204030204" pitchFamily="34" charset="0"/>
              </a:rPr>
              <a:t>15 dorpen gemeente Littenseradiel</a:t>
            </a:r>
          </a:p>
          <a:p>
            <a:pPr marL="571500" indent="-571500">
              <a:buFont typeface="Arial" panose="020B0604020202020204" pitchFamily="34" charset="0"/>
              <a:buChar char="•"/>
            </a:pPr>
            <a:endParaRPr lang="nl-NL" sz="4800" dirty="0">
              <a:solidFill>
                <a:schemeClr val="tx2"/>
              </a:solidFill>
              <a:latin typeface="Calibri" panose="020F0502020204030204" pitchFamily="34" charset="0"/>
            </a:endParaRPr>
          </a:p>
          <a:p>
            <a:pPr marL="571500" indent="-571500">
              <a:buFont typeface="Arial" panose="020B0604020202020204" pitchFamily="34" charset="0"/>
              <a:buChar char="•"/>
            </a:pPr>
            <a:r>
              <a:rPr lang="nl-NL" sz="4800" b="1" dirty="0">
                <a:solidFill>
                  <a:schemeClr val="tx2"/>
                </a:solidFill>
                <a:latin typeface="Calibri" panose="020F0502020204030204" pitchFamily="34" charset="0"/>
              </a:rPr>
              <a:t>83</a:t>
            </a:r>
            <a:r>
              <a:rPr lang="nl-NL" sz="4800" dirty="0">
                <a:solidFill>
                  <a:schemeClr val="tx2"/>
                </a:solidFill>
                <a:latin typeface="Calibri" panose="020F0502020204030204" pitchFamily="34" charset="0"/>
              </a:rPr>
              <a:t> dorpen en </a:t>
            </a:r>
            <a:r>
              <a:rPr lang="nl-NL" sz="4800" b="1" dirty="0">
                <a:solidFill>
                  <a:schemeClr val="tx2"/>
                </a:solidFill>
                <a:latin typeface="Calibri" panose="020F0502020204030204" pitchFamily="34" charset="0"/>
              </a:rPr>
              <a:t>6</a:t>
            </a:r>
            <a:r>
              <a:rPr lang="nl-NL" sz="4800" dirty="0">
                <a:solidFill>
                  <a:schemeClr val="tx2"/>
                </a:solidFill>
                <a:latin typeface="Calibri" panose="020F0502020204030204" pitchFamily="34" charset="0"/>
              </a:rPr>
              <a:t> steden</a:t>
            </a:r>
          </a:p>
          <a:p>
            <a:pPr marL="571500" indent="-571500">
              <a:buFont typeface="Arial" panose="020B0604020202020204" pitchFamily="34" charset="0"/>
              <a:buChar char="•"/>
            </a:pPr>
            <a:r>
              <a:rPr lang="nl-NL" sz="4800" dirty="0">
                <a:solidFill>
                  <a:schemeClr val="tx2"/>
                </a:solidFill>
                <a:latin typeface="Calibri" panose="020F0502020204030204" pitchFamily="34" charset="0"/>
              </a:rPr>
              <a:t>Grondgebied is ruim 918 km².</a:t>
            </a:r>
          </a:p>
          <a:p>
            <a:pPr marL="571500" indent="-571500">
              <a:buFont typeface="Arial" panose="020B0604020202020204" pitchFamily="34" charset="0"/>
              <a:buChar char="•"/>
            </a:pPr>
            <a:r>
              <a:rPr lang="nl-NL" sz="4800" dirty="0">
                <a:solidFill>
                  <a:schemeClr val="tx2"/>
                </a:solidFill>
                <a:latin typeface="Calibri" panose="020F0502020204030204" pitchFamily="34" charset="0"/>
              </a:rPr>
              <a:t>Omvang begroting € 235 miljoen.</a:t>
            </a:r>
          </a:p>
          <a:p>
            <a:endParaRPr lang="nl-NL" sz="4000" dirty="0"/>
          </a:p>
        </p:txBody>
      </p:sp>
    </p:spTree>
    <p:extLst>
      <p:ext uri="{BB962C8B-B14F-4D97-AF65-F5344CB8AC3E}">
        <p14:creationId xmlns:p14="http://schemas.microsoft.com/office/powerpoint/2010/main" val="105246314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51640" y="1241376"/>
            <a:ext cx="15049672" cy="1224136"/>
          </a:xfrm>
        </p:spPr>
        <p:txBody>
          <a:bodyPr>
            <a:noAutofit/>
          </a:bodyPr>
          <a:lstStyle/>
          <a:p>
            <a:r>
              <a:rPr lang="nl-NL" sz="6600" dirty="0" smtClean="0"/>
              <a:t/>
            </a:r>
            <a:br>
              <a:rPr lang="nl-NL" sz="6600" dirty="0" smtClean="0"/>
            </a:br>
            <a:r>
              <a:rPr lang="nl-NL" sz="6600" dirty="0" smtClean="0"/>
              <a:t>Hoe is </a:t>
            </a:r>
            <a:r>
              <a:rPr lang="nl-NL" sz="6600" dirty="0" smtClean="0">
                <a:solidFill>
                  <a:srgbClr val="253750"/>
                </a:solidFill>
              </a:rPr>
              <a:t>het</a:t>
            </a:r>
            <a:r>
              <a:rPr lang="nl-NL" sz="6600" dirty="0" smtClean="0"/>
              <a:t> Kernenbeleid geregeld?</a:t>
            </a:r>
            <a:endParaRPr lang="nl-NL" sz="6600" dirty="0"/>
          </a:p>
        </p:txBody>
      </p:sp>
      <p:sp>
        <p:nvSpPr>
          <p:cNvPr id="8" name="Tijdelijke aanduiding voor inhoud 7"/>
          <p:cNvSpPr>
            <a:spLocks noGrp="1"/>
          </p:cNvSpPr>
          <p:nvPr>
            <p:ph idx="1"/>
          </p:nvPr>
        </p:nvSpPr>
        <p:spPr/>
        <p:txBody>
          <a:bodyPr/>
          <a:lstStyle/>
          <a:p>
            <a:pPr marL="342900" lvl="0" indent="-342900" defTabSz="457200" eaLnBrk="1" fontAlgn="auto" hangingPunct="1">
              <a:lnSpc>
                <a:spcPct val="100000"/>
              </a:lnSpc>
              <a:spcBef>
                <a:spcPct val="20000"/>
              </a:spcBef>
              <a:spcAft>
                <a:spcPts val="0"/>
              </a:spcAft>
              <a:buClr>
                <a:srgbClr val="00B1FF"/>
              </a:buClr>
              <a:buSzTx/>
              <a:buFont typeface="Arial"/>
              <a:buChar char="•"/>
            </a:pPr>
            <a:endParaRPr lang="nl-NL" sz="4800" kern="1200" dirty="0" smtClean="0">
              <a:solidFill>
                <a:srgbClr val="808080"/>
              </a:solidFill>
              <a:latin typeface="Calibri"/>
            </a:endParaRP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smtClean="0">
                <a:solidFill>
                  <a:srgbClr val="253750"/>
                </a:solidFill>
                <a:latin typeface="Calibri"/>
              </a:rPr>
              <a:t>Elk </a:t>
            </a:r>
            <a:r>
              <a:rPr lang="nl-NL" sz="4800" kern="1200" dirty="0">
                <a:solidFill>
                  <a:srgbClr val="253750"/>
                </a:solidFill>
                <a:latin typeface="Calibri"/>
              </a:rPr>
              <a:t>dorp, stad of wijk heeft een eigen </a:t>
            </a:r>
            <a:r>
              <a:rPr lang="nl-NL" sz="4800" kern="1200" dirty="0" smtClean="0">
                <a:solidFill>
                  <a:srgbClr val="253750"/>
                </a:solidFill>
                <a:latin typeface="Calibri"/>
              </a:rPr>
              <a:t>dorpencoördinator</a:t>
            </a:r>
            <a:endParaRPr lang="nl-NL" sz="4800" kern="1200" dirty="0">
              <a:solidFill>
                <a:srgbClr val="253750"/>
              </a:solidFill>
              <a:latin typeface="Calibri"/>
            </a:endParaRP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a:solidFill>
                  <a:srgbClr val="253750"/>
                </a:solidFill>
                <a:latin typeface="Calibri"/>
              </a:rPr>
              <a:t>En een eigen contactwethouder</a:t>
            </a: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smtClean="0">
                <a:solidFill>
                  <a:srgbClr val="253750"/>
                </a:solidFill>
                <a:latin typeface="Calibri"/>
              </a:rPr>
              <a:t>Stads-, dorps- of wijkvereniging staat ingeschreven </a:t>
            </a:r>
            <a:r>
              <a:rPr lang="nl-NL" sz="4800" kern="1200" dirty="0">
                <a:solidFill>
                  <a:srgbClr val="253750"/>
                </a:solidFill>
                <a:latin typeface="Calibri"/>
              </a:rPr>
              <a:t>bij KvK</a:t>
            </a: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a:solidFill>
                  <a:srgbClr val="253750"/>
                </a:solidFill>
                <a:latin typeface="Calibri"/>
              </a:rPr>
              <a:t>Elk dorp, stad of wijk krijgt € 1000,-- per jaar </a:t>
            </a:r>
            <a:r>
              <a:rPr lang="nl-NL" sz="4800" kern="1200" dirty="0" smtClean="0">
                <a:solidFill>
                  <a:srgbClr val="253750"/>
                </a:solidFill>
                <a:latin typeface="Calibri"/>
              </a:rPr>
              <a:t>aan organisatiegeld</a:t>
            </a:r>
            <a:endParaRPr lang="nl-NL" sz="4800" kern="1200" dirty="0">
              <a:solidFill>
                <a:srgbClr val="253750"/>
              </a:solidFill>
              <a:latin typeface="Calibri"/>
            </a:endParaRP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a:solidFill>
                  <a:srgbClr val="253750"/>
                </a:solidFill>
                <a:latin typeface="Calibri"/>
              </a:rPr>
              <a:t>Elk dorp, stad of wijk kan gebruik maken van het kwaliteitsgeld (€ 400.000,-- per jaar) </a:t>
            </a: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a:solidFill>
                  <a:srgbClr val="253750"/>
                </a:solidFill>
                <a:latin typeface="Calibri"/>
              </a:rPr>
              <a:t>Nieuwsbrief </a:t>
            </a:r>
            <a:r>
              <a:rPr lang="nl-NL" sz="4800" kern="1200" dirty="0" smtClean="0">
                <a:solidFill>
                  <a:srgbClr val="253750"/>
                </a:solidFill>
                <a:latin typeface="Calibri"/>
              </a:rPr>
              <a:t>4 á 5 per jaar (ook </a:t>
            </a:r>
            <a:r>
              <a:rPr lang="nl-NL" sz="4800" kern="1200" dirty="0">
                <a:solidFill>
                  <a:srgbClr val="253750"/>
                </a:solidFill>
                <a:latin typeface="Calibri"/>
              </a:rPr>
              <a:t>voor raadsleden)</a:t>
            </a:r>
          </a:p>
          <a:p>
            <a:pPr marL="342900" lvl="0" indent="-342900" defTabSz="457200" eaLnBrk="1" fontAlgn="auto" hangingPunct="1">
              <a:lnSpc>
                <a:spcPct val="100000"/>
              </a:lnSpc>
              <a:spcBef>
                <a:spcPct val="20000"/>
              </a:spcBef>
              <a:spcAft>
                <a:spcPts val="0"/>
              </a:spcAft>
              <a:buClrTx/>
              <a:buSzTx/>
              <a:buFont typeface="Arial"/>
              <a:buChar char="•"/>
            </a:pPr>
            <a:r>
              <a:rPr lang="nl-NL" sz="4800" kern="1200" dirty="0">
                <a:solidFill>
                  <a:srgbClr val="253750"/>
                </a:solidFill>
                <a:latin typeface="Calibri"/>
              </a:rPr>
              <a:t>Jaarlijkse rapportage alle uitgaven en werkwijze aan raadsleden</a:t>
            </a:r>
          </a:p>
          <a:p>
            <a:endParaRPr lang="nl-NL" dirty="0"/>
          </a:p>
        </p:txBody>
      </p:sp>
    </p:spTree>
    <p:extLst>
      <p:ext uri="{BB962C8B-B14F-4D97-AF65-F5344CB8AC3E}">
        <p14:creationId xmlns:p14="http://schemas.microsoft.com/office/powerpoint/2010/main" val="307442901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383688" y="1169368"/>
            <a:ext cx="14689632" cy="1665908"/>
          </a:xfrm>
        </p:spPr>
        <p:txBody>
          <a:bodyPr>
            <a:noAutofit/>
          </a:bodyPr>
          <a:lstStyle/>
          <a:p>
            <a:r>
              <a:rPr lang="nl-NL" sz="6600" dirty="0" smtClean="0"/>
              <a:t/>
            </a:r>
            <a:br>
              <a:rPr lang="nl-NL" sz="6600" dirty="0" smtClean="0"/>
            </a:br>
            <a:r>
              <a:rPr lang="nl-NL" sz="6600" dirty="0" smtClean="0"/>
              <a:t>Hoe zijn we begonnen ?</a:t>
            </a:r>
            <a:endParaRPr lang="nl-NL" sz="6600" dirty="0"/>
          </a:p>
        </p:txBody>
      </p:sp>
      <p:sp>
        <p:nvSpPr>
          <p:cNvPr id="6" name="Rechthoek 5"/>
          <p:cNvSpPr/>
          <p:nvPr/>
        </p:nvSpPr>
        <p:spPr>
          <a:xfrm>
            <a:off x="886744" y="3877024"/>
            <a:ext cx="17401256" cy="8808565"/>
          </a:xfrm>
          <a:prstGeom prst="rect">
            <a:avLst/>
          </a:prstGeom>
        </p:spPr>
        <p:txBody>
          <a:bodyPr wrap="square">
            <a:spAutoFit/>
          </a:bodyPr>
          <a:lstStyle/>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I</a:t>
            </a:r>
            <a:r>
              <a:rPr lang="nl-NL" sz="4800" dirty="0" smtClean="0">
                <a:solidFill>
                  <a:schemeClr val="tx2"/>
                </a:solidFill>
                <a:latin typeface="Calibri"/>
                <a:ea typeface="+mn-ea"/>
                <a:cs typeface="+mn-cs"/>
              </a:rPr>
              <a:t>edereen </a:t>
            </a:r>
            <a:r>
              <a:rPr lang="nl-NL" sz="4800" dirty="0">
                <a:solidFill>
                  <a:schemeClr val="tx2"/>
                </a:solidFill>
                <a:latin typeface="Calibri"/>
                <a:ea typeface="+mn-ea"/>
                <a:cs typeface="+mn-cs"/>
              </a:rPr>
              <a:t>een Smartphone</a:t>
            </a: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24 uur per dag beschikbaar, 7 dagen in de week</a:t>
            </a: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W</a:t>
            </a:r>
            <a:r>
              <a:rPr lang="nl-NL" sz="4800" dirty="0" smtClean="0">
                <a:solidFill>
                  <a:schemeClr val="tx2"/>
                </a:solidFill>
                <a:latin typeface="Calibri"/>
                <a:ea typeface="+mn-ea"/>
                <a:cs typeface="+mn-cs"/>
              </a:rPr>
              <a:t>ebsite </a:t>
            </a:r>
            <a:r>
              <a:rPr lang="nl-NL" sz="4800" dirty="0">
                <a:solidFill>
                  <a:schemeClr val="tx2"/>
                </a:solidFill>
                <a:latin typeface="Calibri"/>
                <a:ea typeface="+mn-ea"/>
                <a:cs typeface="+mn-cs"/>
              </a:rPr>
              <a:t>direct online plus een </a:t>
            </a:r>
            <a:r>
              <a:rPr lang="nl-NL" sz="4800" dirty="0" smtClean="0">
                <a:solidFill>
                  <a:schemeClr val="tx2"/>
                </a:solidFill>
                <a:latin typeface="Calibri"/>
                <a:ea typeface="+mn-ea"/>
                <a:cs typeface="+mn-cs"/>
              </a:rPr>
              <a:t>informatiebrochure </a:t>
            </a:r>
            <a:endParaRPr lang="nl-NL" sz="4800" dirty="0">
              <a:solidFill>
                <a:schemeClr val="tx2"/>
              </a:solidFill>
              <a:latin typeface="Calibri"/>
              <a:ea typeface="+mn-ea"/>
              <a:cs typeface="+mn-cs"/>
            </a:endParaRP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M</a:t>
            </a:r>
            <a:r>
              <a:rPr lang="nl-NL" sz="4800" dirty="0" smtClean="0">
                <a:solidFill>
                  <a:schemeClr val="tx2"/>
                </a:solidFill>
                <a:latin typeface="Calibri"/>
                <a:ea typeface="+mn-ea"/>
                <a:cs typeface="+mn-cs"/>
              </a:rPr>
              <a:t>ail </a:t>
            </a:r>
            <a:r>
              <a:rPr lang="nl-NL" sz="4800" dirty="0">
                <a:solidFill>
                  <a:schemeClr val="tx2"/>
                </a:solidFill>
                <a:latin typeface="Calibri"/>
                <a:ea typeface="+mn-ea"/>
                <a:cs typeface="+mn-cs"/>
              </a:rPr>
              <a:t>+ brief naar alle stads-, dorps- en wijkbelangen</a:t>
            </a: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K</a:t>
            </a:r>
            <a:r>
              <a:rPr lang="nl-NL" sz="4800" dirty="0" smtClean="0">
                <a:solidFill>
                  <a:schemeClr val="tx2"/>
                </a:solidFill>
                <a:latin typeface="Calibri"/>
                <a:ea typeface="+mn-ea"/>
                <a:cs typeface="+mn-cs"/>
              </a:rPr>
              <a:t>ennismakingsgesprekken </a:t>
            </a:r>
            <a:r>
              <a:rPr lang="nl-NL" sz="4800" dirty="0">
                <a:solidFill>
                  <a:schemeClr val="tx2"/>
                </a:solidFill>
                <a:latin typeface="Calibri"/>
                <a:ea typeface="+mn-ea"/>
                <a:cs typeface="+mn-cs"/>
              </a:rPr>
              <a:t>direct</a:t>
            </a: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E</a:t>
            </a:r>
            <a:r>
              <a:rPr lang="nl-NL" sz="4800" dirty="0" smtClean="0">
                <a:solidFill>
                  <a:schemeClr val="tx2"/>
                </a:solidFill>
                <a:latin typeface="Calibri"/>
                <a:ea typeface="+mn-ea"/>
                <a:cs typeface="+mn-cs"/>
              </a:rPr>
              <a:t>lk </a:t>
            </a:r>
            <a:r>
              <a:rPr lang="nl-NL" sz="4800" dirty="0">
                <a:solidFill>
                  <a:schemeClr val="tx2"/>
                </a:solidFill>
                <a:latin typeface="Calibri"/>
                <a:ea typeface="+mn-ea"/>
                <a:cs typeface="+mn-cs"/>
              </a:rPr>
              <a:t>jaar de jaarvergadering </a:t>
            </a:r>
            <a:r>
              <a:rPr lang="nl-NL" sz="4800" dirty="0" smtClean="0">
                <a:solidFill>
                  <a:schemeClr val="tx2"/>
                </a:solidFill>
                <a:latin typeface="Calibri"/>
                <a:ea typeface="+mn-ea"/>
                <a:cs typeface="+mn-cs"/>
              </a:rPr>
              <a:t>bezoeken</a:t>
            </a:r>
            <a:endParaRPr lang="nl-NL" sz="4800" dirty="0">
              <a:solidFill>
                <a:schemeClr val="tx2"/>
              </a:solidFill>
              <a:latin typeface="Calibri"/>
              <a:ea typeface="+mn-ea"/>
              <a:cs typeface="+mn-cs"/>
            </a:endParaRP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S</a:t>
            </a:r>
            <a:r>
              <a:rPr lang="nl-NL" sz="4800" dirty="0" smtClean="0">
                <a:solidFill>
                  <a:schemeClr val="tx2"/>
                </a:solidFill>
                <a:latin typeface="Calibri"/>
                <a:ea typeface="+mn-ea"/>
                <a:cs typeface="+mn-cs"/>
              </a:rPr>
              <a:t>tads-</a:t>
            </a:r>
            <a:r>
              <a:rPr lang="nl-NL" sz="4800" dirty="0">
                <a:solidFill>
                  <a:schemeClr val="tx2"/>
                </a:solidFill>
                <a:latin typeface="Calibri"/>
                <a:ea typeface="+mn-ea"/>
                <a:cs typeface="+mn-cs"/>
              </a:rPr>
              <a:t>, dorps- en wijkvisies inventariseren</a:t>
            </a:r>
          </a:p>
          <a:p>
            <a:pPr marL="342900" lvl="0" indent="-342900" algn="l" defTabSz="457200" fontAlgn="auto">
              <a:lnSpc>
                <a:spcPct val="130000"/>
              </a:lnSpc>
              <a:spcBef>
                <a:spcPct val="20000"/>
              </a:spcBef>
              <a:spcAft>
                <a:spcPts val="0"/>
              </a:spcAft>
              <a:buClr>
                <a:srgbClr val="253750"/>
              </a:buClr>
              <a:buFont typeface="Arial"/>
              <a:buChar char="•"/>
            </a:pPr>
            <a:r>
              <a:rPr lang="nl-NL" sz="4800" dirty="0">
                <a:solidFill>
                  <a:schemeClr val="tx2"/>
                </a:solidFill>
                <a:latin typeface="Calibri"/>
                <a:ea typeface="+mn-ea"/>
                <a:cs typeface="+mn-cs"/>
              </a:rPr>
              <a:t>V</a:t>
            </a:r>
            <a:r>
              <a:rPr lang="nl-NL" sz="4800" dirty="0" smtClean="0">
                <a:solidFill>
                  <a:schemeClr val="tx2"/>
                </a:solidFill>
                <a:latin typeface="Calibri"/>
                <a:ea typeface="+mn-ea"/>
                <a:cs typeface="+mn-cs"/>
              </a:rPr>
              <a:t>astleggen </a:t>
            </a:r>
            <a:r>
              <a:rPr lang="nl-NL" sz="4800" dirty="0">
                <a:solidFill>
                  <a:schemeClr val="tx2"/>
                </a:solidFill>
                <a:latin typeface="Calibri"/>
                <a:ea typeface="+mn-ea"/>
                <a:cs typeface="+mn-cs"/>
              </a:rPr>
              <a:t>dat raad jaarlijks goed geïnformeerd wordt </a:t>
            </a:r>
            <a:endParaRPr lang="fy-NL" sz="4800" dirty="0">
              <a:solidFill>
                <a:schemeClr val="tx2"/>
              </a:solidFill>
              <a:latin typeface="Calibri"/>
              <a:ea typeface="+mn-ea"/>
              <a:cs typeface="+mn-cs"/>
            </a:endParaRPr>
          </a:p>
        </p:txBody>
      </p:sp>
    </p:spTree>
    <p:extLst>
      <p:ext uri="{BB962C8B-B14F-4D97-AF65-F5344CB8AC3E}">
        <p14:creationId xmlns:p14="http://schemas.microsoft.com/office/powerpoint/2010/main" val="383021930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383688" y="1385392"/>
            <a:ext cx="14689632" cy="1449884"/>
          </a:xfrm>
        </p:spPr>
        <p:txBody>
          <a:bodyPr>
            <a:noAutofit/>
          </a:bodyPr>
          <a:lstStyle/>
          <a:p>
            <a:r>
              <a:rPr lang="nl-NL" sz="6600" dirty="0" smtClean="0"/>
              <a:t/>
            </a:r>
            <a:br>
              <a:rPr lang="nl-NL" sz="6600" dirty="0" smtClean="0"/>
            </a:br>
            <a:r>
              <a:rPr lang="nl-NL" sz="6600" dirty="0" smtClean="0"/>
              <a:t>Rol stads-, dorps- en wijkbelangen</a:t>
            </a:r>
            <a:endParaRPr lang="nl-NL" sz="6600" dirty="0"/>
          </a:p>
        </p:txBody>
      </p:sp>
      <p:sp>
        <p:nvSpPr>
          <p:cNvPr id="4" name="Rechthoek 3"/>
          <p:cNvSpPr/>
          <p:nvPr/>
        </p:nvSpPr>
        <p:spPr>
          <a:xfrm>
            <a:off x="1030760" y="4642009"/>
            <a:ext cx="17257240" cy="7035772"/>
          </a:xfrm>
          <a:prstGeom prst="rect">
            <a:avLst/>
          </a:prstGeom>
        </p:spPr>
        <p:txBody>
          <a:bodyPr wrap="square">
            <a:spAutoFit/>
          </a:bodyPr>
          <a:lstStyle/>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Collectieve belangenbehartiging</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Ogen en oren in de samenleving</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Signaleren ontwikkelingen in eigen dorp/wijk</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Gesprekspartner gemeente</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Toekomstvisie maken of actieplan</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Contacten via eigen coördinator laten lopen</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Organisatie schouw of visitatie</a:t>
            </a:r>
          </a:p>
          <a:p>
            <a:pPr marL="342900" lvl="0" indent="-342900" algn="l" defTabSz="457200" fontAlgn="auto">
              <a:spcBef>
                <a:spcPct val="20000"/>
              </a:spcBef>
              <a:spcAft>
                <a:spcPts val="0"/>
              </a:spcAft>
              <a:buClr>
                <a:srgbClr val="253750"/>
              </a:buClr>
              <a:buFont typeface="Arial"/>
              <a:buChar char="•"/>
            </a:pPr>
            <a:r>
              <a:rPr lang="nl-NL" sz="4800" dirty="0">
                <a:latin typeface="Calibri"/>
                <a:ea typeface="+mn-ea"/>
                <a:cs typeface="+mn-cs"/>
              </a:rPr>
              <a:t>Organisatie werkbezoek contactwethouder</a:t>
            </a:r>
          </a:p>
        </p:txBody>
      </p:sp>
    </p:spTree>
    <p:extLst>
      <p:ext uri="{BB962C8B-B14F-4D97-AF65-F5344CB8AC3E}">
        <p14:creationId xmlns:p14="http://schemas.microsoft.com/office/powerpoint/2010/main" val="378370261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399912" y="2057400"/>
            <a:ext cx="14689632" cy="2286000"/>
          </a:xfrm>
        </p:spPr>
        <p:txBody>
          <a:bodyPr>
            <a:noAutofit/>
          </a:bodyPr>
          <a:lstStyle/>
          <a:p>
            <a:r>
              <a:rPr lang="nl-NL" sz="6600" dirty="0" smtClean="0"/>
              <a:t>Rol raadsleden</a:t>
            </a:r>
            <a:endParaRPr lang="nl-NL" sz="6600" dirty="0"/>
          </a:p>
        </p:txBody>
      </p:sp>
      <p:sp>
        <p:nvSpPr>
          <p:cNvPr id="6" name="Rechthoek 5"/>
          <p:cNvSpPr/>
          <p:nvPr/>
        </p:nvSpPr>
        <p:spPr>
          <a:xfrm>
            <a:off x="958752" y="4848219"/>
            <a:ext cx="17329248" cy="4376583"/>
          </a:xfrm>
          <a:prstGeom prst="rect">
            <a:avLst/>
          </a:prstGeom>
        </p:spPr>
        <p:txBody>
          <a:bodyPr wrap="square">
            <a:spAutoFit/>
          </a:bodyPr>
          <a:lstStyle/>
          <a:p>
            <a:pPr marL="342900" lvl="0" indent="-342900" algn="l" defTabSz="457200" fontAlgn="auto">
              <a:spcBef>
                <a:spcPct val="20000"/>
              </a:spcBef>
              <a:spcAft>
                <a:spcPts val="0"/>
              </a:spcAft>
              <a:buClr>
                <a:srgbClr val="253750"/>
              </a:buClr>
              <a:buFont typeface="Arial"/>
              <a:buChar char="•"/>
            </a:pPr>
            <a:r>
              <a:rPr lang="nl-NL" sz="4800" dirty="0">
                <a:solidFill>
                  <a:schemeClr val="tx2"/>
                </a:solidFill>
                <a:latin typeface="Calibri"/>
              </a:rPr>
              <a:t>Kaders </a:t>
            </a:r>
            <a:r>
              <a:rPr lang="nl-NL" sz="4800" dirty="0" smtClean="0">
                <a:solidFill>
                  <a:schemeClr val="tx2"/>
                </a:solidFill>
                <a:latin typeface="Calibri"/>
              </a:rPr>
              <a:t>van het beleid stellen </a:t>
            </a:r>
            <a:r>
              <a:rPr lang="nl-NL" sz="4800" dirty="0">
                <a:solidFill>
                  <a:schemeClr val="tx2"/>
                </a:solidFill>
                <a:latin typeface="Calibri"/>
              </a:rPr>
              <a:t>en </a:t>
            </a:r>
            <a:r>
              <a:rPr lang="nl-NL" sz="4800" dirty="0" smtClean="0">
                <a:solidFill>
                  <a:schemeClr val="tx2"/>
                </a:solidFill>
                <a:latin typeface="Calibri"/>
              </a:rPr>
              <a:t>daarna controleren</a:t>
            </a:r>
            <a:endParaRPr lang="nl-NL" sz="4800" dirty="0">
              <a:solidFill>
                <a:schemeClr val="tx2"/>
              </a:solidFill>
              <a:latin typeface="Calibri"/>
            </a:endParaRPr>
          </a:p>
          <a:p>
            <a:pPr marL="342900" lvl="0" indent="-342900" algn="l" defTabSz="457200" fontAlgn="auto">
              <a:spcBef>
                <a:spcPct val="20000"/>
              </a:spcBef>
              <a:spcAft>
                <a:spcPts val="0"/>
              </a:spcAft>
              <a:buClr>
                <a:srgbClr val="253750"/>
              </a:buClr>
              <a:buFont typeface="Arial"/>
              <a:buChar char="•"/>
            </a:pPr>
            <a:r>
              <a:rPr lang="nl-NL" sz="4800" dirty="0">
                <a:solidFill>
                  <a:schemeClr val="tx2"/>
                </a:solidFill>
                <a:latin typeface="Calibri"/>
              </a:rPr>
              <a:t>Vertrouwen op MOR/MOL systeem gemeente</a:t>
            </a:r>
          </a:p>
          <a:p>
            <a:pPr marL="342900" lvl="0" indent="-342900" algn="l" defTabSz="457200" fontAlgn="auto">
              <a:spcBef>
                <a:spcPct val="20000"/>
              </a:spcBef>
              <a:spcAft>
                <a:spcPts val="0"/>
              </a:spcAft>
              <a:buClr>
                <a:srgbClr val="253750"/>
              </a:buClr>
              <a:buFont typeface="Arial"/>
              <a:buChar char="•"/>
            </a:pPr>
            <a:r>
              <a:rPr lang="nl-NL" sz="4800" dirty="0">
                <a:solidFill>
                  <a:schemeClr val="tx2"/>
                </a:solidFill>
                <a:latin typeface="Calibri"/>
              </a:rPr>
              <a:t>Loslaten details</a:t>
            </a:r>
          </a:p>
          <a:p>
            <a:pPr marL="342900" lvl="0" indent="-342900" algn="l" defTabSz="457200" fontAlgn="auto">
              <a:spcBef>
                <a:spcPct val="20000"/>
              </a:spcBef>
              <a:spcAft>
                <a:spcPts val="0"/>
              </a:spcAft>
              <a:buClr>
                <a:srgbClr val="253750"/>
              </a:buClr>
              <a:buFont typeface="Arial"/>
              <a:buChar char="•"/>
            </a:pPr>
            <a:r>
              <a:rPr lang="nl-NL" sz="4800" dirty="0">
                <a:solidFill>
                  <a:schemeClr val="tx2"/>
                </a:solidFill>
                <a:latin typeface="Calibri"/>
              </a:rPr>
              <a:t>Grotere gemeente = andere werkwijze</a:t>
            </a:r>
          </a:p>
          <a:p>
            <a:pPr marL="342900" lvl="0" indent="-342900" algn="l" defTabSz="457200" fontAlgn="auto">
              <a:spcBef>
                <a:spcPct val="20000"/>
              </a:spcBef>
              <a:spcAft>
                <a:spcPts val="0"/>
              </a:spcAft>
              <a:buClr>
                <a:srgbClr val="253750"/>
              </a:buClr>
              <a:buFont typeface="Arial"/>
              <a:buChar char="•"/>
            </a:pPr>
            <a:r>
              <a:rPr lang="nl-NL" sz="4800" dirty="0">
                <a:solidFill>
                  <a:schemeClr val="tx2"/>
                </a:solidFill>
                <a:latin typeface="Calibri"/>
              </a:rPr>
              <a:t>Voelsprieten samenleving </a:t>
            </a:r>
            <a:r>
              <a:rPr lang="nl-NL" sz="4800" dirty="0" smtClean="0">
                <a:solidFill>
                  <a:schemeClr val="tx2"/>
                </a:solidFill>
                <a:latin typeface="Calibri"/>
              </a:rPr>
              <a:t>zijn</a:t>
            </a:r>
            <a:endParaRPr lang="nl-NL" sz="4800" dirty="0">
              <a:solidFill>
                <a:schemeClr val="tx2"/>
              </a:solidFill>
              <a:latin typeface="Calibri"/>
            </a:endParaRPr>
          </a:p>
        </p:txBody>
      </p:sp>
    </p:spTree>
    <p:extLst>
      <p:ext uri="{BB962C8B-B14F-4D97-AF65-F5344CB8AC3E}">
        <p14:creationId xmlns:p14="http://schemas.microsoft.com/office/powerpoint/2010/main" val="47686285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327904" y="1745432"/>
            <a:ext cx="14689632" cy="2286000"/>
          </a:xfrm>
        </p:spPr>
        <p:txBody>
          <a:bodyPr>
            <a:noAutofit/>
          </a:bodyPr>
          <a:lstStyle/>
          <a:p>
            <a:r>
              <a:rPr lang="nl-NL" sz="6600" dirty="0" smtClean="0"/>
              <a:t>Rol dorpencoördinatoren</a:t>
            </a:r>
            <a:endParaRPr lang="nl-NL" sz="6600" dirty="0"/>
          </a:p>
        </p:txBody>
      </p:sp>
      <p:sp>
        <p:nvSpPr>
          <p:cNvPr id="6" name="Rechthoek 5"/>
          <p:cNvSpPr/>
          <p:nvPr/>
        </p:nvSpPr>
        <p:spPr>
          <a:xfrm>
            <a:off x="1030760" y="4330156"/>
            <a:ext cx="17329248" cy="7922169"/>
          </a:xfrm>
          <a:prstGeom prst="rect">
            <a:avLst/>
          </a:prstGeom>
        </p:spPr>
        <p:txBody>
          <a:bodyPr wrap="square">
            <a:spAutoFit/>
          </a:bodyPr>
          <a:lstStyle/>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Adviseur</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Regelateur</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Verbindingsofficier</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Intermediair</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Aanjager initiatieven</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Procesbegeleider</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Vraagbaak</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Schakel tussen dorp en </a:t>
            </a:r>
            <a:r>
              <a:rPr lang="nl-NL" sz="4800" dirty="0" err="1" smtClean="0">
                <a:latin typeface="Calibri"/>
              </a:rPr>
              <a:t>vakafdeling</a:t>
            </a:r>
            <a:r>
              <a:rPr lang="nl-NL" sz="4800" dirty="0" smtClean="0">
                <a:latin typeface="Calibri"/>
              </a:rPr>
              <a:t> </a:t>
            </a:r>
          </a:p>
          <a:p>
            <a:pPr marL="914400" lvl="0" indent="-914400" algn="l" defTabSz="457200" fontAlgn="auto">
              <a:spcBef>
                <a:spcPct val="20000"/>
              </a:spcBef>
              <a:spcAft>
                <a:spcPts val="0"/>
              </a:spcAft>
              <a:buClr>
                <a:srgbClr val="253750"/>
              </a:buClr>
              <a:buFont typeface="Arial" panose="020B0604020202020204" pitchFamily="34" charset="0"/>
              <a:buChar char="•"/>
            </a:pPr>
            <a:r>
              <a:rPr lang="nl-NL" sz="4800" dirty="0" smtClean="0">
                <a:latin typeface="Calibri"/>
              </a:rPr>
              <a:t>Afstemming met contactwethouder</a:t>
            </a:r>
            <a:endParaRPr lang="nl-NL" sz="4800" dirty="0">
              <a:latin typeface="Calibri"/>
            </a:endParaRPr>
          </a:p>
        </p:txBody>
      </p:sp>
    </p:spTree>
    <p:extLst>
      <p:ext uri="{BB962C8B-B14F-4D97-AF65-F5344CB8AC3E}">
        <p14:creationId xmlns:p14="http://schemas.microsoft.com/office/powerpoint/2010/main" val="306858215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p:cNvSpPr>
          <p:nvPr/>
        </p:nvSpPr>
        <p:spPr bwMode="auto">
          <a:xfrm>
            <a:off x="762000" y="7518400"/>
            <a:ext cx="226568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eaLnBrk="0" hangingPunct="0">
              <a:defRPr sz="4200">
                <a:solidFill>
                  <a:srgbClr val="253750"/>
                </a:solidFill>
                <a:latin typeface="Lucida Grande" charset="0"/>
                <a:ea typeface="ヒラギノ角ゴ ProN W3" charset="0"/>
                <a:cs typeface="ヒラギノ角ゴ ProN W3" charset="0"/>
                <a:sym typeface="Lucida Grande" charset="0"/>
              </a:defRPr>
            </a:lvl1pPr>
            <a:lvl2pPr marL="742950" indent="-285750" eaLnBrk="0" hangingPunct="0">
              <a:defRPr sz="4200">
                <a:solidFill>
                  <a:srgbClr val="253750"/>
                </a:solidFill>
                <a:latin typeface="Lucida Grande" charset="0"/>
                <a:ea typeface="ヒラギノ角ゴ ProN W3" charset="0"/>
                <a:cs typeface="ヒラギノ角ゴ ProN W3" charset="0"/>
                <a:sym typeface="Lucida Grande" charset="0"/>
              </a:defRPr>
            </a:lvl2pPr>
            <a:lvl3pPr marL="1143000" indent="-228600" eaLnBrk="0" hangingPunct="0">
              <a:defRPr sz="4200">
                <a:solidFill>
                  <a:srgbClr val="253750"/>
                </a:solidFill>
                <a:latin typeface="Lucida Grande" charset="0"/>
                <a:ea typeface="ヒラギノ角ゴ ProN W3" charset="0"/>
                <a:cs typeface="ヒラギノ角ゴ ProN W3" charset="0"/>
                <a:sym typeface="Lucida Grande" charset="0"/>
              </a:defRPr>
            </a:lvl3pPr>
            <a:lvl4pPr marL="1600200" indent="-228600" eaLnBrk="0" hangingPunct="0">
              <a:defRPr sz="4200">
                <a:solidFill>
                  <a:srgbClr val="253750"/>
                </a:solidFill>
                <a:latin typeface="Lucida Grande" charset="0"/>
                <a:ea typeface="ヒラギノ角ゴ ProN W3" charset="0"/>
                <a:cs typeface="ヒラギノ角ゴ ProN W3" charset="0"/>
                <a:sym typeface="Lucida Grande" charset="0"/>
              </a:defRPr>
            </a:lvl4pPr>
            <a:lvl5pPr marL="2057400" indent="-228600" eaLnBrk="0" hangingPunct="0">
              <a:defRPr sz="4200">
                <a:solidFill>
                  <a:srgbClr val="253750"/>
                </a:solidFill>
                <a:latin typeface="Lucida Grande" charset="0"/>
                <a:ea typeface="ヒラギノ角ゴ ProN W3" charset="0"/>
                <a:cs typeface="ヒラギノ角ゴ ProN W3" charset="0"/>
                <a:sym typeface="Lucida Grande" charset="0"/>
              </a:defRPr>
            </a:lvl5pPr>
            <a:lvl6pPr marL="25146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6pPr>
            <a:lvl7pPr marL="29718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7pPr>
            <a:lvl8pPr marL="34290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8pPr>
            <a:lvl9pPr marL="38862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9pPr>
          </a:lstStyle>
          <a:p>
            <a:pPr algn="l" eaLnBrk="1" hangingPunct="1">
              <a:lnSpc>
                <a:spcPct val="120000"/>
              </a:lnSpc>
            </a:pPr>
            <a:endParaRPr lang="en-US" altLang="nl-NL" sz="3800" dirty="0">
              <a:solidFill>
                <a:srgbClr val="50504F"/>
              </a:solidFill>
              <a:latin typeface="Frutiger LT Com 55 Roman" charset="0"/>
              <a:ea typeface="Frutiger LT Com 55 Roman" charset="0"/>
              <a:cs typeface="Frutiger LT Com 55 Roman" charset="0"/>
              <a:sym typeface="Frutiger LT Com 55 Roman" charset="0"/>
            </a:endParaRPr>
          </a:p>
        </p:txBody>
      </p:sp>
      <p:sp>
        <p:nvSpPr>
          <p:cNvPr id="6146" name="Rectangle 2"/>
          <p:cNvSpPr>
            <a:spLocks/>
          </p:cNvSpPr>
          <p:nvPr/>
        </p:nvSpPr>
        <p:spPr bwMode="auto">
          <a:xfrm>
            <a:off x="7871520" y="0"/>
            <a:ext cx="14545616" cy="311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eaLnBrk="0" hangingPunct="0">
              <a:defRPr sz="4200">
                <a:solidFill>
                  <a:srgbClr val="253750"/>
                </a:solidFill>
                <a:latin typeface="Lucida Grande" charset="0"/>
                <a:ea typeface="ヒラギノ角ゴ ProN W3" charset="0"/>
                <a:cs typeface="ヒラギノ角ゴ ProN W3" charset="0"/>
                <a:sym typeface="Lucida Grande" charset="0"/>
              </a:defRPr>
            </a:lvl1pPr>
            <a:lvl2pPr marL="742950" indent="-285750" eaLnBrk="0" hangingPunct="0">
              <a:defRPr sz="4200">
                <a:solidFill>
                  <a:srgbClr val="253750"/>
                </a:solidFill>
                <a:latin typeface="Lucida Grande" charset="0"/>
                <a:ea typeface="ヒラギノ角ゴ ProN W3" charset="0"/>
                <a:cs typeface="ヒラギノ角ゴ ProN W3" charset="0"/>
                <a:sym typeface="Lucida Grande" charset="0"/>
              </a:defRPr>
            </a:lvl2pPr>
            <a:lvl3pPr marL="1143000" indent="-228600" eaLnBrk="0" hangingPunct="0">
              <a:defRPr sz="4200">
                <a:solidFill>
                  <a:srgbClr val="253750"/>
                </a:solidFill>
                <a:latin typeface="Lucida Grande" charset="0"/>
                <a:ea typeface="ヒラギノ角ゴ ProN W3" charset="0"/>
                <a:cs typeface="ヒラギノ角ゴ ProN W3" charset="0"/>
                <a:sym typeface="Lucida Grande" charset="0"/>
              </a:defRPr>
            </a:lvl3pPr>
            <a:lvl4pPr marL="1600200" indent="-228600" eaLnBrk="0" hangingPunct="0">
              <a:defRPr sz="4200">
                <a:solidFill>
                  <a:srgbClr val="253750"/>
                </a:solidFill>
                <a:latin typeface="Lucida Grande" charset="0"/>
                <a:ea typeface="ヒラギノ角ゴ ProN W3" charset="0"/>
                <a:cs typeface="ヒラギノ角ゴ ProN W3" charset="0"/>
                <a:sym typeface="Lucida Grande" charset="0"/>
              </a:defRPr>
            </a:lvl4pPr>
            <a:lvl5pPr marL="2057400" indent="-228600" eaLnBrk="0" hangingPunct="0">
              <a:defRPr sz="4200">
                <a:solidFill>
                  <a:srgbClr val="253750"/>
                </a:solidFill>
                <a:latin typeface="Lucida Grande" charset="0"/>
                <a:ea typeface="ヒラギノ角ゴ ProN W3" charset="0"/>
                <a:cs typeface="ヒラギノ角ゴ ProN W3" charset="0"/>
                <a:sym typeface="Lucida Grande" charset="0"/>
              </a:defRPr>
            </a:lvl5pPr>
            <a:lvl6pPr marL="25146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6pPr>
            <a:lvl7pPr marL="29718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7pPr>
            <a:lvl8pPr marL="34290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8pPr>
            <a:lvl9pPr marL="3886200" indent="-228600" algn="ctr" eaLnBrk="0" fontAlgn="base" hangingPunct="0">
              <a:spcBef>
                <a:spcPct val="0"/>
              </a:spcBef>
              <a:spcAft>
                <a:spcPct val="0"/>
              </a:spcAft>
              <a:defRPr sz="4200">
                <a:solidFill>
                  <a:srgbClr val="253750"/>
                </a:solidFill>
                <a:latin typeface="Lucida Grande" charset="0"/>
                <a:ea typeface="ヒラギノ角ゴ ProN W3" charset="0"/>
                <a:cs typeface="ヒラギノ角ゴ ProN W3" charset="0"/>
                <a:sym typeface="Lucida Grande" charset="0"/>
              </a:defRPr>
            </a:lvl9pPr>
          </a:lstStyle>
          <a:p>
            <a:pPr algn="l" eaLnBrk="1" hangingPunct="1">
              <a:spcBef>
                <a:spcPts val="100"/>
              </a:spcBef>
            </a:pPr>
            <a:endParaRPr lang="en-US" altLang="nl-NL" sz="8000" dirty="0" smtClean="0">
              <a:solidFill>
                <a:srgbClr val="005293"/>
              </a:solidFill>
              <a:latin typeface="Frutiger LT Com 65 Bold" charset="0"/>
              <a:ea typeface="Frutiger LT Com 65 Bold" charset="0"/>
              <a:cs typeface="Frutiger LT Com 65 Bold" charset="0"/>
              <a:sym typeface="Frutiger LT Com 65 Bold" charset="0"/>
            </a:endParaRPr>
          </a:p>
          <a:p>
            <a:pPr algn="l" eaLnBrk="1" hangingPunct="1">
              <a:spcBef>
                <a:spcPts val="100"/>
              </a:spcBef>
            </a:pPr>
            <a:r>
              <a:rPr lang="en-US" altLang="nl-NL" sz="8000" dirty="0" err="1" smtClean="0">
                <a:latin typeface="Frutiger LT Com 65 Bold" charset="0"/>
                <a:ea typeface="Frutiger LT Com 65 Bold" charset="0"/>
                <a:cs typeface="Frutiger LT Com 65 Bold" charset="0"/>
                <a:sym typeface="Frutiger LT Com 65 Bold" charset="0"/>
              </a:rPr>
              <a:t>Bestuursakkoord</a:t>
            </a:r>
            <a:r>
              <a:rPr lang="en-US" altLang="nl-NL" sz="8000" dirty="0" smtClean="0">
                <a:latin typeface="Frutiger LT Com 65 Bold" charset="0"/>
                <a:ea typeface="Frutiger LT Com 65 Bold" charset="0"/>
                <a:cs typeface="Frutiger LT Com 65 Bold" charset="0"/>
                <a:sym typeface="Frutiger LT Com 65 Bold" charset="0"/>
              </a:rPr>
              <a:t> 2018-2022</a:t>
            </a:r>
            <a:endParaRPr lang="en-US" altLang="nl-NL" sz="8000" dirty="0">
              <a:latin typeface="Frutiger LT Com 65 Bold" charset="0"/>
              <a:ea typeface="Frutiger LT Com 65 Bold" charset="0"/>
              <a:cs typeface="Frutiger LT Com 65 Bold" charset="0"/>
              <a:sym typeface="Frutiger LT Com 65 Bold" charset="0"/>
            </a:endParaRPr>
          </a:p>
        </p:txBody>
      </p:sp>
      <p:sp>
        <p:nvSpPr>
          <p:cNvPr id="2" name="Rechthoek 1"/>
          <p:cNvSpPr/>
          <p:nvPr/>
        </p:nvSpPr>
        <p:spPr>
          <a:xfrm>
            <a:off x="762000" y="3761656"/>
            <a:ext cx="21242360" cy="7540526"/>
          </a:xfrm>
          <a:prstGeom prst="rect">
            <a:avLst/>
          </a:prstGeom>
        </p:spPr>
        <p:txBody>
          <a:bodyPr wrap="square">
            <a:spAutoFit/>
          </a:bodyPr>
          <a:lstStyle/>
          <a:p>
            <a:pPr>
              <a:spcAft>
                <a:spcPts val="0"/>
              </a:spcAft>
            </a:pPr>
            <a:endParaRPr lang="nl-NL" sz="4400" dirty="0" smtClean="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nl-NL" sz="4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nl-NL" sz="4400" dirty="0" smtClean="0">
                <a:latin typeface="Calibri" panose="020F0502020204030204" pitchFamily="34" charset="0"/>
                <a:ea typeface="Calibri" panose="020F0502020204030204" pitchFamily="34" charset="0"/>
                <a:cs typeface="Times New Roman" panose="02020603050405020304" pitchFamily="18" charset="0"/>
              </a:rPr>
              <a:t>Alleen </a:t>
            </a:r>
            <a:r>
              <a:rPr lang="nl-NL" sz="4400" dirty="0">
                <a:latin typeface="Calibri" panose="020F0502020204030204" pitchFamily="34" charset="0"/>
                <a:ea typeface="Calibri" panose="020F0502020204030204" pitchFamily="34" charset="0"/>
                <a:cs typeface="Times New Roman" panose="02020603050405020304" pitchFamily="18" charset="0"/>
              </a:rPr>
              <a:t>één gemeente Gooi en Vecht is in staat de strategische kansen en bedreigingen van </a:t>
            </a:r>
            <a:r>
              <a:rPr lang="nl-NL" sz="4400" dirty="0" smtClean="0">
                <a:latin typeface="Calibri" panose="020F0502020204030204" pitchFamily="34" charset="0"/>
                <a:ea typeface="Calibri" panose="020F0502020204030204" pitchFamily="34" charset="0"/>
                <a:cs typeface="Times New Roman" panose="02020603050405020304" pitchFamily="18" charset="0"/>
              </a:rPr>
              <a:t>dit unieke gebied </a:t>
            </a:r>
            <a:r>
              <a:rPr lang="nl-NL" sz="4400" dirty="0">
                <a:latin typeface="Calibri" panose="020F0502020204030204" pitchFamily="34" charset="0"/>
                <a:ea typeface="Calibri" panose="020F0502020204030204" pitchFamily="34" charset="0"/>
                <a:cs typeface="Times New Roman" panose="02020603050405020304" pitchFamily="18" charset="0"/>
              </a:rPr>
              <a:t>te midden van grootstedelijke gebieden het hoofd te bieden. Tegelijk vragen de </a:t>
            </a:r>
            <a:r>
              <a:rPr lang="nl-NL" sz="4400" dirty="0" smtClean="0">
                <a:latin typeface="Calibri" panose="020F0502020204030204" pitchFamily="34" charset="0"/>
                <a:ea typeface="Calibri" panose="020F0502020204030204" pitchFamily="34" charset="0"/>
                <a:cs typeface="Times New Roman" panose="02020603050405020304" pitchFamily="18" charset="0"/>
              </a:rPr>
              <a:t>vergrote afstand </a:t>
            </a:r>
            <a:r>
              <a:rPr lang="nl-NL" sz="4400" dirty="0">
                <a:latin typeface="Calibri" panose="020F0502020204030204" pitchFamily="34" charset="0"/>
                <a:ea typeface="Calibri" panose="020F0502020204030204" pitchFamily="34" charset="0"/>
                <a:cs typeface="Times New Roman" panose="02020603050405020304" pitchFamily="18" charset="0"/>
              </a:rPr>
              <a:t>tot het bestuur en de specifieke eigenheid van de afzonderlijke kernen om nieuwe vormen </a:t>
            </a:r>
            <a:r>
              <a:rPr lang="nl-NL" sz="4400" dirty="0" smtClean="0">
                <a:latin typeface="Calibri" panose="020F0502020204030204" pitchFamily="34" charset="0"/>
                <a:ea typeface="Calibri" panose="020F0502020204030204" pitchFamily="34" charset="0"/>
                <a:cs typeface="Times New Roman" panose="02020603050405020304" pitchFamily="18" charset="0"/>
              </a:rPr>
              <a:t>en</a:t>
            </a:r>
            <a:r>
              <a:rPr lang="nl-NL" sz="4400" dirty="0">
                <a:latin typeface="Calibri" panose="020F0502020204030204" pitchFamily="34" charset="0"/>
                <a:ea typeface="Calibri" panose="020F0502020204030204" pitchFamily="34" charset="0"/>
                <a:cs typeface="Times New Roman" panose="02020603050405020304" pitchFamily="18" charset="0"/>
              </a:rPr>
              <a:t> </a:t>
            </a:r>
            <a:r>
              <a:rPr lang="nl-NL" sz="4400" dirty="0" smtClean="0">
                <a:latin typeface="Calibri" panose="020F0502020204030204" pitchFamily="34" charset="0"/>
                <a:ea typeface="Calibri" panose="020F0502020204030204" pitchFamily="34" charset="0"/>
                <a:cs typeface="Times New Roman" panose="02020603050405020304" pitchFamily="18" charset="0"/>
              </a:rPr>
              <a:t>methoden </a:t>
            </a:r>
            <a:r>
              <a:rPr lang="nl-NL" sz="4400" dirty="0">
                <a:latin typeface="Calibri" panose="020F0502020204030204" pitchFamily="34" charset="0"/>
                <a:ea typeface="Calibri" panose="020F0502020204030204" pitchFamily="34" charset="0"/>
                <a:cs typeface="Times New Roman" panose="02020603050405020304" pitchFamily="18" charset="0"/>
              </a:rPr>
              <a:t>om de betrokkenheid van de burger bij het openbaar bestuur te stimuleren en borgen</a:t>
            </a:r>
            <a:r>
              <a:rPr lang="nl-NL" sz="4400" dirty="0" smtClean="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nl-NL" sz="4400" dirty="0" smtClean="0">
                <a:latin typeface="Calibri" panose="020F0502020204030204" pitchFamily="34" charset="0"/>
                <a:ea typeface="Calibri" panose="020F0502020204030204" pitchFamily="34" charset="0"/>
                <a:cs typeface="Times New Roman" panose="02020603050405020304" pitchFamily="18" charset="0"/>
              </a:rPr>
              <a:t>												</a:t>
            </a:r>
            <a:endParaRPr lang="nl-NL" sz="4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nl-NL" sz="4400" dirty="0">
                <a:latin typeface="Calibri" panose="020F0502020204030204" pitchFamily="34" charset="0"/>
                <a:ea typeface="Calibri" panose="020F0502020204030204" pitchFamily="34" charset="0"/>
                <a:cs typeface="Times New Roman" panose="02020603050405020304" pitchFamily="18" charset="0"/>
              </a:rPr>
              <a:t>Daarom zetten we tevens in op de totstandkoming van een vorm van dorpsraden met eigen budget </a:t>
            </a:r>
            <a:r>
              <a:rPr lang="nl-NL" sz="4400" dirty="0" smtClean="0">
                <a:latin typeface="Calibri" panose="020F0502020204030204" pitchFamily="34" charset="0"/>
                <a:ea typeface="Calibri" panose="020F0502020204030204" pitchFamily="34" charset="0"/>
                <a:cs typeface="Times New Roman" panose="02020603050405020304" pitchFamily="18" charset="0"/>
              </a:rPr>
              <a:t>en bevoegdheden</a:t>
            </a:r>
            <a:r>
              <a:rPr lang="nl-NL" sz="4400" dirty="0">
                <a:latin typeface="Calibri" panose="020F0502020204030204" pitchFamily="34" charset="0"/>
                <a:ea typeface="Calibri" panose="020F0502020204030204" pitchFamily="34" charset="0"/>
                <a:cs typeface="Times New Roman" panose="02020603050405020304" pitchFamily="18" charset="0"/>
              </a:rPr>
              <a:t>, tijdige communicatie met betrokkenen en op directe raadpleging van </a:t>
            </a:r>
            <a:r>
              <a:rPr lang="nl-NL" sz="4400" dirty="0" smtClean="0">
                <a:latin typeface="Calibri" panose="020F0502020204030204" pitchFamily="34" charset="0"/>
                <a:ea typeface="Calibri" panose="020F0502020204030204" pitchFamily="34" charset="0"/>
                <a:cs typeface="Times New Roman" panose="02020603050405020304" pitchFamily="18" charset="0"/>
              </a:rPr>
              <a:t>de bevolking</a:t>
            </a:r>
            <a:r>
              <a:rPr lang="nl-NL" sz="4400" dirty="0">
                <a:latin typeface="Calibri" panose="020F0502020204030204" pitchFamily="34" charset="0"/>
                <a:ea typeface="Calibri" panose="020F0502020204030204" pitchFamily="34" charset="0"/>
                <a:cs typeface="Times New Roman" panose="02020603050405020304" pitchFamily="18" charset="0"/>
              </a:rPr>
              <a:t>. Het sterk maken van de kernen krijgt in deze periode prioriteit.</a:t>
            </a:r>
            <a:endParaRPr lang="nl-NL" sz="4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152949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0"/>
                                  </p:stCondLst>
                                  <p:endCondLst>
                                    <p:cond evt="begin" delay="0">
                                      <p:tn val="5"/>
                                    </p:cond>
                                  </p:endCondLst>
                                  <p:iterate type="lt">
                                    <p:tmAbs val="75"/>
                                  </p:iterate>
                                  <p:childTnLst>
                                    <p:set>
                                      <p:cBhvr>
                                        <p:cTn id="6" dur="1" fill="hold">
                                          <p:stCondLst>
                                            <p:cond delay="74"/>
                                          </p:stCondLst>
                                        </p:cTn>
                                        <p:tgtEl>
                                          <p:spTgt spid="6145"/>
                                        </p:tgtEl>
                                        <p:attrNameLst>
                                          <p:attrName>style.visibility</p:attrName>
                                        </p:attrNameLst>
                                      </p:cBhvr>
                                      <p:to>
                                        <p:strVal val="visible"/>
                                      </p:to>
                                    </p:set>
                                  </p:childTnLst>
                                </p:cTn>
                              </p:par>
                            </p:childTnLst>
                          </p:cTn>
                        </p:par>
                        <p:par>
                          <p:cTn id="7" fill="hold" nodeType="afterGroup">
                            <p:stCondLst>
                              <p:cond delay="75"/>
                            </p:stCondLst>
                            <p:childTnLst>
                              <p:par>
                                <p:cTn id="8" presetID="1" presetClass="entr" presetSubtype="0" fill="hold" grpId="0" nodeType="afterEffect">
                                  <p:stCondLst>
                                    <p:cond delay="0"/>
                                  </p:stCondLst>
                                  <p:iterate type="lt">
                                    <p:tmAbs val="75"/>
                                  </p:iterate>
                                  <p:childTnLst>
                                    <p:set>
                                      <p:cBhvr>
                                        <p:cTn id="9" dur="1" fill="hold">
                                          <p:stCondLst>
                                            <p:cond delay="74"/>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autoUpdateAnimBg="0"/>
      <p:bldP spid="6146" grpId="0" autoUpdateAnimBg="0"/>
    </p:bldLst>
  </p:timing>
</p:sld>
</file>

<file path=ppt/theme/theme1.xml><?xml version="1.0" encoding="utf-8"?>
<a:theme xmlns:a="http://schemas.openxmlformats.org/drawingml/2006/main" name="Opening logo">
  <a:themeElements>
    <a:clrScheme name="">
      <a:dk1>
        <a:srgbClr val="253750"/>
      </a:dk1>
      <a:lt1>
        <a:srgbClr val="FDFFF5"/>
      </a:lt1>
      <a:dk2>
        <a:srgbClr val="000000"/>
      </a:dk2>
      <a:lt2>
        <a:srgbClr val="808080"/>
      </a:lt2>
      <a:accent1>
        <a:srgbClr val="6682AA"/>
      </a:accent1>
      <a:accent2>
        <a:srgbClr val="333399"/>
      </a:accent2>
      <a:accent3>
        <a:srgbClr val="FEFFF9"/>
      </a:accent3>
      <a:accent4>
        <a:srgbClr val="1E2D43"/>
      </a:accent4>
      <a:accent5>
        <a:srgbClr val="B8C1D2"/>
      </a:accent5>
      <a:accent6>
        <a:srgbClr val="2D2D8A"/>
      </a:accent6>
      <a:hlink>
        <a:srgbClr val="009999"/>
      </a:hlink>
      <a:folHlink>
        <a:srgbClr val="99CC00"/>
      </a:folHlink>
    </a:clrScheme>
    <a:fontScheme name="Opening logo">
      <a:majorFont>
        <a:latin typeface="Didot"/>
        <a:ea typeface="ヒラギノ明朝 ProN W3"/>
        <a:cs typeface="ヒラギノ明朝 ProN W3"/>
      </a:majorFont>
      <a:minorFont>
        <a:latin typeface="Lucida Grande"/>
        <a:ea typeface="ヒラギノ角ゴ ProN W3"/>
        <a:cs typeface="ヒラギノ角ゴ ProN W3"/>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682AA"/>
        </a:solid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253750"/>
            </a:solidFill>
            <a:effectLst/>
            <a:latin typeface="Lucida Grande" charset="0"/>
            <a:ea typeface="ヒラギノ角ゴ ProN W3" charset="0"/>
            <a:cs typeface="ヒラギノ角ゴ ProN W3" charset="0"/>
            <a:sym typeface="Lucida Grande" charset="0"/>
          </a:defRPr>
        </a:defPPr>
      </a:lstStyle>
    </a:spDef>
    <a:lnDef>
      <a:spPr bwMode="auto">
        <a:xfrm>
          <a:off x="0" y="0"/>
          <a:ext cx="1" cy="1"/>
        </a:xfrm>
        <a:custGeom>
          <a:avLst/>
          <a:gdLst/>
          <a:ahLst/>
          <a:cxnLst/>
          <a:rect l="0" t="0" r="0" b="0"/>
          <a:pathLst/>
        </a:custGeom>
        <a:solidFill>
          <a:srgbClr val="6682AA"/>
        </a:solid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253750"/>
            </a:solidFill>
            <a:effectLst/>
            <a:latin typeface="Lucida Grande" charset="0"/>
            <a:ea typeface="ヒラギノ角ゴ ProN W3" charset="0"/>
            <a:cs typeface="ヒラギノ角ゴ ProN W3" charset="0"/>
            <a:sym typeface="Lucida Grande" charset="0"/>
          </a:defRPr>
        </a:defPPr>
      </a:lstStyle>
    </a:lnDef>
  </a:objectDefaults>
  <a:extraClrSchemeLst>
    <a:extraClrScheme>
      <a:clrScheme name="Opening 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ijdemeren_powerpoint_template.ppt [Compatibiliteitsmodus]" id="{02BFFF95-3737-4FBA-B4FB-606B35C75A4D}" vid="{9168DA7D-D6AD-46E8-945C-E627EDE4A52A}"/>
    </a:ext>
  </a:extLst>
</a:theme>
</file>

<file path=ppt/theme/theme2.xml><?xml version="1.0" encoding="utf-8"?>
<a:theme xmlns:a="http://schemas.openxmlformats.org/drawingml/2006/main" name="Standaard logo">
  <a:themeElements>
    <a:clrScheme name="">
      <a:dk1>
        <a:srgbClr val="253750"/>
      </a:dk1>
      <a:lt1>
        <a:srgbClr val="FDFFF5"/>
      </a:lt1>
      <a:dk2>
        <a:srgbClr val="000000"/>
      </a:dk2>
      <a:lt2>
        <a:srgbClr val="808080"/>
      </a:lt2>
      <a:accent1>
        <a:srgbClr val="6682AA"/>
      </a:accent1>
      <a:accent2>
        <a:srgbClr val="333399"/>
      </a:accent2>
      <a:accent3>
        <a:srgbClr val="FEFFF9"/>
      </a:accent3>
      <a:accent4>
        <a:srgbClr val="1E2D43"/>
      </a:accent4>
      <a:accent5>
        <a:srgbClr val="B8C1D2"/>
      </a:accent5>
      <a:accent6>
        <a:srgbClr val="2D2D8A"/>
      </a:accent6>
      <a:hlink>
        <a:srgbClr val="009999"/>
      </a:hlink>
      <a:folHlink>
        <a:srgbClr val="99CC00"/>
      </a:folHlink>
    </a:clrScheme>
    <a:fontScheme name="Standaard logo">
      <a:majorFont>
        <a:latin typeface="Didot"/>
        <a:ea typeface="ヒラギノ明朝 ProN W3"/>
        <a:cs typeface="ヒラギノ明朝 ProN W3"/>
      </a:majorFont>
      <a:minorFont>
        <a:latin typeface="Lucida Grande"/>
        <a:ea typeface="ヒラギノ角ゴ ProN W3"/>
        <a:cs typeface="ヒラギノ角ゴ ProN W3"/>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682AA"/>
        </a:solid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253750"/>
            </a:solidFill>
            <a:effectLst/>
            <a:latin typeface="Lucida Grande" charset="0"/>
            <a:ea typeface="ヒラギノ角ゴ ProN W3" charset="0"/>
            <a:cs typeface="ヒラギノ角ゴ ProN W3" charset="0"/>
            <a:sym typeface="Lucida Grande" charset="0"/>
          </a:defRPr>
        </a:defPPr>
      </a:lstStyle>
    </a:spDef>
    <a:lnDef>
      <a:spPr bwMode="auto">
        <a:xfrm>
          <a:off x="0" y="0"/>
          <a:ext cx="1" cy="1"/>
        </a:xfrm>
        <a:custGeom>
          <a:avLst/>
          <a:gdLst/>
          <a:ahLst/>
          <a:cxnLst/>
          <a:rect l="0" t="0" r="0" b="0"/>
          <a:pathLst/>
        </a:custGeom>
        <a:solidFill>
          <a:srgbClr val="6682AA"/>
        </a:solid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253750"/>
            </a:solidFill>
            <a:effectLst/>
            <a:latin typeface="Lucida Grande" charset="0"/>
            <a:ea typeface="ヒラギノ角ゴ ProN W3" charset="0"/>
            <a:cs typeface="ヒラギノ角ゴ ProN W3" charset="0"/>
            <a:sym typeface="Lucida Grande" charset="0"/>
          </a:defRPr>
        </a:defPPr>
      </a:lstStyle>
    </a:lnDef>
  </a:objectDefaults>
  <a:extraClrSchemeLst>
    <a:extraClrScheme>
      <a:clrScheme name="Standaard 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ijdemeren_powerpoint_template.ppt [Compatibiliteitsmodus]" id="{02BFFF95-3737-4FBA-B4FB-606B35C75A4D}" vid="{050F3E69-659D-434F-B85E-5A30B6542288}"/>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wijdemeren_powerpoint_template</Template>
  <TotalTime>2057</TotalTime>
  <Pages>0</Pages>
  <Words>470</Words>
  <Characters>0</Characters>
  <Application>Microsoft Office PowerPoint</Application>
  <PresentationFormat>Aangepast</PresentationFormat>
  <Lines>0</Lines>
  <Paragraphs>194</Paragraphs>
  <Slides>16</Slides>
  <Notes>2</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16</vt:i4>
      </vt:variant>
    </vt:vector>
  </HeadingPairs>
  <TitlesOfParts>
    <vt:vector size="28" baseType="lpstr">
      <vt:lpstr>Arial</vt:lpstr>
      <vt:lpstr>Calibri</vt:lpstr>
      <vt:lpstr>Didot</vt:lpstr>
      <vt:lpstr>Frutiger LT Com 55 Roman</vt:lpstr>
      <vt:lpstr>Frutiger LT Com 65 Bold</vt:lpstr>
      <vt:lpstr>Lucida Grande</vt:lpstr>
      <vt:lpstr>Times New Roman</vt:lpstr>
      <vt:lpstr>Zapf Dingbats</vt:lpstr>
      <vt:lpstr>ヒラギノ明朝 ProN W3</vt:lpstr>
      <vt:lpstr>ヒラギノ角ゴ ProN W3</vt:lpstr>
      <vt:lpstr>Opening logo</vt:lpstr>
      <vt:lpstr>Standaard logo</vt:lpstr>
      <vt:lpstr>PowerPoint-presentatie</vt:lpstr>
      <vt:lpstr>Dorpenbeleid Wijdemeren </vt:lpstr>
      <vt:lpstr> Hoe  zag de gemeente SWF er uit  in 2011 en wat kwam er nog bij?</vt:lpstr>
      <vt:lpstr> Hoe is het Kernenbeleid geregeld?</vt:lpstr>
      <vt:lpstr> Hoe zijn we begonnen ?</vt:lpstr>
      <vt:lpstr> Rol stads-, dorps- en wijkbelangen</vt:lpstr>
      <vt:lpstr>Rol raadsleden</vt:lpstr>
      <vt:lpstr>Rol dorpencoördinatoren</vt:lpstr>
      <vt:lpstr>PowerPoint-presentatie</vt:lpstr>
      <vt:lpstr>PowerPoint-presentatie</vt:lpstr>
      <vt:lpstr>Missie en visie  Dorpenbeleid Wijdemeren</vt:lpstr>
      <vt:lpstr>De dorpen van Wijdemeren</vt:lpstr>
      <vt:lpstr>De dorpen van Wijdemeren</vt:lpstr>
      <vt:lpstr>Drie stappen</vt:lpstr>
      <vt:lpstr>Organisatiemodel</vt:lpstr>
      <vt:lpstr>Plan van aanpak Dorpenbeleid Wijdemeren</vt:lpstr>
    </vt:vector>
  </TitlesOfParts>
  <Company>Gemeente Wijdemeren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Carolina Ligter</dc:creator>
  <cp:keywords/>
  <dc:description/>
  <cp:lastModifiedBy>Harm Steijn</cp:lastModifiedBy>
  <cp:revision>57</cp:revision>
  <dcterms:created xsi:type="dcterms:W3CDTF">2019-02-04T12:54:20Z</dcterms:created>
  <dcterms:modified xsi:type="dcterms:W3CDTF">2019-02-12T15:19:46Z</dcterms:modified>
</cp:coreProperties>
</file>