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2"/>
    <p:sldId id="332" r:id="rId3"/>
    <p:sldId id="257" r:id="rId4"/>
    <p:sldId id="312" r:id="rId5"/>
    <p:sldId id="320" r:id="rId6"/>
    <p:sldId id="316" r:id="rId7"/>
    <p:sldId id="273" r:id="rId8"/>
    <p:sldId id="270" r:id="rId9"/>
    <p:sldId id="272" r:id="rId10"/>
    <p:sldId id="323" r:id="rId11"/>
    <p:sldId id="324" r:id="rId12"/>
    <p:sldId id="326" r:id="rId13"/>
    <p:sldId id="271" r:id="rId14"/>
    <p:sldId id="274" r:id="rId15"/>
    <p:sldId id="321" r:id="rId16"/>
    <p:sldId id="337" r:id="rId17"/>
    <p:sldId id="338" r:id="rId18"/>
    <p:sldId id="333" r:id="rId19"/>
    <p:sldId id="322" r:id="rId20"/>
    <p:sldId id="325" r:id="rId21"/>
    <p:sldId id="334" r:id="rId22"/>
    <p:sldId id="327" r:id="rId23"/>
    <p:sldId id="328" r:id="rId24"/>
    <p:sldId id="329" r:id="rId25"/>
    <p:sldId id="330" r:id="rId26"/>
    <p:sldId id="335" r:id="rId27"/>
    <p:sldId id="331" r:id="rId28"/>
    <p:sldId id="336" r:id="rId29"/>
    <p:sldId id="275" r:id="rId30"/>
    <p:sldId id="268" r:id="rId31"/>
    <p:sldId id="339" r:id="rId32"/>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9"/>
    <p:restoredTop sz="94646"/>
  </p:normalViewPr>
  <p:slideViewPr>
    <p:cSldViewPr snapToGrid="0" snapToObjects="1">
      <p:cViewPr varScale="1">
        <p:scale>
          <a:sx n="89" d="100"/>
          <a:sy n="89" d="100"/>
        </p:scale>
        <p:origin x="1696" y="1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9" name="Shape 109"/>
          <p:cNvSpPr>
            <a:spLocks noGrp="1" noRot="1" noChangeAspect="1"/>
          </p:cNvSpPr>
          <p:nvPr>
            <p:ph type="sldImg"/>
          </p:nvPr>
        </p:nvSpPr>
        <p:spPr>
          <a:xfrm>
            <a:off x="1143000" y="685800"/>
            <a:ext cx="4572000" cy="3429000"/>
          </a:xfrm>
          <a:prstGeom prst="rect">
            <a:avLst/>
          </a:prstGeom>
        </p:spPr>
        <p:txBody>
          <a:bodyPr/>
          <a:lstStyle/>
          <a:p>
            <a:endParaRPr/>
          </a:p>
        </p:txBody>
      </p:sp>
      <p:sp>
        <p:nvSpPr>
          <p:cNvPr id="110" name="Shape 110"/>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318687053"/>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77542409-6A04-4DC6-AC3A-D3758287A8F2}" type="slidenum">
              <a:rPr lang="en-US" smtClean="0"/>
              <a:t>4</a:t>
            </a:fld>
            <a:endParaRPr lang="en-US"/>
          </a:p>
        </p:txBody>
      </p:sp>
    </p:spTree>
    <p:extLst>
      <p:ext uri="{BB962C8B-B14F-4D97-AF65-F5344CB8AC3E}">
        <p14:creationId xmlns:p14="http://schemas.microsoft.com/office/powerpoint/2010/main" val="4778189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77542409-6A04-4DC6-AC3A-D3758287A8F2}" type="slidenum">
              <a:rPr lang="en-US" smtClean="0"/>
              <a:t>5</a:t>
            </a:fld>
            <a:endParaRPr lang="en-US"/>
          </a:p>
        </p:txBody>
      </p:sp>
    </p:spTree>
    <p:extLst>
      <p:ext uri="{BB962C8B-B14F-4D97-AF65-F5344CB8AC3E}">
        <p14:creationId xmlns:p14="http://schemas.microsoft.com/office/powerpoint/2010/main" val="2713952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5"/>
          </p:nvPr>
        </p:nvSpPr>
        <p:spPr/>
        <p:txBody>
          <a:bodyPr/>
          <a:lstStyle/>
          <a:p>
            <a:fld id="{77542409-6A04-4DC6-AC3A-D3758287A8F2}" type="slidenum">
              <a:rPr lang="en-US" smtClean="0"/>
              <a:t>6</a:t>
            </a:fld>
            <a:endParaRPr lang="en-US"/>
          </a:p>
        </p:txBody>
      </p:sp>
    </p:spTree>
    <p:extLst>
      <p:ext uri="{BB962C8B-B14F-4D97-AF65-F5344CB8AC3E}">
        <p14:creationId xmlns:p14="http://schemas.microsoft.com/office/powerpoint/2010/main" val="3702532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0466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eldia">
    <p:spTree>
      <p:nvGrpSpPr>
        <p:cNvPr id="1" name=""/>
        <p:cNvGrpSpPr/>
        <p:nvPr/>
      </p:nvGrpSpPr>
      <p:grpSpPr>
        <a:xfrm>
          <a:off x="0" y="0"/>
          <a:ext cx="0" cy="0"/>
          <a:chOff x="0" y="0"/>
          <a:chExt cx="0" cy="0"/>
        </a:xfrm>
      </p:grpSpPr>
      <p:sp>
        <p:nvSpPr>
          <p:cNvPr id="11" name="Shape 11"/>
          <p:cNvSpPr>
            <a:spLocks noGrp="1"/>
          </p:cNvSpPr>
          <p:nvPr>
            <p:ph type="title"/>
          </p:nvPr>
        </p:nvSpPr>
        <p:spPr>
          <a:xfrm>
            <a:off x="685800" y="2130425"/>
            <a:ext cx="7772400" cy="1470025"/>
          </a:xfrm>
          <a:prstGeom prst="rect">
            <a:avLst/>
          </a:prstGeom>
        </p:spPr>
        <p:txBody>
          <a:bodyPr/>
          <a:lstStyle/>
          <a:p>
            <a:r>
              <a:rPr lang="nl-NL"/>
              <a:t>Titelstijl van model bewerken</a:t>
            </a:r>
            <a:endParaRPr/>
          </a:p>
        </p:txBody>
      </p:sp>
      <p:sp>
        <p:nvSpPr>
          <p:cNvPr id="12" name="Shape 12"/>
          <p:cNvSpPr>
            <a:spLocks noGrp="1"/>
          </p:cNvSpPr>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Verticale titel en tekst">
    <p:spTree>
      <p:nvGrpSpPr>
        <p:cNvPr id="1" name=""/>
        <p:cNvGrpSpPr/>
        <p:nvPr/>
      </p:nvGrpSpPr>
      <p:grpSpPr>
        <a:xfrm>
          <a:off x="0" y="0"/>
          <a:ext cx="0" cy="0"/>
          <a:chOff x="0" y="0"/>
          <a:chExt cx="0" cy="0"/>
        </a:xfrm>
      </p:grpSpPr>
      <p:sp>
        <p:nvSpPr>
          <p:cNvPr id="101" name="Shape 101"/>
          <p:cNvSpPr>
            <a:spLocks noGrp="1"/>
          </p:cNvSpPr>
          <p:nvPr>
            <p:ph type="title"/>
          </p:nvPr>
        </p:nvSpPr>
        <p:spPr>
          <a:xfrm>
            <a:off x="6629400" y="274638"/>
            <a:ext cx="2057400" cy="5851526"/>
          </a:xfrm>
          <a:prstGeom prst="rect">
            <a:avLst/>
          </a:prstGeom>
        </p:spPr>
        <p:txBody>
          <a:bodyPr/>
          <a:lstStyle/>
          <a:p>
            <a:r>
              <a:rPr lang="nl-NL"/>
              <a:t>Titelstijl van model bewerken</a:t>
            </a:r>
            <a:endParaRPr/>
          </a:p>
        </p:txBody>
      </p:sp>
      <p:sp>
        <p:nvSpPr>
          <p:cNvPr id="102" name="Shape 102"/>
          <p:cNvSpPr>
            <a:spLocks noGrp="1"/>
          </p:cNvSpPr>
          <p:nvPr>
            <p:ph type="body" idx="1"/>
          </p:nvPr>
        </p:nvSpPr>
        <p:spPr>
          <a:xfrm>
            <a:off x="457200" y="274638"/>
            <a:ext cx="6019800" cy="5851526"/>
          </a:xfrm>
          <a:prstGeom prst="rect">
            <a:avLst/>
          </a:prstGeo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F6F31-9BA8-264F-B965-D86BD27BEB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DB2835-3439-9643-A9CC-15A08F83101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589AE8-8B37-2942-9451-575CF26C9CAB}"/>
              </a:ext>
            </a:extLst>
          </p:cNvPr>
          <p:cNvSpPr>
            <a:spLocks noGrp="1"/>
          </p:cNvSpPr>
          <p:nvPr>
            <p:ph type="dt" sz="half" idx="10"/>
          </p:nvPr>
        </p:nvSpPr>
        <p:spPr/>
        <p:txBody>
          <a:bodyPr/>
          <a:lstStyle/>
          <a:p>
            <a:fld id="{C35E60DC-FF50-C745-90D9-892469CB7891}" type="datetimeFigureOut">
              <a:rPr lang="en-US" smtClean="0"/>
              <a:t>4/16/19</a:t>
            </a:fld>
            <a:endParaRPr lang="en-US"/>
          </a:p>
        </p:txBody>
      </p:sp>
      <p:sp>
        <p:nvSpPr>
          <p:cNvPr id="5" name="Footer Placeholder 4">
            <a:extLst>
              <a:ext uri="{FF2B5EF4-FFF2-40B4-BE49-F238E27FC236}">
                <a16:creationId xmlns:a16="http://schemas.microsoft.com/office/drawing/2014/main" id="{D81768A5-7B78-904D-A1B6-ADB2726F36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6A4A3D-910B-AA47-8E58-CFA97822F112}"/>
              </a:ext>
            </a:extLst>
          </p:cNvPr>
          <p:cNvSpPr>
            <a:spLocks noGrp="1"/>
          </p:cNvSpPr>
          <p:nvPr>
            <p:ph type="sldNum" sz="quarter" idx="12"/>
          </p:nvPr>
        </p:nvSpPr>
        <p:spPr>
          <a:xfrm>
            <a:off x="8411728" y="6400413"/>
            <a:ext cx="275073" cy="276999"/>
          </a:xfrm>
        </p:spPr>
        <p:txBody>
          <a:bodyPr/>
          <a:lstStyle/>
          <a:p>
            <a:fld id="{F622DBFC-33E2-764A-A819-A9DA65BAE02C}" type="slidenum">
              <a:rPr lang="en-US" smtClean="0"/>
              <a:t>‹#›</a:t>
            </a:fld>
            <a:endParaRPr lang="en-US"/>
          </a:p>
        </p:txBody>
      </p:sp>
    </p:spTree>
    <p:extLst>
      <p:ext uri="{BB962C8B-B14F-4D97-AF65-F5344CB8AC3E}">
        <p14:creationId xmlns:p14="http://schemas.microsoft.com/office/powerpoint/2010/main" val="3567343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Sectiekop">
    <p:spTree>
      <p:nvGrpSpPr>
        <p:cNvPr id="1" name=""/>
        <p:cNvGrpSpPr/>
        <p:nvPr/>
      </p:nvGrpSpPr>
      <p:grpSpPr>
        <a:xfrm>
          <a:off x="0" y="0"/>
          <a:ext cx="0" cy="0"/>
          <a:chOff x="0" y="0"/>
          <a:chExt cx="0" cy="0"/>
        </a:xfrm>
      </p:grpSpPr>
      <p:sp>
        <p:nvSpPr>
          <p:cNvPr id="29" name="Shape 29"/>
          <p:cNvSpPr>
            <a:spLocks noGrp="1"/>
          </p:cNvSpPr>
          <p:nvPr>
            <p:ph type="title"/>
          </p:nvPr>
        </p:nvSpPr>
        <p:spPr>
          <a:xfrm>
            <a:off x="722312" y="4406900"/>
            <a:ext cx="7772401" cy="1362075"/>
          </a:xfrm>
          <a:prstGeom prst="rect">
            <a:avLst/>
          </a:prstGeom>
        </p:spPr>
        <p:txBody>
          <a:bodyPr anchor="t"/>
          <a:lstStyle>
            <a:lvl1pPr algn="l">
              <a:defRPr sz="4000" b="1" cap="all"/>
            </a:lvl1pPr>
          </a:lstStyle>
          <a:p>
            <a:r>
              <a:rPr lang="nl-NL"/>
              <a:t>Titelstijl van model bewerken</a:t>
            </a:r>
            <a:endParaRPr/>
          </a:p>
        </p:txBody>
      </p:sp>
      <p:sp>
        <p:nvSpPr>
          <p:cNvPr id="30" name="Shape 30"/>
          <p:cNvSpPr>
            <a:spLocks noGrp="1"/>
          </p:cNvSpPr>
          <p:nvPr>
            <p:ph type="body" sz="quarter" idx="1"/>
          </p:nvPr>
        </p:nvSpPr>
        <p:spPr>
          <a:xfrm>
            <a:off x="722312" y="2906713"/>
            <a:ext cx="7772401"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Inhoud van twee">
    <p:spTree>
      <p:nvGrpSpPr>
        <p:cNvPr id="1" name=""/>
        <p:cNvGrpSpPr/>
        <p:nvPr/>
      </p:nvGrpSpPr>
      <p:grpSpPr>
        <a:xfrm>
          <a:off x="0" y="0"/>
          <a:ext cx="0" cy="0"/>
          <a:chOff x="0" y="0"/>
          <a:chExt cx="0" cy="0"/>
        </a:xfrm>
      </p:grpSpPr>
      <p:sp>
        <p:nvSpPr>
          <p:cNvPr id="38" name="Shape 38"/>
          <p:cNvSpPr>
            <a:spLocks noGrp="1"/>
          </p:cNvSpPr>
          <p:nvPr>
            <p:ph type="title"/>
          </p:nvPr>
        </p:nvSpPr>
        <p:spPr>
          <a:prstGeom prst="rect">
            <a:avLst/>
          </a:prstGeom>
        </p:spPr>
        <p:txBody>
          <a:bodyPr/>
          <a:lstStyle/>
          <a:p>
            <a:r>
              <a:rPr lang="nl-NL"/>
              <a:t>Titelstijl van model bewerken</a:t>
            </a:r>
            <a:endParaRPr/>
          </a:p>
        </p:txBody>
      </p:sp>
      <p:sp>
        <p:nvSpPr>
          <p:cNvPr id="39" name="Shape 39"/>
          <p:cNvSpPr>
            <a:spLocks noGrp="1"/>
          </p:cNvSpPr>
          <p:nvPr>
            <p:ph type="body" sz="half"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Vergelijking">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r>
              <a:rPr lang="nl-NL"/>
              <a:t>Titelstijl van model bewerken</a:t>
            </a:r>
            <a:endParaRPr/>
          </a:p>
        </p:txBody>
      </p:sp>
      <p:sp>
        <p:nvSpPr>
          <p:cNvPr id="48" name="Shape 48"/>
          <p:cNvSpPr>
            <a:spLocks noGrp="1"/>
          </p:cNvSpPr>
          <p:nvPr>
            <p:ph type="body" sz="quarter" idx="1"/>
          </p:nvPr>
        </p:nvSpPr>
        <p:spPr>
          <a:xfrm>
            <a:off x="457200" y="1535112"/>
            <a:ext cx="4040188" cy="639763"/>
          </a:xfrm>
          <a:prstGeom prst="rect">
            <a:avLst/>
          </a:prstGeom>
        </p:spPr>
        <p:txBody>
          <a:bodyPr anchor="b"/>
          <a:lstStyle>
            <a:lvl1pPr marL="0" indent="0">
              <a:spcBef>
                <a:spcPts val="500"/>
              </a:spcBef>
              <a:buSzTx/>
              <a:buFontTx/>
              <a:buNone/>
              <a:defRPr sz="2400" b="1"/>
            </a:lvl1pPr>
            <a:lvl2pPr marL="0" indent="457200">
              <a:spcBef>
                <a:spcPts val="500"/>
              </a:spcBef>
              <a:buSzTx/>
              <a:buFontTx/>
              <a:buNone/>
              <a:defRPr sz="2400" b="1"/>
            </a:lvl2pPr>
            <a:lvl3pPr marL="0" indent="914400">
              <a:spcBef>
                <a:spcPts val="500"/>
              </a:spcBef>
              <a:buSzTx/>
              <a:buFontTx/>
              <a:buNone/>
              <a:defRPr sz="2400" b="1"/>
            </a:lvl3pPr>
            <a:lvl4pPr marL="0" indent="1371600">
              <a:spcBef>
                <a:spcPts val="500"/>
              </a:spcBef>
              <a:buSzTx/>
              <a:buFontTx/>
              <a:buNone/>
              <a:defRPr sz="2400" b="1"/>
            </a:lvl4pPr>
            <a:lvl5pPr marL="0" indent="1828800">
              <a:spcBef>
                <a:spcPts val="500"/>
              </a:spcBef>
              <a:buSzTx/>
              <a:buFontTx/>
              <a:buNone/>
              <a:defRPr sz="2400" b="1"/>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a:p>
        </p:txBody>
      </p:sp>
      <p:sp>
        <p:nvSpPr>
          <p:cNvPr id="49" name="Shape 49"/>
          <p:cNvSpPr>
            <a:spLocks noGrp="1"/>
          </p:cNvSpPr>
          <p:nvPr>
            <p:ph type="body" sz="quarter" idx="13"/>
          </p:nvPr>
        </p:nvSpPr>
        <p:spPr>
          <a:xfrm>
            <a:off x="4645025" y="1535112"/>
            <a:ext cx="4041775" cy="639763"/>
          </a:xfrm>
          <a:prstGeom prst="rect">
            <a:avLst/>
          </a:prstGeom>
        </p:spPr>
        <p:txBody>
          <a:bodyPr anchor="b"/>
          <a:lstStyle/>
          <a:p>
            <a:pPr marL="0" lvl="0" indent="0">
              <a:spcBef>
                <a:spcPts val="500"/>
              </a:spcBef>
              <a:buSzTx/>
              <a:buFontTx/>
              <a:buNone/>
              <a:defRPr sz="2400" b="1"/>
            </a:pPr>
            <a:r>
              <a:rPr lang="nl-NL"/>
              <a:t>Klik om de tekststijl van het model te bewerken</a:t>
            </a:r>
          </a:p>
        </p:txBody>
      </p:sp>
      <p:sp>
        <p:nvSpPr>
          <p:cNvPr id="50" name="Shape 5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Alleen titel">
    <p:spTree>
      <p:nvGrpSpPr>
        <p:cNvPr id="1" name=""/>
        <p:cNvGrpSpPr/>
        <p:nvPr/>
      </p:nvGrpSpPr>
      <p:grpSpPr>
        <a:xfrm>
          <a:off x="0" y="0"/>
          <a:ext cx="0" cy="0"/>
          <a:chOff x="0" y="0"/>
          <a:chExt cx="0" cy="0"/>
        </a:xfrm>
      </p:grpSpPr>
      <p:sp>
        <p:nvSpPr>
          <p:cNvPr id="57" name="Shape 57"/>
          <p:cNvSpPr>
            <a:spLocks noGrp="1"/>
          </p:cNvSpPr>
          <p:nvPr>
            <p:ph type="title"/>
          </p:nvPr>
        </p:nvSpPr>
        <p:spPr>
          <a:prstGeom prst="rect">
            <a:avLst/>
          </a:prstGeom>
        </p:spPr>
        <p:txBody>
          <a:bodyPr/>
          <a:lstStyle/>
          <a:p>
            <a:r>
              <a:rPr lang="nl-NL"/>
              <a:t>Titelstijl van model bewerken</a:t>
            </a:r>
            <a:endParaRP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Leeg">
    <p:spTree>
      <p:nvGrpSpPr>
        <p:cNvPr id="1" name=""/>
        <p:cNvGrpSpPr/>
        <p:nvPr/>
      </p:nvGrpSpPr>
      <p:grpSpPr>
        <a:xfrm>
          <a:off x="0" y="0"/>
          <a:ext cx="0" cy="0"/>
          <a:chOff x="0" y="0"/>
          <a:chExt cx="0" cy="0"/>
        </a:xfrm>
      </p:grpSpPr>
      <p:sp>
        <p:nvSpPr>
          <p:cNvPr id="65" name="Shape 6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Inhoud met bijschrift">
    <p:spTree>
      <p:nvGrpSpPr>
        <p:cNvPr id="1" name=""/>
        <p:cNvGrpSpPr/>
        <p:nvPr/>
      </p:nvGrpSpPr>
      <p:grpSpPr>
        <a:xfrm>
          <a:off x="0" y="0"/>
          <a:ext cx="0" cy="0"/>
          <a:chOff x="0" y="0"/>
          <a:chExt cx="0" cy="0"/>
        </a:xfrm>
      </p:grpSpPr>
      <p:sp>
        <p:nvSpPr>
          <p:cNvPr id="72" name="Shape 72"/>
          <p:cNvSpPr>
            <a:spLocks noGrp="1"/>
          </p:cNvSpPr>
          <p:nvPr>
            <p:ph type="title"/>
          </p:nvPr>
        </p:nvSpPr>
        <p:spPr>
          <a:xfrm>
            <a:off x="457200" y="273050"/>
            <a:ext cx="3008314" cy="1162050"/>
          </a:xfrm>
          <a:prstGeom prst="rect">
            <a:avLst/>
          </a:prstGeom>
        </p:spPr>
        <p:txBody>
          <a:bodyPr anchor="b"/>
          <a:lstStyle>
            <a:lvl1pPr algn="l">
              <a:defRPr sz="2000" b="1"/>
            </a:lvl1pPr>
          </a:lstStyle>
          <a:p>
            <a:r>
              <a:rPr lang="nl-NL"/>
              <a:t>Titelstijl van model bewerken</a:t>
            </a:r>
            <a:endParaRPr/>
          </a:p>
        </p:txBody>
      </p:sp>
      <p:sp>
        <p:nvSpPr>
          <p:cNvPr id="73" name="Shape 73"/>
          <p:cNvSpPr>
            <a:spLocks noGrp="1"/>
          </p:cNvSpPr>
          <p:nvPr>
            <p:ph type="body" idx="1"/>
          </p:nvPr>
        </p:nvSpPr>
        <p:spPr>
          <a:xfrm>
            <a:off x="3575050" y="273050"/>
            <a:ext cx="5111750" cy="5853113"/>
          </a:xfrm>
          <a:prstGeom prst="rect">
            <a:avLst/>
          </a:prstGeo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a:p>
        </p:txBody>
      </p:sp>
      <p:sp>
        <p:nvSpPr>
          <p:cNvPr id="74" name="Shape 74"/>
          <p:cNvSpPr>
            <a:spLocks noGrp="1"/>
          </p:cNvSpPr>
          <p:nvPr>
            <p:ph type="body" sz="half" idx="13"/>
          </p:nvPr>
        </p:nvSpPr>
        <p:spPr>
          <a:xfrm>
            <a:off x="457199" y="1435100"/>
            <a:ext cx="3008315" cy="4691063"/>
          </a:xfrm>
          <a:prstGeom prst="rect">
            <a:avLst/>
          </a:prstGeom>
        </p:spPr>
        <p:txBody>
          <a:bodyPr/>
          <a:lstStyle/>
          <a:p>
            <a:pPr marL="0" lvl="0" indent="0">
              <a:spcBef>
                <a:spcPts val="300"/>
              </a:spcBef>
              <a:buSzTx/>
              <a:buFontTx/>
              <a:buNone/>
              <a:defRPr sz="1400"/>
            </a:pPr>
            <a:r>
              <a:rPr lang="nl-NL"/>
              <a:t>Klik om de tekststijl van het model te bewerken</a:t>
            </a:r>
          </a:p>
        </p:txBody>
      </p:sp>
      <p:sp>
        <p:nvSpPr>
          <p:cNvPr id="75" name="Shape 7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Afbeelding met bijschrift">
    <p:spTree>
      <p:nvGrpSpPr>
        <p:cNvPr id="1" name=""/>
        <p:cNvGrpSpPr/>
        <p:nvPr/>
      </p:nvGrpSpPr>
      <p:grpSpPr>
        <a:xfrm>
          <a:off x="0" y="0"/>
          <a:ext cx="0" cy="0"/>
          <a:chOff x="0" y="0"/>
          <a:chExt cx="0" cy="0"/>
        </a:xfrm>
      </p:grpSpPr>
      <p:sp>
        <p:nvSpPr>
          <p:cNvPr id="82" name="Shape 82"/>
          <p:cNvSpPr>
            <a:spLocks noGrp="1"/>
          </p:cNvSpPr>
          <p:nvPr>
            <p:ph type="title"/>
          </p:nvPr>
        </p:nvSpPr>
        <p:spPr>
          <a:xfrm>
            <a:off x="1792288" y="4800600"/>
            <a:ext cx="5486401" cy="566738"/>
          </a:xfrm>
          <a:prstGeom prst="rect">
            <a:avLst/>
          </a:prstGeom>
        </p:spPr>
        <p:txBody>
          <a:bodyPr anchor="b"/>
          <a:lstStyle>
            <a:lvl1pPr algn="l">
              <a:defRPr sz="2000" b="1"/>
            </a:lvl1pPr>
          </a:lstStyle>
          <a:p>
            <a:r>
              <a:rPr lang="nl-NL"/>
              <a:t>Titelstijl van model bewerken</a:t>
            </a:r>
            <a:endParaRPr/>
          </a:p>
        </p:txBody>
      </p:sp>
      <p:sp>
        <p:nvSpPr>
          <p:cNvPr id="83" name="Shape 83"/>
          <p:cNvSpPr>
            <a:spLocks noGrp="1"/>
          </p:cNvSpPr>
          <p:nvPr>
            <p:ph type="pic" sz="half" idx="13"/>
          </p:nvPr>
        </p:nvSpPr>
        <p:spPr>
          <a:xfrm>
            <a:off x="1792288" y="612775"/>
            <a:ext cx="5486401" cy="4114800"/>
          </a:xfrm>
          <a:prstGeom prst="rect">
            <a:avLst/>
          </a:prstGeom>
        </p:spPr>
        <p:txBody>
          <a:bodyPr lIns="91439" rIns="91439">
            <a:noAutofit/>
          </a:bodyPr>
          <a:lstStyle/>
          <a:p>
            <a:r>
              <a:rPr lang="nl-NL"/>
              <a:t>Sleep de afbeelding naar de tijdelijke aanduiding of klik op het pictogram als u een afbeelding wilt toevoegen</a:t>
            </a:r>
            <a:endParaRPr/>
          </a:p>
        </p:txBody>
      </p:sp>
      <p:sp>
        <p:nvSpPr>
          <p:cNvPr id="84" name="Shape 84"/>
          <p:cNvSpPr>
            <a:spLocks noGrp="1"/>
          </p:cNvSpPr>
          <p:nvPr>
            <p:ph type="body" sz="quarter" idx="1"/>
          </p:nvPr>
        </p:nvSpPr>
        <p:spPr>
          <a:xfrm>
            <a:off x="1792288" y="5367337"/>
            <a:ext cx="54864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a:p>
        </p:txBody>
      </p:sp>
      <p:sp>
        <p:nvSpPr>
          <p:cNvPr id="85" name="Shape 8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el en verticale tekst">
    <p:spTree>
      <p:nvGrpSpPr>
        <p:cNvPr id="1" name=""/>
        <p:cNvGrpSpPr/>
        <p:nvPr/>
      </p:nvGrpSpPr>
      <p:grpSpPr>
        <a:xfrm>
          <a:off x="0" y="0"/>
          <a:ext cx="0" cy="0"/>
          <a:chOff x="0" y="0"/>
          <a:chExt cx="0" cy="0"/>
        </a:xfrm>
      </p:grpSpPr>
      <p:sp>
        <p:nvSpPr>
          <p:cNvPr id="92" name="Shape 92"/>
          <p:cNvSpPr>
            <a:spLocks noGrp="1"/>
          </p:cNvSpPr>
          <p:nvPr>
            <p:ph type="title"/>
          </p:nvPr>
        </p:nvSpPr>
        <p:spPr>
          <a:prstGeom prst="rect">
            <a:avLst/>
          </a:prstGeom>
        </p:spPr>
        <p:txBody>
          <a:bodyPr/>
          <a:lstStyle/>
          <a:p>
            <a:r>
              <a:rPr lang="nl-NL"/>
              <a:t>Titelstijl van model bewerken</a:t>
            </a:r>
            <a:endParaRPr/>
          </a:p>
        </p:txBody>
      </p:sp>
      <p:sp>
        <p:nvSpPr>
          <p:cNvPr id="93" name="Shape 93"/>
          <p:cNvSpPr>
            <a:spLocks noGrp="1"/>
          </p:cNvSpPr>
          <p:nvPr>
            <p:ph type="body" idx="1"/>
          </p:nvPr>
        </p:nvSpPr>
        <p:spPr>
          <a:prstGeom prst="rect">
            <a:avLst/>
          </a:prstGeo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endParaRPr/>
          </a:p>
        </p:txBody>
      </p:sp>
      <p:sp>
        <p:nvSpPr>
          <p:cNvPr id="94" name="Shape 94"/>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57200" y="274638"/>
            <a:ext cx="8229600" cy="114300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normAutofit/>
          </a:bodyPr>
          <a:lstStyle/>
          <a:p>
            <a:r>
              <a:t>Titeltekst</a:t>
            </a:r>
          </a:p>
        </p:txBody>
      </p:sp>
      <p:sp>
        <p:nvSpPr>
          <p:cNvPr id="3" name="Shape 3"/>
          <p:cNvSpPr>
            <a:spLocks noGrp="1"/>
          </p:cNvSpPr>
          <p:nvPr>
            <p:ph type="body" idx="1"/>
          </p:nvPr>
        </p:nvSpPr>
        <p:spPr>
          <a:xfrm>
            <a:off x="457200" y="1600200"/>
            <a:ext cx="8229600" cy="4525963"/>
          </a:xfrm>
          <a:prstGeom prst="rect">
            <a:avLst/>
          </a:prstGeom>
          <a:ln w="12700">
            <a:miter lim="400000"/>
          </a:ln>
          <a:extLst>
            <a:ext uri="{C572A759-6A51-4108-AA02-DFA0A04FC94B}">
              <ma14:wrappingTextBoxFlag xmlns="" xmlns:ma14="http://schemas.microsoft.com/office/mac/drawingml/2011/main" val="1"/>
            </a:ext>
          </a:extLst>
        </p:spPr>
        <p:txBody>
          <a:bodyPr lIns="45719" rIns="45719">
            <a:normAutofit/>
          </a:bodyPr>
          <a:lstStyle/>
          <a:p>
            <a:r>
              <a:t>Hoofdtekst - niveau één</a:t>
            </a:r>
          </a:p>
          <a:p>
            <a:pPr lvl="1"/>
            <a:r>
              <a:t>Hoofdtekst - niveau twee</a:t>
            </a:r>
          </a:p>
          <a:p>
            <a:pPr lvl="2"/>
            <a:r>
              <a:t>Hoofdtekst - niveau drie</a:t>
            </a:r>
          </a:p>
          <a:p>
            <a:pPr lvl="3"/>
            <a:r>
              <a:t>Hoofdtekst - niveau vier</a:t>
            </a:r>
          </a:p>
          <a:p>
            <a:pPr lvl="4"/>
            <a:r>
              <a:t>Hoofdtekst - niveau vijf</a:t>
            </a:r>
          </a:p>
        </p:txBody>
      </p:sp>
      <p:sp>
        <p:nvSpPr>
          <p:cNvPr id="4" name="Shape 4"/>
          <p:cNvSpPr>
            <a:spLocks noGrp="1"/>
          </p:cNvSpPr>
          <p:nvPr>
            <p:ph type="sldNum" sz="quarter" idx="2"/>
          </p:nvPr>
        </p:nvSpPr>
        <p:spPr>
          <a:xfrm>
            <a:off x="8422818" y="6404292"/>
            <a:ext cx="263983" cy="26924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spd="med"/>
  <p:txStyles>
    <p:titleStyle>
      <a:lvl1pPr marL="0" marR="0" indent="0" algn="ctr" defTabSz="914400" rtl="0" eaLnBrk="1" latinLnBrk="0" hangingPunct="1">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1pPr>
      <a:lvl2pPr marL="0" marR="0" indent="0" algn="ctr" defTabSz="914400" rtl="0" eaLnBrk="1" latinLnBrk="0" hangingPunct="1">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2pPr>
      <a:lvl3pPr marL="0" marR="0" indent="0" algn="ctr" defTabSz="914400" rtl="0" eaLnBrk="1" latinLnBrk="0" hangingPunct="1">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3pPr>
      <a:lvl4pPr marL="0" marR="0" indent="0" algn="ctr" defTabSz="914400" rtl="0" eaLnBrk="1" latinLnBrk="0" hangingPunct="1">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4pPr>
      <a:lvl5pPr marL="0" marR="0" indent="0" algn="ctr" defTabSz="914400" rtl="0" eaLnBrk="1" latinLnBrk="0" hangingPunct="1">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5pPr>
      <a:lvl6pPr marL="0" marR="0" indent="0" algn="ctr" defTabSz="914400" rtl="0" eaLnBrk="1" latinLnBrk="0" hangingPunct="1">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6pPr>
      <a:lvl7pPr marL="0" marR="0" indent="0" algn="ctr" defTabSz="914400" rtl="0" eaLnBrk="1" latinLnBrk="0" hangingPunct="1">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7pPr>
      <a:lvl8pPr marL="0" marR="0" indent="0" algn="ctr" defTabSz="914400" rtl="0" eaLnBrk="1" latinLnBrk="0" hangingPunct="1">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8pPr>
      <a:lvl9pPr marL="0" marR="0" indent="0" algn="ctr" defTabSz="914400" rtl="0" eaLnBrk="1" latinLnBrk="0" hangingPunct="1">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9pPr>
    </p:titleStyle>
    <p:bodyStyle>
      <a:lvl1pPr marL="342900" marR="0" indent="-342900" algn="l" defTabSz="914400" rtl="0" eaLnBrk="1" latinLnBrk="0" hangingPunct="1">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1pPr>
      <a:lvl2pPr marL="783771" marR="0" indent="-326571" algn="l" defTabSz="914400" rtl="0" eaLnBrk="1" latinLnBrk="0" hangingPunct="1">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2pPr>
      <a:lvl3pPr marL="1219200" marR="0" indent="-304800" algn="l" defTabSz="914400" rtl="0" eaLnBrk="1" latinLnBrk="0" hangingPunct="1">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3pPr>
      <a:lvl4pPr marL="1737360" marR="0" indent="-365760" algn="l" defTabSz="914400" rtl="0" eaLnBrk="1" latinLnBrk="0" hangingPunct="1">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4pPr>
      <a:lvl5pPr marL="2194560" marR="0" indent="-365760" algn="l" defTabSz="914400" rtl="0" eaLnBrk="1" latinLnBrk="0" hangingPunct="1">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5pPr>
      <a:lvl6pPr marL="2651760" marR="0" indent="-365760" algn="l" defTabSz="914400" rtl="0" eaLnBrk="1" latinLnBrk="0" hangingPunct="1">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6pPr>
      <a:lvl7pPr marL="3108960" marR="0" indent="-365760" algn="l" defTabSz="914400" rtl="0" eaLnBrk="1" latinLnBrk="0" hangingPunct="1">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7pPr>
      <a:lvl8pPr marL="3566159" marR="0" indent="-365759" algn="l" defTabSz="914400" rtl="0" eaLnBrk="1" latinLnBrk="0" hangingPunct="1">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8pPr>
      <a:lvl9pPr marL="4023359" marR="0" indent="-365759" algn="l" defTabSz="914400" rtl="0" eaLnBrk="1" latinLnBrk="0" hangingPunct="1">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9pPr>
    </p:bodyStyle>
    <p:otherStyle>
      <a:lvl1pPr marL="0" marR="0" indent="0" algn="r" defTabSz="91440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457200" algn="r" defTabSz="91440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914400" algn="r" defTabSz="91440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1371600" algn="r" defTabSz="91440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1828800" algn="r" defTabSz="91440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2286000" algn="r" defTabSz="91440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2743200" algn="r" defTabSz="91440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3200400" algn="r" defTabSz="91440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3657600" algn="r" defTabSz="914400"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hyperlink" Target="https://www.energiesubsidiewijzer.nl/" TargetMode="External"/><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hyperlink" Target="https://youtu.be/zbUtKTnczOw" TargetMode="External"/><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hyperlink" Target="http://zonnepanelenprojectparkstad.nl/het-zonnepanelenproject/" TargetMode="External"/><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hyperlink" Target="http://zonnepanelenprojectparkstad.nl/veelgestelde-vragen/" TargetMode="External"/><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9.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hyperlink" Target="https://www.rvo.nl/initiatieven/financieringsvoorbeelden/rotterdamse-groene-gebouwen-zwembaden" TargetMode="External"/><Relationship Id="rId2" Type="http://schemas.openxmlformats.org/officeDocument/2006/relationships/image" Target="../media/image1.png"/><Relationship Id="rId1" Type="http://schemas.openxmlformats.org/officeDocument/2006/relationships/slideLayout" Target="../slideLayouts/slideLayout9.xml"/><Relationship Id="rId5" Type="http://schemas.openxmlformats.org/officeDocument/2006/relationships/hyperlink" Target="https://www.rvo.nl/initiatieven/financieringsvoorbeelden/appartementen-villa%E2%80%99s-schagen" TargetMode="External"/><Relationship Id="rId4" Type="http://schemas.openxmlformats.org/officeDocument/2006/relationships/hyperlink" Target="https://www.rvo.nl/initiatieven/financieringsvoorbeelden/erasmus-universiteit-rotterdam"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8" Type="http://schemas.openxmlformats.org/officeDocument/2006/relationships/hyperlink" Target="https://en.wikipedia.org/wiki/Resource_and_Energy_Economics" TargetMode="External"/><Relationship Id="rId3" Type="http://schemas.openxmlformats.org/officeDocument/2006/relationships/hyperlink" Target="https://en.wikipedia.org/wiki/William_Nordhaus" TargetMode="External"/><Relationship Id="rId7" Type="http://schemas.openxmlformats.org/officeDocument/2006/relationships/hyperlink" Target="https://en.wikipedia.org/wiki/DICE_model#cite_note-10" TargetMode="External"/><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hyperlink" Target="https://en.wikipedia.org/wiki/Science_(journal)" TargetMode="External"/><Relationship Id="rId5" Type="http://schemas.openxmlformats.org/officeDocument/2006/relationships/hyperlink" Target="https://en.wikipedia.org/wiki/DICE_model#cite_note-9" TargetMode="External"/><Relationship Id="rId4" Type="http://schemas.openxmlformats.org/officeDocument/2006/relationships/hyperlink" Target="https://en.wikipedia.org/wiki/Cowles_Foundation" TargetMode="External"/><Relationship Id="rId9" Type="http://schemas.openxmlformats.org/officeDocument/2006/relationships/image" Target="../media/image2.jpg"/></Relationships>
</file>

<file path=ppt/slides/_rels/slide30.xml.rels><?xml version="1.0" encoding="UTF-8" standalone="yes"?>
<Relationships xmlns="http://schemas.openxmlformats.org/package/2006/relationships"><Relationship Id="rId8" Type="http://schemas.openxmlformats.org/officeDocument/2006/relationships/hyperlink" Target="https://www.laardercourant.nl/nieuws/natuur-en-milieu/119492/baatbelasting-voor-verduurzamen-woningen-" TargetMode="External"/><Relationship Id="rId3" Type="http://schemas.openxmlformats.org/officeDocument/2006/relationships/hyperlink" Target="https://www.dnb.nl/binaries/Eindrapport%20Belemmeringen%20en%20Stimulansen,%20Platform%20voor%20duurzame%20financiering%20_tcm46-379075.pdf?2018100211" TargetMode="External"/><Relationship Id="rId7" Type="http://schemas.openxmlformats.org/officeDocument/2006/relationships/hyperlink" Target="https://www.rvo.nl/onderwerpen/innovatief-ondernemen/innovatiefinanciering/toolbox-financieringsconstructies/zoek-op-constructies/processen-organiseren/esco" TargetMode="External"/><Relationship Id="rId2" Type="http://schemas.openxmlformats.org/officeDocument/2006/relationships/image" Target="../media/image1.png"/><Relationship Id="rId1" Type="http://schemas.openxmlformats.org/officeDocument/2006/relationships/slideLayout" Target="../slideLayouts/slideLayout9.xml"/><Relationship Id="rId6" Type="http://schemas.openxmlformats.org/officeDocument/2006/relationships/hyperlink" Target="https://www.amweb.nl/financiele-planning/nieuws/2019/01/kennisgebrek-huiseigenaar-over-financiering-duurzaamheid-101114731?vakmedianet-approve-cookies=1&amp;_ga=2.146609844.1878929753.1555485909-1206617513.1555485909" TargetMode="External"/><Relationship Id="rId5" Type="http://schemas.openxmlformats.org/officeDocument/2006/relationships/hyperlink" Target="https://www.svn.nl/bng-duurzaamheidsfonds-helpt-weer-vier-gemeenten-bij-hun-verduurzamingsopgave/" TargetMode="External"/><Relationship Id="rId4" Type="http://schemas.openxmlformats.org/officeDocument/2006/relationships/hyperlink" Target="https://www.milieucentraal.nl/energie-besparen/zonnepanelen/zonnepanelen-kopen/prijs-en-opbrengst-zonnepanelen/" TargetMode="External"/><Relationship Id="rId9" Type="http://schemas.openxmlformats.org/officeDocument/2006/relationships/hyperlink" Target="https://www.energiesubsidiewijzer.nl/"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6.emf"/><Relationship Id="rId5" Type="http://schemas.openxmlformats.org/officeDocument/2006/relationships/image" Target="../media/image5.JP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png"/><Relationship Id="rId1" Type="http://schemas.openxmlformats.org/officeDocument/2006/relationships/slideLayout" Target="../slideLayouts/slideLayout9.xml"/><Relationship Id="rId5" Type="http://schemas.openxmlformats.org/officeDocument/2006/relationships/image" Target="../media/image9.jp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p:nvPr/>
        </p:nvSpPr>
        <p:spPr>
          <a:xfrm>
            <a:off x="0" y="0"/>
            <a:ext cx="9144000"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113" name="image1.png" descr="C:\Users\User\Downloads\foto.PNG"/>
          <p:cNvPicPr>
            <a:picLocks noChangeAspect="1"/>
          </p:cNvPicPr>
          <p:nvPr/>
        </p:nvPicPr>
        <p:blipFill>
          <a:blip r:embed="rId2">
            <a:extLst/>
          </a:blip>
          <a:stretch>
            <a:fillRect/>
          </a:stretch>
        </p:blipFill>
        <p:spPr>
          <a:xfrm>
            <a:off x="3707903" y="2060848"/>
            <a:ext cx="1584177" cy="1021306"/>
          </a:xfrm>
          <a:prstGeom prst="rect">
            <a:avLst/>
          </a:prstGeom>
          <a:ln w="12700">
            <a:miter lim="400000"/>
          </a:ln>
        </p:spPr>
      </p:pic>
      <p:grpSp>
        <p:nvGrpSpPr>
          <p:cNvPr id="116" name="Group 116" descr="C:\Users\User\Downloads\foto.PNG"/>
          <p:cNvGrpSpPr/>
          <p:nvPr/>
        </p:nvGrpSpPr>
        <p:grpSpPr>
          <a:xfrm>
            <a:off x="8463" y="1916832"/>
            <a:ext cx="9170672" cy="4315148"/>
            <a:chOff x="0" y="0"/>
            <a:chExt cx="9170671" cy="4315147"/>
          </a:xfrm>
        </p:grpSpPr>
        <p:sp>
          <p:nvSpPr>
            <p:cNvPr id="114" name="Shape 114"/>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115"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117" name="Shape 117"/>
          <p:cNvSpPr/>
          <p:nvPr/>
        </p:nvSpPr>
        <p:spPr>
          <a:xfrm>
            <a:off x="0" y="1196751"/>
            <a:ext cx="9196331" cy="5623591"/>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r>
              <a:rPr lang="nl" b="1" dirty="0"/>
              <a:t> </a:t>
            </a:r>
          </a:p>
          <a:p>
            <a:pPr algn="ctr">
              <a:defRPr>
                <a:solidFill>
                  <a:srgbClr val="FFFFFF"/>
                </a:solidFill>
              </a:defRPr>
            </a:pPr>
            <a:endParaRPr lang="nl" b="1" dirty="0"/>
          </a:p>
          <a:p>
            <a:pPr algn="ctr">
              <a:defRPr>
                <a:solidFill>
                  <a:srgbClr val="FFFFFF"/>
                </a:solidFill>
              </a:defRPr>
            </a:pPr>
            <a:endParaRPr lang="nl" b="1" dirty="0"/>
          </a:p>
          <a:p>
            <a:pPr algn="ctr">
              <a:defRPr>
                <a:solidFill>
                  <a:srgbClr val="FFFFFF"/>
                </a:solidFill>
              </a:defRPr>
            </a:pPr>
            <a:endParaRPr lang="nl" b="1" dirty="0"/>
          </a:p>
          <a:p>
            <a:pPr algn="ctr">
              <a:defRPr>
                <a:solidFill>
                  <a:srgbClr val="FFFFFF"/>
                </a:solidFill>
              </a:defRPr>
            </a:pPr>
            <a:endParaRPr lang="nl" b="1" dirty="0"/>
          </a:p>
          <a:p>
            <a:pPr algn="ctr">
              <a:defRPr>
                <a:solidFill>
                  <a:srgbClr val="FFFFFF"/>
                </a:solidFill>
              </a:defRPr>
            </a:pPr>
            <a:endParaRPr lang="nl" b="1" dirty="0"/>
          </a:p>
          <a:p>
            <a:pPr algn="ctr">
              <a:defRPr>
                <a:solidFill>
                  <a:srgbClr val="FFFFFF"/>
                </a:solidFill>
              </a:defRPr>
            </a:pPr>
            <a:endParaRPr lang="nl" b="1" dirty="0"/>
          </a:p>
          <a:p>
            <a:pPr algn="ctr">
              <a:defRPr>
                <a:solidFill>
                  <a:srgbClr val="FFFFFF"/>
                </a:solidFill>
              </a:defRPr>
            </a:pPr>
            <a:endParaRPr lang="nl" b="1" dirty="0"/>
          </a:p>
          <a:p>
            <a:pPr algn="ctr">
              <a:defRPr>
                <a:solidFill>
                  <a:srgbClr val="FFFFFF"/>
                </a:solidFill>
              </a:defRPr>
            </a:pPr>
            <a:endParaRPr lang="nl" b="1" dirty="0"/>
          </a:p>
          <a:p>
            <a:pPr algn="ctr">
              <a:defRPr>
                <a:solidFill>
                  <a:srgbClr val="FFFFFF"/>
                </a:solidFill>
              </a:defRPr>
            </a:pPr>
            <a:endParaRPr lang="nl" b="1" dirty="0">
              <a:solidFill>
                <a:schemeClr val="tx1"/>
              </a:solidFill>
            </a:endParaRPr>
          </a:p>
          <a:p>
            <a:pPr algn="ctr">
              <a:defRPr>
                <a:solidFill>
                  <a:srgbClr val="FFFFFF"/>
                </a:solidFill>
              </a:defRPr>
            </a:pPr>
            <a:endParaRPr lang="nl" b="1" dirty="0">
              <a:solidFill>
                <a:schemeClr val="tx1"/>
              </a:solidFill>
            </a:endParaRPr>
          </a:p>
          <a:p>
            <a:pPr algn="ctr">
              <a:defRPr>
                <a:solidFill>
                  <a:srgbClr val="FFFFFF"/>
                </a:solidFill>
              </a:defRPr>
            </a:pPr>
            <a:endParaRPr lang="nl" b="1" dirty="0">
              <a:solidFill>
                <a:schemeClr val="tx1"/>
              </a:solidFill>
            </a:endParaRPr>
          </a:p>
          <a:p>
            <a:pPr algn="ctr">
              <a:defRPr>
                <a:solidFill>
                  <a:srgbClr val="FFFFFF"/>
                </a:solidFill>
              </a:defRPr>
            </a:pPr>
            <a:r>
              <a:rPr lang="nl" b="1" dirty="0">
                <a:solidFill>
                  <a:schemeClr val="tx1"/>
                </a:solidFill>
              </a:rPr>
              <a:t>Duurzaamheid moet voor iedereen betaalbaar zijn</a:t>
            </a:r>
            <a:endParaRPr dirty="0">
              <a:solidFill>
                <a:schemeClr val="tx1"/>
              </a:solidFill>
            </a:endParaRPr>
          </a:p>
        </p:txBody>
      </p:sp>
      <p:sp>
        <p:nvSpPr>
          <p:cNvPr id="118" name="Shape 118"/>
          <p:cNvSpPr/>
          <p:nvPr/>
        </p:nvSpPr>
        <p:spPr>
          <a:xfrm>
            <a:off x="1079611" y="2250686"/>
            <a:ext cx="6921389" cy="2954655"/>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algn="ctr">
              <a:defRPr sz="4800" b="1">
                <a:solidFill>
                  <a:srgbClr val="1F497D"/>
                </a:solidFill>
              </a:defRPr>
            </a:pPr>
            <a:r>
              <a:rPr lang="nl-NL" dirty="0"/>
              <a:t>Presentatie </a:t>
            </a:r>
            <a:endParaRPr dirty="0"/>
          </a:p>
          <a:p>
            <a:pPr algn="ctr">
              <a:defRPr sz="6900" b="1">
                <a:solidFill>
                  <a:srgbClr val="1F497D"/>
                </a:solidFill>
                <a:latin typeface="Marker Felt"/>
                <a:ea typeface="Marker Felt"/>
                <a:cs typeface="Marker Felt"/>
                <a:sym typeface="Marker Felt"/>
              </a:defRPr>
            </a:pPr>
            <a:r>
              <a:rPr dirty="0"/>
              <a:t> </a:t>
            </a:r>
            <a:r>
              <a:rPr lang="nl-NL" dirty="0"/>
              <a:t>Commissie Duurzaamheid</a:t>
            </a:r>
            <a:endParaRPr dirty="0"/>
          </a:p>
        </p:txBody>
      </p:sp>
      <p:sp>
        <p:nvSpPr>
          <p:cNvPr id="119" name="Shape 119"/>
          <p:cNvSpPr/>
          <p:nvPr/>
        </p:nvSpPr>
        <p:spPr>
          <a:xfrm>
            <a:off x="0" y="1124744"/>
            <a:ext cx="9144000" cy="72009"/>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pic>
        <p:nvPicPr>
          <p:cNvPr id="120" name="image1.png" descr="C:\Users\User\Downloads\foto.PNG"/>
          <p:cNvPicPr>
            <a:picLocks noChangeAspect="1"/>
          </p:cNvPicPr>
          <p:nvPr/>
        </p:nvPicPr>
        <p:blipFill>
          <a:blip r:embed="rId2">
            <a:extLst/>
          </a:blip>
          <a:stretch>
            <a:fillRect/>
          </a:stretch>
        </p:blipFill>
        <p:spPr>
          <a:xfrm>
            <a:off x="3587180" y="-9960"/>
            <a:ext cx="1825624" cy="1176965"/>
          </a:xfrm>
          <a:prstGeom prst="rect">
            <a:avLst/>
          </a:prstGeom>
          <a:ln w="12700">
            <a:miter lim="400000"/>
          </a:ln>
        </p:spPr>
      </p:pic>
      <p:sp>
        <p:nvSpPr>
          <p:cNvPr id="121" name="Shape 121"/>
          <p:cNvSpPr/>
          <p:nvPr/>
        </p:nvSpPr>
        <p:spPr>
          <a:xfrm>
            <a:off x="6781418" y="6343288"/>
            <a:ext cx="2277908" cy="4770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defRPr sz="2500" b="1">
                <a:solidFill>
                  <a:schemeClr val="accent2">
                    <a:satOff val="-4966"/>
                    <a:lumOff val="-10549"/>
                  </a:schemeClr>
                </a:solidFill>
              </a:defRPr>
            </a:lvl1pPr>
          </a:lstStyle>
          <a:p>
            <a:r>
              <a:rPr lang="nl-NL" dirty="0">
                <a:solidFill>
                  <a:schemeClr val="accent1"/>
                </a:solidFill>
              </a:rPr>
              <a:t>April</a:t>
            </a:r>
            <a:r>
              <a:rPr dirty="0">
                <a:solidFill>
                  <a:schemeClr val="accent1"/>
                </a:solidFill>
              </a:rPr>
              <a:t> 201</a:t>
            </a:r>
            <a:r>
              <a:rPr lang="nl-NL" dirty="0">
                <a:solidFill>
                  <a:schemeClr val="accent1"/>
                </a:solidFill>
              </a:rPr>
              <a:t>9</a:t>
            </a:r>
            <a:endParaRPr dirty="0">
              <a:solidFill>
                <a:schemeClr val="accent1"/>
              </a:solidFill>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err="1"/>
              <a:t>Subsidie</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numCol="2">
            <a:normAutofit/>
          </a:bodyPr>
          <a:lstStyle/>
          <a:p>
            <a:pPr marL="0" indent="0">
              <a:buNone/>
            </a:pPr>
            <a:r>
              <a:rPr lang="en-US" sz="1600" dirty="0" err="1"/>
              <a:t>Wijdemeren</a:t>
            </a:r>
            <a:r>
              <a:rPr lang="en-US" sz="1600" dirty="0"/>
              <a:t>:</a:t>
            </a:r>
          </a:p>
          <a:p>
            <a:pPr marL="0" indent="0">
              <a:buNone/>
            </a:pPr>
            <a:r>
              <a:rPr lang="en-US" sz="1600" dirty="0" err="1"/>
              <a:t>Investeringssubsidie</a:t>
            </a:r>
            <a:r>
              <a:rPr lang="en-US" sz="1600" dirty="0"/>
              <a:t> </a:t>
            </a:r>
            <a:r>
              <a:rPr lang="en-US" sz="1600" dirty="0" err="1"/>
              <a:t>Duurzame</a:t>
            </a:r>
            <a:r>
              <a:rPr lang="en-US" sz="1600" dirty="0"/>
              <a:t> </a:t>
            </a:r>
            <a:r>
              <a:rPr lang="en-US" sz="1600" dirty="0" err="1"/>
              <a:t>Energie</a:t>
            </a:r>
            <a:endParaRPr lang="en-US" sz="1600" dirty="0"/>
          </a:p>
          <a:p>
            <a:pPr marL="0" indent="0">
              <a:buNone/>
            </a:pPr>
            <a:r>
              <a:rPr lang="nl" sz="1600" dirty="0"/>
              <a:t>Particuliere huishoudens en zakelijke gebruikers (waaronder VVE's) die zelf duurzame energie willen opwekken kunnen subsidie aanvragen voor zonneboilers, warmtepompen, biomassaketels en pelletkachels.</a:t>
            </a:r>
          </a:p>
          <a:p>
            <a:pPr marL="0" indent="0">
              <a:buNone/>
            </a:pPr>
            <a:r>
              <a:rPr lang="nl" sz="1600" dirty="0"/>
              <a:t>Aanbieder: RVO</a:t>
            </a:r>
          </a:p>
          <a:p>
            <a:pPr marL="0" indent="0">
              <a:buNone/>
            </a:pPr>
            <a:r>
              <a:rPr lang="nl" sz="1600" b="1" dirty="0"/>
              <a:t>Overige regelingen (excl. </a:t>
            </a:r>
            <a:r>
              <a:rPr lang="en-US" sz="1600" b="1" dirty="0"/>
              <a:t>L</a:t>
            </a:r>
            <a:r>
              <a:rPr lang="nl" sz="1600" b="1" dirty="0"/>
              <a:t>eningen)</a:t>
            </a:r>
          </a:p>
          <a:p>
            <a:pPr marL="0" indent="0">
              <a:buNone/>
            </a:pPr>
            <a:r>
              <a:rPr lang="nl" sz="1600" dirty="0"/>
              <a:t>Laag BTW tarief voor isolatiewerkzaamheden</a:t>
            </a:r>
          </a:p>
          <a:p>
            <a:pPr marL="0" indent="0">
              <a:buNone/>
            </a:pPr>
            <a:r>
              <a:rPr lang="en-US" sz="1600" dirty="0"/>
              <a:t>BTW op </a:t>
            </a:r>
            <a:r>
              <a:rPr lang="en-US" sz="1600" dirty="0" err="1"/>
              <a:t>zonnepanelen</a:t>
            </a:r>
            <a:r>
              <a:rPr lang="en-US" sz="1600" dirty="0"/>
              <a:t> </a:t>
            </a:r>
            <a:r>
              <a:rPr lang="en-US" sz="1600" dirty="0" err="1"/>
              <a:t>terugvragen</a:t>
            </a:r>
            <a:endParaRPr lang="en-US" sz="1600" dirty="0"/>
          </a:p>
          <a:p>
            <a:pPr marL="0" indent="0">
              <a:buNone/>
            </a:pPr>
            <a:endParaRPr lang="en-US" sz="1600" dirty="0"/>
          </a:p>
          <a:p>
            <a:pPr marL="0" indent="0">
              <a:buNone/>
            </a:pPr>
            <a:endParaRPr lang="en-US" sz="1600" dirty="0"/>
          </a:p>
          <a:p>
            <a:pPr marL="0" indent="0">
              <a:buNone/>
            </a:pPr>
            <a:r>
              <a:rPr lang="en-US" sz="1600" dirty="0" err="1"/>
              <a:t>Bron</a:t>
            </a:r>
            <a:r>
              <a:rPr lang="en-US" sz="1600" dirty="0"/>
              <a:t>: </a:t>
            </a:r>
            <a:r>
              <a:rPr lang="en-US" sz="1600" dirty="0">
                <a:hlinkClick r:id="rId3"/>
              </a:rPr>
              <a:t>https://www.energiesubsidiewijzer.nl</a:t>
            </a:r>
            <a:endParaRPr lang="en-US" sz="1600" dirty="0"/>
          </a:p>
          <a:p>
            <a:pPr marL="0" indent="0">
              <a:buNone/>
            </a:pPr>
            <a:r>
              <a:rPr lang="en-US" sz="1600" dirty="0"/>
              <a:t>Ter </a:t>
            </a:r>
            <a:r>
              <a:rPr lang="en-US" sz="1600" dirty="0" err="1"/>
              <a:t>Vergelijking</a:t>
            </a:r>
            <a:r>
              <a:rPr lang="en-US" sz="1600" dirty="0"/>
              <a:t> Amsterdam:</a:t>
            </a:r>
          </a:p>
          <a:p>
            <a:pPr marL="0" indent="0">
              <a:buNone/>
            </a:pPr>
            <a:r>
              <a:rPr lang="en-US" sz="1600" dirty="0" err="1"/>
              <a:t>Investeringssubsidie</a:t>
            </a:r>
            <a:r>
              <a:rPr lang="en-US" sz="1600" dirty="0"/>
              <a:t> </a:t>
            </a:r>
            <a:r>
              <a:rPr lang="en-US" sz="1600" dirty="0" err="1"/>
              <a:t>Duurzame</a:t>
            </a:r>
            <a:r>
              <a:rPr lang="en-US" sz="1600" dirty="0"/>
              <a:t> </a:t>
            </a:r>
            <a:r>
              <a:rPr lang="en-US" sz="1600" dirty="0" err="1"/>
              <a:t>Energie</a:t>
            </a:r>
            <a:r>
              <a:rPr lang="en-US" sz="1600" dirty="0"/>
              <a:t>.</a:t>
            </a:r>
          </a:p>
          <a:p>
            <a:pPr marL="0" indent="0">
              <a:buNone/>
            </a:pPr>
            <a:r>
              <a:rPr lang="en-US" sz="1600" dirty="0" err="1"/>
              <a:t>Subsidie</a:t>
            </a:r>
            <a:r>
              <a:rPr lang="en-US" sz="1600" dirty="0"/>
              <a:t> </a:t>
            </a:r>
            <a:r>
              <a:rPr lang="en-US" sz="1600" dirty="0" err="1"/>
              <a:t>duurzame</a:t>
            </a:r>
            <a:r>
              <a:rPr lang="en-US" sz="1600" dirty="0"/>
              <a:t> </a:t>
            </a:r>
            <a:r>
              <a:rPr lang="en-US" sz="1600" dirty="0" err="1"/>
              <a:t>zelfbouw</a:t>
            </a:r>
            <a:r>
              <a:rPr lang="en-US" sz="1600" dirty="0"/>
              <a:t> Amsterdam.</a:t>
            </a:r>
          </a:p>
          <a:p>
            <a:pPr marL="0" indent="0">
              <a:buNone/>
            </a:pPr>
            <a:r>
              <a:rPr lang="nl" sz="1600" dirty="0"/>
              <a:t>Subsidie groene daken en groene gevels Amsterdam.</a:t>
            </a:r>
          </a:p>
          <a:p>
            <a:pPr marL="0" indent="0">
              <a:buNone/>
            </a:pPr>
            <a:r>
              <a:rPr lang="en-US" sz="1600" dirty="0" err="1"/>
              <a:t>Subsidie</a:t>
            </a:r>
            <a:r>
              <a:rPr lang="en-US" sz="1600" dirty="0"/>
              <a:t> Amsterdam </a:t>
            </a:r>
            <a:r>
              <a:rPr lang="en-US" sz="1600" dirty="0" err="1"/>
              <a:t>aardgasvrij</a:t>
            </a:r>
            <a:r>
              <a:rPr lang="en-US" sz="1600" dirty="0"/>
              <a:t>.</a:t>
            </a:r>
          </a:p>
        </p:txBody>
      </p:sp>
    </p:spTree>
    <p:extLst>
      <p:ext uri="{BB962C8B-B14F-4D97-AF65-F5344CB8AC3E}">
        <p14:creationId xmlns:p14="http://schemas.microsoft.com/office/powerpoint/2010/main" val="93312803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err="1"/>
              <a:t>Stellingen</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lstStyle/>
          <a:p>
            <a:pPr marL="0" indent="0">
              <a:buNone/>
            </a:pPr>
            <a:endParaRPr lang="en-US" dirty="0"/>
          </a:p>
          <a:p>
            <a:r>
              <a:rPr lang="en-US" dirty="0" err="1"/>
              <a:t>Ik</a:t>
            </a:r>
            <a:r>
              <a:rPr lang="en-US" dirty="0"/>
              <a:t> ben </a:t>
            </a:r>
            <a:r>
              <a:rPr lang="en-US" dirty="0" err="1"/>
              <a:t>bereid</a:t>
            </a:r>
            <a:r>
              <a:rPr lang="en-US" dirty="0"/>
              <a:t> om (</a:t>
            </a:r>
            <a:r>
              <a:rPr lang="en-US" dirty="0" err="1"/>
              <a:t>substantiële</a:t>
            </a:r>
            <a:r>
              <a:rPr lang="en-US" dirty="0"/>
              <a:t>) extra </a:t>
            </a:r>
            <a:r>
              <a:rPr lang="en-US" dirty="0" err="1"/>
              <a:t>financiele</a:t>
            </a:r>
            <a:r>
              <a:rPr lang="en-US" dirty="0"/>
              <a:t> </a:t>
            </a:r>
            <a:r>
              <a:rPr lang="en-US" dirty="0" err="1"/>
              <a:t>middelen</a:t>
            </a:r>
            <a:r>
              <a:rPr lang="en-US" dirty="0"/>
              <a:t> </a:t>
            </a:r>
            <a:r>
              <a:rPr lang="en-US" dirty="0" err="1"/>
              <a:t>beschikbaar</a:t>
            </a:r>
            <a:r>
              <a:rPr lang="en-US" dirty="0"/>
              <a:t> </a:t>
            </a:r>
            <a:r>
              <a:rPr lang="en-US" dirty="0" err="1"/>
              <a:t>te</a:t>
            </a:r>
            <a:r>
              <a:rPr lang="en-US" dirty="0"/>
              <a:t> </a:t>
            </a:r>
            <a:r>
              <a:rPr lang="en-US" dirty="0" err="1"/>
              <a:t>stellen</a:t>
            </a:r>
            <a:r>
              <a:rPr lang="en-US" dirty="0"/>
              <a:t> </a:t>
            </a:r>
            <a:r>
              <a:rPr lang="en-US" dirty="0" err="1"/>
              <a:t>voor</a:t>
            </a:r>
            <a:r>
              <a:rPr lang="en-US" dirty="0"/>
              <a:t> </a:t>
            </a:r>
            <a:r>
              <a:rPr lang="en-US" dirty="0" err="1"/>
              <a:t>duurzaamheidssubsidies</a:t>
            </a:r>
            <a:r>
              <a:rPr lang="en-US" dirty="0"/>
              <a:t>.</a:t>
            </a:r>
          </a:p>
          <a:p>
            <a:endParaRPr lang="en-US" dirty="0"/>
          </a:p>
          <a:p>
            <a:r>
              <a:rPr lang="en-US" dirty="0"/>
              <a:t>Subsidies </a:t>
            </a:r>
            <a:r>
              <a:rPr lang="en-US" dirty="0" err="1"/>
              <a:t>zijn</a:t>
            </a:r>
            <a:r>
              <a:rPr lang="en-US" dirty="0"/>
              <a:t> </a:t>
            </a:r>
            <a:r>
              <a:rPr lang="en-US" dirty="0" err="1"/>
              <a:t>een</a:t>
            </a:r>
            <a:r>
              <a:rPr lang="en-US" dirty="0"/>
              <a:t> </a:t>
            </a:r>
            <a:r>
              <a:rPr lang="en-US" dirty="0" err="1"/>
              <a:t>ideaal</a:t>
            </a:r>
            <a:r>
              <a:rPr lang="en-US" dirty="0"/>
              <a:t> </a:t>
            </a:r>
            <a:r>
              <a:rPr lang="en-US" dirty="0" err="1"/>
              <a:t>middel</a:t>
            </a:r>
            <a:r>
              <a:rPr lang="en-US" dirty="0"/>
              <a:t> om </a:t>
            </a:r>
            <a:r>
              <a:rPr lang="en-US" dirty="0" err="1"/>
              <a:t>duurzaamheidsdoelstellingen</a:t>
            </a:r>
            <a:r>
              <a:rPr lang="en-US" dirty="0"/>
              <a:t> </a:t>
            </a:r>
            <a:r>
              <a:rPr lang="en-US" dirty="0" err="1"/>
              <a:t>voor</a:t>
            </a:r>
            <a:r>
              <a:rPr lang="en-US" dirty="0"/>
              <a:t> </a:t>
            </a:r>
            <a:r>
              <a:rPr lang="en-US" dirty="0" err="1"/>
              <a:t>particuliere</a:t>
            </a:r>
            <a:r>
              <a:rPr lang="en-US" dirty="0"/>
              <a:t> </a:t>
            </a:r>
            <a:r>
              <a:rPr lang="en-US" dirty="0" err="1"/>
              <a:t>woningeigenaren</a:t>
            </a:r>
            <a:r>
              <a:rPr lang="en-US" dirty="0"/>
              <a:t> </a:t>
            </a:r>
            <a:r>
              <a:rPr lang="en-US" dirty="0" err="1"/>
              <a:t>mee</a:t>
            </a:r>
            <a:r>
              <a:rPr lang="en-US" dirty="0"/>
              <a:t> </a:t>
            </a:r>
            <a:r>
              <a:rPr lang="en-US" dirty="0" err="1"/>
              <a:t>te</a:t>
            </a:r>
            <a:r>
              <a:rPr lang="en-US" dirty="0"/>
              <a:t> </a:t>
            </a:r>
            <a:r>
              <a:rPr lang="en-US" dirty="0" err="1"/>
              <a:t>behalen</a:t>
            </a:r>
            <a:r>
              <a:rPr lang="en-US" dirty="0"/>
              <a:t>.</a:t>
            </a:r>
          </a:p>
        </p:txBody>
      </p:sp>
    </p:spTree>
    <p:extLst>
      <p:ext uri="{BB962C8B-B14F-4D97-AF65-F5344CB8AC3E}">
        <p14:creationId xmlns:p14="http://schemas.microsoft.com/office/powerpoint/2010/main" val="166459954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a:xfrm>
            <a:off x="457200" y="274638"/>
            <a:ext cx="6995119" cy="1143001"/>
          </a:xfrm>
        </p:spPr>
        <p:txBody>
          <a:bodyPr>
            <a:normAutofit fontScale="90000"/>
          </a:bodyPr>
          <a:lstStyle/>
          <a:p>
            <a:r>
              <a:rPr lang="en-US" dirty="0" err="1"/>
              <a:t>Zonnenpanelen</a:t>
            </a:r>
            <a:r>
              <a:rPr lang="en-US" dirty="0"/>
              <a:t> project </a:t>
            </a:r>
            <a:r>
              <a:rPr lang="en-US" dirty="0" err="1"/>
              <a:t>Parkstad</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lstStyle/>
          <a:p>
            <a:r>
              <a:rPr lang="en-US" b="1" cap="all" dirty="0">
                <a:hlinkClick r:id="rId3"/>
              </a:rPr>
              <a:t>https://youtu.be/zbUtKTnczOw</a:t>
            </a:r>
            <a:endParaRPr lang="en-US" b="1" cap="all" dirty="0"/>
          </a:p>
          <a:p>
            <a:endParaRPr lang="en-US" b="1" cap="all" dirty="0"/>
          </a:p>
          <a:p>
            <a:endParaRPr lang="en-US" dirty="0"/>
          </a:p>
        </p:txBody>
      </p:sp>
    </p:spTree>
    <p:extLst>
      <p:ext uri="{BB962C8B-B14F-4D97-AF65-F5344CB8AC3E}">
        <p14:creationId xmlns:p14="http://schemas.microsoft.com/office/powerpoint/2010/main" val="322511589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err="1"/>
              <a:t>Zonnenpanelen</a:t>
            </a:r>
            <a:r>
              <a:rPr lang="en-US" dirty="0"/>
              <a:t> project </a:t>
            </a:r>
            <a:r>
              <a:rPr lang="en-US" dirty="0" err="1"/>
              <a:t>Parkstad</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normAutofit fontScale="70000" lnSpcReduction="20000"/>
          </a:bodyPr>
          <a:lstStyle/>
          <a:p>
            <a:r>
              <a:rPr lang="nl" b="1" dirty="0"/>
              <a:t>Wat is het zonnepanelenproject Parkstad?</a:t>
            </a:r>
            <a:br>
              <a:rPr lang="nl" dirty="0"/>
            </a:br>
            <a:r>
              <a:rPr lang="nl" dirty="0"/>
              <a:t>Dit project is zeker niet de enige, maar wel onze unieke manier om de aanschaf van zonnepanelen voor u als inwoner van Parkstad haalbaar en gemakkelijk te maken. Als u meedoet, wordt alles voor u geregeld. Van de aanschaf en installatie van zonnepanelen op uw dak tot de garantie en het onderhoud gedurende vijftien jaar. Hiervoor in de plaats sluit u een lening tegen een lage rente (1,5%) af met uw eigen Parkstadgemeente. De lening lost u gedurende vijftien jaar maandelijks af. U kunt er ook voor kiezen de lening versneld of zelfs in één keer af te lossen. In opdracht van de gemeente voert de serviceprovider Volta Limburg uit Schinnen het zonnepanelenproject uit. Deze serviceprovider stuurt de installateurs aan en is het eerste aanspreekpunt voor alle deelnemers.</a:t>
            </a:r>
            <a:endParaRPr lang="en-US" b="1" cap="all" dirty="0"/>
          </a:p>
          <a:p>
            <a:r>
              <a:rPr lang="en-US" dirty="0">
                <a:hlinkClick r:id="rId3"/>
              </a:rPr>
              <a:t>http://zonnepanelenprojectparkstad.nl/het-zonnepanelenproject/</a:t>
            </a:r>
            <a:endParaRPr lang="en-US" dirty="0"/>
          </a:p>
          <a:p>
            <a:endParaRPr lang="en-US" dirty="0"/>
          </a:p>
        </p:txBody>
      </p:sp>
    </p:spTree>
    <p:extLst>
      <p:ext uri="{BB962C8B-B14F-4D97-AF65-F5344CB8AC3E}">
        <p14:creationId xmlns:p14="http://schemas.microsoft.com/office/powerpoint/2010/main" val="198398440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a:xfrm>
            <a:off x="457200" y="274638"/>
            <a:ext cx="6981784" cy="1143001"/>
          </a:xfrm>
        </p:spPr>
        <p:txBody>
          <a:bodyPr>
            <a:normAutofit fontScale="90000"/>
          </a:bodyPr>
          <a:lstStyle/>
          <a:p>
            <a:r>
              <a:rPr lang="en-US" dirty="0" err="1"/>
              <a:t>Zonnenpanelen</a:t>
            </a:r>
            <a:r>
              <a:rPr lang="en-US" dirty="0"/>
              <a:t> project </a:t>
            </a:r>
            <a:r>
              <a:rPr lang="en-US" dirty="0" err="1"/>
              <a:t>parkstad</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normAutofit fontScale="62500" lnSpcReduction="20000"/>
          </a:bodyPr>
          <a:lstStyle/>
          <a:p>
            <a:pPr fontAlgn="base"/>
            <a:r>
              <a:rPr lang="nl" dirty="0">
                <a:hlinkClick r:id="rId3"/>
              </a:rPr>
              <a:t>Een financieel voordeel is al vanaf de eerste maand van deelname aan het Zonnepanelenproject Parkstad mogelijk. Hoe kan dit?</a:t>
            </a:r>
            <a:endParaRPr lang="nl" b="1" dirty="0"/>
          </a:p>
          <a:p>
            <a:pPr fontAlgn="base"/>
            <a:r>
              <a:rPr lang="nl" dirty="0"/>
              <a:t>Dit komt doordat de maandelijkse aflossing van de lening namelijk lager is dan de besparing op uw huidige maandelijkse energierekening. Na vijftien jaar is de lening volledig afgelost, U kunt daarna nog zo’n tien jaar volledig rendement en voordeel van de zonnepanelen hebben. De daadwerkelijke kostenbesparing die u behaalt, wordt mede bepaald door het maatwerkadvies, de ontwikkeling van de elektriciteitsprijzen en wijzigingen in nationale wet- en regelgeving zoals de salderingsregeling. De salderingsregeling komt naar verwachting medio 2021 te vervallen en waarschijnlijk wordt deze vervangen door een subsidieregeling. Dit wordt in de offerte en het contract tussen u en uw gemeente nader toegelicht.</a:t>
            </a:r>
            <a:endParaRPr lang="en-US" b="1" cap="all" dirty="0"/>
          </a:p>
          <a:p>
            <a:pPr fontAlgn="base"/>
            <a:r>
              <a:rPr lang="nl" dirty="0">
                <a:hlinkClick r:id="rId3"/>
              </a:rPr>
              <a:t>Met wie gaat de deelnemende inwoner een contract aan?</a:t>
            </a:r>
            <a:endParaRPr lang="nl" b="1" dirty="0"/>
          </a:p>
          <a:p>
            <a:pPr fontAlgn="base"/>
            <a:r>
              <a:rPr lang="nl" dirty="0"/>
              <a:t>De inwoner sluit een contract met de eigen gemeente.</a:t>
            </a:r>
          </a:p>
          <a:p>
            <a:pPr fontAlgn="base"/>
            <a:r>
              <a:rPr lang="nl" dirty="0">
                <a:hlinkClick r:id="rId3"/>
              </a:rPr>
              <a:t>Wordt er vóór deelname een BKR toets uitgevoerd?</a:t>
            </a:r>
            <a:endParaRPr lang="nl" b="1" dirty="0"/>
          </a:p>
          <a:p>
            <a:pPr fontAlgn="base"/>
            <a:r>
              <a:rPr lang="nl" dirty="0"/>
              <a:t>Nee, er vindt geen BKR-toets plaats.</a:t>
            </a:r>
          </a:p>
          <a:p>
            <a:pPr fontAlgn="base"/>
            <a:endParaRPr lang="nl" dirty="0"/>
          </a:p>
          <a:p>
            <a:endParaRPr lang="en-US" dirty="0"/>
          </a:p>
          <a:p>
            <a:endParaRPr lang="en-US" dirty="0"/>
          </a:p>
        </p:txBody>
      </p:sp>
    </p:spTree>
    <p:extLst>
      <p:ext uri="{BB962C8B-B14F-4D97-AF65-F5344CB8AC3E}">
        <p14:creationId xmlns:p14="http://schemas.microsoft.com/office/powerpoint/2010/main" val="411347326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a:xfrm>
            <a:off x="457200" y="274639"/>
            <a:ext cx="7115175" cy="764196"/>
          </a:xfrm>
        </p:spPr>
        <p:txBody>
          <a:bodyPr>
            <a:normAutofit fontScale="90000"/>
          </a:bodyPr>
          <a:lstStyle/>
          <a:p>
            <a:r>
              <a:rPr lang="en-US" dirty="0"/>
              <a:t>Financiering </a:t>
            </a:r>
            <a:r>
              <a:rPr lang="en-US" dirty="0" err="1"/>
              <a:t>Zonnenpanelen</a:t>
            </a:r>
            <a:r>
              <a:rPr lang="en-US" dirty="0"/>
              <a:t> project </a:t>
            </a:r>
            <a:r>
              <a:rPr lang="en-US" dirty="0" err="1"/>
              <a:t>Parkstad</a:t>
            </a:r>
            <a:r>
              <a:rPr lang="en-US" dirty="0"/>
              <a:t> </a:t>
            </a:r>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normAutofit fontScale="62500" lnSpcReduction="20000"/>
          </a:bodyPr>
          <a:lstStyle/>
          <a:p>
            <a:r>
              <a:rPr lang="nl" dirty="0"/>
              <a:t>‘BNG Bank verstrekt een lening aan de gemeente Landgraaf, waarna de gemeente op haar beurt een contract aangaat met de bewoner en aan deze een lening verstrekt. De bewoners betalen deze investering in 15 jaar aan de gemeente af’, aldus Caspar Boendermaker, specialist business development &amp; duurzaamheid bij BNG Bank.</a:t>
            </a:r>
          </a:p>
          <a:p>
            <a:r>
              <a:rPr lang="nl" dirty="0"/>
              <a:t>De vaste maandelijkse aflossing van de lening, die volgens Janssen ongeveer anderhalve procent van de installatie- en onderhoudskosten bedraagt, is lager dan de besparing op energiekosten. Boendermaker: ‘BNG Bank kan zeer lage rentes vragen dankzij haar AAA-status en haar bescheiden marge. De gemeente hanteert ook een laag rentetarief. Bovendien gaat een paneel gemiddeld 25 jaar mee, waardoor de bewoner na de volledige aflossing nog eens tien jaar gratis stroom krijgt.’</a:t>
            </a:r>
          </a:p>
          <a:p>
            <a:r>
              <a:rPr lang="nl" dirty="0"/>
              <a:t>‘Na de plaatsing zijn de bewoners wel meteen eigenaar van de panelen,' vervolgt Janssen, ‘maar onderhoud is geen eigen verantwoordelijkheid. Volta Solar monitort de energieprestatie en repareert waar nodig de panelen. Daarmee is er dus complete ontzorging voor de bewoner.’ De gemeente regelt op haar beurt de BTW-teruggave voor de bewoner.</a:t>
            </a:r>
          </a:p>
          <a:p>
            <a:endParaRPr lang="en-US" b="1" cap="all" dirty="0"/>
          </a:p>
          <a:p>
            <a:endParaRPr lang="en-US" dirty="0"/>
          </a:p>
          <a:p>
            <a:endParaRPr lang="en-US" dirty="0"/>
          </a:p>
        </p:txBody>
      </p:sp>
    </p:spTree>
    <p:extLst>
      <p:ext uri="{BB962C8B-B14F-4D97-AF65-F5344CB8AC3E}">
        <p14:creationId xmlns:p14="http://schemas.microsoft.com/office/powerpoint/2010/main" val="6140485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a:xfrm>
            <a:off x="457200" y="274638"/>
            <a:ext cx="6995119" cy="1143001"/>
          </a:xfrm>
        </p:spPr>
        <p:txBody>
          <a:bodyPr>
            <a:normAutofit fontScale="90000"/>
          </a:bodyPr>
          <a:lstStyle/>
          <a:p>
            <a:r>
              <a:rPr lang="en-US" dirty="0" err="1"/>
              <a:t>Zonnenpanelen</a:t>
            </a:r>
            <a:r>
              <a:rPr lang="en-US" dirty="0"/>
              <a:t> project </a:t>
            </a:r>
            <a:r>
              <a:rPr lang="en-US" dirty="0" err="1"/>
              <a:t>parkstad</a:t>
            </a:r>
            <a:endParaRPr lang="en-US" dirty="0"/>
          </a:p>
        </p:txBody>
      </p:sp>
      <p:sp>
        <p:nvSpPr>
          <p:cNvPr id="5" name="Text Placeholder 4">
            <a:extLst>
              <a:ext uri="{FF2B5EF4-FFF2-40B4-BE49-F238E27FC236}">
                <a16:creationId xmlns:a16="http://schemas.microsoft.com/office/drawing/2014/main" id="{775B3E82-A0C5-364D-87B4-3917CAF3B9FA}"/>
              </a:ext>
            </a:extLst>
          </p:cNvPr>
          <p:cNvSpPr>
            <a:spLocks noGrp="1"/>
          </p:cNvSpPr>
          <p:nvPr>
            <p:ph type="body" idx="1"/>
          </p:nvPr>
        </p:nvSpPr>
        <p:spPr/>
        <p:txBody>
          <a:bodyPr/>
          <a:lstStyle/>
          <a:p>
            <a:endParaRPr lang="en-US" dirty="0"/>
          </a:p>
        </p:txBody>
      </p:sp>
      <p:pic>
        <p:nvPicPr>
          <p:cNvPr id="7" name="Picture 6">
            <a:extLst>
              <a:ext uri="{FF2B5EF4-FFF2-40B4-BE49-F238E27FC236}">
                <a16:creationId xmlns:a16="http://schemas.microsoft.com/office/drawing/2014/main" id="{DA135181-AB0A-584E-81F4-CB1F4054D2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9" y="1144652"/>
            <a:ext cx="4593799" cy="5757971"/>
          </a:xfrm>
          <a:prstGeom prst="rect">
            <a:avLst/>
          </a:prstGeom>
        </p:spPr>
      </p:pic>
      <p:pic>
        <p:nvPicPr>
          <p:cNvPr id="9" name="Picture 8">
            <a:extLst>
              <a:ext uri="{FF2B5EF4-FFF2-40B4-BE49-F238E27FC236}">
                <a16:creationId xmlns:a16="http://schemas.microsoft.com/office/drawing/2014/main" id="{1272CC1E-6C64-C74F-A246-1AD3CCCE46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144652"/>
            <a:ext cx="4558662" cy="5713348"/>
          </a:xfrm>
          <a:prstGeom prst="rect">
            <a:avLst/>
          </a:prstGeom>
        </p:spPr>
      </p:pic>
    </p:spTree>
    <p:extLst>
      <p:ext uri="{BB962C8B-B14F-4D97-AF65-F5344CB8AC3E}">
        <p14:creationId xmlns:p14="http://schemas.microsoft.com/office/powerpoint/2010/main" val="100287757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a:xfrm>
            <a:off x="457200" y="274638"/>
            <a:ext cx="6995119" cy="1143001"/>
          </a:xfrm>
        </p:spPr>
        <p:txBody>
          <a:bodyPr>
            <a:normAutofit fontScale="90000"/>
          </a:bodyPr>
          <a:lstStyle/>
          <a:p>
            <a:r>
              <a:rPr lang="en-US" dirty="0" err="1"/>
              <a:t>Zonnenpanelen</a:t>
            </a:r>
            <a:r>
              <a:rPr lang="en-US" dirty="0"/>
              <a:t> project </a:t>
            </a:r>
            <a:r>
              <a:rPr lang="en-US" dirty="0" err="1"/>
              <a:t>parkstad</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lstStyle/>
          <a:p>
            <a:endParaRPr lang="en-US" b="1" cap="all" dirty="0"/>
          </a:p>
          <a:p>
            <a:endParaRPr lang="en-US" dirty="0"/>
          </a:p>
          <a:p>
            <a:endParaRPr lang="en-US" dirty="0"/>
          </a:p>
        </p:txBody>
      </p:sp>
      <p:pic>
        <p:nvPicPr>
          <p:cNvPr id="5" name="Picture 4">
            <a:extLst>
              <a:ext uri="{FF2B5EF4-FFF2-40B4-BE49-F238E27FC236}">
                <a16:creationId xmlns:a16="http://schemas.microsoft.com/office/drawing/2014/main" id="{B7F8D31E-DBDD-304F-8C78-53931C871C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64347"/>
            <a:ext cx="9144000" cy="4730673"/>
          </a:xfrm>
          <a:prstGeom prst="rect">
            <a:avLst/>
          </a:prstGeom>
        </p:spPr>
      </p:pic>
    </p:spTree>
    <p:extLst>
      <p:ext uri="{BB962C8B-B14F-4D97-AF65-F5344CB8AC3E}">
        <p14:creationId xmlns:p14="http://schemas.microsoft.com/office/powerpoint/2010/main" val="98492439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76200" y="2134458"/>
            <a:ext cx="9200934" cy="4757605"/>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a:xfrm>
            <a:off x="457200" y="274639"/>
            <a:ext cx="6852482" cy="791292"/>
          </a:xfrm>
        </p:spPr>
        <p:txBody>
          <a:bodyPr>
            <a:normAutofit fontScale="90000"/>
          </a:bodyPr>
          <a:lstStyle/>
          <a:p>
            <a:r>
              <a:rPr lang="en-US" dirty="0" err="1"/>
              <a:t>Proces</a:t>
            </a:r>
            <a:r>
              <a:rPr lang="en-US" dirty="0"/>
              <a:t> </a:t>
            </a:r>
            <a:r>
              <a:rPr lang="en-US" dirty="0" err="1"/>
              <a:t>Zonnenpanelen</a:t>
            </a:r>
            <a:r>
              <a:rPr lang="en-US" dirty="0"/>
              <a:t> project </a:t>
            </a:r>
            <a:r>
              <a:rPr lang="en-US" dirty="0" err="1"/>
              <a:t>Parkstad</a:t>
            </a:r>
            <a:r>
              <a:rPr lang="en-US" dirty="0"/>
              <a:t> </a:t>
            </a:r>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lstStyle/>
          <a:p>
            <a:endParaRPr lang="en-US" b="1" cap="all" dirty="0"/>
          </a:p>
          <a:p>
            <a:endParaRPr lang="en-US" dirty="0"/>
          </a:p>
          <a:p>
            <a:endParaRPr lang="en-US" dirty="0"/>
          </a:p>
        </p:txBody>
      </p:sp>
      <p:pic>
        <p:nvPicPr>
          <p:cNvPr id="1025" name="Picture 1" descr="page39image49105552">
            <a:extLst>
              <a:ext uri="{FF2B5EF4-FFF2-40B4-BE49-F238E27FC236}">
                <a16:creationId xmlns:a16="http://schemas.microsoft.com/office/drawing/2014/main" id="{4AFEC229-EFB0-4D4B-8695-E9AFEDD3AA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01" y="1144652"/>
            <a:ext cx="9220200" cy="5599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826543"/>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a:t>Stelling</a:t>
            </a:r>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normAutofit/>
          </a:bodyPr>
          <a:lstStyle/>
          <a:p>
            <a:endParaRPr lang="en-US" b="1" cap="all" dirty="0"/>
          </a:p>
          <a:p>
            <a:pPr marL="0" indent="0">
              <a:buNone/>
            </a:pPr>
            <a:r>
              <a:rPr lang="en-US" cap="all" dirty="0"/>
              <a:t>Lift &amp; Shift</a:t>
            </a:r>
          </a:p>
          <a:p>
            <a:pPr marL="0" indent="0">
              <a:buNone/>
            </a:pPr>
            <a:endParaRPr lang="en-US" cap="all" dirty="0"/>
          </a:p>
          <a:p>
            <a:pPr marL="0" indent="0">
              <a:buNone/>
            </a:pPr>
            <a:r>
              <a:rPr lang="en-US" dirty="0" err="1"/>
              <a:t>Laten</a:t>
            </a:r>
            <a:r>
              <a:rPr lang="en-US" dirty="0"/>
              <a:t> we </a:t>
            </a:r>
            <a:r>
              <a:rPr lang="en-US" dirty="0" err="1"/>
              <a:t>dit</a:t>
            </a:r>
            <a:r>
              <a:rPr lang="en-US" dirty="0"/>
              <a:t> project </a:t>
            </a:r>
            <a:r>
              <a:rPr lang="en-US" dirty="0" err="1"/>
              <a:t>onderzoeken</a:t>
            </a:r>
            <a:r>
              <a:rPr lang="en-US" dirty="0"/>
              <a:t> door de </a:t>
            </a:r>
            <a:r>
              <a:rPr lang="en-US" dirty="0" err="1"/>
              <a:t>gemeente</a:t>
            </a:r>
            <a:r>
              <a:rPr lang="en-US" dirty="0"/>
              <a:t> </a:t>
            </a:r>
            <a:r>
              <a:rPr lang="en-US" dirty="0" err="1"/>
              <a:t>Wijdemeren</a:t>
            </a:r>
            <a:r>
              <a:rPr lang="en-US" dirty="0"/>
              <a:t>, zo </a:t>
            </a:r>
            <a:r>
              <a:rPr lang="en-US" dirty="0" err="1"/>
              <a:t>snel</a:t>
            </a:r>
            <a:r>
              <a:rPr lang="en-US" dirty="0"/>
              <a:t> </a:t>
            </a:r>
            <a:r>
              <a:rPr lang="en-US" dirty="0" err="1"/>
              <a:t>mogelijk</a:t>
            </a:r>
            <a:r>
              <a:rPr lang="en-US" dirty="0"/>
              <a:t> </a:t>
            </a:r>
            <a:r>
              <a:rPr lang="en-US" dirty="0" err="1"/>
              <a:t>kopiëren</a:t>
            </a:r>
            <a:r>
              <a:rPr lang="en-US" dirty="0"/>
              <a:t> </a:t>
            </a:r>
            <a:r>
              <a:rPr lang="en-US" dirty="0" err="1"/>
              <a:t>en</a:t>
            </a:r>
            <a:r>
              <a:rPr lang="en-US" dirty="0"/>
              <a:t> </a:t>
            </a:r>
            <a:r>
              <a:rPr lang="en-US" dirty="0" err="1"/>
              <a:t>implementeren</a:t>
            </a:r>
            <a:r>
              <a:rPr lang="en-US" dirty="0"/>
              <a:t>.</a:t>
            </a:r>
          </a:p>
          <a:p>
            <a:pPr marL="0" indent="0">
              <a:buNone/>
            </a:pPr>
            <a:endParaRPr lang="en-US" dirty="0"/>
          </a:p>
          <a:p>
            <a:endParaRPr lang="en-US" dirty="0"/>
          </a:p>
        </p:txBody>
      </p:sp>
    </p:spTree>
    <p:extLst>
      <p:ext uri="{BB962C8B-B14F-4D97-AF65-F5344CB8AC3E}">
        <p14:creationId xmlns:p14="http://schemas.microsoft.com/office/powerpoint/2010/main" val="21482507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err="1"/>
              <a:t>Onderzoek</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normAutofit/>
          </a:bodyPr>
          <a:lstStyle/>
          <a:p>
            <a:r>
              <a:rPr lang="nl" dirty="0"/>
              <a:t>Bijna negen op de tien woningbezitters vinden het belangrijk dat de kosten voor het verduurzamen van de woning op termijn worden terugverdiend.</a:t>
            </a:r>
          </a:p>
          <a:p>
            <a:r>
              <a:rPr lang="nl" dirty="0"/>
              <a:t> Voor de helft van de huizenbezitters weegt het eigen voordeel van verduurzaming net zo zwaar als de milieuvoordelen ervan en voor een derde weegt dit eigen voordeel zwaarder.</a:t>
            </a:r>
          </a:p>
          <a:p>
            <a:r>
              <a:rPr lang="nl" sz="1700" cap="all" dirty="0"/>
              <a:t>Bron:</a:t>
            </a:r>
            <a:r>
              <a:rPr lang="nl" sz="1700" dirty="0"/>
              <a:t>onderzoek van De Hypotheker onder ruim 1.000 huiseigenaren.</a:t>
            </a:r>
            <a:endParaRPr lang="en-US" sz="1700" cap="all" dirty="0"/>
          </a:p>
          <a:p>
            <a:endParaRPr lang="en-US" dirty="0"/>
          </a:p>
          <a:p>
            <a:endParaRPr lang="en-US" dirty="0"/>
          </a:p>
        </p:txBody>
      </p:sp>
    </p:spTree>
    <p:extLst>
      <p:ext uri="{BB962C8B-B14F-4D97-AF65-F5344CB8AC3E}">
        <p14:creationId xmlns:p14="http://schemas.microsoft.com/office/powerpoint/2010/main" val="137999447"/>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err="1"/>
              <a:t>Baatbelasting</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normAutofit fontScale="62500" lnSpcReduction="20000"/>
          </a:bodyPr>
          <a:lstStyle/>
          <a:p>
            <a:r>
              <a:rPr lang="nl" b="1" dirty="0"/>
              <a:t>Wat is de baatbelasting?</a:t>
            </a:r>
            <a:br>
              <a:rPr lang="nl" dirty="0"/>
            </a:br>
            <a:r>
              <a:rPr lang="nl" dirty="0"/>
              <a:t>Baatbelasting wordt vanouds ingezet wanneer een eigenaar meer baat heeft bij een aangebrachte voorziening door de gemeente, bijvoorbeeld bij de aanleg van riolering in een buitengebied. Via de baatbelasting kan de gemeente de eigenaar de kosten voor deze aangelegde voorziening laten terugbetalen omdat de eigenaar als enige gebaat is bij de aanleg ervan. Nieuw is dat de baatbelasting nu wordt toegepast voor een gebouw-gebonden voorziening: de particuliere woning. De gemeente kan de investeringskosten van het verduurzamen van een particuliere woning via baatbelasting onder bepaalde voorwaarden mogelijk maken. De basisvoorwaarde is dat de baatbelasting in dit geval op verzoek van de woningeigenaar wordt opgelegd; het is dus vrijwillig. De lening is en blijft verbonden aan het gebouw, bij verkoop van de woning gaat de lening over naar de nieuwe eigenaar van de woning.</a:t>
            </a:r>
          </a:p>
          <a:p>
            <a:r>
              <a:rPr lang="nl" b="1" dirty="0"/>
              <a:t>EEMNES - De gemeente Eemnes zet baatbelasting in als gunstig financieringsinstrument voor het verduurzamen van een particuliere woningen. Een proef met met maximaal tien huizen wordt gestart.</a:t>
            </a:r>
            <a:endParaRPr lang="en-US" b="1" cap="all" dirty="0"/>
          </a:p>
          <a:p>
            <a:endParaRPr lang="en-US" dirty="0"/>
          </a:p>
          <a:p>
            <a:endParaRPr lang="en-US" dirty="0"/>
          </a:p>
        </p:txBody>
      </p:sp>
    </p:spTree>
    <p:extLst>
      <p:ext uri="{BB962C8B-B14F-4D97-AF65-F5344CB8AC3E}">
        <p14:creationId xmlns:p14="http://schemas.microsoft.com/office/powerpoint/2010/main" val="10620767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err="1"/>
              <a:t>Baatbelasting</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lstStyle/>
          <a:p>
            <a:endParaRPr lang="en-US" b="1" cap="all" dirty="0"/>
          </a:p>
          <a:p>
            <a:endParaRPr lang="en-US" dirty="0"/>
          </a:p>
          <a:p>
            <a:endParaRPr lang="en-US" dirty="0"/>
          </a:p>
        </p:txBody>
      </p:sp>
      <p:pic>
        <p:nvPicPr>
          <p:cNvPr id="5" name="Picture 4">
            <a:extLst>
              <a:ext uri="{FF2B5EF4-FFF2-40B4-BE49-F238E27FC236}">
                <a16:creationId xmlns:a16="http://schemas.microsoft.com/office/drawing/2014/main" id="{980DDA6B-30DE-F446-809B-3014CDD2E4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96753"/>
            <a:ext cx="9144000" cy="5071758"/>
          </a:xfrm>
          <a:prstGeom prst="rect">
            <a:avLst/>
          </a:prstGeom>
        </p:spPr>
      </p:pic>
    </p:spTree>
    <p:extLst>
      <p:ext uri="{BB962C8B-B14F-4D97-AF65-F5344CB8AC3E}">
        <p14:creationId xmlns:p14="http://schemas.microsoft.com/office/powerpoint/2010/main" val="135675257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a:t>Stelling</a:t>
            </a:r>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lstStyle/>
          <a:p>
            <a:endParaRPr lang="en-US" b="1" cap="all" dirty="0"/>
          </a:p>
          <a:p>
            <a:r>
              <a:rPr lang="en-US" dirty="0" err="1"/>
              <a:t>Baatbelasting</a:t>
            </a:r>
            <a:r>
              <a:rPr lang="en-US" dirty="0"/>
              <a:t> is de </a:t>
            </a:r>
            <a:r>
              <a:rPr lang="en-US" dirty="0" err="1"/>
              <a:t>ideale</a:t>
            </a:r>
            <a:r>
              <a:rPr lang="en-US" dirty="0"/>
              <a:t> </a:t>
            </a:r>
            <a:r>
              <a:rPr lang="en-US" dirty="0" err="1"/>
              <a:t>manier</a:t>
            </a:r>
            <a:r>
              <a:rPr lang="en-US" dirty="0"/>
              <a:t> om </a:t>
            </a:r>
            <a:r>
              <a:rPr lang="en-US" dirty="0" err="1"/>
              <a:t>woningisolatie</a:t>
            </a:r>
            <a:r>
              <a:rPr lang="en-US" dirty="0"/>
              <a:t> </a:t>
            </a:r>
            <a:r>
              <a:rPr lang="en-US" dirty="0" err="1"/>
              <a:t>mee</a:t>
            </a:r>
            <a:r>
              <a:rPr lang="en-US" dirty="0"/>
              <a:t> (</a:t>
            </a:r>
            <a:r>
              <a:rPr lang="en-US" dirty="0" err="1"/>
              <a:t>voor</a:t>
            </a:r>
            <a:r>
              <a:rPr lang="en-US" dirty="0"/>
              <a:t>) </a:t>
            </a:r>
            <a:r>
              <a:rPr lang="en-US" dirty="0" err="1"/>
              <a:t>te</a:t>
            </a:r>
            <a:r>
              <a:rPr lang="en-US" dirty="0"/>
              <a:t> </a:t>
            </a:r>
            <a:r>
              <a:rPr lang="en-US" dirty="0" err="1"/>
              <a:t>financieren</a:t>
            </a:r>
            <a:r>
              <a:rPr lang="en-US" dirty="0"/>
              <a:t>.</a:t>
            </a:r>
          </a:p>
          <a:p>
            <a:endParaRPr lang="en-US" dirty="0"/>
          </a:p>
          <a:p>
            <a:r>
              <a:rPr lang="en-US" dirty="0"/>
              <a:t>Zo </a:t>
            </a:r>
            <a:r>
              <a:rPr lang="en-US" dirty="0" err="1"/>
              <a:t>spoedig</a:t>
            </a:r>
            <a:r>
              <a:rPr lang="en-US" dirty="0"/>
              <a:t> </a:t>
            </a:r>
            <a:r>
              <a:rPr lang="en-US" dirty="0" err="1"/>
              <a:t>mogelijk</a:t>
            </a:r>
            <a:r>
              <a:rPr lang="en-US" dirty="0"/>
              <a:t> </a:t>
            </a:r>
            <a:r>
              <a:rPr lang="en-US" dirty="0" err="1"/>
              <a:t>een</a:t>
            </a:r>
            <a:r>
              <a:rPr lang="en-US" dirty="0"/>
              <a:t> pilot project </a:t>
            </a:r>
            <a:r>
              <a:rPr lang="en-US" dirty="0" err="1"/>
              <a:t>opstarten</a:t>
            </a:r>
            <a:r>
              <a:rPr lang="en-US" dirty="0"/>
              <a:t> in </a:t>
            </a:r>
            <a:r>
              <a:rPr lang="en-US" dirty="0" err="1"/>
              <a:t>Wijdemeren</a:t>
            </a:r>
            <a:r>
              <a:rPr lang="en-US" dirty="0"/>
              <a:t>.</a:t>
            </a:r>
          </a:p>
          <a:p>
            <a:endParaRPr lang="en-US" dirty="0"/>
          </a:p>
        </p:txBody>
      </p:sp>
    </p:spTree>
    <p:extLst>
      <p:ext uri="{BB962C8B-B14F-4D97-AF65-F5344CB8AC3E}">
        <p14:creationId xmlns:p14="http://schemas.microsoft.com/office/powerpoint/2010/main" val="582191666"/>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a:xfrm>
            <a:off x="-35136" y="337851"/>
            <a:ext cx="7807536" cy="1079788"/>
          </a:xfrm>
        </p:spPr>
        <p:txBody>
          <a:bodyPr>
            <a:normAutofit fontScale="90000"/>
          </a:bodyPr>
          <a:lstStyle/>
          <a:p>
            <a:r>
              <a:rPr lang="en-US" b="1" dirty="0"/>
              <a:t>Energy Service Company (ESCO)</a:t>
            </a:r>
            <a:br>
              <a:rPr lang="en-US" b="1" dirty="0"/>
            </a:b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normAutofit fontScale="70000" lnSpcReduction="20000"/>
          </a:bodyPr>
          <a:lstStyle/>
          <a:p>
            <a:endParaRPr lang="en-US" b="1" cap="all" dirty="0"/>
          </a:p>
          <a:p>
            <a:r>
              <a:rPr lang="nl" b="1" dirty="0"/>
              <a:t>Een ESCo is een Energy Service Company. Het is een bedrijf dat door toepassing van verschillende maatregelen een bepaalde energiebesparing voor een gebouweigenaar garandeert. Een sleutelrol hierbij speelt het prestatiecontract. Hierin worden afspraken tussen ESCo en opdrachtgever over (onder andere) de te realiseren energiebesparing vastgelegd. Worden de besparingsdoelen niet gehaald, dan is het risico voor de ESCo. Wordt er daarentegen meer energie bespaard, dan kan de winst worden verdeeld tussen ESCo en opdrachtgever. Daarnaast bevat het prestatiecontract - wanneer relevant - bepalingen over de kwaliteit van het te realiseren binnenklimaat en het onderhoud van de installaties.</a:t>
            </a:r>
            <a:endParaRPr lang="en-US" dirty="0"/>
          </a:p>
          <a:p>
            <a:endParaRPr lang="en-US" dirty="0"/>
          </a:p>
        </p:txBody>
      </p:sp>
    </p:spTree>
    <p:extLst>
      <p:ext uri="{BB962C8B-B14F-4D97-AF65-F5344CB8AC3E}">
        <p14:creationId xmlns:p14="http://schemas.microsoft.com/office/powerpoint/2010/main" val="249280637"/>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a:xfrm>
            <a:off x="457200" y="274638"/>
            <a:ext cx="6852482" cy="1143001"/>
          </a:xfrm>
        </p:spPr>
        <p:txBody>
          <a:bodyPr>
            <a:normAutofit fontScale="90000"/>
          </a:bodyPr>
          <a:lstStyle/>
          <a:p>
            <a:r>
              <a:rPr lang="en-US" b="1" dirty="0"/>
              <a:t>Energy Service Company (ESCO)</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normAutofit fontScale="47500" lnSpcReduction="20000"/>
          </a:bodyPr>
          <a:lstStyle/>
          <a:p>
            <a:endParaRPr lang="en-US" b="1" cap="all" dirty="0"/>
          </a:p>
          <a:p>
            <a:r>
              <a:rPr lang="nl" dirty="0"/>
              <a:t>Soorten ESCo’s</a:t>
            </a:r>
          </a:p>
          <a:p>
            <a:r>
              <a:rPr lang="nl" dirty="0"/>
              <a:t>Er is niet een vaste vorm voor een ESCo. De exacte architectuur van installaties en invulling van andere afspraken zoals financiering, looptijden, etc. zal afhangen van het type project/gebouw en de wensen van de eigenaar/gebruiker.</a:t>
            </a:r>
          </a:p>
          <a:p>
            <a:r>
              <a:rPr lang="nl" b="1" dirty="0"/>
              <a:t>1. ESCo-light</a:t>
            </a:r>
            <a:br>
              <a:rPr lang="nl" dirty="0"/>
            </a:br>
            <a:r>
              <a:rPr lang="nl" dirty="0"/>
              <a:t>De ESCo-light richt zich primair op de invoering van energiemanagement (monitoring) om vervolgens op basis van verkregen meetgegevens energiebesparingen te realiseren.</a:t>
            </a:r>
          </a:p>
          <a:p>
            <a:r>
              <a:rPr lang="nl" b="1" dirty="0"/>
              <a:t>2. Product-ESCo</a:t>
            </a:r>
            <a:br>
              <a:rPr lang="nl" dirty="0"/>
            </a:br>
            <a:r>
              <a:rPr lang="nl" dirty="0"/>
              <a:t>De Product-ESCo richt zich op één specifieke maatregel (bijvoorbeeld het zuiniger maken van de verlichting).</a:t>
            </a:r>
          </a:p>
          <a:p>
            <a:r>
              <a:rPr lang="nl" b="1" dirty="0"/>
              <a:t>3. Installatie-ESCo</a:t>
            </a:r>
            <a:br>
              <a:rPr lang="nl" dirty="0"/>
            </a:br>
            <a:r>
              <a:rPr lang="nl" dirty="0"/>
              <a:t>De Installatie-ESCo richt zich op meer ingrijpende energiebesparende maatregelen (zoals de klimaatinstallaties van het gebouw).</a:t>
            </a:r>
          </a:p>
          <a:p>
            <a:r>
              <a:rPr lang="nl" b="1" dirty="0"/>
              <a:t>4. Gebouw-ESCo</a:t>
            </a:r>
            <a:br>
              <a:rPr lang="nl" dirty="0"/>
            </a:br>
            <a:r>
              <a:rPr lang="nl" dirty="0"/>
              <a:t>De Gebouw-ESCo richt zich, naast bovenstaande maatregelen, ook op maatregelen in de schil van een gebouw.</a:t>
            </a:r>
          </a:p>
          <a:p>
            <a:endParaRPr lang="en-US" dirty="0"/>
          </a:p>
          <a:p>
            <a:endParaRPr lang="en-US" dirty="0"/>
          </a:p>
        </p:txBody>
      </p:sp>
    </p:spTree>
    <p:extLst>
      <p:ext uri="{BB962C8B-B14F-4D97-AF65-F5344CB8AC3E}">
        <p14:creationId xmlns:p14="http://schemas.microsoft.com/office/powerpoint/2010/main" val="92267151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a:xfrm>
            <a:off x="457200" y="274638"/>
            <a:ext cx="6981784" cy="1143001"/>
          </a:xfrm>
        </p:spPr>
        <p:txBody>
          <a:bodyPr>
            <a:normAutofit fontScale="90000"/>
          </a:bodyPr>
          <a:lstStyle/>
          <a:p>
            <a:r>
              <a:rPr lang="en-US" b="1" dirty="0"/>
              <a:t>Energy Service Company (ESCO)</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normAutofit fontScale="70000" lnSpcReduction="20000"/>
          </a:bodyPr>
          <a:lstStyle/>
          <a:p>
            <a:r>
              <a:rPr lang="nl" dirty="0"/>
              <a:t>Sterktes en zwaktes</a:t>
            </a:r>
          </a:p>
          <a:p>
            <a:r>
              <a:rPr lang="nl" dirty="0"/>
              <a:t>ESCo's hebben kennis van installaties, men hoeft dus niet zelf in technische kennis te investeren;</a:t>
            </a:r>
          </a:p>
          <a:p>
            <a:r>
              <a:rPr lang="nl" dirty="0"/>
              <a:t>ESCo's kunnen de financiering van de aanleg van een installatie op zich nemen;</a:t>
            </a:r>
          </a:p>
          <a:p>
            <a:r>
              <a:rPr lang="nl" dirty="0"/>
              <a:t>Een ESCo kan in aanmerking komen voor subsidies en fiscale regelingen;</a:t>
            </a:r>
          </a:p>
          <a:p>
            <a:r>
              <a:rPr lang="nl" dirty="0"/>
              <a:t>ESCo's kunnen een totaal ontzorgingsconcept aanbieden.</a:t>
            </a:r>
          </a:p>
          <a:p>
            <a:r>
              <a:rPr lang="nl" dirty="0"/>
              <a:t>De investering kan worden verrekend met de maandelijkse utiliteitsrekening</a:t>
            </a:r>
          </a:p>
          <a:p>
            <a:r>
              <a:rPr lang="nl" dirty="0"/>
              <a:t>Voorbeelden</a:t>
            </a:r>
          </a:p>
          <a:p>
            <a:r>
              <a:rPr lang="nl" dirty="0"/>
              <a:t>voorbeeld 1: </a:t>
            </a:r>
            <a:r>
              <a:rPr lang="nl" dirty="0">
                <a:hlinkClick r:id="rId3"/>
              </a:rPr>
              <a:t>Rotterdamse Groene Gebouwen</a:t>
            </a:r>
            <a:r>
              <a:rPr lang="nl" dirty="0"/>
              <a:t> (zwembaden)</a:t>
            </a:r>
            <a:br>
              <a:rPr lang="nl" dirty="0"/>
            </a:br>
            <a:r>
              <a:rPr lang="nl" dirty="0"/>
              <a:t>voorbeeld 2: </a:t>
            </a:r>
            <a:r>
              <a:rPr lang="nl" dirty="0">
                <a:hlinkClick r:id="rId4"/>
              </a:rPr>
              <a:t>Esco Erasmus Universiteit Rotterdam</a:t>
            </a:r>
            <a:br>
              <a:rPr lang="nl" dirty="0"/>
            </a:br>
            <a:r>
              <a:rPr lang="nl" dirty="0"/>
              <a:t>voorbeeld 3: </a:t>
            </a:r>
            <a:r>
              <a:rPr lang="nl" dirty="0">
                <a:hlinkClick r:id="rId5"/>
              </a:rPr>
              <a:t>Appartementen villa’s Schagen</a:t>
            </a:r>
            <a:endParaRPr lang="nl" dirty="0"/>
          </a:p>
          <a:p>
            <a:endParaRPr lang="en-US" b="1" cap="all" dirty="0"/>
          </a:p>
          <a:p>
            <a:endParaRPr lang="en-US" dirty="0"/>
          </a:p>
          <a:p>
            <a:endParaRPr lang="en-US" dirty="0"/>
          </a:p>
        </p:txBody>
      </p:sp>
    </p:spTree>
    <p:extLst>
      <p:ext uri="{BB962C8B-B14F-4D97-AF65-F5344CB8AC3E}">
        <p14:creationId xmlns:p14="http://schemas.microsoft.com/office/powerpoint/2010/main" val="347492191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a:xfrm>
            <a:off x="457200" y="274638"/>
            <a:ext cx="6981784" cy="1143001"/>
          </a:xfrm>
        </p:spPr>
        <p:txBody>
          <a:bodyPr>
            <a:normAutofit fontScale="90000"/>
          </a:bodyPr>
          <a:lstStyle/>
          <a:p>
            <a:r>
              <a:rPr lang="en-US" b="1" dirty="0"/>
              <a:t>Energy Service Company (ESCO)</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lstStyle/>
          <a:p>
            <a:endParaRPr lang="en-US" b="1" cap="all" dirty="0"/>
          </a:p>
          <a:p>
            <a:endParaRPr lang="en-US" dirty="0"/>
          </a:p>
          <a:p>
            <a:endParaRPr lang="en-US" dirty="0"/>
          </a:p>
        </p:txBody>
      </p:sp>
      <p:pic>
        <p:nvPicPr>
          <p:cNvPr id="5" name="Picture 4">
            <a:extLst>
              <a:ext uri="{FF2B5EF4-FFF2-40B4-BE49-F238E27FC236}">
                <a16:creationId xmlns:a16="http://schemas.microsoft.com/office/drawing/2014/main" id="{D55EC609-B70A-9244-8EE5-2AFAEA4448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35" y="1360280"/>
            <a:ext cx="9170671" cy="5108559"/>
          </a:xfrm>
          <a:prstGeom prst="rect">
            <a:avLst/>
          </a:prstGeom>
        </p:spPr>
      </p:pic>
    </p:spTree>
    <p:extLst>
      <p:ext uri="{BB962C8B-B14F-4D97-AF65-F5344CB8AC3E}">
        <p14:creationId xmlns:p14="http://schemas.microsoft.com/office/powerpoint/2010/main" val="250420382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a:t>Stelling</a:t>
            </a:r>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lstStyle/>
          <a:p>
            <a:pPr marL="0" indent="0">
              <a:buNone/>
            </a:pPr>
            <a:endParaRPr lang="en-US" cap="all" dirty="0"/>
          </a:p>
          <a:p>
            <a:endParaRPr lang="en-US" dirty="0"/>
          </a:p>
          <a:p>
            <a:r>
              <a:rPr lang="en-US" dirty="0"/>
              <a:t>De </a:t>
            </a:r>
            <a:r>
              <a:rPr lang="en-US" dirty="0" err="1"/>
              <a:t>zekerheid</a:t>
            </a:r>
            <a:r>
              <a:rPr lang="en-US" dirty="0"/>
              <a:t> die </a:t>
            </a:r>
            <a:r>
              <a:rPr lang="en-US" dirty="0" err="1"/>
              <a:t>een</a:t>
            </a:r>
            <a:r>
              <a:rPr lang="en-US" dirty="0"/>
              <a:t> ESCO </a:t>
            </a:r>
            <a:r>
              <a:rPr lang="en-US" dirty="0" err="1"/>
              <a:t>biedt</a:t>
            </a:r>
            <a:r>
              <a:rPr lang="en-US" dirty="0"/>
              <a:t> op ROI, is </a:t>
            </a:r>
            <a:r>
              <a:rPr lang="en-US" dirty="0" err="1"/>
              <a:t>noodzakelijk</a:t>
            </a:r>
            <a:r>
              <a:rPr lang="en-US" dirty="0"/>
              <a:t> </a:t>
            </a:r>
            <a:r>
              <a:rPr lang="en-US" dirty="0" err="1"/>
              <a:t>bij</a:t>
            </a:r>
            <a:r>
              <a:rPr lang="en-US" dirty="0"/>
              <a:t> </a:t>
            </a:r>
            <a:r>
              <a:rPr lang="en-US" dirty="0" err="1"/>
              <a:t>projecten</a:t>
            </a:r>
            <a:r>
              <a:rPr lang="en-US" dirty="0"/>
              <a:t> </a:t>
            </a:r>
            <a:r>
              <a:rPr lang="en-US" dirty="0" err="1"/>
              <a:t>voor</a:t>
            </a:r>
            <a:r>
              <a:rPr lang="en-US" dirty="0"/>
              <a:t> </a:t>
            </a:r>
            <a:r>
              <a:rPr lang="en-US" dirty="0" err="1"/>
              <a:t>particulieren</a:t>
            </a:r>
            <a:r>
              <a:rPr lang="en-US" dirty="0"/>
              <a:t>. </a:t>
            </a:r>
          </a:p>
        </p:txBody>
      </p:sp>
    </p:spTree>
    <p:extLst>
      <p:ext uri="{BB962C8B-B14F-4D97-AF65-F5344CB8AC3E}">
        <p14:creationId xmlns:p14="http://schemas.microsoft.com/office/powerpoint/2010/main" val="27700110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a:t>Stelling</a:t>
            </a:r>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lstStyle/>
          <a:p>
            <a:endParaRPr lang="en-US" b="1" cap="all" dirty="0"/>
          </a:p>
          <a:p>
            <a:pPr marL="0" indent="0">
              <a:buNone/>
            </a:pPr>
            <a:endParaRPr lang="en-US" b="1" cap="all" dirty="0"/>
          </a:p>
          <a:p>
            <a:pPr marL="0" indent="0">
              <a:buNone/>
            </a:pPr>
            <a:endParaRPr lang="en-US" b="1" cap="all" dirty="0"/>
          </a:p>
          <a:p>
            <a:r>
              <a:rPr lang="en-US" dirty="0" err="1"/>
              <a:t>Wij</a:t>
            </a:r>
            <a:r>
              <a:rPr lang="en-US" dirty="0"/>
              <a:t> </a:t>
            </a:r>
            <a:r>
              <a:rPr lang="en-US" dirty="0" err="1"/>
              <a:t>durven</a:t>
            </a:r>
            <a:r>
              <a:rPr lang="en-US" dirty="0"/>
              <a:t> </a:t>
            </a:r>
            <a:r>
              <a:rPr lang="en-US" dirty="0" err="1"/>
              <a:t>als</a:t>
            </a:r>
            <a:r>
              <a:rPr lang="en-US" dirty="0"/>
              <a:t> </a:t>
            </a:r>
            <a:r>
              <a:rPr lang="en-US" dirty="0" err="1"/>
              <a:t>gemeente</a:t>
            </a:r>
            <a:r>
              <a:rPr lang="en-US" dirty="0"/>
              <a:t> </a:t>
            </a:r>
            <a:r>
              <a:rPr lang="en-US" dirty="0" err="1"/>
              <a:t>te</a:t>
            </a:r>
            <a:r>
              <a:rPr lang="en-US" dirty="0"/>
              <a:t> </a:t>
            </a:r>
            <a:r>
              <a:rPr lang="en-US" dirty="0" err="1"/>
              <a:t>gaan</a:t>
            </a:r>
            <a:r>
              <a:rPr lang="en-US" dirty="0"/>
              <a:t> </a:t>
            </a:r>
            <a:r>
              <a:rPr lang="en-US" dirty="0" err="1"/>
              <a:t>opereren</a:t>
            </a:r>
            <a:r>
              <a:rPr lang="en-US" dirty="0"/>
              <a:t> </a:t>
            </a:r>
            <a:r>
              <a:rPr lang="en-US" dirty="0" err="1"/>
              <a:t>als</a:t>
            </a:r>
            <a:r>
              <a:rPr lang="en-US" dirty="0"/>
              <a:t> </a:t>
            </a:r>
            <a:r>
              <a:rPr lang="en-US" dirty="0" err="1"/>
              <a:t>schakel</a:t>
            </a:r>
            <a:r>
              <a:rPr lang="en-US" dirty="0"/>
              <a:t> </a:t>
            </a:r>
            <a:r>
              <a:rPr lang="en-US" dirty="0" err="1"/>
              <a:t>tussen</a:t>
            </a:r>
            <a:r>
              <a:rPr lang="en-US" dirty="0"/>
              <a:t> </a:t>
            </a:r>
            <a:r>
              <a:rPr lang="en-US" dirty="0" err="1"/>
              <a:t>inwoners</a:t>
            </a:r>
            <a:r>
              <a:rPr lang="en-US" dirty="0"/>
              <a:t>, </a:t>
            </a:r>
            <a:r>
              <a:rPr lang="en-US" dirty="0" err="1"/>
              <a:t>kredietverstrekker</a:t>
            </a:r>
            <a:r>
              <a:rPr lang="en-US" dirty="0"/>
              <a:t> </a:t>
            </a:r>
            <a:r>
              <a:rPr lang="en-US" dirty="0" err="1"/>
              <a:t>en</a:t>
            </a:r>
            <a:r>
              <a:rPr lang="en-US" dirty="0"/>
              <a:t> ESCO.</a:t>
            </a:r>
          </a:p>
          <a:p>
            <a:endParaRPr lang="en-US" dirty="0"/>
          </a:p>
        </p:txBody>
      </p:sp>
    </p:spTree>
    <p:extLst>
      <p:ext uri="{BB962C8B-B14F-4D97-AF65-F5344CB8AC3E}">
        <p14:creationId xmlns:p14="http://schemas.microsoft.com/office/powerpoint/2010/main" val="1184198589"/>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err="1"/>
              <a:t>Vervolg</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normAutofit lnSpcReduction="10000"/>
          </a:bodyPr>
          <a:lstStyle/>
          <a:p>
            <a:endParaRPr lang="en-US" cap="all" dirty="0">
              <a:latin typeface="+mn-lt"/>
            </a:endParaRPr>
          </a:p>
          <a:p>
            <a:r>
              <a:rPr lang="en-US" dirty="0" err="1"/>
              <a:t>Gesprek</a:t>
            </a:r>
            <a:r>
              <a:rPr lang="en-US" dirty="0"/>
              <a:t> door </a:t>
            </a:r>
            <a:r>
              <a:rPr lang="en-US" dirty="0" err="1"/>
              <a:t>gemeente</a:t>
            </a:r>
            <a:r>
              <a:rPr lang="en-US" dirty="0"/>
              <a:t> </a:t>
            </a:r>
            <a:r>
              <a:rPr lang="en-US" dirty="0" err="1"/>
              <a:t>aan</a:t>
            </a:r>
            <a:r>
              <a:rPr lang="en-US" dirty="0"/>
              <a:t> </a:t>
            </a:r>
            <a:r>
              <a:rPr lang="en-US" dirty="0" err="1"/>
              <a:t>laten</a:t>
            </a:r>
            <a:r>
              <a:rPr lang="en-US" dirty="0"/>
              <a:t> </a:t>
            </a:r>
            <a:r>
              <a:rPr lang="en-US" dirty="0" err="1"/>
              <a:t>gaan</a:t>
            </a:r>
            <a:r>
              <a:rPr lang="en-US" dirty="0"/>
              <a:t> met BNG-Bank om de </a:t>
            </a:r>
            <a:r>
              <a:rPr lang="en-US" dirty="0" err="1"/>
              <a:t>mogelijkheid</a:t>
            </a:r>
            <a:r>
              <a:rPr lang="en-US" dirty="0"/>
              <a:t> van </a:t>
            </a:r>
            <a:r>
              <a:rPr lang="en-US" dirty="0" err="1"/>
              <a:t>een</a:t>
            </a:r>
            <a:r>
              <a:rPr lang="en-US" dirty="0"/>
              <a:t> </a:t>
            </a:r>
            <a:r>
              <a:rPr lang="en-US" dirty="0" err="1"/>
              <a:t>duurzaamheids</a:t>
            </a:r>
            <a:r>
              <a:rPr lang="en-US" dirty="0"/>
              <a:t>(</a:t>
            </a:r>
            <a:r>
              <a:rPr lang="en-US" dirty="0" err="1"/>
              <a:t>lening</a:t>
            </a:r>
            <a:r>
              <a:rPr lang="en-US" dirty="0"/>
              <a:t>/</a:t>
            </a:r>
            <a:r>
              <a:rPr lang="en-US" dirty="0" err="1"/>
              <a:t>fonds</a:t>
            </a:r>
            <a:r>
              <a:rPr lang="en-US" dirty="0"/>
              <a:t>) </a:t>
            </a:r>
            <a:r>
              <a:rPr lang="en-US" dirty="0" err="1"/>
              <a:t>te</a:t>
            </a:r>
            <a:r>
              <a:rPr lang="en-US" dirty="0"/>
              <a:t> </a:t>
            </a:r>
            <a:r>
              <a:rPr lang="en-US" dirty="0" err="1"/>
              <a:t>onderzoeken</a:t>
            </a:r>
            <a:r>
              <a:rPr lang="en-US" dirty="0"/>
              <a:t>. </a:t>
            </a:r>
            <a:r>
              <a:rPr lang="en-US" dirty="0" err="1"/>
              <a:t>Terug</a:t>
            </a:r>
            <a:r>
              <a:rPr lang="en-US" dirty="0"/>
              <a:t> </a:t>
            </a:r>
            <a:r>
              <a:rPr lang="en-US" dirty="0" err="1"/>
              <a:t>te</a:t>
            </a:r>
            <a:r>
              <a:rPr lang="en-US" dirty="0"/>
              <a:t> </a:t>
            </a:r>
            <a:r>
              <a:rPr lang="en-US" dirty="0" err="1"/>
              <a:t>koppelen</a:t>
            </a:r>
            <a:r>
              <a:rPr lang="en-US" dirty="0"/>
              <a:t> wat </a:t>
            </a:r>
            <a:r>
              <a:rPr lang="en-US" dirty="0" err="1"/>
              <a:t>nodig</a:t>
            </a:r>
            <a:r>
              <a:rPr lang="en-US" dirty="0"/>
              <a:t> is </a:t>
            </a:r>
            <a:r>
              <a:rPr lang="en-US" dirty="0" err="1"/>
              <a:t>voor</a:t>
            </a:r>
            <a:r>
              <a:rPr lang="en-US" dirty="0"/>
              <a:t> </a:t>
            </a:r>
            <a:r>
              <a:rPr lang="en-US" dirty="0" err="1"/>
              <a:t>invoering</a:t>
            </a:r>
            <a:r>
              <a:rPr lang="en-US" dirty="0"/>
              <a:t>.</a:t>
            </a:r>
          </a:p>
          <a:p>
            <a:r>
              <a:rPr lang="en-US" dirty="0" err="1"/>
              <a:t>Gesprek</a:t>
            </a:r>
            <a:r>
              <a:rPr lang="en-US" dirty="0"/>
              <a:t> </a:t>
            </a:r>
            <a:r>
              <a:rPr lang="en-US" dirty="0" err="1"/>
              <a:t>aangaan</a:t>
            </a:r>
            <a:r>
              <a:rPr lang="en-US" dirty="0"/>
              <a:t> met de </a:t>
            </a:r>
            <a:r>
              <a:rPr lang="en-US" dirty="0" err="1"/>
              <a:t>gemeente</a:t>
            </a:r>
            <a:r>
              <a:rPr lang="en-US" dirty="0"/>
              <a:t> </a:t>
            </a:r>
            <a:r>
              <a:rPr lang="en-US" dirty="0" err="1"/>
              <a:t>Eemnes</a:t>
            </a:r>
            <a:r>
              <a:rPr lang="en-US" dirty="0"/>
              <a:t> over de </a:t>
            </a:r>
            <a:r>
              <a:rPr lang="en-US" dirty="0" err="1"/>
              <a:t>mogelijkheid</a:t>
            </a:r>
            <a:r>
              <a:rPr lang="en-US" dirty="0"/>
              <a:t> van </a:t>
            </a:r>
            <a:r>
              <a:rPr lang="en-US" dirty="0" err="1"/>
              <a:t>baatbelasting</a:t>
            </a:r>
            <a:r>
              <a:rPr lang="en-US" dirty="0"/>
              <a:t> in </a:t>
            </a:r>
            <a:r>
              <a:rPr lang="en-US" dirty="0" err="1"/>
              <a:t>onze</a:t>
            </a:r>
            <a:r>
              <a:rPr lang="en-US" dirty="0"/>
              <a:t> </a:t>
            </a:r>
            <a:r>
              <a:rPr lang="en-US" dirty="0" err="1"/>
              <a:t>gemeente</a:t>
            </a:r>
            <a:r>
              <a:rPr lang="en-US" dirty="0"/>
              <a:t>. </a:t>
            </a:r>
            <a:r>
              <a:rPr lang="en-US" dirty="0" err="1"/>
              <a:t>Terug</a:t>
            </a:r>
            <a:r>
              <a:rPr lang="en-US" dirty="0"/>
              <a:t> </a:t>
            </a:r>
            <a:r>
              <a:rPr lang="en-US" dirty="0" err="1"/>
              <a:t>te</a:t>
            </a:r>
            <a:r>
              <a:rPr lang="en-US" dirty="0"/>
              <a:t> </a:t>
            </a:r>
            <a:r>
              <a:rPr lang="en-US" dirty="0" err="1"/>
              <a:t>koppelen</a:t>
            </a:r>
            <a:r>
              <a:rPr lang="en-US" dirty="0"/>
              <a:t> wat </a:t>
            </a:r>
            <a:r>
              <a:rPr lang="en-US" dirty="0" err="1"/>
              <a:t>benodigd</a:t>
            </a:r>
            <a:r>
              <a:rPr lang="en-US" dirty="0"/>
              <a:t> is </a:t>
            </a:r>
            <a:r>
              <a:rPr lang="en-US" dirty="0" err="1"/>
              <a:t>voor</a:t>
            </a:r>
            <a:r>
              <a:rPr lang="en-US" dirty="0"/>
              <a:t> </a:t>
            </a:r>
            <a:r>
              <a:rPr lang="en-US" dirty="0" err="1"/>
              <a:t>een</a:t>
            </a:r>
            <a:r>
              <a:rPr lang="en-US" dirty="0"/>
              <a:t> pilot.</a:t>
            </a:r>
          </a:p>
          <a:p>
            <a:endParaRPr lang="en-US" dirty="0"/>
          </a:p>
        </p:txBody>
      </p:sp>
    </p:spTree>
    <p:extLst>
      <p:ext uri="{BB962C8B-B14F-4D97-AF65-F5344CB8AC3E}">
        <p14:creationId xmlns:p14="http://schemas.microsoft.com/office/powerpoint/2010/main" val="230659032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Shape 123"/>
          <p:cNvSpPr/>
          <p:nvPr/>
        </p:nvSpPr>
        <p:spPr>
          <a:xfrm>
            <a:off x="-107503" y="-246359"/>
            <a:ext cx="9144000"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124"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127" name="Group 127" descr="C:\Users\User\Downloads\foto.PNG"/>
          <p:cNvGrpSpPr/>
          <p:nvPr/>
        </p:nvGrpSpPr>
        <p:grpSpPr>
          <a:xfrm>
            <a:off x="8463" y="1916832"/>
            <a:ext cx="9170672" cy="4315148"/>
            <a:chOff x="0" y="0"/>
            <a:chExt cx="9170671" cy="4315147"/>
          </a:xfrm>
        </p:grpSpPr>
        <p:sp>
          <p:nvSpPr>
            <p:cNvPr id="125" name="Shape 125"/>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126"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128" name="Shape 128"/>
          <p:cNvSpPr/>
          <p:nvPr/>
        </p:nvSpPr>
        <p:spPr>
          <a:xfrm>
            <a:off x="0" y="1196751"/>
            <a:ext cx="9144000" cy="5594817"/>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a:p>
        </p:txBody>
      </p:sp>
      <p:sp>
        <p:nvSpPr>
          <p:cNvPr id="129" name="Shape 129"/>
          <p:cNvSpPr/>
          <p:nvPr/>
        </p:nvSpPr>
        <p:spPr>
          <a:xfrm>
            <a:off x="0" y="1124744"/>
            <a:ext cx="9144000" cy="72009"/>
          </a:xfrm>
          <a:prstGeom prst="rect">
            <a:avLst/>
          </a:prstGeom>
          <a:solidFill>
            <a:srgbClr val="1F497D"/>
          </a:solidFill>
          <a:ln w="12700">
            <a:miter lim="400000"/>
          </a:ln>
          <a:extLst>
            <a:ext uri="{C572A759-6A51-4108-AA02-DFA0A04FC94B}">
              <ma14:wrappingTextBoxFlag xmlns="" xmlns:ma14="http://schemas.microsoft.com/office/mac/drawingml/2011/main" val="1"/>
            </a:ext>
          </a:extLst>
        </p:spPr>
        <p:txBody>
          <a:bodyPr lIns="45719" rIns="45719" anchor="ctr"/>
          <a:lstStyle>
            <a:lvl1pPr algn="ctr">
              <a:defRPr>
                <a:solidFill>
                  <a:srgbClr val="FFFFFF"/>
                </a:solidFill>
              </a:defRPr>
            </a:lvl1pPr>
          </a:lstStyle>
          <a:p>
            <a:endParaRPr dirty="0"/>
          </a:p>
        </p:txBody>
      </p:sp>
      <p:sp>
        <p:nvSpPr>
          <p:cNvPr id="130" name="Shape 130"/>
          <p:cNvSpPr/>
          <p:nvPr/>
        </p:nvSpPr>
        <p:spPr>
          <a:xfrm>
            <a:off x="605954" y="246359"/>
            <a:ext cx="6252045" cy="707886"/>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just">
              <a:defRPr sz="4000" b="1">
                <a:solidFill>
                  <a:srgbClr val="1F497D"/>
                </a:solidFill>
              </a:defRPr>
            </a:lvl1pPr>
          </a:lstStyle>
          <a:p>
            <a:r>
              <a:rPr lang="nl-NL" dirty="0"/>
              <a:t>Nobelprijs Economie 2018</a:t>
            </a:r>
            <a:endParaRPr dirty="0"/>
          </a:p>
        </p:txBody>
      </p:sp>
      <p:sp>
        <p:nvSpPr>
          <p:cNvPr id="131" name="Shape 131"/>
          <p:cNvSpPr/>
          <p:nvPr/>
        </p:nvSpPr>
        <p:spPr>
          <a:xfrm>
            <a:off x="605955" y="2078601"/>
            <a:ext cx="3244180" cy="4324261"/>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defRPr sz="4300">
                <a:solidFill>
                  <a:schemeClr val="accent1">
                    <a:satOff val="-4409"/>
                    <a:lumOff val="-10509"/>
                  </a:schemeClr>
                </a:solidFill>
              </a:defRPr>
            </a:lvl1pPr>
          </a:lstStyle>
          <a:p>
            <a:endParaRPr lang="en-US" sz="1100" i="1" dirty="0">
              <a:solidFill>
                <a:schemeClr val="tx1"/>
              </a:solidFill>
            </a:endParaRPr>
          </a:p>
          <a:p>
            <a:r>
              <a:rPr lang="en-US" sz="1100" i="1" dirty="0">
                <a:solidFill>
                  <a:schemeClr val="tx1"/>
                </a:solidFill>
              </a:rPr>
              <a:t>Dice Model:</a:t>
            </a:r>
          </a:p>
          <a:p>
            <a:r>
              <a:rPr lang="en-US" sz="1100" dirty="0">
                <a:solidFill>
                  <a:schemeClr val="tx1"/>
                </a:solidFill>
              </a:rPr>
              <a:t>The model appears to have first been proposed by economist </a:t>
            </a:r>
            <a:r>
              <a:rPr lang="en-US" sz="1100" dirty="0">
                <a:solidFill>
                  <a:schemeClr val="tx1"/>
                </a:solidFill>
                <a:hlinkClick r:id="rId3" tooltip="William Nordhaus">
                  <a:extLst>
                    <a:ext uri="{A12FA001-AC4F-418D-AE19-62706E023703}">
                      <ahyp:hlinkClr xmlns:ahyp="http://schemas.microsoft.com/office/drawing/2018/hyperlinkcolor" val="tx"/>
                    </a:ext>
                  </a:extLst>
                </a:hlinkClick>
              </a:rPr>
              <a:t>William Nordhaus</a:t>
            </a:r>
            <a:r>
              <a:rPr lang="en-US" sz="1100" dirty="0">
                <a:solidFill>
                  <a:schemeClr val="tx1"/>
                </a:solidFill>
              </a:rPr>
              <a:t> in a discussion paper for the </a:t>
            </a:r>
            <a:r>
              <a:rPr lang="en-US" sz="1100" dirty="0">
                <a:solidFill>
                  <a:schemeClr val="tx1"/>
                </a:solidFill>
                <a:hlinkClick r:id="rId4" tooltip="Cowles Foundation">
                  <a:extLst>
                    <a:ext uri="{A12FA001-AC4F-418D-AE19-62706E023703}">
                      <ahyp:hlinkClr xmlns:ahyp="http://schemas.microsoft.com/office/drawing/2018/hyperlinkcolor" val="tx"/>
                    </a:ext>
                  </a:extLst>
                </a:hlinkClick>
              </a:rPr>
              <a:t>Cowles Foundation</a:t>
            </a:r>
            <a:r>
              <a:rPr lang="en-US" sz="1100" dirty="0">
                <a:solidFill>
                  <a:schemeClr val="tx1"/>
                </a:solidFill>
              </a:rPr>
              <a:t> in February 1992.</a:t>
            </a:r>
            <a:r>
              <a:rPr lang="en-US" sz="1100" baseline="30000" dirty="0">
                <a:solidFill>
                  <a:schemeClr val="tx1"/>
                </a:solidFill>
                <a:hlinkClick r:id="rId5">
                  <a:extLst>
                    <a:ext uri="{A12FA001-AC4F-418D-AE19-62706E023703}">
                      <ahyp:hlinkClr xmlns:ahyp="http://schemas.microsoft.com/office/drawing/2018/hyperlinkcolor" val="tx"/>
                    </a:ext>
                  </a:extLst>
                </a:hlinkClick>
              </a:rPr>
              <a:t>[9]</a:t>
            </a:r>
            <a:r>
              <a:rPr lang="en-US" sz="1100" dirty="0">
                <a:solidFill>
                  <a:schemeClr val="tx1"/>
                </a:solidFill>
              </a:rPr>
              <a:t> He also wrote a brief note outlining the main ideas in an article for </a:t>
            </a:r>
            <a:r>
              <a:rPr lang="en-US" sz="1100" i="1" dirty="0">
                <a:solidFill>
                  <a:schemeClr val="tx1"/>
                </a:solidFill>
                <a:hlinkClick r:id="rId6" tooltip="Science (journal)">
                  <a:extLst>
                    <a:ext uri="{A12FA001-AC4F-418D-AE19-62706E023703}">
                      <ahyp:hlinkClr xmlns:ahyp="http://schemas.microsoft.com/office/drawing/2018/hyperlinkcolor" val="tx"/>
                    </a:ext>
                  </a:extLst>
                </a:hlinkClick>
              </a:rPr>
              <a:t>Science</a:t>
            </a:r>
            <a:r>
              <a:rPr lang="en-US" sz="1100" dirty="0">
                <a:solidFill>
                  <a:schemeClr val="tx1"/>
                </a:solidFill>
              </a:rPr>
              <a:t> in November 1992.</a:t>
            </a:r>
            <a:r>
              <a:rPr lang="en-US" sz="1100" baseline="30000" dirty="0">
                <a:solidFill>
                  <a:schemeClr val="tx1"/>
                </a:solidFill>
                <a:hlinkClick r:id="rId7">
                  <a:extLst>
                    <a:ext uri="{A12FA001-AC4F-418D-AE19-62706E023703}">
                      <ahyp:hlinkClr xmlns:ahyp="http://schemas.microsoft.com/office/drawing/2018/hyperlinkcolor" val="tx"/>
                    </a:ext>
                  </a:extLst>
                </a:hlinkClick>
              </a:rPr>
              <a:t>[10]</a:t>
            </a:r>
            <a:r>
              <a:rPr lang="en-US" sz="1100" dirty="0">
                <a:solidFill>
                  <a:schemeClr val="tx1"/>
                </a:solidFill>
              </a:rPr>
              <a:t> A subsequent revised model was published in </a:t>
            </a:r>
            <a:r>
              <a:rPr lang="en-US" sz="1100" i="1" dirty="0">
                <a:solidFill>
                  <a:schemeClr val="tx1"/>
                </a:solidFill>
                <a:hlinkClick r:id="rId8" tooltip="Resource and Energy Economics">
                  <a:extLst>
                    <a:ext uri="{A12FA001-AC4F-418D-AE19-62706E023703}">
                      <ahyp:hlinkClr xmlns:ahyp="http://schemas.microsoft.com/office/drawing/2018/hyperlinkcolor" val="tx"/>
                    </a:ext>
                  </a:extLst>
                </a:hlinkClick>
              </a:rPr>
              <a:t>Resource and Energy Economics</a:t>
            </a:r>
            <a:r>
              <a:rPr lang="en-US" sz="1100" dirty="0">
                <a:solidFill>
                  <a:schemeClr val="tx1"/>
                </a:solidFill>
              </a:rPr>
              <a:t> in 1993</a:t>
            </a:r>
          </a:p>
          <a:p>
            <a:endParaRPr lang="en-US" sz="1100" i="1" dirty="0">
              <a:solidFill>
                <a:schemeClr val="tx1"/>
              </a:solidFill>
            </a:endParaRPr>
          </a:p>
          <a:p>
            <a:r>
              <a:rPr lang="en-US" sz="1100" i="1" dirty="0">
                <a:solidFill>
                  <a:schemeClr val="tx1"/>
                </a:solidFill>
              </a:rPr>
              <a:t>Climate change</a:t>
            </a:r>
            <a:r>
              <a:rPr lang="en-US" sz="1100" dirty="0">
                <a:solidFill>
                  <a:schemeClr val="tx1"/>
                </a:solidFill>
              </a:rPr>
              <a:t> – Nordhaus’ findings deal with interactions between society and nature. Nordhaus decided to work on this topic in the 1970s, as scientists had become increasingly worried about the combustion of fossil fuel resulting in a warmer climate. In the mid-1990s, he became the first person to create an </a:t>
            </a:r>
            <a:r>
              <a:rPr lang="en-US" sz="1100" i="1" dirty="0">
                <a:solidFill>
                  <a:schemeClr val="tx1"/>
                </a:solidFill>
              </a:rPr>
              <a:t>integrated assessment model</a:t>
            </a:r>
            <a:r>
              <a:rPr lang="en-US" sz="1100" dirty="0">
                <a:solidFill>
                  <a:schemeClr val="tx1"/>
                </a:solidFill>
              </a:rPr>
              <a:t>, i.e. a quantitative model that describes the global interplay between the economy and the climate. His model integrates theories and empirical results from physics, chemistry and economics. Nordhaus’ model is now widely spread and is used to simulate how the eco- </a:t>
            </a:r>
            <a:r>
              <a:rPr lang="en-US" sz="1100" dirty="0" err="1">
                <a:solidFill>
                  <a:schemeClr val="tx1"/>
                </a:solidFill>
              </a:rPr>
              <a:t>nomy</a:t>
            </a:r>
            <a:r>
              <a:rPr lang="en-US" sz="1100" dirty="0">
                <a:solidFill>
                  <a:schemeClr val="tx1"/>
                </a:solidFill>
              </a:rPr>
              <a:t> and the climate co-evolve. It is used to examine the consequences of climate policy interventions, for example carbon taxes.</a:t>
            </a:r>
            <a:endParaRPr sz="1100" dirty="0">
              <a:solidFill>
                <a:schemeClr val="tx1"/>
              </a:solidFill>
            </a:endParaRPr>
          </a:p>
        </p:txBody>
      </p:sp>
      <p:pic>
        <p:nvPicPr>
          <p:cNvPr id="3" name="Picture 2">
            <a:extLst>
              <a:ext uri="{FF2B5EF4-FFF2-40B4-BE49-F238E27FC236}">
                <a16:creationId xmlns:a16="http://schemas.microsoft.com/office/drawing/2014/main" id="{2721015A-F7E3-8747-B241-74183AAFB9F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57638" y="1886522"/>
            <a:ext cx="5064245" cy="4725119"/>
          </a:xfrm>
          <a:prstGeom prst="rect">
            <a:avLst/>
          </a:prstGeom>
        </p:spPr>
      </p:pic>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8463" y="1224888"/>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63" name="Shape 263"/>
          <p:cNvSpPr/>
          <p:nvPr/>
        </p:nvSpPr>
        <p:spPr>
          <a:xfrm>
            <a:off x="1115615" y="149731"/>
            <a:ext cx="5544618" cy="707886"/>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just">
              <a:defRPr sz="4000" b="1">
                <a:solidFill>
                  <a:srgbClr val="1F497D"/>
                </a:solidFill>
              </a:defRPr>
            </a:lvl1pPr>
          </a:lstStyle>
          <a:p>
            <a:r>
              <a:rPr lang="nl-NL" dirty="0"/>
              <a:t>Platforms, Nice </a:t>
            </a:r>
            <a:r>
              <a:rPr lang="nl-NL" dirty="0" err="1"/>
              <a:t>to</a:t>
            </a:r>
            <a:r>
              <a:rPr lang="nl-NL" dirty="0"/>
              <a:t> </a:t>
            </a:r>
            <a:r>
              <a:rPr lang="nl-NL" dirty="0" err="1"/>
              <a:t>reads</a:t>
            </a:r>
            <a:r>
              <a:rPr lang="nl-NL" dirty="0"/>
              <a:t>.</a:t>
            </a:r>
            <a:endParaRPr dirty="0"/>
          </a:p>
        </p:txBody>
      </p:sp>
      <p:sp>
        <p:nvSpPr>
          <p:cNvPr id="3" name="Text Placeholder 2">
            <a:extLst>
              <a:ext uri="{FF2B5EF4-FFF2-40B4-BE49-F238E27FC236}">
                <a16:creationId xmlns:a16="http://schemas.microsoft.com/office/drawing/2014/main" id="{61E527FE-23DA-584E-99BE-9EABC718E9DC}"/>
              </a:ext>
            </a:extLst>
          </p:cNvPr>
          <p:cNvSpPr>
            <a:spLocks noGrp="1"/>
          </p:cNvSpPr>
          <p:nvPr>
            <p:ph type="body" idx="1"/>
          </p:nvPr>
        </p:nvSpPr>
        <p:spPr/>
        <p:txBody>
          <a:bodyPr>
            <a:normAutofit/>
          </a:bodyPr>
          <a:lstStyle/>
          <a:p>
            <a:pPr marL="0" indent="0">
              <a:buNone/>
            </a:pPr>
            <a:r>
              <a:rPr lang="nl" sz="1100" dirty="0"/>
              <a:t>De Nederlandse Bank</a:t>
            </a:r>
          </a:p>
          <a:p>
            <a:pPr marL="0" indent="0">
              <a:buNone/>
            </a:pPr>
            <a:r>
              <a:rPr lang="nl" sz="1100" dirty="0"/>
              <a:t>Platform voor Duurzame Financiering</a:t>
            </a:r>
          </a:p>
          <a:p>
            <a:pPr marL="0" indent="0">
              <a:buNone/>
            </a:pPr>
            <a:r>
              <a:rPr lang="nl" sz="1100" dirty="0"/>
              <a:t>Pionieren, stimuleren, samenwerken: daarvoor staat het Platform voor Duurzame Financiering. Hier werken de financiële sector, toezichthouders en ministeries samen aan duurzaamheidsinitiatieven.</a:t>
            </a:r>
          </a:p>
          <a:p>
            <a:pPr marL="0" indent="0">
              <a:buNone/>
            </a:pPr>
            <a:r>
              <a:rPr lang="nl" sz="1100" dirty="0"/>
              <a:t>Toezicht geen rem</a:t>
            </a:r>
          </a:p>
          <a:p>
            <a:pPr marL="0" indent="0">
              <a:buNone/>
            </a:pPr>
            <a:r>
              <a:rPr lang="nl" sz="1100" dirty="0"/>
              <a:t>In het </a:t>
            </a:r>
            <a:r>
              <a:rPr lang="nl" sz="1100" u="sng" dirty="0">
                <a:hlinkClick r:id="rId3"/>
              </a:rPr>
              <a:t>eindrapport</a:t>
            </a:r>
            <a:r>
              <a:rPr lang="nl" sz="1100" dirty="0"/>
              <a:t> stelt de werkgroep dat regelgeving en toezicht geen rem zetten op duurzame financiering. Het gebrek aan duurzame investeringen ligt vooral aan het ongunstige risico-rendementsprofiel: de investeringen kennen een te hoog risico en/of een te laag rendement. Bovendien zijn er te weinig duurzame investeringen die wél financieel aantrekkelijk zijn.</a:t>
            </a:r>
          </a:p>
          <a:p>
            <a:pPr marL="0" indent="0">
              <a:buNone/>
            </a:pPr>
            <a:endParaRPr lang="nl" sz="1100" dirty="0"/>
          </a:p>
          <a:p>
            <a:pPr marL="0" indent="0">
              <a:buNone/>
            </a:pPr>
            <a:r>
              <a:rPr lang="en-US" dirty="0">
                <a:hlinkClick r:id="rId4"/>
              </a:rPr>
              <a:t>h</a:t>
            </a:r>
            <a:r>
              <a:rPr lang="en-US" sz="1100" dirty="0">
                <a:hlinkClick r:id="rId4"/>
              </a:rPr>
              <a:t>ttps://www.milieucentraal.nl/energie-besparen/zonnepanelen/zonnepanelen-kopen/prijs-en-opbrengst-zonnepanelen/</a:t>
            </a:r>
            <a:endParaRPr lang="en-US" sz="1100" dirty="0"/>
          </a:p>
          <a:p>
            <a:pPr marL="0" indent="0">
              <a:buNone/>
            </a:pPr>
            <a:r>
              <a:rPr lang="en-US" sz="1100" dirty="0">
                <a:hlinkClick r:id="rId5"/>
              </a:rPr>
              <a:t>https://www.svn.nl/bng-duurzaamheidsfonds-helpt-weer-vier-gemeenten-bij-hun-verduurzamingsopgave/</a:t>
            </a:r>
            <a:endParaRPr lang="en-US" sz="1100" dirty="0"/>
          </a:p>
          <a:p>
            <a:pPr marL="0" indent="0">
              <a:buNone/>
            </a:pPr>
            <a:r>
              <a:rPr lang="en-US" sz="1100" dirty="0">
                <a:hlinkClick r:id="rId6"/>
              </a:rPr>
              <a:t>https://www.amweb.nl/financiele-planning/nieuws/2019/01/kennisgebrek-huiseigenaar-over-financiering-duurzaamheid-101114731?vakmedianet-approve-cookies=1&amp;_ga=2.146609844.1878929753.1555485909-1206617513.1555485909</a:t>
            </a:r>
            <a:endParaRPr lang="en-US" sz="1100" dirty="0"/>
          </a:p>
          <a:p>
            <a:pPr marL="0" indent="0">
              <a:buNone/>
            </a:pPr>
            <a:r>
              <a:rPr lang="en-US" sz="1100" dirty="0">
                <a:hlinkClick r:id="rId7"/>
              </a:rPr>
              <a:t>https://www.rvo.nl/onderwerpen/innovatief-ondernemen/innovatiefinanciering/toolbox-financieringsconstructies/zoek-op-constructies/processen-organiseren/esco</a:t>
            </a:r>
            <a:endParaRPr lang="en-US" sz="1100" dirty="0"/>
          </a:p>
          <a:p>
            <a:pPr marL="0" indent="0">
              <a:buNone/>
            </a:pPr>
            <a:r>
              <a:rPr lang="en-US" sz="1100" dirty="0">
                <a:hlinkClick r:id="rId8"/>
              </a:rPr>
              <a:t>https://www.laardercourant.nl/nieuws/natuur-en-milieu/119492/baatbelasting-voor-verduurzamen-woningen-</a:t>
            </a:r>
            <a:endParaRPr lang="en-US" sz="1100" dirty="0"/>
          </a:p>
          <a:p>
            <a:pPr marL="0" indent="0">
              <a:buNone/>
            </a:pPr>
            <a:r>
              <a:rPr lang="en-US" sz="1100" dirty="0">
                <a:hlinkClick r:id="rId9"/>
              </a:rPr>
              <a:t>https://www.energiesubsidiewijzer.nl</a:t>
            </a:r>
            <a:endParaRPr lang="en-US" sz="1100" dirty="0"/>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err="1"/>
              <a:t>Baatbelasting</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lstStyle/>
          <a:p>
            <a:endParaRPr lang="en-US" b="1" cap="all" dirty="0"/>
          </a:p>
          <a:p>
            <a:endParaRPr lang="en-US" dirty="0"/>
          </a:p>
          <a:p>
            <a:endParaRPr lang="en-US" dirty="0"/>
          </a:p>
        </p:txBody>
      </p:sp>
    </p:spTree>
    <p:extLst>
      <p:ext uri="{BB962C8B-B14F-4D97-AF65-F5344CB8AC3E}">
        <p14:creationId xmlns:p14="http://schemas.microsoft.com/office/powerpoint/2010/main" val="353828900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E1371D9-5DE2-344E-A24A-796A6D8BD4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0007" y="2259807"/>
            <a:ext cx="4520406" cy="2712244"/>
          </a:xfrm>
          <a:prstGeom prst="rect">
            <a:avLst/>
          </a:prstGeom>
        </p:spPr>
      </p:pic>
      <p:sp>
        <p:nvSpPr>
          <p:cNvPr id="2" name="Title 1">
            <a:extLst>
              <a:ext uri="{FF2B5EF4-FFF2-40B4-BE49-F238E27FC236}">
                <a16:creationId xmlns:a16="http://schemas.microsoft.com/office/drawing/2014/main" id="{E2D97F89-F6B0-3644-935E-E1E1B5CC48D2}"/>
              </a:ext>
            </a:extLst>
          </p:cNvPr>
          <p:cNvSpPr>
            <a:spLocks noGrp="1"/>
          </p:cNvSpPr>
          <p:nvPr>
            <p:ph type="title"/>
          </p:nvPr>
        </p:nvSpPr>
        <p:spPr/>
        <p:txBody>
          <a:bodyPr/>
          <a:lstStyle/>
          <a:p>
            <a:r>
              <a:rPr lang="nl-NL" b="1" dirty="0"/>
              <a:t>Situatie Wijdemeren.</a:t>
            </a:r>
          </a:p>
        </p:txBody>
      </p:sp>
      <p:pic>
        <p:nvPicPr>
          <p:cNvPr id="8" name="Content Placeholder 7">
            <a:extLst>
              <a:ext uri="{FF2B5EF4-FFF2-40B4-BE49-F238E27FC236}">
                <a16:creationId xmlns:a16="http://schemas.microsoft.com/office/drawing/2014/main" id="{5D32E6B7-A2BA-DD4B-908A-2F13E36865E5}"/>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99770" y="2259807"/>
            <a:ext cx="4609056" cy="2818661"/>
          </a:xfrm>
        </p:spPr>
      </p:pic>
      <p:sp>
        <p:nvSpPr>
          <p:cNvPr id="4" name="Slide Number Placeholder 3">
            <a:extLst>
              <a:ext uri="{FF2B5EF4-FFF2-40B4-BE49-F238E27FC236}">
                <a16:creationId xmlns:a16="http://schemas.microsoft.com/office/drawing/2014/main" id="{9BA41476-CD24-654E-AC82-7A461BCBE01C}"/>
              </a:ext>
            </a:extLst>
          </p:cNvPr>
          <p:cNvSpPr>
            <a:spLocks noGrp="1"/>
          </p:cNvSpPr>
          <p:nvPr>
            <p:ph type="sldNum" sz="quarter" idx="12"/>
          </p:nvPr>
        </p:nvSpPr>
        <p:spPr>
          <a:xfrm>
            <a:off x="8515922" y="6400413"/>
            <a:ext cx="170879" cy="276999"/>
          </a:xfrm>
        </p:spPr>
        <p:txBody>
          <a:bodyPr/>
          <a:lstStyle/>
          <a:p>
            <a:fld id="{9CD8D479-8942-46E8-A226-A4E01F7A105C}" type="slidenum">
              <a:rPr lang="en-US" smtClean="0"/>
              <a:t>4</a:t>
            </a:fld>
            <a:endParaRPr lang="en-US"/>
          </a:p>
        </p:txBody>
      </p:sp>
      <p:pic>
        <p:nvPicPr>
          <p:cNvPr id="9" name="Afbeelding 8">
            <a:extLst>
              <a:ext uri="{FF2B5EF4-FFF2-40B4-BE49-F238E27FC236}">
                <a16:creationId xmlns:a16="http://schemas.microsoft.com/office/drawing/2014/main" id="{A66264A2-417C-C547-97E1-4FF69F6E445F}"/>
              </a:ext>
            </a:extLst>
          </p:cNvPr>
          <p:cNvPicPr>
            <a:picLocks noChangeAspect="1"/>
          </p:cNvPicPr>
          <p:nvPr/>
        </p:nvPicPr>
        <p:blipFill>
          <a:blip r:embed="rId5"/>
          <a:stretch>
            <a:fillRect/>
          </a:stretch>
        </p:blipFill>
        <p:spPr>
          <a:xfrm>
            <a:off x="7509674" y="996554"/>
            <a:ext cx="1382225" cy="895018"/>
          </a:xfrm>
          <a:prstGeom prst="rect">
            <a:avLst/>
          </a:prstGeom>
        </p:spPr>
      </p:pic>
      <p:pic>
        <p:nvPicPr>
          <p:cNvPr id="10" name="Afbeelding 9">
            <a:extLst>
              <a:ext uri="{FF2B5EF4-FFF2-40B4-BE49-F238E27FC236}">
                <a16:creationId xmlns:a16="http://schemas.microsoft.com/office/drawing/2014/main" id="{E74964BB-E6F4-254D-99F0-0EFE93226985}"/>
              </a:ext>
            </a:extLst>
          </p:cNvPr>
          <p:cNvPicPr>
            <a:picLocks noChangeAspect="1"/>
          </p:cNvPicPr>
          <p:nvPr/>
        </p:nvPicPr>
        <p:blipFill>
          <a:blip r:embed="rId6"/>
          <a:stretch>
            <a:fillRect/>
          </a:stretch>
        </p:blipFill>
        <p:spPr>
          <a:xfrm>
            <a:off x="175794" y="857250"/>
            <a:ext cx="219912" cy="5143500"/>
          </a:xfrm>
          <a:prstGeom prst="rect">
            <a:avLst/>
          </a:prstGeom>
        </p:spPr>
      </p:pic>
    </p:spTree>
    <p:extLst>
      <p:ext uri="{BB962C8B-B14F-4D97-AF65-F5344CB8AC3E}">
        <p14:creationId xmlns:p14="http://schemas.microsoft.com/office/powerpoint/2010/main" val="1660165057"/>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97F89-F6B0-3644-935E-E1E1B5CC48D2}"/>
              </a:ext>
            </a:extLst>
          </p:cNvPr>
          <p:cNvSpPr>
            <a:spLocks noGrp="1"/>
          </p:cNvSpPr>
          <p:nvPr>
            <p:ph type="title"/>
          </p:nvPr>
        </p:nvSpPr>
        <p:spPr>
          <a:xfrm>
            <a:off x="628650" y="1109695"/>
            <a:ext cx="5608449" cy="781877"/>
          </a:xfrm>
        </p:spPr>
        <p:txBody>
          <a:bodyPr>
            <a:normAutofit fontScale="90000"/>
          </a:bodyPr>
          <a:lstStyle/>
          <a:p>
            <a:r>
              <a:rPr lang="nl-NL" b="1" dirty="0"/>
              <a:t>Energieneutraal in 15 jaar</a:t>
            </a:r>
          </a:p>
        </p:txBody>
      </p:sp>
      <p:sp>
        <p:nvSpPr>
          <p:cNvPr id="3" name="Content Placeholder 2">
            <a:extLst>
              <a:ext uri="{FF2B5EF4-FFF2-40B4-BE49-F238E27FC236}">
                <a16:creationId xmlns:a16="http://schemas.microsoft.com/office/drawing/2014/main" id="{AF2FCD34-CFE7-444E-BE5C-F51B4BD8F3E3}"/>
              </a:ext>
            </a:extLst>
          </p:cNvPr>
          <p:cNvSpPr>
            <a:spLocks noGrp="1"/>
          </p:cNvSpPr>
          <p:nvPr>
            <p:ph idx="1"/>
          </p:nvPr>
        </p:nvSpPr>
        <p:spPr>
          <a:xfrm>
            <a:off x="628650" y="1891572"/>
            <a:ext cx="8344869" cy="4006785"/>
          </a:xfrm>
        </p:spPr>
        <p:txBody>
          <a:bodyPr>
            <a:normAutofit fontScale="92500" lnSpcReduction="20000"/>
          </a:bodyPr>
          <a:lstStyle/>
          <a:p>
            <a:pPr marL="0" indent="0">
              <a:lnSpc>
                <a:spcPct val="120000"/>
              </a:lnSpc>
              <a:buNone/>
            </a:pPr>
            <a:r>
              <a:rPr lang="nl-NL" sz="2550" dirty="0"/>
              <a:t>De voorzet:</a:t>
            </a:r>
          </a:p>
          <a:p>
            <a:pPr marL="672704" lvl="1" indent="-329804">
              <a:lnSpc>
                <a:spcPct val="110000"/>
              </a:lnSpc>
              <a:buFont typeface="Wingdings" pitchFamily="2" charset="2"/>
              <a:buChar char="ü"/>
            </a:pPr>
            <a:r>
              <a:rPr lang="nl-NL" sz="1950" dirty="0"/>
              <a:t>7090 koopwoningen =&gt; 472 woningen/jaar</a:t>
            </a:r>
          </a:p>
          <a:p>
            <a:pPr marL="672704" lvl="1" indent="-329804">
              <a:lnSpc>
                <a:spcPct val="110000"/>
              </a:lnSpc>
              <a:buFont typeface="Wingdings" pitchFamily="2" charset="2"/>
              <a:buChar char="ü"/>
            </a:pPr>
            <a:r>
              <a:rPr lang="nl-NL" sz="1950" dirty="0"/>
              <a:t>Kosten: € 195,- per maand per woning (gemiddeld € 35.000/woning)(Bron: </a:t>
            </a:r>
            <a:r>
              <a:rPr lang="nl-NL" sz="1950" dirty="0" err="1"/>
              <a:t>ThuisBaas</a:t>
            </a:r>
            <a:r>
              <a:rPr lang="nl-NL" sz="1950" dirty="0"/>
              <a:t>).</a:t>
            </a:r>
          </a:p>
          <a:p>
            <a:pPr marL="672704" lvl="1" indent="-329804">
              <a:lnSpc>
                <a:spcPct val="110000"/>
              </a:lnSpc>
              <a:buFont typeface="Wingdings" pitchFamily="2" charset="2"/>
              <a:buChar char="ü"/>
            </a:pPr>
            <a:r>
              <a:rPr lang="nl-NL" sz="1950" dirty="0"/>
              <a:t>Object gebonden financieringsmogelijkheden met invoering baatbelasting* </a:t>
            </a:r>
            <a:br>
              <a:rPr lang="nl-NL" sz="1950" dirty="0"/>
            </a:br>
            <a:r>
              <a:rPr lang="nl-NL" sz="1950" dirty="0"/>
              <a:t>(bron: Rapport </a:t>
            </a:r>
            <a:r>
              <a:rPr lang="nl-NL" sz="1950" dirty="0" err="1"/>
              <a:t>objectgebonden</a:t>
            </a:r>
            <a:r>
              <a:rPr lang="nl-NL" sz="1950" dirty="0"/>
              <a:t> financiering van woningverduurzaming met baatbelasting, ESBL &amp; Gemeente Laren 2018);</a:t>
            </a:r>
          </a:p>
          <a:p>
            <a:pPr marL="672704" lvl="1" indent="-329804">
              <a:lnSpc>
                <a:spcPct val="110000"/>
              </a:lnSpc>
              <a:buFont typeface="Wingdings" pitchFamily="2" charset="2"/>
              <a:buChar char="ü"/>
            </a:pPr>
            <a:r>
              <a:rPr lang="nl-NL" sz="1950" dirty="0"/>
              <a:t>Meer stromenbeleid:</a:t>
            </a:r>
          </a:p>
          <a:p>
            <a:pPr marL="1015604" lvl="3" indent="-329804">
              <a:lnSpc>
                <a:spcPct val="110000"/>
              </a:lnSpc>
              <a:buFont typeface="Wingdings" pitchFamily="2" charset="2"/>
              <a:buChar char="ü"/>
            </a:pPr>
            <a:r>
              <a:rPr lang="nl-NL" sz="1800" dirty="0"/>
              <a:t>compleet energieneutraal, co2 neutraal en energiebesparingsmogelijkheden voor huiseigenaren;</a:t>
            </a:r>
          </a:p>
          <a:p>
            <a:pPr marL="672704" lvl="1" indent="-329804">
              <a:lnSpc>
                <a:spcPct val="110000"/>
              </a:lnSpc>
              <a:buFont typeface="Wingdings" pitchFamily="2" charset="2"/>
              <a:buChar char="ü"/>
            </a:pPr>
            <a:r>
              <a:rPr lang="nl-NL" sz="1950" dirty="0"/>
              <a:t>Totale investering in 15jaar : €248.150.000,-</a:t>
            </a:r>
          </a:p>
          <a:p>
            <a:pPr marL="672704" lvl="1" indent="-329804">
              <a:lnSpc>
                <a:spcPct val="110000"/>
              </a:lnSpc>
              <a:buFont typeface="Wingdings" pitchFamily="2" charset="2"/>
              <a:buChar char="ü"/>
            </a:pPr>
            <a:r>
              <a:rPr lang="nl-NL" sz="1950" dirty="0"/>
              <a:t>Totale investering financieren met de besparing op energiekosten.</a:t>
            </a:r>
          </a:p>
          <a:p>
            <a:endParaRPr lang="nl-NL" dirty="0"/>
          </a:p>
          <a:p>
            <a:endParaRPr lang="nl-NL" dirty="0"/>
          </a:p>
        </p:txBody>
      </p:sp>
      <p:sp>
        <p:nvSpPr>
          <p:cNvPr id="4" name="Slide Number Placeholder 3">
            <a:extLst>
              <a:ext uri="{FF2B5EF4-FFF2-40B4-BE49-F238E27FC236}">
                <a16:creationId xmlns:a16="http://schemas.microsoft.com/office/drawing/2014/main" id="{9BA41476-CD24-654E-AC82-7A461BCBE01C}"/>
              </a:ext>
            </a:extLst>
          </p:cNvPr>
          <p:cNvSpPr>
            <a:spLocks noGrp="1"/>
          </p:cNvSpPr>
          <p:nvPr>
            <p:ph type="sldNum" sz="quarter" idx="12"/>
          </p:nvPr>
        </p:nvSpPr>
        <p:spPr>
          <a:xfrm>
            <a:off x="8515922" y="6400413"/>
            <a:ext cx="170879" cy="276999"/>
          </a:xfrm>
        </p:spPr>
        <p:txBody>
          <a:bodyPr/>
          <a:lstStyle/>
          <a:p>
            <a:fld id="{9CD8D479-8942-46E8-A226-A4E01F7A105C}" type="slidenum">
              <a:rPr lang="en-US" smtClean="0"/>
              <a:t>5</a:t>
            </a:fld>
            <a:endParaRPr lang="en-US"/>
          </a:p>
        </p:txBody>
      </p:sp>
      <p:pic>
        <p:nvPicPr>
          <p:cNvPr id="8" name="Afbeelding 7">
            <a:extLst>
              <a:ext uri="{FF2B5EF4-FFF2-40B4-BE49-F238E27FC236}">
                <a16:creationId xmlns:a16="http://schemas.microsoft.com/office/drawing/2014/main" id="{845D303A-3913-D141-B36B-732238885E76}"/>
              </a:ext>
            </a:extLst>
          </p:cNvPr>
          <p:cNvPicPr>
            <a:picLocks noChangeAspect="1"/>
          </p:cNvPicPr>
          <p:nvPr/>
        </p:nvPicPr>
        <p:blipFill>
          <a:blip r:embed="rId3"/>
          <a:stretch>
            <a:fillRect/>
          </a:stretch>
        </p:blipFill>
        <p:spPr>
          <a:xfrm>
            <a:off x="7509674" y="996554"/>
            <a:ext cx="1382225" cy="895018"/>
          </a:xfrm>
          <a:prstGeom prst="rect">
            <a:avLst/>
          </a:prstGeom>
        </p:spPr>
      </p:pic>
      <p:pic>
        <p:nvPicPr>
          <p:cNvPr id="9" name="Afbeelding 8">
            <a:extLst>
              <a:ext uri="{FF2B5EF4-FFF2-40B4-BE49-F238E27FC236}">
                <a16:creationId xmlns:a16="http://schemas.microsoft.com/office/drawing/2014/main" id="{51DAF013-6B2D-D24C-A293-289B18861350}"/>
              </a:ext>
            </a:extLst>
          </p:cNvPr>
          <p:cNvPicPr>
            <a:picLocks noChangeAspect="1"/>
          </p:cNvPicPr>
          <p:nvPr/>
        </p:nvPicPr>
        <p:blipFill>
          <a:blip r:embed="rId4"/>
          <a:stretch>
            <a:fillRect/>
          </a:stretch>
        </p:blipFill>
        <p:spPr>
          <a:xfrm>
            <a:off x="175794" y="857250"/>
            <a:ext cx="219912" cy="5143500"/>
          </a:xfrm>
          <a:prstGeom prst="rect">
            <a:avLst/>
          </a:prstGeom>
        </p:spPr>
      </p:pic>
    </p:spTree>
    <p:extLst>
      <p:ext uri="{BB962C8B-B14F-4D97-AF65-F5344CB8AC3E}">
        <p14:creationId xmlns:p14="http://schemas.microsoft.com/office/powerpoint/2010/main" val="2272750476"/>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97F89-F6B0-3644-935E-E1E1B5CC48D2}"/>
              </a:ext>
            </a:extLst>
          </p:cNvPr>
          <p:cNvSpPr>
            <a:spLocks noGrp="1"/>
          </p:cNvSpPr>
          <p:nvPr>
            <p:ph type="title"/>
          </p:nvPr>
        </p:nvSpPr>
        <p:spPr>
          <a:xfrm>
            <a:off x="1005199" y="1063823"/>
            <a:ext cx="7886700" cy="760478"/>
          </a:xfrm>
        </p:spPr>
        <p:txBody>
          <a:bodyPr>
            <a:normAutofit fontScale="90000"/>
          </a:bodyPr>
          <a:lstStyle/>
          <a:p>
            <a:r>
              <a:rPr lang="nl-NL" b="1" dirty="0"/>
              <a:t>Plan van aanpak</a:t>
            </a:r>
          </a:p>
        </p:txBody>
      </p:sp>
      <p:sp>
        <p:nvSpPr>
          <p:cNvPr id="3" name="Content Placeholder 2">
            <a:extLst>
              <a:ext uri="{FF2B5EF4-FFF2-40B4-BE49-F238E27FC236}">
                <a16:creationId xmlns:a16="http://schemas.microsoft.com/office/drawing/2014/main" id="{AF2FCD34-CFE7-444E-BE5C-F51B4BD8F3E3}"/>
              </a:ext>
            </a:extLst>
          </p:cNvPr>
          <p:cNvSpPr>
            <a:spLocks noGrp="1"/>
          </p:cNvSpPr>
          <p:nvPr>
            <p:ph idx="1"/>
          </p:nvPr>
        </p:nvSpPr>
        <p:spPr>
          <a:xfrm>
            <a:off x="628650" y="1891572"/>
            <a:ext cx="8119645" cy="4006785"/>
          </a:xfrm>
        </p:spPr>
        <p:txBody>
          <a:bodyPr>
            <a:normAutofit fontScale="70000" lnSpcReduction="20000"/>
          </a:bodyPr>
          <a:lstStyle/>
          <a:p>
            <a:pPr marL="371475" indent="-371475">
              <a:buFont typeface="Wingdings" pitchFamily="2" charset="2"/>
              <a:buChar char="Ø"/>
            </a:pPr>
            <a:r>
              <a:rPr lang="nl-NL" dirty="0"/>
              <a:t>Oprichting projectteam:</a:t>
            </a:r>
          </a:p>
          <a:p>
            <a:pPr marL="342900" lvl="1" indent="0">
              <a:buNone/>
            </a:pPr>
            <a:r>
              <a:rPr lang="nl-NL" sz="2100" dirty="0"/>
              <a:t>met experts op het gebied van financiën, installatie, bouwkundig, projectmanager,  afvaardiging </a:t>
            </a:r>
            <a:r>
              <a:rPr lang="nl-NL" sz="2100" dirty="0" err="1"/>
              <a:t>SvN</a:t>
            </a:r>
            <a:r>
              <a:rPr lang="nl-NL" sz="2100" dirty="0"/>
              <a:t>, ambtenaren, opleiders, regio &amp; lokale betrokkenen (bijv. </a:t>
            </a:r>
            <a:r>
              <a:rPr lang="nl-NL" sz="2100" dirty="0" err="1"/>
              <a:t>Wijdemeerse</a:t>
            </a:r>
            <a:r>
              <a:rPr lang="nl-NL" sz="2100" dirty="0"/>
              <a:t> energie coöperatie) </a:t>
            </a:r>
          </a:p>
          <a:p>
            <a:pPr marL="371475" indent="-371475">
              <a:buFont typeface="Wingdings" pitchFamily="2" charset="2"/>
              <a:buChar char="Ø"/>
            </a:pPr>
            <a:r>
              <a:rPr lang="nl-NL" dirty="0"/>
              <a:t>Projectteam zet meerdere stromenbeleid op;</a:t>
            </a:r>
          </a:p>
          <a:p>
            <a:pPr marL="371475" indent="-371475">
              <a:buFont typeface="Wingdings" pitchFamily="2" charset="2"/>
              <a:buChar char="Ø"/>
            </a:pPr>
            <a:r>
              <a:rPr lang="nl-NL" dirty="0"/>
              <a:t>Opzetten Financieringsfonds:</a:t>
            </a:r>
          </a:p>
          <a:p>
            <a:pPr marL="342900" lvl="1" indent="0">
              <a:buNone/>
            </a:pPr>
            <a:r>
              <a:rPr lang="nl-NL" sz="2100" dirty="0"/>
              <a:t>incl. gebruikmaken van landelijke, regionale en lokale subsidies. Als gemeente gebruikmaken voor duurzaamheidsleningen van de </a:t>
            </a:r>
            <a:r>
              <a:rPr lang="nl-NL" sz="2100" dirty="0" err="1"/>
              <a:t>SvN</a:t>
            </a:r>
            <a:r>
              <a:rPr lang="nl-NL" sz="2100" dirty="0"/>
              <a:t>. Voor inwoners en gemeente kosten neutraal werken.</a:t>
            </a:r>
          </a:p>
          <a:p>
            <a:pPr marL="371475" indent="-371475">
              <a:buFont typeface="Wingdings" pitchFamily="2" charset="2"/>
              <a:buChar char="Ø"/>
            </a:pPr>
            <a:r>
              <a:rPr lang="nl-NL" dirty="0"/>
              <a:t>Oprichting klimaatcommissie, afvaardiging van de raad. </a:t>
            </a:r>
          </a:p>
          <a:p>
            <a:pPr marL="371475" indent="-371475">
              <a:buFont typeface="Wingdings" pitchFamily="2" charset="2"/>
              <a:buChar char="Ø"/>
            </a:pPr>
            <a:r>
              <a:rPr lang="nl-NL" dirty="0"/>
              <a:t>Q2-2019: start 1</a:t>
            </a:r>
            <a:r>
              <a:rPr lang="nl-NL" baseline="30000" dirty="0"/>
              <a:t>e</a:t>
            </a:r>
            <a:r>
              <a:rPr lang="nl-NL" dirty="0"/>
              <a:t> woning co2 neutraal te maken (472/jaar)</a:t>
            </a:r>
          </a:p>
          <a:p>
            <a:pPr marL="371475" indent="-371475">
              <a:buFont typeface="Wingdings" pitchFamily="2" charset="2"/>
              <a:buChar char="Ø"/>
            </a:pPr>
            <a:r>
              <a:rPr lang="nl-NL" dirty="0"/>
              <a:t>Q2-2034 Laatste van 7090 woning in Wijdemeren Co2 neutraal.</a:t>
            </a:r>
          </a:p>
          <a:p>
            <a:pPr marL="0" indent="0">
              <a:buNone/>
            </a:pPr>
            <a:endParaRPr lang="nl-NL" dirty="0"/>
          </a:p>
        </p:txBody>
      </p:sp>
      <p:sp>
        <p:nvSpPr>
          <p:cNvPr id="4" name="Slide Number Placeholder 3">
            <a:extLst>
              <a:ext uri="{FF2B5EF4-FFF2-40B4-BE49-F238E27FC236}">
                <a16:creationId xmlns:a16="http://schemas.microsoft.com/office/drawing/2014/main" id="{9BA41476-CD24-654E-AC82-7A461BCBE01C}"/>
              </a:ext>
            </a:extLst>
          </p:cNvPr>
          <p:cNvSpPr>
            <a:spLocks noGrp="1"/>
          </p:cNvSpPr>
          <p:nvPr>
            <p:ph type="sldNum" sz="quarter" idx="12"/>
          </p:nvPr>
        </p:nvSpPr>
        <p:spPr>
          <a:xfrm>
            <a:off x="8515922" y="6400413"/>
            <a:ext cx="170879" cy="276999"/>
          </a:xfrm>
        </p:spPr>
        <p:txBody>
          <a:bodyPr/>
          <a:lstStyle/>
          <a:p>
            <a:fld id="{9CD8D479-8942-46E8-A226-A4E01F7A105C}" type="slidenum">
              <a:rPr lang="en-US" smtClean="0"/>
              <a:t>6</a:t>
            </a:fld>
            <a:endParaRPr lang="en-US" dirty="0"/>
          </a:p>
        </p:txBody>
      </p:sp>
      <p:pic>
        <p:nvPicPr>
          <p:cNvPr id="7" name="Afbeelding 6">
            <a:extLst>
              <a:ext uri="{FF2B5EF4-FFF2-40B4-BE49-F238E27FC236}">
                <a16:creationId xmlns:a16="http://schemas.microsoft.com/office/drawing/2014/main" id="{FC067E68-426D-9547-BCF6-A4467851D86B}"/>
              </a:ext>
            </a:extLst>
          </p:cNvPr>
          <p:cNvPicPr>
            <a:picLocks noChangeAspect="1"/>
          </p:cNvPicPr>
          <p:nvPr/>
        </p:nvPicPr>
        <p:blipFill>
          <a:blip r:embed="rId3"/>
          <a:stretch>
            <a:fillRect/>
          </a:stretch>
        </p:blipFill>
        <p:spPr>
          <a:xfrm>
            <a:off x="7509674" y="996554"/>
            <a:ext cx="1382225" cy="895018"/>
          </a:xfrm>
          <a:prstGeom prst="rect">
            <a:avLst/>
          </a:prstGeom>
        </p:spPr>
      </p:pic>
      <p:pic>
        <p:nvPicPr>
          <p:cNvPr id="10" name="Afbeelding 9">
            <a:extLst>
              <a:ext uri="{FF2B5EF4-FFF2-40B4-BE49-F238E27FC236}">
                <a16:creationId xmlns:a16="http://schemas.microsoft.com/office/drawing/2014/main" id="{3A2ACDB2-95BE-EB48-BDA7-D0A51E8E0894}"/>
              </a:ext>
            </a:extLst>
          </p:cNvPr>
          <p:cNvPicPr>
            <a:picLocks noChangeAspect="1"/>
          </p:cNvPicPr>
          <p:nvPr/>
        </p:nvPicPr>
        <p:blipFill>
          <a:blip r:embed="rId4"/>
          <a:stretch>
            <a:fillRect/>
          </a:stretch>
        </p:blipFill>
        <p:spPr>
          <a:xfrm>
            <a:off x="175794" y="857250"/>
            <a:ext cx="219912" cy="5143500"/>
          </a:xfrm>
          <a:prstGeom prst="rect">
            <a:avLst/>
          </a:prstGeom>
        </p:spPr>
      </p:pic>
    </p:spTree>
    <p:extLst>
      <p:ext uri="{BB962C8B-B14F-4D97-AF65-F5344CB8AC3E}">
        <p14:creationId xmlns:p14="http://schemas.microsoft.com/office/powerpoint/2010/main" val="2579203722"/>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r>
              <a:rPr lang="nl-NL" dirty="0"/>
              <a:t> </a:t>
            </a:r>
            <a:endParaRPr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a:t>Besparing &amp; Opwekking</a:t>
            </a:r>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lstStyle/>
          <a:p>
            <a:endParaRPr lang="en-US" b="1" cap="all" dirty="0"/>
          </a:p>
          <a:p>
            <a:endParaRPr lang="en-US" dirty="0"/>
          </a:p>
          <a:p>
            <a:endParaRPr lang="en-US" dirty="0"/>
          </a:p>
        </p:txBody>
      </p:sp>
      <p:pic>
        <p:nvPicPr>
          <p:cNvPr id="5" name="Picture 4">
            <a:extLst>
              <a:ext uri="{FF2B5EF4-FFF2-40B4-BE49-F238E27FC236}">
                <a16:creationId xmlns:a16="http://schemas.microsoft.com/office/drawing/2014/main" id="{F995BA87-F334-3B48-BB36-BA4B709F10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40" y="1329913"/>
            <a:ext cx="3771901" cy="2514601"/>
          </a:xfrm>
          <a:prstGeom prst="rect">
            <a:avLst/>
          </a:prstGeom>
        </p:spPr>
      </p:pic>
      <p:pic>
        <p:nvPicPr>
          <p:cNvPr id="7" name="Picture 6">
            <a:extLst>
              <a:ext uri="{FF2B5EF4-FFF2-40B4-BE49-F238E27FC236}">
                <a16:creationId xmlns:a16="http://schemas.microsoft.com/office/drawing/2014/main" id="{BEF7B344-A929-7148-8D08-3FCF13406C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2069" y="1417639"/>
            <a:ext cx="5123468" cy="2881372"/>
          </a:xfrm>
          <a:prstGeom prst="rect">
            <a:avLst/>
          </a:prstGeom>
        </p:spPr>
      </p:pic>
      <p:pic>
        <p:nvPicPr>
          <p:cNvPr id="9" name="Picture 8">
            <a:extLst>
              <a:ext uri="{FF2B5EF4-FFF2-40B4-BE49-F238E27FC236}">
                <a16:creationId xmlns:a16="http://schemas.microsoft.com/office/drawing/2014/main" id="{3D16F7F8-FC56-7045-BB85-C55450EC8E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95220" y="4297191"/>
            <a:ext cx="5080000" cy="2222500"/>
          </a:xfrm>
          <a:prstGeom prst="rect">
            <a:avLst/>
          </a:prstGeom>
        </p:spPr>
      </p:pic>
    </p:spTree>
    <p:extLst>
      <p:ext uri="{BB962C8B-B14F-4D97-AF65-F5344CB8AC3E}">
        <p14:creationId xmlns:p14="http://schemas.microsoft.com/office/powerpoint/2010/main" val="319948608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2">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2">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44652"/>
            <a:ext cx="9200934" cy="5633112"/>
          </a:xfrm>
          <a:prstGeom prst="rect">
            <a:avLst/>
          </a:prstGeom>
          <a:solidFill>
            <a:srgbClr val="FFFFFF">
              <a:alpha val="81961"/>
            </a:srgbClr>
          </a:solidFill>
          <a:ln w="12700">
            <a:miter lim="400000"/>
          </a:ln>
        </p:spPr>
        <p:txBody>
          <a:bodyPr lIns="45719" rIns="45719" anchor="ctr"/>
          <a:lstStyle/>
          <a:p>
            <a:pPr algn="ctr">
              <a:defRPr>
                <a:solidFill>
                  <a:srgbClr val="FFFFFF"/>
                </a:solidFill>
              </a:defRPr>
            </a:pPr>
            <a:endParaRPr/>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a:t>Financiering</a:t>
            </a:r>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idx="1"/>
          </p:nvPr>
        </p:nvSpPr>
        <p:spPr/>
        <p:txBody>
          <a:bodyPr/>
          <a:lstStyle/>
          <a:p>
            <a:r>
              <a:rPr lang="en-US" b="1" cap="all" dirty="0"/>
              <a:t>INNOVATIEVE DUURZAME VERDIENMODELLEN: </a:t>
            </a:r>
            <a:r>
              <a:rPr lang="en-US" dirty="0"/>
              <a:t>Energy Services Company (</a:t>
            </a:r>
            <a:r>
              <a:rPr lang="en-US" dirty="0" err="1"/>
              <a:t>ESCo</a:t>
            </a:r>
            <a:r>
              <a:rPr lang="en-US" dirty="0"/>
              <a:t>)</a:t>
            </a:r>
          </a:p>
          <a:p>
            <a:r>
              <a:rPr lang="en-US" b="1" cap="all" dirty="0"/>
              <a:t>DUURZAME PROJECTFINANCIERING</a:t>
            </a:r>
          </a:p>
          <a:p>
            <a:r>
              <a:rPr lang="en-US" b="1" cap="all" dirty="0"/>
              <a:t>(</a:t>
            </a:r>
            <a:r>
              <a:rPr lang="en-US" b="1" cap="all" dirty="0" err="1"/>
              <a:t>baat</a:t>
            </a:r>
            <a:r>
              <a:rPr lang="en-US" b="1" cap="all" dirty="0"/>
              <a:t>)</a:t>
            </a:r>
            <a:r>
              <a:rPr lang="en-US" b="1" cap="all" dirty="0" err="1"/>
              <a:t>belasting</a:t>
            </a:r>
            <a:endParaRPr lang="en-US" b="1" cap="all" dirty="0"/>
          </a:p>
          <a:p>
            <a:r>
              <a:rPr lang="en-US" b="1" cap="all" dirty="0" err="1"/>
              <a:t>Subsidie</a:t>
            </a:r>
            <a:endParaRPr lang="en-US" b="1" cap="all" dirty="0"/>
          </a:p>
          <a:p>
            <a:endParaRPr lang="en-US" b="1" cap="all" dirty="0"/>
          </a:p>
          <a:p>
            <a:endParaRPr lang="en-US" dirty="0"/>
          </a:p>
          <a:p>
            <a:endParaRPr lang="en-US" dirty="0"/>
          </a:p>
        </p:txBody>
      </p:sp>
    </p:spTree>
    <p:extLst>
      <p:ext uri="{BB962C8B-B14F-4D97-AF65-F5344CB8AC3E}">
        <p14:creationId xmlns:p14="http://schemas.microsoft.com/office/powerpoint/2010/main" val="69101210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p:nvPr/>
        </p:nvSpPr>
        <p:spPr>
          <a:xfrm>
            <a:off x="-21800" y="0"/>
            <a:ext cx="9200935" cy="6858000"/>
          </a:xfrm>
          <a:prstGeom prst="rect">
            <a:avLst/>
          </a:prstGeom>
          <a:solidFill>
            <a:srgbClr val="6699FF"/>
          </a:solidFill>
          <a:ln w="12700">
            <a:miter lim="400000"/>
          </a:ln>
        </p:spPr>
        <p:txBody>
          <a:bodyPr lIns="45719" rIns="45719" anchor="ctr"/>
          <a:lstStyle/>
          <a:p>
            <a:pPr algn="ctr">
              <a:defRPr>
                <a:solidFill>
                  <a:srgbClr val="FFFFFF"/>
                </a:solidFill>
              </a:defRPr>
            </a:pPr>
            <a:endParaRPr/>
          </a:p>
        </p:txBody>
      </p:sp>
      <p:pic>
        <p:nvPicPr>
          <p:cNvPr id="257" name="image1.png" descr="C:\Users\User\Downloads\foto.PNG"/>
          <p:cNvPicPr>
            <a:picLocks noChangeAspect="1"/>
          </p:cNvPicPr>
          <p:nvPr/>
        </p:nvPicPr>
        <p:blipFill>
          <a:blip r:embed="rId3">
            <a:extLst/>
          </a:blip>
          <a:stretch>
            <a:fillRect/>
          </a:stretch>
        </p:blipFill>
        <p:spPr>
          <a:xfrm>
            <a:off x="7452320" y="44623"/>
            <a:ext cx="1584177" cy="1021307"/>
          </a:xfrm>
          <a:prstGeom prst="rect">
            <a:avLst/>
          </a:prstGeom>
          <a:ln w="12700">
            <a:miter lim="400000"/>
          </a:ln>
        </p:spPr>
      </p:pic>
      <p:grpSp>
        <p:nvGrpSpPr>
          <p:cNvPr id="260" name="Group 260" descr="C:\Users\User\Downloads\foto.PNG"/>
          <p:cNvGrpSpPr/>
          <p:nvPr/>
        </p:nvGrpSpPr>
        <p:grpSpPr>
          <a:xfrm>
            <a:off x="8463" y="1916832"/>
            <a:ext cx="9170672" cy="4315148"/>
            <a:chOff x="0" y="0"/>
            <a:chExt cx="9170671" cy="4315147"/>
          </a:xfrm>
        </p:grpSpPr>
        <p:sp>
          <p:nvSpPr>
            <p:cNvPr id="258" name="Shape 258"/>
            <p:cNvSpPr/>
            <p:nvPr/>
          </p:nvSpPr>
          <p:spPr>
            <a:xfrm>
              <a:off x="0" y="0"/>
              <a:ext cx="9170672" cy="4315148"/>
            </a:xfrm>
            <a:prstGeom prst="rect">
              <a:avLst/>
            </a:prstGeom>
            <a:gradFill flip="none" rotWithShape="1">
              <a:gsLst>
                <a:gs pos="50000">
                  <a:srgbClr val="9CB86E"/>
                </a:gs>
                <a:gs pos="55000">
                  <a:srgbClr val="FFFFFF">
                    <a:alpha val="45000"/>
                  </a:srgbClr>
                </a:gs>
                <a:gs pos="100000">
                  <a:srgbClr val="156B13"/>
                </a:gs>
              </a:gsLst>
              <a:lin ang="5400000" scaled="0"/>
            </a:gradFill>
            <a:ln w="12700" cap="flat">
              <a:noFill/>
              <a:miter lim="400000"/>
            </a:ln>
            <a:effectLst/>
          </p:spPr>
          <p:txBody>
            <a:bodyPr wrap="square" lIns="45719" tIns="45719" rIns="45719" bIns="45719" numCol="1" anchor="ctr">
              <a:noAutofit/>
            </a:bodyPr>
            <a:lstStyle/>
            <a:p>
              <a:endParaRPr/>
            </a:p>
          </p:txBody>
        </p:sp>
        <p:pic>
          <p:nvPicPr>
            <p:cNvPr id="259" name="image1.png"/>
            <p:cNvPicPr>
              <a:picLocks noChangeAspect="1"/>
            </p:cNvPicPr>
            <p:nvPr/>
          </p:nvPicPr>
          <p:blipFill>
            <a:blip r:embed="rId3">
              <a:extLst/>
            </a:blip>
            <a:srcRect l="13105" t="39150" r="9708" b="4517"/>
            <a:stretch>
              <a:fillRect/>
            </a:stretch>
          </p:blipFill>
          <p:spPr>
            <a:xfrm>
              <a:off x="0" y="0"/>
              <a:ext cx="9170671" cy="4315148"/>
            </a:xfrm>
            <a:prstGeom prst="rect">
              <a:avLst/>
            </a:prstGeom>
            <a:ln w="12700" cap="flat">
              <a:noFill/>
              <a:miter lim="400000"/>
            </a:ln>
            <a:effectLst/>
          </p:spPr>
        </p:pic>
      </p:grpSp>
      <p:sp>
        <p:nvSpPr>
          <p:cNvPr id="261" name="Shape 261"/>
          <p:cNvSpPr/>
          <p:nvPr/>
        </p:nvSpPr>
        <p:spPr>
          <a:xfrm>
            <a:off x="-21799" y="1170702"/>
            <a:ext cx="9200934" cy="5633112"/>
          </a:xfrm>
          <a:prstGeom prst="rect">
            <a:avLst/>
          </a:prstGeom>
          <a:solidFill>
            <a:srgbClr val="FFFFFF">
              <a:alpha val="81961"/>
            </a:srgbClr>
          </a:solidFill>
          <a:ln w="12700">
            <a:miter lim="400000"/>
          </a:ln>
        </p:spPr>
        <p:txBody>
          <a:bodyPr lIns="45719" rIns="45719" numCol="2" anchor="ctr"/>
          <a:lstStyle/>
          <a:p>
            <a:endParaRPr lang="en-US" b="1" cap="all" dirty="0"/>
          </a:p>
          <a:p>
            <a:endParaRPr lang="en-US" dirty="0"/>
          </a:p>
          <a:p>
            <a:endParaRPr lang="en-US" dirty="0"/>
          </a:p>
        </p:txBody>
      </p:sp>
      <p:sp>
        <p:nvSpPr>
          <p:cNvPr id="262" name="Shape 262"/>
          <p:cNvSpPr/>
          <p:nvPr/>
        </p:nvSpPr>
        <p:spPr>
          <a:xfrm>
            <a:off x="-21800" y="1144652"/>
            <a:ext cx="9187599" cy="52101"/>
          </a:xfrm>
          <a:prstGeom prst="rect">
            <a:avLst/>
          </a:prstGeom>
          <a:solidFill>
            <a:srgbClr val="1F497D"/>
          </a:solidFill>
          <a:ln w="12700">
            <a:miter lim="400000"/>
          </a:ln>
        </p:spPr>
        <p:txBody>
          <a:bodyPr lIns="45719" rIns="45719" anchor="ctr"/>
          <a:lstStyle/>
          <a:p>
            <a:pPr algn="ctr">
              <a:defRPr>
                <a:solidFill>
                  <a:srgbClr val="FFFFFF"/>
                </a:solidFill>
              </a:defRPr>
            </a:pPr>
            <a:endParaRPr/>
          </a:p>
        </p:txBody>
      </p:sp>
      <p:sp>
        <p:nvSpPr>
          <p:cNvPr id="2" name="Title 1">
            <a:extLst>
              <a:ext uri="{FF2B5EF4-FFF2-40B4-BE49-F238E27FC236}">
                <a16:creationId xmlns:a16="http://schemas.microsoft.com/office/drawing/2014/main" id="{2389221D-E861-314F-9750-9CBBB99C4646}"/>
              </a:ext>
            </a:extLst>
          </p:cNvPr>
          <p:cNvSpPr>
            <a:spLocks noGrp="1"/>
          </p:cNvSpPr>
          <p:nvPr>
            <p:ph type="title"/>
          </p:nvPr>
        </p:nvSpPr>
        <p:spPr/>
        <p:txBody>
          <a:bodyPr/>
          <a:lstStyle/>
          <a:p>
            <a:r>
              <a:rPr lang="en-US" dirty="0" err="1"/>
              <a:t>Subsidie</a:t>
            </a:r>
            <a:endParaRPr lang="en-US" dirty="0"/>
          </a:p>
        </p:txBody>
      </p:sp>
      <p:sp>
        <p:nvSpPr>
          <p:cNvPr id="3" name="Text Placeholder 2">
            <a:extLst>
              <a:ext uri="{FF2B5EF4-FFF2-40B4-BE49-F238E27FC236}">
                <a16:creationId xmlns:a16="http://schemas.microsoft.com/office/drawing/2014/main" id="{522F5DCA-CFEE-6644-9420-03C5431F7F58}"/>
              </a:ext>
            </a:extLst>
          </p:cNvPr>
          <p:cNvSpPr>
            <a:spLocks noGrp="1"/>
          </p:cNvSpPr>
          <p:nvPr>
            <p:ph type="body" sz="half" idx="1"/>
          </p:nvPr>
        </p:nvSpPr>
        <p:spPr>
          <a:xfrm>
            <a:off x="457199" y="1600200"/>
            <a:ext cx="8579297" cy="4525963"/>
          </a:xfrm>
        </p:spPr>
        <p:txBody>
          <a:bodyPr numCol="2">
            <a:normAutofit/>
          </a:bodyPr>
          <a:lstStyle/>
          <a:p>
            <a:pPr marL="0" indent="0">
              <a:buNone/>
            </a:pPr>
            <a:r>
              <a:rPr lang="nl" sz="1100" dirty="0"/>
              <a:t>Indien de overheid bepaald gedrag of bepaalde activiteiten gewenst acht, terwijl deze gedragingen en activiteiten niet vanzelf tot stand komen (bijvoorbeeld omdat de (gepercipieerde) kosten te hoog zijn), dan kan de overheid met een subsidieregeling actoren over de streep trekken. </a:t>
            </a:r>
            <a:endParaRPr lang="en-US" sz="1100" dirty="0"/>
          </a:p>
          <a:p>
            <a:pPr marL="0" indent="0">
              <a:buNone/>
            </a:pPr>
            <a:r>
              <a:rPr lang="nl" sz="1100" b="1" dirty="0"/>
              <a:t>Voordelen </a:t>
            </a:r>
          </a:p>
          <a:p>
            <a:pPr marL="0" indent="0">
              <a:buNone/>
            </a:pPr>
            <a:r>
              <a:rPr lang="nl" sz="1100" dirty="0"/>
              <a:t>Op een positieve manier gedrag beïnvloeden en daarmee een beleidsdoel halen. </a:t>
            </a:r>
          </a:p>
          <a:p>
            <a:pPr marL="0" indent="0">
              <a:buNone/>
            </a:pPr>
            <a:r>
              <a:rPr lang="nl" sz="1100" dirty="0"/>
              <a:t>Door voorwaarden aan subsidieverlening te stellen kun je heel sturend optreden. </a:t>
            </a:r>
          </a:p>
          <a:p>
            <a:pPr marL="0" indent="0">
              <a:buNone/>
            </a:pPr>
            <a:r>
              <a:rPr lang="nl" sz="1100" b="1" dirty="0"/>
              <a:t>Nadelen </a:t>
            </a:r>
          </a:p>
          <a:p>
            <a:pPr marL="0" indent="0">
              <a:buNone/>
            </a:pPr>
            <a:r>
              <a:rPr lang="nl" sz="1100" dirty="0"/>
              <a:t>Afhankelijk van soort subsidie kunnen de uitvoeringskosten hoog zijn.</a:t>
            </a:r>
          </a:p>
          <a:p>
            <a:pPr marL="0" indent="0">
              <a:buNone/>
            </a:pPr>
            <a:r>
              <a:rPr lang="nl" sz="1100" dirty="0"/>
              <a:t>Na verstrekking geen directe invloed meer op besteding subsidie. </a:t>
            </a:r>
          </a:p>
          <a:p>
            <a:pPr marL="0" indent="0">
              <a:buNone/>
            </a:pPr>
            <a:r>
              <a:rPr lang="nl" sz="1100" dirty="0"/>
              <a:t>Subsidie is erg moeilijk af te schaffen, omdat het als een verworven recht wordt beschouwd.</a:t>
            </a:r>
          </a:p>
          <a:p>
            <a:pPr marL="0" indent="0">
              <a:buNone/>
            </a:pPr>
            <a:r>
              <a:rPr lang="nl" sz="1100" dirty="0"/>
              <a:t> Subsidie kan te eenzijdig inzetten op een financiële prikkel en kan hierdoor weinig oog hebben voor andere niet-financiële gedragsbeïnvloeding. </a:t>
            </a:r>
          </a:p>
          <a:p>
            <a:pPr marL="0" indent="0">
              <a:buNone/>
            </a:pPr>
            <a:endParaRPr lang="nl" sz="1100" dirty="0"/>
          </a:p>
          <a:p>
            <a:pPr marL="0" indent="0">
              <a:buNone/>
            </a:pPr>
            <a:endParaRPr lang="nl" sz="1100" dirty="0"/>
          </a:p>
          <a:p>
            <a:pPr marL="0" indent="0">
              <a:buNone/>
            </a:pPr>
            <a:endParaRPr lang="nl" sz="1100" dirty="0"/>
          </a:p>
          <a:p>
            <a:pPr marL="0" indent="0">
              <a:buNone/>
            </a:pPr>
            <a:r>
              <a:rPr lang="nl" sz="1100" b="1" dirty="0"/>
              <a:t>Faalfactoren: </a:t>
            </a:r>
          </a:p>
          <a:p>
            <a:pPr marL="0" indent="0">
              <a:buNone/>
            </a:pPr>
            <a:r>
              <a:rPr lang="nl" sz="1100" dirty="0"/>
              <a:t>• Subsidie kan zorgen voor te grote afhankelijkheid van de overheid.</a:t>
            </a:r>
          </a:p>
          <a:p>
            <a:pPr marL="0" indent="0">
              <a:buNone/>
            </a:pPr>
            <a:r>
              <a:rPr lang="nl" sz="1100" dirty="0"/>
              <a:t> • Subsidie kan misbruik van publieke middelen veroorzaken, bijvoorbeeld als de middelen oneigenlijk gebruik worden. </a:t>
            </a:r>
          </a:p>
          <a:p>
            <a:pPr marL="0" indent="0">
              <a:buNone/>
            </a:pPr>
            <a:r>
              <a:rPr lang="nl" sz="1100" b="1" dirty="0"/>
              <a:t>Valkuilen en tips: </a:t>
            </a:r>
          </a:p>
          <a:p>
            <a:pPr marL="0" indent="0">
              <a:buNone/>
            </a:pPr>
            <a:r>
              <a:rPr lang="nl" sz="1100" dirty="0"/>
              <a:t>• Regels voor verstrekking moeten duidelijk zijn en worden nageleefd. </a:t>
            </a:r>
          </a:p>
          <a:p>
            <a:pPr marL="0" indent="0">
              <a:buNone/>
            </a:pPr>
            <a:r>
              <a:rPr lang="nl" sz="1100" dirty="0"/>
              <a:t>• Besteding van de subsidie moet worden gecontroleerd. </a:t>
            </a:r>
          </a:p>
          <a:p>
            <a:pPr marL="0" indent="0">
              <a:buNone/>
            </a:pPr>
            <a:r>
              <a:rPr lang="nl" sz="1100" dirty="0"/>
              <a:t>• Effect van de subsidie moet worden gemeten. </a:t>
            </a:r>
          </a:p>
          <a:p>
            <a:pPr marL="0" indent="0">
              <a:buNone/>
            </a:pPr>
            <a:r>
              <a:rPr lang="nl" sz="1100" dirty="0"/>
              <a:t>• De subsidie moet hoog genoeg zijn om het gedrag van de doelgroep werkelijk te beïnvloeden. De hoogte hangt af van de kenmerken van de doelgroep (zoals koopkracht en eigen middelen). </a:t>
            </a:r>
          </a:p>
          <a:p>
            <a:pPr marL="0" indent="0">
              <a:buNone/>
            </a:pPr>
            <a:r>
              <a:rPr lang="nl" sz="1100" dirty="0"/>
              <a:t>• Voor een grote doelgroep zijn subsidies met een complexe aanvraag en een lange uitbetaaltijd minder geschikt. </a:t>
            </a:r>
          </a:p>
          <a:p>
            <a:pPr marL="0" indent="0">
              <a:buNone/>
            </a:pPr>
            <a:r>
              <a:rPr lang="nl" sz="1100" dirty="0"/>
              <a:t>• Subsidie kan ook achteraf worden gegeven, bijvoorbeeld als prijs voor het getoonde gewenste gedrag. </a:t>
            </a:r>
            <a:endParaRPr lang="en-US" sz="1100" dirty="0"/>
          </a:p>
        </p:txBody>
      </p:sp>
    </p:spTree>
    <p:extLst>
      <p:ext uri="{BB962C8B-B14F-4D97-AF65-F5344CB8AC3E}">
        <p14:creationId xmlns:p14="http://schemas.microsoft.com/office/powerpoint/2010/main" val="1079577762"/>
      </p:ext>
    </p:extLst>
  </p:cSld>
  <p:clrMapOvr>
    <a:masterClrMapping/>
  </p:clrMapOvr>
  <p:transition spd="slow"/>
</p:sld>
</file>

<file path=ppt/theme/theme1.xml><?xml version="1.0" encoding="utf-8"?>
<a:theme xmlns:a="http://schemas.openxmlformats.org/drawingml/2006/main" name="Sjabloon De Lokale Partij">
  <a:themeElements>
    <a:clrScheme name="Office-thema">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thema">
      <a:majorFont>
        <a:latin typeface="Calibri"/>
        <a:ea typeface="Calibri"/>
        <a:cs typeface="Calibri"/>
      </a:majorFont>
      <a:minorFont>
        <a:latin typeface="Helvetica"/>
        <a:ea typeface="Helvetica"/>
        <a:cs typeface="Helvetica"/>
      </a:minorFont>
    </a:fontScheme>
    <a:fmtScheme name="Office-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thema">
  <a:themeElements>
    <a:clrScheme name="Office-thema">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thema">
      <a:majorFont>
        <a:latin typeface="Calibri"/>
        <a:ea typeface="Calibri"/>
        <a:cs typeface="Calibri"/>
      </a:majorFont>
      <a:minorFont>
        <a:latin typeface="Helvetica"/>
        <a:ea typeface="Helvetica"/>
        <a:cs typeface="Helvetica"/>
      </a:minorFont>
    </a:fontScheme>
    <a:fmtScheme name="Office-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6057</TotalTime>
  <Words>1415</Words>
  <Application>Microsoft Macintosh PowerPoint</Application>
  <PresentationFormat>On-screen Show (4:3)</PresentationFormat>
  <Paragraphs>194</Paragraphs>
  <Slides>31</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Helvetica</vt:lpstr>
      <vt:lpstr>Marker Felt</vt:lpstr>
      <vt:lpstr>Wingdings</vt:lpstr>
      <vt:lpstr>Sjabloon De Lokale Partij</vt:lpstr>
      <vt:lpstr>PowerPoint Presentation</vt:lpstr>
      <vt:lpstr>Onderzoek</vt:lpstr>
      <vt:lpstr>PowerPoint Presentation</vt:lpstr>
      <vt:lpstr>Situatie Wijdemeren.</vt:lpstr>
      <vt:lpstr>Energieneutraal in 15 jaar</vt:lpstr>
      <vt:lpstr>Plan van aanpak</vt:lpstr>
      <vt:lpstr>Besparing &amp; Opwekking</vt:lpstr>
      <vt:lpstr>Financiering</vt:lpstr>
      <vt:lpstr>Subsidie</vt:lpstr>
      <vt:lpstr>Subsidie</vt:lpstr>
      <vt:lpstr>Stellingen</vt:lpstr>
      <vt:lpstr>Zonnenpanelen project Parkstad</vt:lpstr>
      <vt:lpstr>Zonnenpanelen project Parkstad</vt:lpstr>
      <vt:lpstr>Zonnenpanelen project parkstad</vt:lpstr>
      <vt:lpstr>Financiering Zonnenpanelen project Parkstad </vt:lpstr>
      <vt:lpstr>Zonnenpanelen project parkstad</vt:lpstr>
      <vt:lpstr>Zonnenpanelen project parkstad</vt:lpstr>
      <vt:lpstr>Proces Zonnenpanelen project Parkstad </vt:lpstr>
      <vt:lpstr>Stelling</vt:lpstr>
      <vt:lpstr>Baatbelasting</vt:lpstr>
      <vt:lpstr>Baatbelasting</vt:lpstr>
      <vt:lpstr>Stelling</vt:lpstr>
      <vt:lpstr>Energy Service Company (ESCO) </vt:lpstr>
      <vt:lpstr>Energy Service Company (ESCO)</vt:lpstr>
      <vt:lpstr>Energy Service Company (ESCO)</vt:lpstr>
      <vt:lpstr>Energy Service Company (ESCO)</vt:lpstr>
      <vt:lpstr>Stelling</vt:lpstr>
      <vt:lpstr>Stelling</vt:lpstr>
      <vt:lpstr>Vervolg</vt:lpstr>
      <vt:lpstr>PowerPoint Presentation</vt:lpstr>
      <vt:lpstr>Baatbelasting</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subject/>
  <dc:creator/>
  <cp:keywords/>
  <dc:description/>
  <cp:lastModifiedBy>Olivier Goetheer</cp:lastModifiedBy>
  <cp:revision>39</cp:revision>
  <dcterms:modified xsi:type="dcterms:W3CDTF">2019-04-17T12:02:55Z</dcterms:modified>
  <cp:category/>
</cp:coreProperties>
</file>