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89" r:id="rId5"/>
  </p:sldMasterIdLst>
  <p:notesMasterIdLst>
    <p:notesMasterId r:id="rId37"/>
  </p:notesMasterIdLst>
  <p:sldIdLst>
    <p:sldId id="256" r:id="rId6"/>
    <p:sldId id="257" r:id="rId7"/>
    <p:sldId id="282" r:id="rId8"/>
    <p:sldId id="283" r:id="rId9"/>
    <p:sldId id="284" r:id="rId10"/>
    <p:sldId id="262" r:id="rId11"/>
    <p:sldId id="263" r:id="rId12"/>
    <p:sldId id="264" r:id="rId13"/>
    <p:sldId id="265" r:id="rId14"/>
    <p:sldId id="266" r:id="rId15"/>
    <p:sldId id="406" r:id="rId16"/>
    <p:sldId id="407" r:id="rId17"/>
    <p:sldId id="258" r:id="rId18"/>
    <p:sldId id="401" r:id="rId19"/>
    <p:sldId id="402" r:id="rId20"/>
    <p:sldId id="403" r:id="rId21"/>
    <p:sldId id="276" r:id="rId22"/>
    <p:sldId id="277" r:id="rId23"/>
    <p:sldId id="278" r:id="rId24"/>
    <p:sldId id="279" r:id="rId25"/>
    <p:sldId id="280" r:id="rId26"/>
    <p:sldId id="404" r:id="rId27"/>
    <p:sldId id="405" r:id="rId28"/>
    <p:sldId id="267" r:id="rId29"/>
    <p:sldId id="268" r:id="rId30"/>
    <p:sldId id="269" r:id="rId31"/>
    <p:sldId id="270" r:id="rId32"/>
    <p:sldId id="271" r:id="rId33"/>
    <p:sldId id="272" r:id="rId34"/>
    <p:sldId id="273" r:id="rId35"/>
    <p:sldId id="274" r:id="rId3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0" autoAdjust="0"/>
    <p:restoredTop sz="94660"/>
  </p:normalViewPr>
  <p:slideViewPr>
    <p:cSldViewPr snapToGrid="0">
      <p:cViewPr varScale="1">
        <p:scale>
          <a:sx n="60" d="100"/>
          <a:sy n="60" d="100"/>
        </p:scale>
        <p:origin x="90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F64AA0D-1283-4CFD-AB44-2993A303EE63}"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06C6935D-775D-4467-86E4-DB914EEECC00}">
      <dgm:prSet/>
      <dgm:spPr/>
      <dgm:t>
        <a:bodyPr/>
        <a:lstStyle/>
        <a:p>
          <a:r>
            <a:rPr lang="nl-NL"/>
            <a:t>GR de Betho</a:t>
          </a:r>
          <a:endParaRPr lang="en-US"/>
        </a:p>
      </dgm:t>
    </dgm:pt>
    <dgm:pt modelId="{3762E43F-4499-4657-AB93-01E11FC5D533}" type="parTrans" cxnId="{28B67537-30F0-4F10-BAE2-51810BB0F395}">
      <dgm:prSet/>
      <dgm:spPr/>
      <dgm:t>
        <a:bodyPr/>
        <a:lstStyle/>
        <a:p>
          <a:endParaRPr lang="en-US"/>
        </a:p>
      </dgm:t>
    </dgm:pt>
    <dgm:pt modelId="{1F3F1226-EB5C-4331-926A-E5447A091CCA}" type="sibTrans" cxnId="{28B67537-30F0-4F10-BAE2-51810BB0F395}">
      <dgm:prSet/>
      <dgm:spPr/>
      <dgm:t>
        <a:bodyPr/>
        <a:lstStyle/>
        <a:p>
          <a:endParaRPr lang="en-US"/>
        </a:p>
      </dgm:t>
    </dgm:pt>
    <dgm:pt modelId="{DE955911-58B3-4CA2-A134-471E1099505A}">
      <dgm:prSet/>
      <dgm:spPr/>
      <dgm:t>
        <a:bodyPr/>
        <a:lstStyle/>
        <a:p>
          <a:r>
            <a:rPr lang="nl-NL"/>
            <a:t>GR de Bevelanden</a:t>
          </a:r>
          <a:endParaRPr lang="en-US"/>
        </a:p>
      </dgm:t>
    </dgm:pt>
    <dgm:pt modelId="{39E2B56B-82C1-436B-BEBB-75435935EDF0}" type="parTrans" cxnId="{BB4AF2A2-6523-4A9B-948E-A43E19C93FD9}">
      <dgm:prSet/>
      <dgm:spPr/>
      <dgm:t>
        <a:bodyPr/>
        <a:lstStyle/>
        <a:p>
          <a:endParaRPr lang="en-US"/>
        </a:p>
      </dgm:t>
    </dgm:pt>
    <dgm:pt modelId="{B0117344-505A-476C-8197-84A11CCBDEB2}" type="sibTrans" cxnId="{BB4AF2A2-6523-4A9B-948E-A43E19C93FD9}">
      <dgm:prSet/>
      <dgm:spPr/>
      <dgm:t>
        <a:bodyPr/>
        <a:lstStyle/>
        <a:p>
          <a:endParaRPr lang="en-US"/>
        </a:p>
      </dgm:t>
    </dgm:pt>
    <dgm:pt modelId="{D3A39714-8DD2-4AA8-BDA8-703AFFE3CD0C}">
      <dgm:prSet/>
      <dgm:spPr/>
      <dgm:t>
        <a:bodyPr/>
        <a:lstStyle/>
        <a:p>
          <a:r>
            <a:rPr lang="nl-NL"/>
            <a:t>GR GGD-Zeeland</a:t>
          </a:r>
          <a:endParaRPr lang="en-US"/>
        </a:p>
      </dgm:t>
    </dgm:pt>
    <dgm:pt modelId="{AEDD9E63-7BF8-4D95-BF5F-FBDF14757DC9}" type="parTrans" cxnId="{D14DC130-A1FD-4440-A358-0AAC32A87A94}">
      <dgm:prSet/>
      <dgm:spPr/>
      <dgm:t>
        <a:bodyPr/>
        <a:lstStyle/>
        <a:p>
          <a:endParaRPr lang="en-US"/>
        </a:p>
      </dgm:t>
    </dgm:pt>
    <dgm:pt modelId="{2DB81E25-D3E4-40D1-9899-A1999D9EC12D}" type="sibTrans" cxnId="{D14DC130-A1FD-4440-A358-0AAC32A87A94}">
      <dgm:prSet/>
      <dgm:spPr/>
      <dgm:t>
        <a:bodyPr/>
        <a:lstStyle/>
        <a:p>
          <a:endParaRPr lang="en-US"/>
        </a:p>
      </dgm:t>
    </dgm:pt>
    <dgm:pt modelId="{B7CB46AF-69C1-42E0-91EE-60B42F7F6D59}">
      <dgm:prSet/>
      <dgm:spPr/>
      <dgm:t>
        <a:bodyPr/>
        <a:lstStyle/>
        <a:p>
          <a:r>
            <a:rPr lang="nl-NL"/>
            <a:t>GR OLAZ</a:t>
          </a:r>
          <a:endParaRPr lang="en-US"/>
        </a:p>
      </dgm:t>
    </dgm:pt>
    <dgm:pt modelId="{268A6CDE-C24A-4268-8A69-66D7BAAB8CD7}" type="parTrans" cxnId="{80020747-F13E-43C8-ADF2-5540E841ABA8}">
      <dgm:prSet/>
      <dgm:spPr/>
      <dgm:t>
        <a:bodyPr/>
        <a:lstStyle/>
        <a:p>
          <a:endParaRPr lang="en-US"/>
        </a:p>
      </dgm:t>
    </dgm:pt>
    <dgm:pt modelId="{5E195480-60A8-4EB0-9D1E-41FB63753417}" type="sibTrans" cxnId="{80020747-F13E-43C8-ADF2-5540E841ABA8}">
      <dgm:prSet/>
      <dgm:spPr/>
      <dgm:t>
        <a:bodyPr/>
        <a:lstStyle/>
        <a:p>
          <a:endParaRPr lang="en-US"/>
        </a:p>
      </dgm:t>
    </dgm:pt>
    <dgm:pt modelId="{4554E5FB-B196-4714-9DF5-9EA33F1CDC6F}">
      <dgm:prSet/>
      <dgm:spPr/>
      <dgm:t>
        <a:bodyPr/>
        <a:lstStyle/>
        <a:p>
          <a:r>
            <a:rPr lang="nl-NL"/>
            <a:t>GR RUD-Zeeland</a:t>
          </a:r>
          <a:endParaRPr lang="en-US"/>
        </a:p>
      </dgm:t>
    </dgm:pt>
    <dgm:pt modelId="{374482E7-FCB9-4B5B-BF93-4C846F9BBB0F}" type="parTrans" cxnId="{973CEB0A-357C-4DA9-9FE8-6407690DE5DF}">
      <dgm:prSet/>
      <dgm:spPr/>
      <dgm:t>
        <a:bodyPr/>
        <a:lstStyle/>
        <a:p>
          <a:endParaRPr lang="en-US"/>
        </a:p>
      </dgm:t>
    </dgm:pt>
    <dgm:pt modelId="{689E32F5-E819-4FA2-81D7-D1C4DD034C43}" type="sibTrans" cxnId="{973CEB0A-357C-4DA9-9FE8-6407690DE5DF}">
      <dgm:prSet/>
      <dgm:spPr/>
      <dgm:t>
        <a:bodyPr/>
        <a:lstStyle/>
        <a:p>
          <a:endParaRPr lang="en-US"/>
        </a:p>
      </dgm:t>
    </dgm:pt>
    <dgm:pt modelId="{D5B8D24A-9848-49E8-9E98-087925781703}">
      <dgm:prSet/>
      <dgm:spPr/>
      <dgm:t>
        <a:bodyPr/>
        <a:lstStyle/>
        <a:p>
          <a:r>
            <a:rPr lang="nl-NL"/>
            <a:t>GR Sabewa</a:t>
          </a:r>
          <a:endParaRPr lang="en-US"/>
        </a:p>
      </dgm:t>
    </dgm:pt>
    <dgm:pt modelId="{FF9A0892-06DC-4689-A15E-AF0A54C5A12B}" type="parTrans" cxnId="{C3B0E775-1152-4B7D-B63E-2499E16D4DC4}">
      <dgm:prSet/>
      <dgm:spPr/>
      <dgm:t>
        <a:bodyPr/>
        <a:lstStyle/>
        <a:p>
          <a:endParaRPr lang="en-US"/>
        </a:p>
      </dgm:t>
    </dgm:pt>
    <dgm:pt modelId="{5B837E38-B09E-41C2-83EF-6DDC6717C112}" type="sibTrans" cxnId="{C3B0E775-1152-4B7D-B63E-2499E16D4DC4}">
      <dgm:prSet/>
      <dgm:spPr/>
      <dgm:t>
        <a:bodyPr/>
        <a:lstStyle/>
        <a:p>
          <a:endParaRPr lang="en-US"/>
        </a:p>
      </dgm:t>
    </dgm:pt>
    <dgm:pt modelId="{6FBCE9BA-5D5F-4364-A606-4AF758772C62}">
      <dgm:prSet/>
      <dgm:spPr/>
      <dgm:t>
        <a:bodyPr/>
        <a:lstStyle/>
        <a:p>
          <a:r>
            <a:rPr lang="nl-NL" dirty="0"/>
            <a:t>GR SWVO</a:t>
          </a:r>
          <a:endParaRPr lang="en-US" dirty="0"/>
        </a:p>
      </dgm:t>
    </dgm:pt>
    <dgm:pt modelId="{1A7DB764-48F1-4F4C-BB3F-41F7ED2EB552}" type="parTrans" cxnId="{7CB2812D-25DA-4077-8C55-D156ACA9D5CF}">
      <dgm:prSet/>
      <dgm:spPr/>
      <dgm:t>
        <a:bodyPr/>
        <a:lstStyle/>
        <a:p>
          <a:endParaRPr lang="en-US"/>
        </a:p>
      </dgm:t>
    </dgm:pt>
    <dgm:pt modelId="{43C37D1C-9C55-4FC2-AC8C-AA9E3B7630D4}" type="sibTrans" cxnId="{7CB2812D-25DA-4077-8C55-D156ACA9D5CF}">
      <dgm:prSet/>
      <dgm:spPr/>
      <dgm:t>
        <a:bodyPr/>
        <a:lstStyle/>
        <a:p>
          <a:endParaRPr lang="en-US"/>
        </a:p>
      </dgm:t>
    </dgm:pt>
    <dgm:pt modelId="{08F09C60-BF77-4871-86B8-39D59DD013B4}">
      <dgm:prSet/>
      <dgm:spPr/>
      <dgm:t>
        <a:bodyPr/>
        <a:lstStyle/>
        <a:p>
          <a:r>
            <a:rPr lang="nl-NL"/>
            <a:t>GR Veiligheidsregio Zeeland</a:t>
          </a:r>
          <a:endParaRPr lang="en-US"/>
        </a:p>
      </dgm:t>
    </dgm:pt>
    <dgm:pt modelId="{98EA47B1-E6E4-47EF-B3B4-6AF10D46E8B6}" type="parTrans" cxnId="{3591F277-CBDB-43EC-B887-82848B642805}">
      <dgm:prSet/>
      <dgm:spPr/>
      <dgm:t>
        <a:bodyPr/>
        <a:lstStyle/>
        <a:p>
          <a:endParaRPr lang="en-US"/>
        </a:p>
      </dgm:t>
    </dgm:pt>
    <dgm:pt modelId="{FCBAE381-C18C-4FE9-A3F6-0A96C76B5616}" type="sibTrans" cxnId="{3591F277-CBDB-43EC-B887-82848B642805}">
      <dgm:prSet/>
      <dgm:spPr/>
      <dgm:t>
        <a:bodyPr/>
        <a:lstStyle/>
        <a:p>
          <a:endParaRPr lang="en-US"/>
        </a:p>
      </dgm:t>
    </dgm:pt>
    <dgm:pt modelId="{40371981-8CE8-4459-83EF-165229AD5024}" type="pres">
      <dgm:prSet presAssocID="{1F64AA0D-1283-4CFD-AB44-2993A303EE63}" presName="linear" presStyleCnt="0">
        <dgm:presLayoutVars>
          <dgm:animLvl val="lvl"/>
          <dgm:resizeHandles val="exact"/>
        </dgm:presLayoutVars>
      </dgm:prSet>
      <dgm:spPr/>
    </dgm:pt>
    <dgm:pt modelId="{01DECB98-F866-4C87-A4E1-82FF7D7F2254}" type="pres">
      <dgm:prSet presAssocID="{06C6935D-775D-4467-86E4-DB914EEECC00}" presName="parentText" presStyleLbl="node1" presStyleIdx="0" presStyleCnt="8">
        <dgm:presLayoutVars>
          <dgm:chMax val="0"/>
          <dgm:bulletEnabled val="1"/>
        </dgm:presLayoutVars>
      </dgm:prSet>
      <dgm:spPr/>
    </dgm:pt>
    <dgm:pt modelId="{AC1945D3-033F-4604-842F-510F53F13C47}" type="pres">
      <dgm:prSet presAssocID="{1F3F1226-EB5C-4331-926A-E5447A091CCA}" presName="spacer" presStyleCnt="0"/>
      <dgm:spPr/>
    </dgm:pt>
    <dgm:pt modelId="{2E548637-51C5-4AC7-BF21-2B76D5AF8F4A}" type="pres">
      <dgm:prSet presAssocID="{DE955911-58B3-4CA2-A134-471E1099505A}" presName="parentText" presStyleLbl="node1" presStyleIdx="1" presStyleCnt="8">
        <dgm:presLayoutVars>
          <dgm:chMax val="0"/>
          <dgm:bulletEnabled val="1"/>
        </dgm:presLayoutVars>
      </dgm:prSet>
      <dgm:spPr/>
    </dgm:pt>
    <dgm:pt modelId="{05F79900-9AEF-4F9C-868C-1327E4EA544C}" type="pres">
      <dgm:prSet presAssocID="{B0117344-505A-476C-8197-84A11CCBDEB2}" presName="spacer" presStyleCnt="0"/>
      <dgm:spPr/>
    </dgm:pt>
    <dgm:pt modelId="{8E1EE840-C2CF-46AE-A7BE-12915329284D}" type="pres">
      <dgm:prSet presAssocID="{D3A39714-8DD2-4AA8-BDA8-703AFFE3CD0C}" presName="parentText" presStyleLbl="node1" presStyleIdx="2" presStyleCnt="8">
        <dgm:presLayoutVars>
          <dgm:chMax val="0"/>
          <dgm:bulletEnabled val="1"/>
        </dgm:presLayoutVars>
      </dgm:prSet>
      <dgm:spPr/>
    </dgm:pt>
    <dgm:pt modelId="{945CF19A-F45C-47D2-BFE0-CE27BA74474C}" type="pres">
      <dgm:prSet presAssocID="{2DB81E25-D3E4-40D1-9899-A1999D9EC12D}" presName="spacer" presStyleCnt="0"/>
      <dgm:spPr/>
    </dgm:pt>
    <dgm:pt modelId="{616F4182-52EB-427E-AD34-B96E43FC023A}" type="pres">
      <dgm:prSet presAssocID="{B7CB46AF-69C1-42E0-91EE-60B42F7F6D59}" presName="parentText" presStyleLbl="node1" presStyleIdx="3" presStyleCnt="8">
        <dgm:presLayoutVars>
          <dgm:chMax val="0"/>
          <dgm:bulletEnabled val="1"/>
        </dgm:presLayoutVars>
      </dgm:prSet>
      <dgm:spPr/>
    </dgm:pt>
    <dgm:pt modelId="{D402D543-57E1-4058-8D54-106804041726}" type="pres">
      <dgm:prSet presAssocID="{5E195480-60A8-4EB0-9D1E-41FB63753417}" presName="spacer" presStyleCnt="0"/>
      <dgm:spPr/>
    </dgm:pt>
    <dgm:pt modelId="{3F75EC1E-F0E7-48A9-9B5A-F21FA3F45D51}" type="pres">
      <dgm:prSet presAssocID="{4554E5FB-B196-4714-9DF5-9EA33F1CDC6F}" presName="parentText" presStyleLbl="node1" presStyleIdx="4" presStyleCnt="8">
        <dgm:presLayoutVars>
          <dgm:chMax val="0"/>
          <dgm:bulletEnabled val="1"/>
        </dgm:presLayoutVars>
      </dgm:prSet>
      <dgm:spPr/>
    </dgm:pt>
    <dgm:pt modelId="{C0E5555E-F3C9-46EA-92B2-2A8141A7AF78}" type="pres">
      <dgm:prSet presAssocID="{689E32F5-E819-4FA2-81D7-D1C4DD034C43}" presName="spacer" presStyleCnt="0"/>
      <dgm:spPr/>
    </dgm:pt>
    <dgm:pt modelId="{F27A425A-252B-43DC-91D0-BEE140B7AB50}" type="pres">
      <dgm:prSet presAssocID="{D5B8D24A-9848-49E8-9E98-087925781703}" presName="parentText" presStyleLbl="node1" presStyleIdx="5" presStyleCnt="8">
        <dgm:presLayoutVars>
          <dgm:chMax val="0"/>
          <dgm:bulletEnabled val="1"/>
        </dgm:presLayoutVars>
      </dgm:prSet>
      <dgm:spPr/>
    </dgm:pt>
    <dgm:pt modelId="{33BAD8F0-D7D1-47C7-B7F8-DE03297A2E72}" type="pres">
      <dgm:prSet presAssocID="{5B837E38-B09E-41C2-83EF-6DDC6717C112}" presName="spacer" presStyleCnt="0"/>
      <dgm:spPr/>
    </dgm:pt>
    <dgm:pt modelId="{75A8F358-788E-42EF-A495-A4B45E17BC1A}" type="pres">
      <dgm:prSet presAssocID="{6FBCE9BA-5D5F-4364-A606-4AF758772C62}" presName="parentText" presStyleLbl="node1" presStyleIdx="6" presStyleCnt="8">
        <dgm:presLayoutVars>
          <dgm:chMax val="0"/>
          <dgm:bulletEnabled val="1"/>
        </dgm:presLayoutVars>
      </dgm:prSet>
      <dgm:spPr/>
    </dgm:pt>
    <dgm:pt modelId="{47913B6F-67F0-4DDF-A360-7D2417F29B71}" type="pres">
      <dgm:prSet presAssocID="{43C37D1C-9C55-4FC2-AC8C-AA9E3B7630D4}" presName="spacer" presStyleCnt="0"/>
      <dgm:spPr/>
    </dgm:pt>
    <dgm:pt modelId="{B845B96B-9C35-4C27-9346-E2D2D3434E85}" type="pres">
      <dgm:prSet presAssocID="{08F09C60-BF77-4871-86B8-39D59DD013B4}" presName="parentText" presStyleLbl="node1" presStyleIdx="7" presStyleCnt="8">
        <dgm:presLayoutVars>
          <dgm:chMax val="0"/>
          <dgm:bulletEnabled val="1"/>
        </dgm:presLayoutVars>
      </dgm:prSet>
      <dgm:spPr/>
    </dgm:pt>
  </dgm:ptLst>
  <dgm:cxnLst>
    <dgm:cxn modelId="{973CEB0A-357C-4DA9-9FE8-6407690DE5DF}" srcId="{1F64AA0D-1283-4CFD-AB44-2993A303EE63}" destId="{4554E5FB-B196-4714-9DF5-9EA33F1CDC6F}" srcOrd="4" destOrd="0" parTransId="{374482E7-FCB9-4B5B-BF93-4C846F9BBB0F}" sibTransId="{689E32F5-E819-4FA2-81D7-D1C4DD034C43}"/>
    <dgm:cxn modelId="{CA5E871F-89C6-4C45-9039-9AAF095EB722}" type="presOf" srcId="{D3A39714-8DD2-4AA8-BDA8-703AFFE3CD0C}" destId="{8E1EE840-C2CF-46AE-A7BE-12915329284D}" srcOrd="0" destOrd="0" presId="urn:microsoft.com/office/officeart/2005/8/layout/vList2"/>
    <dgm:cxn modelId="{7CB2812D-25DA-4077-8C55-D156ACA9D5CF}" srcId="{1F64AA0D-1283-4CFD-AB44-2993A303EE63}" destId="{6FBCE9BA-5D5F-4364-A606-4AF758772C62}" srcOrd="6" destOrd="0" parTransId="{1A7DB764-48F1-4F4C-BB3F-41F7ED2EB552}" sibTransId="{43C37D1C-9C55-4FC2-AC8C-AA9E3B7630D4}"/>
    <dgm:cxn modelId="{D14DC130-A1FD-4440-A358-0AAC32A87A94}" srcId="{1F64AA0D-1283-4CFD-AB44-2993A303EE63}" destId="{D3A39714-8DD2-4AA8-BDA8-703AFFE3CD0C}" srcOrd="2" destOrd="0" parTransId="{AEDD9E63-7BF8-4D95-BF5F-FBDF14757DC9}" sibTransId="{2DB81E25-D3E4-40D1-9899-A1999D9EC12D}"/>
    <dgm:cxn modelId="{28B67537-30F0-4F10-BAE2-51810BB0F395}" srcId="{1F64AA0D-1283-4CFD-AB44-2993A303EE63}" destId="{06C6935D-775D-4467-86E4-DB914EEECC00}" srcOrd="0" destOrd="0" parTransId="{3762E43F-4499-4657-AB93-01E11FC5D533}" sibTransId="{1F3F1226-EB5C-4331-926A-E5447A091CCA}"/>
    <dgm:cxn modelId="{1B84745E-3DB6-446A-AB77-E181FD6D2F39}" type="presOf" srcId="{6FBCE9BA-5D5F-4364-A606-4AF758772C62}" destId="{75A8F358-788E-42EF-A495-A4B45E17BC1A}" srcOrd="0" destOrd="0" presId="urn:microsoft.com/office/officeart/2005/8/layout/vList2"/>
    <dgm:cxn modelId="{08282563-12AB-475C-99B2-792E7EE4F4D3}" type="presOf" srcId="{D5B8D24A-9848-49E8-9E98-087925781703}" destId="{F27A425A-252B-43DC-91D0-BEE140B7AB50}" srcOrd="0" destOrd="0" presId="urn:microsoft.com/office/officeart/2005/8/layout/vList2"/>
    <dgm:cxn modelId="{80020747-F13E-43C8-ADF2-5540E841ABA8}" srcId="{1F64AA0D-1283-4CFD-AB44-2993A303EE63}" destId="{B7CB46AF-69C1-42E0-91EE-60B42F7F6D59}" srcOrd="3" destOrd="0" parTransId="{268A6CDE-C24A-4268-8A69-66D7BAAB8CD7}" sibTransId="{5E195480-60A8-4EB0-9D1E-41FB63753417}"/>
    <dgm:cxn modelId="{1513BC48-6FEC-4356-8A0C-C759BA3FD6BA}" type="presOf" srcId="{B7CB46AF-69C1-42E0-91EE-60B42F7F6D59}" destId="{616F4182-52EB-427E-AD34-B96E43FC023A}" srcOrd="0" destOrd="0" presId="urn:microsoft.com/office/officeart/2005/8/layout/vList2"/>
    <dgm:cxn modelId="{E540196F-E6F4-4353-954A-F54478262384}" type="presOf" srcId="{4554E5FB-B196-4714-9DF5-9EA33F1CDC6F}" destId="{3F75EC1E-F0E7-48A9-9B5A-F21FA3F45D51}" srcOrd="0" destOrd="0" presId="urn:microsoft.com/office/officeart/2005/8/layout/vList2"/>
    <dgm:cxn modelId="{06657E74-3A87-47F5-8032-2688B44BE7C7}" type="presOf" srcId="{08F09C60-BF77-4871-86B8-39D59DD013B4}" destId="{B845B96B-9C35-4C27-9346-E2D2D3434E85}" srcOrd="0" destOrd="0" presId="urn:microsoft.com/office/officeart/2005/8/layout/vList2"/>
    <dgm:cxn modelId="{C3B0E775-1152-4B7D-B63E-2499E16D4DC4}" srcId="{1F64AA0D-1283-4CFD-AB44-2993A303EE63}" destId="{D5B8D24A-9848-49E8-9E98-087925781703}" srcOrd="5" destOrd="0" parTransId="{FF9A0892-06DC-4689-A15E-AF0A54C5A12B}" sibTransId="{5B837E38-B09E-41C2-83EF-6DDC6717C112}"/>
    <dgm:cxn modelId="{3591F277-CBDB-43EC-B887-82848B642805}" srcId="{1F64AA0D-1283-4CFD-AB44-2993A303EE63}" destId="{08F09C60-BF77-4871-86B8-39D59DD013B4}" srcOrd="7" destOrd="0" parTransId="{98EA47B1-E6E4-47EF-B3B4-6AF10D46E8B6}" sibTransId="{FCBAE381-C18C-4FE9-A3F6-0A96C76B5616}"/>
    <dgm:cxn modelId="{BB4AF2A2-6523-4A9B-948E-A43E19C93FD9}" srcId="{1F64AA0D-1283-4CFD-AB44-2993A303EE63}" destId="{DE955911-58B3-4CA2-A134-471E1099505A}" srcOrd="1" destOrd="0" parTransId="{39E2B56B-82C1-436B-BEBB-75435935EDF0}" sibTransId="{B0117344-505A-476C-8197-84A11CCBDEB2}"/>
    <dgm:cxn modelId="{09507FCA-5FB9-4CD8-B7BE-AF01B39E0FC5}" type="presOf" srcId="{06C6935D-775D-4467-86E4-DB914EEECC00}" destId="{01DECB98-F866-4C87-A4E1-82FF7D7F2254}" srcOrd="0" destOrd="0" presId="urn:microsoft.com/office/officeart/2005/8/layout/vList2"/>
    <dgm:cxn modelId="{CCF074D1-1713-47FC-B5F3-F6841DC63DFE}" type="presOf" srcId="{1F64AA0D-1283-4CFD-AB44-2993A303EE63}" destId="{40371981-8CE8-4459-83EF-165229AD5024}" srcOrd="0" destOrd="0" presId="urn:microsoft.com/office/officeart/2005/8/layout/vList2"/>
    <dgm:cxn modelId="{17E2CFE1-8C84-4D63-A8B4-5FB034D790E3}" type="presOf" srcId="{DE955911-58B3-4CA2-A134-471E1099505A}" destId="{2E548637-51C5-4AC7-BF21-2B76D5AF8F4A}" srcOrd="0" destOrd="0" presId="urn:microsoft.com/office/officeart/2005/8/layout/vList2"/>
    <dgm:cxn modelId="{43843CA4-7B42-45A0-AA17-B9F0AD407EBE}" type="presParOf" srcId="{40371981-8CE8-4459-83EF-165229AD5024}" destId="{01DECB98-F866-4C87-A4E1-82FF7D7F2254}" srcOrd="0" destOrd="0" presId="urn:microsoft.com/office/officeart/2005/8/layout/vList2"/>
    <dgm:cxn modelId="{DEDB1723-C902-4992-83F2-2DC434EB187B}" type="presParOf" srcId="{40371981-8CE8-4459-83EF-165229AD5024}" destId="{AC1945D3-033F-4604-842F-510F53F13C47}" srcOrd="1" destOrd="0" presId="urn:microsoft.com/office/officeart/2005/8/layout/vList2"/>
    <dgm:cxn modelId="{F61E7E62-92FC-4C00-90CB-D6CE3F8CC64A}" type="presParOf" srcId="{40371981-8CE8-4459-83EF-165229AD5024}" destId="{2E548637-51C5-4AC7-BF21-2B76D5AF8F4A}" srcOrd="2" destOrd="0" presId="urn:microsoft.com/office/officeart/2005/8/layout/vList2"/>
    <dgm:cxn modelId="{D5E28A17-5AA9-4DE8-9C1A-F4BAEE09D4C8}" type="presParOf" srcId="{40371981-8CE8-4459-83EF-165229AD5024}" destId="{05F79900-9AEF-4F9C-868C-1327E4EA544C}" srcOrd="3" destOrd="0" presId="urn:microsoft.com/office/officeart/2005/8/layout/vList2"/>
    <dgm:cxn modelId="{91FFD061-7777-4168-8C91-E0E3C58B6FB0}" type="presParOf" srcId="{40371981-8CE8-4459-83EF-165229AD5024}" destId="{8E1EE840-C2CF-46AE-A7BE-12915329284D}" srcOrd="4" destOrd="0" presId="urn:microsoft.com/office/officeart/2005/8/layout/vList2"/>
    <dgm:cxn modelId="{5BC53284-531E-4456-89F0-E0FBD11A52F0}" type="presParOf" srcId="{40371981-8CE8-4459-83EF-165229AD5024}" destId="{945CF19A-F45C-47D2-BFE0-CE27BA74474C}" srcOrd="5" destOrd="0" presId="urn:microsoft.com/office/officeart/2005/8/layout/vList2"/>
    <dgm:cxn modelId="{FF1ECA08-F495-48C3-90AF-FC1268F55098}" type="presParOf" srcId="{40371981-8CE8-4459-83EF-165229AD5024}" destId="{616F4182-52EB-427E-AD34-B96E43FC023A}" srcOrd="6" destOrd="0" presId="urn:microsoft.com/office/officeart/2005/8/layout/vList2"/>
    <dgm:cxn modelId="{05750B2E-E251-4C6A-BC04-33BCD2449552}" type="presParOf" srcId="{40371981-8CE8-4459-83EF-165229AD5024}" destId="{D402D543-57E1-4058-8D54-106804041726}" srcOrd="7" destOrd="0" presId="urn:microsoft.com/office/officeart/2005/8/layout/vList2"/>
    <dgm:cxn modelId="{4F0886A6-3ECF-41D3-BA79-14778C82D15F}" type="presParOf" srcId="{40371981-8CE8-4459-83EF-165229AD5024}" destId="{3F75EC1E-F0E7-48A9-9B5A-F21FA3F45D51}" srcOrd="8" destOrd="0" presId="urn:microsoft.com/office/officeart/2005/8/layout/vList2"/>
    <dgm:cxn modelId="{3B6F3BFF-1078-4E62-ACEC-78CC75028AEC}" type="presParOf" srcId="{40371981-8CE8-4459-83EF-165229AD5024}" destId="{C0E5555E-F3C9-46EA-92B2-2A8141A7AF78}" srcOrd="9" destOrd="0" presId="urn:microsoft.com/office/officeart/2005/8/layout/vList2"/>
    <dgm:cxn modelId="{6B818480-5FE1-4782-BAAC-20CA880EDAAD}" type="presParOf" srcId="{40371981-8CE8-4459-83EF-165229AD5024}" destId="{F27A425A-252B-43DC-91D0-BEE140B7AB50}" srcOrd="10" destOrd="0" presId="urn:microsoft.com/office/officeart/2005/8/layout/vList2"/>
    <dgm:cxn modelId="{F92EC812-E4E2-42E1-B992-25766E4B1FBA}" type="presParOf" srcId="{40371981-8CE8-4459-83EF-165229AD5024}" destId="{33BAD8F0-D7D1-47C7-B7F8-DE03297A2E72}" srcOrd="11" destOrd="0" presId="urn:microsoft.com/office/officeart/2005/8/layout/vList2"/>
    <dgm:cxn modelId="{955B02AE-83D5-4F64-96CB-2820AAE6169E}" type="presParOf" srcId="{40371981-8CE8-4459-83EF-165229AD5024}" destId="{75A8F358-788E-42EF-A495-A4B45E17BC1A}" srcOrd="12" destOrd="0" presId="urn:microsoft.com/office/officeart/2005/8/layout/vList2"/>
    <dgm:cxn modelId="{BD1F5EE7-C459-42FC-8614-D97C33334707}" type="presParOf" srcId="{40371981-8CE8-4459-83EF-165229AD5024}" destId="{47913B6F-67F0-4DDF-A360-7D2417F29B71}" srcOrd="13" destOrd="0" presId="urn:microsoft.com/office/officeart/2005/8/layout/vList2"/>
    <dgm:cxn modelId="{6D0CB351-8EA6-4FFF-A56A-D4BDC5D1D856}" type="presParOf" srcId="{40371981-8CE8-4459-83EF-165229AD5024}" destId="{B845B96B-9C35-4C27-9346-E2D2D3434E85}" srcOrd="1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DECB98-F866-4C87-A4E1-82FF7D7F2254}">
      <dsp:nvSpPr>
        <dsp:cNvPr id="0" name=""/>
        <dsp:cNvSpPr/>
      </dsp:nvSpPr>
      <dsp:spPr>
        <a:xfrm>
          <a:off x="0" y="43343"/>
          <a:ext cx="6263640" cy="61425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nl-NL" sz="2500" kern="1200"/>
            <a:t>GR de Betho</a:t>
          </a:r>
          <a:endParaRPr lang="en-US" sz="2500" kern="1200"/>
        </a:p>
      </dsp:txBody>
      <dsp:txXfrm>
        <a:off x="29985" y="73328"/>
        <a:ext cx="6203670" cy="554280"/>
      </dsp:txXfrm>
    </dsp:sp>
    <dsp:sp modelId="{2E548637-51C5-4AC7-BF21-2B76D5AF8F4A}">
      <dsp:nvSpPr>
        <dsp:cNvPr id="0" name=""/>
        <dsp:cNvSpPr/>
      </dsp:nvSpPr>
      <dsp:spPr>
        <a:xfrm>
          <a:off x="0" y="729593"/>
          <a:ext cx="6263640" cy="614250"/>
        </a:xfrm>
        <a:prstGeom prst="roundRect">
          <a:avLst/>
        </a:prstGeom>
        <a:solidFill>
          <a:schemeClr val="accent2">
            <a:hueOff val="920516"/>
            <a:satOff val="-2642"/>
            <a:lumOff val="-423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nl-NL" sz="2500" kern="1200"/>
            <a:t>GR de Bevelanden</a:t>
          </a:r>
          <a:endParaRPr lang="en-US" sz="2500" kern="1200"/>
        </a:p>
      </dsp:txBody>
      <dsp:txXfrm>
        <a:off x="29985" y="759578"/>
        <a:ext cx="6203670" cy="554280"/>
      </dsp:txXfrm>
    </dsp:sp>
    <dsp:sp modelId="{8E1EE840-C2CF-46AE-A7BE-12915329284D}">
      <dsp:nvSpPr>
        <dsp:cNvPr id="0" name=""/>
        <dsp:cNvSpPr/>
      </dsp:nvSpPr>
      <dsp:spPr>
        <a:xfrm>
          <a:off x="0" y="1415843"/>
          <a:ext cx="6263640" cy="614250"/>
        </a:xfrm>
        <a:prstGeom prst="roundRect">
          <a:avLst/>
        </a:prstGeom>
        <a:solidFill>
          <a:schemeClr val="accent2">
            <a:hueOff val="1841033"/>
            <a:satOff val="-5284"/>
            <a:lumOff val="-846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nl-NL" sz="2500" kern="1200"/>
            <a:t>GR GGD-Zeeland</a:t>
          </a:r>
          <a:endParaRPr lang="en-US" sz="2500" kern="1200"/>
        </a:p>
      </dsp:txBody>
      <dsp:txXfrm>
        <a:off x="29985" y="1445828"/>
        <a:ext cx="6203670" cy="554280"/>
      </dsp:txXfrm>
    </dsp:sp>
    <dsp:sp modelId="{616F4182-52EB-427E-AD34-B96E43FC023A}">
      <dsp:nvSpPr>
        <dsp:cNvPr id="0" name=""/>
        <dsp:cNvSpPr/>
      </dsp:nvSpPr>
      <dsp:spPr>
        <a:xfrm>
          <a:off x="0" y="2102093"/>
          <a:ext cx="6263640" cy="614250"/>
        </a:xfrm>
        <a:prstGeom prst="roundRect">
          <a:avLst/>
        </a:prstGeom>
        <a:solidFill>
          <a:schemeClr val="accent2">
            <a:hueOff val="2761549"/>
            <a:satOff val="-7926"/>
            <a:lumOff val="-1269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nl-NL" sz="2500" kern="1200"/>
            <a:t>GR OLAZ</a:t>
          </a:r>
          <a:endParaRPr lang="en-US" sz="2500" kern="1200"/>
        </a:p>
      </dsp:txBody>
      <dsp:txXfrm>
        <a:off x="29985" y="2132078"/>
        <a:ext cx="6203670" cy="554280"/>
      </dsp:txXfrm>
    </dsp:sp>
    <dsp:sp modelId="{3F75EC1E-F0E7-48A9-9B5A-F21FA3F45D51}">
      <dsp:nvSpPr>
        <dsp:cNvPr id="0" name=""/>
        <dsp:cNvSpPr/>
      </dsp:nvSpPr>
      <dsp:spPr>
        <a:xfrm>
          <a:off x="0" y="2788343"/>
          <a:ext cx="6263640" cy="614250"/>
        </a:xfrm>
        <a:prstGeom prst="roundRect">
          <a:avLst/>
        </a:prstGeom>
        <a:solidFill>
          <a:schemeClr val="accent2">
            <a:hueOff val="3682065"/>
            <a:satOff val="-10567"/>
            <a:lumOff val="-1691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nl-NL" sz="2500" kern="1200"/>
            <a:t>GR RUD-Zeeland</a:t>
          </a:r>
          <a:endParaRPr lang="en-US" sz="2500" kern="1200"/>
        </a:p>
      </dsp:txBody>
      <dsp:txXfrm>
        <a:off x="29985" y="2818328"/>
        <a:ext cx="6203670" cy="554280"/>
      </dsp:txXfrm>
    </dsp:sp>
    <dsp:sp modelId="{F27A425A-252B-43DC-91D0-BEE140B7AB50}">
      <dsp:nvSpPr>
        <dsp:cNvPr id="0" name=""/>
        <dsp:cNvSpPr/>
      </dsp:nvSpPr>
      <dsp:spPr>
        <a:xfrm>
          <a:off x="0" y="3474594"/>
          <a:ext cx="6263640" cy="614250"/>
        </a:xfrm>
        <a:prstGeom prst="roundRect">
          <a:avLst/>
        </a:prstGeom>
        <a:solidFill>
          <a:schemeClr val="accent2">
            <a:hueOff val="4602581"/>
            <a:satOff val="-13209"/>
            <a:lumOff val="-2114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nl-NL" sz="2500" kern="1200"/>
            <a:t>GR Sabewa</a:t>
          </a:r>
          <a:endParaRPr lang="en-US" sz="2500" kern="1200"/>
        </a:p>
      </dsp:txBody>
      <dsp:txXfrm>
        <a:off x="29985" y="3504579"/>
        <a:ext cx="6203670" cy="554280"/>
      </dsp:txXfrm>
    </dsp:sp>
    <dsp:sp modelId="{75A8F358-788E-42EF-A495-A4B45E17BC1A}">
      <dsp:nvSpPr>
        <dsp:cNvPr id="0" name=""/>
        <dsp:cNvSpPr/>
      </dsp:nvSpPr>
      <dsp:spPr>
        <a:xfrm>
          <a:off x="0" y="4160844"/>
          <a:ext cx="6263640" cy="614250"/>
        </a:xfrm>
        <a:prstGeom prst="roundRect">
          <a:avLst/>
        </a:prstGeom>
        <a:solidFill>
          <a:schemeClr val="accent2">
            <a:hueOff val="5523098"/>
            <a:satOff val="-15851"/>
            <a:lumOff val="-2537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nl-NL" sz="2500" kern="1200" dirty="0"/>
            <a:t>GR SWVO</a:t>
          </a:r>
          <a:endParaRPr lang="en-US" sz="2500" kern="1200" dirty="0"/>
        </a:p>
      </dsp:txBody>
      <dsp:txXfrm>
        <a:off x="29985" y="4190829"/>
        <a:ext cx="6203670" cy="554280"/>
      </dsp:txXfrm>
    </dsp:sp>
    <dsp:sp modelId="{B845B96B-9C35-4C27-9346-E2D2D3434E85}">
      <dsp:nvSpPr>
        <dsp:cNvPr id="0" name=""/>
        <dsp:cNvSpPr/>
      </dsp:nvSpPr>
      <dsp:spPr>
        <a:xfrm>
          <a:off x="0" y="4847094"/>
          <a:ext cx="6263640" cy="614250"/>
        </a:xfrm>
        <a:prstGeom prst="roundRect">
          <a:avLst/>
        </a:prstGeom>
        <a:solidFill>
          <a:schemeClr val="accent2">
            <a:hueOff val="6443614"/>
            <a:satOff val="-18493"/>
            <a:lumOff val="-2960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a:lnSpc>
              <a:spcPct val="90000"/>
            </a:lnSpc>
            <a:spcBef>
              <a:spcPct val="0"/>
            </a:spcBef>
            <a:spcAft>
              <a:spcPct val="35000"/>
            </a:spcAft>
            <a:buNone/>
          </a:pPr>
          <a:r>
            <a:rPr lang="nl-NL" sz="2500" kern="1200"/>
            <a:t>GR Veiligheidsregio Zeeland</a:t>
          </a:r>
          <a:endParaRPr lang="en-US" sz="2500" kern="1200"/>
        </a:p>
      </dsp:txBody>
      <dsp:txXfrm>
        <a:off x="29985" y="4877079"/>
        <a:ext cx="6203670" cy="55428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6CD607-F19B-4FCE-9E1C-B4825F142C58}" type="datetimeFigureOut">
              <a:rPr lang="nl-NL" smtClean="0"/>
              <a:t>27-5-2025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BC7E3B-41C0-4963-9E0D-7189D7BBDE8D}" type="slidenum">
              <a:rPr lang="nl-NL" smtClean="0"/>
              <a:t>‹nr.›</a:t>
            </a:fld>
            <a:endParaRPr lang="nl-NL"/>
          </a:p>
        </p:txBody>
      </p:sp>
    </p:spTree>
    <p:extLst>
      <p:ext uri="{BB962C8B-B14F-4D97-AF65-F5344CB8AC3E}">
        <p14:creationId xmlns:p14="http://schemas.microsoft.com/office/powerpoint/2010/main" val="1135593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052CE88-1007-43AB-B1BE-1E636BA4D555}" type="slidenum">
              <a:rPr kumimoji="0" lang="nl-NL"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nl-NL"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730159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FontTx/>
              <a:buNone/>
            </a:pPr>
            <a:endParaRPr lang="nl-NL" dirty="0"/>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1061D6-C405-49D9-AEC4-FF1CB91889C3}"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95734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41D88-B4E5-6798-BB5A-17ECA383529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885ABCF-C533-963A-0F0B-9FB2BB2B4DC9}"/>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1FFC03AB-4E1A-EFD4-179C-A5F232D961F2}"/>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04F79CB6-C954-BB60-C155-1521CF7A32F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052CE88-1007-43AB-B1BE-1E636BA4D555}" type="slidenum">
              <a:rPr kumimoji="0" lang="nl-NL"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nl-NL"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1626235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a:t>
            </a: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052CE88-1007-43AB-B1BE-1E636BA4D555}" type="slidenum">
              <a:rPr kumimoji="0" lang="nl-NL"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nl-NL"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844166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Aanleiding rapport van Rooijmans 5 juli 2024 opdracht gegeven businesscase samenvoegen bedrijfsvoering, onderzoek naar passende </a:t>
            </a:r>
            <a:r>
              <a:rPr lang="nl-NL" dirty="0" err="1"/>
              <a:t>governance</a:t>
            </a:r>
            <a:r>
              <a:rPr lang="nl-NL" dirty="0"/>
              <a:t> en business case gezamenlijke huisvesting Goes West of </a:t>
            </a:r>
            <a:r>
              <a:rPr lang="nl-NL" dirty="0" err="1"/>
              <a:t>Segeersingel</a:t>
            </a:r>
            <a:endParaRPr lang="nl-NL" dirty="0"/>
          </a:p>
          <a:p>
            <a:r>
              <a:rPr lang="nl-NL" dirty="0"/>
              <a:t>Raden zijn op verschillende momenten meegenomen. Breed draagvlak bij de </a:t>
            </a:r>
            <a:r>
              <a:rPr lang="nl-NL" dirty="0" err="1"/>
              <a:t>AB’s</a:t>
            </a:r>
            <a:r>
              <a:rPr lang="nl-NL" dirty="0"/>
              <a:t> en ondernemingsraden / personeel (wel graag duidelijkheid). </a:t>
            </a:r>
          </a:p>
          <a:p>
            <a:endParaRPr lang="nl-NL" dirty="0"/>
          </a:p>
        </p:txBody>
      </p:sp>
      <p:sp>
        <p:nvSpPr>
          <p:cNvPr id="4" name="Tijdelijke aanduiding voor dianummer 3"/>
          <p:cNvSpPr>
            <a:spLocks noGrp="1"/>
          </p:cNvSpPr>
          <p:nvPr>
            <p:ph type="sldNum" sz="quarter" idx="5"/>
          </p:nvPr>
        </p:nvSpPr>
        <p:spPr/>
        <p:txBody>
          <a:bodyPr/>
          <a:lstStyle/>
          <a:p>
            <a:fld id="{373FCA35-2F94-4515-8502-D6E2DE5CA8EF}" type="slidenum">
              <a:rPr lang="nl-NL" smtClean="0"/>
              <a:t>12</a:t>
            </a:fld>
            <a:endParaRPr lang="nl-NL"/>
          </a:p>
        </p:txBody>
      </p:sp>
    </p:spTree>
    <p:extLst>
      <p:ext uri="{BB962C8B-B14F-4D97-AF65-F5344CB8AC3E}">
        <p14:creationId xmlns:p14="http://schemas.microsoft.com/office/powerpoint/2010/main" val="27881192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425F93-4604-167B-6ECE-63BFC94F4FC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9BE12E5-A244-907F-12E0-11F1991A4DFD}"/>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DC1E055-6241-EC9C-2453-85294F8944BB}"/>
              </a:ext>
            </a:extLst>
          </p:cNvPr>
          <p:cNvSpPr>
            <a:spLocks noGrp="1"/>
          </p:cNvSpPr>
          <p:nvPr>
            <p:ph type="body" idx="1"/>
          </p:nvPr>
        </p:nvSpPr>
        <p:spPr/>
        <p:txBody>
          <a:bodyPr/>
          <a:lstStyle/>
          <a:p>
            <a:r>
              <a:rPr lang="nl-NL" dirty="0"/>
              <a:t>Aanleiding rapport van Rooijmans 5 juli 2024 opdracht gegeven businesscase samenvoegen bedrijfsvoering, onderzoek naar passende </a:t>
            </a:r>
            <a:r>
              <a:rPr lang="nl-NL" dirty="0" err="1"/>
              <a:t>governance</a:t>
            </a:r>
            <a:r>
              <a:rPr lang="nl-NL" dirty="0"/>
              <a:t> en business case gezamenlijke huisvesting Goes West of </a:t>
            </a:r>
            <a:r>
              <a:rPr lang="nl-NL" dirty="0" err="1"/>
              <a:t>Segeersingel</a:t>
            </a:r>
            <a:endParaRPr lang="nl-NL" dirty="0"/>
          </a:p>
          <a:p>
            <a:r>
              <a:rPr lang="nl-NL" dirty="0"/>
              <a:t>Raden zijn op verschillende momenten meegenomen. Breed draagvlak bij de </a:t>
            </a:r>
            <a:r>
              <a:rPr lang="nl-NL" dirty="0" err="1"/>
              <a:t>AB’s</a:t>
            </a:r>
            <a:r>
              <a:rPr lang="nl-NL" dirty="0"/>
              <a:t> en ondernemingsraden / personeel (wel graag duidelijkheid). </a:t>
            </a:r>
          </a:p>
          <a:p>
            <a:endParaRPr lang="nl-NL" dirty="0"/>
          </a:p>
        </p:txBody>
      </p:sp>
      <p:sp>
        <p:nvSpPr>
          <p:cNvPr id="4" name="Tijdelijke aanduiding voor dianummer 3">
            <a:extLst>
              <a:ext uri="{FF2B5EF4-FFF2-40B4-BE49-F238E27FC236}">
                <a16:creationId xmlns:a16="http://schemas.microsoft.com/office/drawing/2014/main" id="{A1A9E763-3F12-F1BE-3C30-477DBE22C7FA}"/>
              </a:ext>
            </a:extLst>
          </p:cNvPr>
          <p:cNvSpPr>
            <a:spLocks noGrp="1"/>
          </p:cNvSpPr>
          <p:nvPr>
            <p:ph type="sldNum" sz="quarter" idx="5"/>
          </p:nvPr>
        </p:nvSpPr>
        <p:spPr/>
        <p:txBody>
          <a:bodyPr/>
          <a:lstStyle/>
          <a:p>
            <a:fld id="{373FCA35-2F94-4515-8502-D6E2DE5CA8EF}" type="slidenum">
              <a:rPr lang="nl-NL" smtClean="0"/>
              <a:t>13</a:t>
            </a:fld>
            <a:endParaRPr lang="nl-NL"/>
          </a:p>
        </p:txBody>
      </p:sp>
    </p:spTree>
    <p:extLst>
      <p:ext uri="{BB962C8B-B14F-4D97-AF65-F5344CB8AC3E}">
        <p14:creationId xmlns:p14="http://schemas.microsoft.com/office/powerpoint/2010/main" val="2865242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B234C528-CB25-4825-927C-E4529E2EB6B9}"/>
              </a:ext>
            </a:extLst>
          </p:cNvPr>
          <p:cNvSpPr>
            <a:spLocks noGrp="1" noRot="1" noChangeAspect="1" noChangeArrowheads="1" noTextEdit="1"/>
          </p:cNvSpPr>
          <p:nvPr>
            <p:ph type="sldImg"/>
          </p:nvPr>
        </p:nvSpPr>
        <p:spPr>
          <a:ln/>
        </p:spPr>
      </p:sp>
      <p:sp>
        <p:nvSpPr>
          <p:cNvPr id="5123" name="Rectangle 3">
            <a:extLst>
              <a:ext uri="{FF2B5EF4-FFF2-40B4-BE49-F238E27FC236}">
                <a16:creationId xmlns:a16="http://schemas.microsoft.com/office/drawing/2014/main" id="{5F865601-6479-4691-B839-599B653D7001}"/>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nl-NL" altLang="nl-NL"/>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B895F166-94BF-4E5C-A1EA-EEA65C891E3A}"/>
              </a:ext>
            </a:extLst>
          </p:cNvPr>
          <p:cNvSpPr>
            <a:spLocks noGrp="1" noRot="1" noChangeAspect="1" noChangeArrowheads="1" noTextEdit="1"/>
          </p:cNvSpPr>
          <p:nvPr>
            <p:ph type="sldImg"/>
          </p:nvPr>
        </p:nvSpPr>
        <p:spPr>
          <a:ln/>
        </p:spPr>
      </p:sp>
      <p:sp>
        <p:nvSpPr>
          <p:cNvPr id="7171" name="Rectangle 3">
            <a:extLst>
              <a:ext uri="{FF2B5EF4-FFF2-40B4-BE49-F238E27FC236}">
                <a16:creationId xmlns:a16="http://schemas.microsoft.com/office/drawing/2014/main" id="{25FB54DE-D4D4-4095-AE1E-87060FBFC85C}"/>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nl-NL" altLang="nl-NL"/>
          </a:p>
        </p:txBody>
      </p:sp>
    </p:spTree>
    <p:extLst>
      <p:ext uri="{BB962C8B-B14F-4D97-AF65-F5344CB8AC3E}">
        <p14:creationId xmlns:p14="http://schemas.microsoft.com/office/powerpoint/2010/main" val="548130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FontTx/>
              <a:buNone/>
            </a:pPr>
            <a:endParaRPr lang="nl-NL" sz="1000" dirty="0">
              <a:latin typeface="+mn-lt"/>
              <a:sym typeface="Wingdings" panose="05000000000000000000" pitchFamily="2" charset="2"/>
            </a:endParaRPr>
          </a:p>
        </p:txBody>
      </p:sp>
      <p:sp>
        <p:nvSpPr>
          <p:cNvPr id="4" name="Tijdelijke aanduiding voor dianumm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1061D6-C405-49D9-AEC4-FF1CB91889C3}"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30508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3C2898-190E-D8E5-E04B-5389C879CA68}"/>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DE1EAD4-98F8-6130-9909-425AADBDA4B8}"/>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A72FB7F-0159-489B-3F77-47FF0856C607}"/>
              </a:ext>
            </a:extLst>
          </p:cNvPr>
          <p:cNvSpPr>
            <a:spLocks noGrp="1"/>
          </p:cNvSpPr>
          <p:nvPr>
            <p:ph type="body" idx="1"/>
          </p:nvPr>
        </p:nvSpPr>
        <p:spPr/>
        <p:txBody>
          <a:bodyPr/>
          <a:lstStyle/>
          <a:p>
            <a:pPr marL="0" indent="0">
              <a:buFontTx/>
              <a:buNone/>
            </a:pPr>
            <a:endParaRPr lang="nl-NL" sz="1000" dirty="0">
              <a:latin typeface="+mn-lt"/>
              <a:sym typeface="Wingdings" panose="05000000000000000000" pitchFamily="2" charset="2"/>
            </a:endParaRPr>
          </a:p>
        </p:txBody>
      </p:sp>
      <p:sp>
        <p:nvSpPr>
          <p:cNvPr id="4" name="Tijdelijke aanduiding voor dianummer 3">
            <a:extLst>
              <a:ext uri="{FF2B5EF4-FFF2-40B4-BE49-F238E27FC236}">
                <a16:creationId xmlns:a16="http://schemas.microsoft.com/office/drawing/2014/main" id="{7A1B6DA9-83E9-87FB-4A42-99A5B626D87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21061D6-C405-49D9-AEC4-FF1CB91889C3}"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0799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74DAEB-DC75-9FA2-97F2-490DD67E26D9}"/>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5B748DD1-9B1B-8E41-B62B-7C55EF51C18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FA8D1616-21BA-7755-E78E-0B96DDA6F932}"/>
              </a:ext>
            </a:extLst>
          </p:cNvPr>
          <p:cNvSpPr>
            <a:spLocks noGrp="1"/>
          </p:cNvSpPr>
          <p:nvPr>
            <p:ph type="dt" sz="half" idx="10"/>
          </p:nvPr>
        </p:nvSpPr>
        <p:spPr/>
        <p:txBody>
          <a:bodyPr/>
          <a:lstStyle/>
          <a:p>
            <a:fld id="{634EBACC-30A7-493C-BA90-A3243719A678}" type="datetimeFigureOut">
              <a:rPr lang="nl-NL" smtClean="0"/>
              <a:t>27-5-2025</a:t>
            </a:fld>
            <a:endParaRPr lang="nl-NL"/>
          </a:p>
        </p:txBody>
      </p:sp>
      <p:sp>
        <p:nvSpPr>
          <p:cNvPr id="5" name="Tijdelijke aanduiding voor voettekst 4">
            <a:extLst>
              <a:ext uri="{FF2B5EF4-FFF2-40B4-BE49-F238E27FC236}">
                <a16:creationId xmlns:a16="http://schemas.microsoft.com/office/drawing/2014/main" id="{82087968-B1A5-B111-50E9-D5EC2BCDBCF1}"/>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9530AEE7-0C51-2F9A-6DE0-AB1D4F9C71C8}"/>
              </a:ext>
            </a:extLst>
          </p:cNvPr>
          <p:cNvSpPr>
            <a:spLocks noGrp="1"/>
          </p:cNvSpPr>
          <p:nvPr>
            <p:ph type="sldNum" sz="quarter" idx="12"/>
          </p:nvPr>
        </p:nvSpPr>
        <p:spPr/>
        <p:txBody>
          <a:bodyPr/>
          <a:lstStyle/>
          <a:p>
            <a:fld id="{1F8330E4-DB32-4226-BBBB-62DC50AD5D0B}" type="slidenum">
              <a:rPr lang="nl-NL" smtClean="0"/>
              <a:t>‹nr.›</a:t>
            </a:fld>
            <a:endParaRPr lang="nl-NL"/>
          </a:p>
        </p:txBody>
      </p:sp>
    </p:spTree>
    <p:extLst>
      <p:ext uri="{BB962C8B-B14F-4D97-AF65-F5344CB8AC3E}">
        <p14:creationId xmlns:p14="http://schemas.microsoft.com/office/powerpoint/2010/main" val="28729051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62D27BC-0709-B720-41A4-B959941DC189}"/>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95506C65-67A1-532E-F629-381C2437363F}"/>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0E468D8-D3B6-3D51-DD84-4C4C6E861DC9}"/>
              </a:ext>
            </a:extLst>
          </p:cNvPr>
          <p:cNvSpPr>
            <a:spLocks noGrp="1"/>
          </p:cNvSpPr>
          <p:nvPr>
            <p:ph type="dt" sz="half" idx="10"/>
          </p:nvPr>
        </p:nvSpPr>
        <p:spPr/>
        <p:txBody>
          <a:bodyPr/>
          <a:lstStyle/>
          <a:p>
            <a:fld id="{634EBACC-30A7-493C-BA90-A3243719A678}" type="datetimeFigureOut">
              <a:rPr lang="nl-NL" smtClean="0"/>
              <a:t>27-5-2025</a:t>
            </a:fld>
            <a:endParaRPr lang="nl-NL"/>
          </a:p>
        </p:txBody>
      </p:sp>
      <p:sp>
        <p:nvSpPr>
          <p:cNvPr id="5" name="Tijdelijke aanduiding voor voettekst 4">
            <a:extLst>
              <a:ext uri="{FF2B5EF4-FFF2-40B4-BE49-F238E27FC236}">
                <a16:creationId xmlns:a16="http://schemas.microsoft.com/office/drawing/2014/main" id="{E327AC80-9FFC-D1D9-32FD-EDFD16B5114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EE7EA3F1-1C66-12B0-AF71-CEEEF08B17D7}"/>
              </a:ext>
            </a:extLst>
          </p:cNvPr>
          <p:cNvSpPr>
            <a:spLocks noGrp="1"/>
          </p:cNvSpPr>
          <p:nvPr>
            <p:ph type="sldNum" sz="quarter" idx="12"/>
          </p:nvPr>
        </p:nvSpPr>
        <p:spPr/>
        <p:txBody>
          <a:bodyPr/>
          <a:lstStyle/>
          <a:p>
            <a:fld id="{1F8330E4-DB32-4226-BBBB-62DC50AD5D0B}" type="slidenum">
              <a:rPr lang="nl-NL" smtClean="0"/>
              <a:t>‹nr.›</a:t>
            </a:fld>
            <a:endParaRPr lang="nl-NL"/>
          </a:p>
        </p:txBody>
      </p:sp>
    </p:spTree>
    <p:extLst>
      <p:ext uri="{BB962C8B-B14F-4D97-AF65-F5344CB8AC3E}">
        <p14:creationId xmlns:p14="http://schemas.microsoft.com/office/powerpoint/2010/main" val="765853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C9E02494-8F45-EE2B-5F4D-9120274B3453}"/>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8014FD0E-5857-EB22-8187-DB602DCFA149}"/>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4E0D8C36-FF8F-B7DC-CF40-536F5E79638B}"/>
              </a:ext>
            </a:extLst>
          </p:cNvPr>
          <p:cNvSpPr>
            <a:spLocks noGrp="1"/>
          </p:cNvSpPr>
          <p:nvPr>
            <p:ph type="dt" sz="half" idx="10"/>
          </p:nvPr>
        </p:nvSpPr>
        <p:spPr/>
        <p:txBody>
          <a:bodyPr/>
          <a:lstStyle/>
          <a:p>
            <a:fld id="{634EBACC-30A7-493C-BA90-A3243719A678}" type="datetimeFigureOut">
              <a:rPr lang="nl-NL" smtClean="0"/>
              <a:t>27-5-2025</a:t>
            </a:fld>
            <a:endParaRPr lang="nl-NL"/>
          </a:p>
        </p:txBody>
      </p:sp>
      <p:sp>
        <p:nvSpPr>
          <p:cNvPr id="5" name="Tijdelijke aanduiding voor voettekst 4">
            <a:extLst>
              <a:ext uri="{FF2B5EF4-FFF2-40B4-BE49-F238E27FC236}">
                <a16:creationId xmlns:a16="http://schemas.microsoft.com/office/drawing/2014/main" id="{FEEE121A-B28B-BEF5-1622-10C8CACC8067}"/>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D5F346DD-8076-71BF-34C9-2DE9EDE583FC}"/>
              </a:ext>
            </a:extLst>
          </p:cNvPr>
          <p:cNvSpPr>
            <a:spLocks noGrp="1"/>
          </p:cNvSpPr>
          <p:nvPr>
            <p:ph type="sldNum" sz="quarter" idx="12"/>
          </p:nvPr>
        </p:nvSpPr>
        <p:spPr/>
        <p:txBody>
          <a:bodyPr/>
          <a:lstStyle/>
          <a:p>
            <a:fld id="{1F8330E4-DB32-4226-BBBB-62DC50AD5D0B}" type="slidenum">
              <a:rPr lang="nl-NL" smtClean="0"/>
              <a:t>‹nr.›</a:t>
            </a:fld>
            <a:endParaRPr lang="nl-NL"/>
          </a:p>
        </p:txBody>
      </p:sp>
    </p:spTree>
    <p:extLst>
      <p:ext uri="{BB962C8B-B14F-4D97-AF65-F5344CB8AC3E}">
        <p14:creationId xmlns:p14="http://schemas.microsoft.com/office/powerpoint/2010/main" val="18921912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C7A22F-F2DC-544D-CEB4-852C7A7F6352}"/>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202F5C12-912B-93AE-0B04-F24EF1D77E7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AA38788D-55A4-A924-2B88-C9567B46229F}"/>
              </a:ext>
            </a:extLst>
          </p:cNvPr>
          <p:cNvSpPr>
            <a:spLocks noGrp="1"/>
          </p:cNvSpPr>
          <p:nvPr>
            <p:ph type="dt" sz="half" idx="10"/>
          </p:nvPr>
        </p:nvSpPr>
        <p:spPr/>
        <p:txBody>
          <a:bodyPr/>
          <a:lstStyle/>
          <a:p>
            <a:fld id="{FC88B5DE-5D46-456E-AE2E-A3D92DDC0A8F}" type="datetimeFigureOut">
              <a:rPr lang="nl-NL" smtClean="0"/>
              <a:t>27-5-2025</a:t>
            </a:fld>
            <a:endParaRPr lang="nl-NL"/>
          </a:p>
        </p:txBody>
      </p:sp>
      <p:sp>
        <p:nvSpPr>
          <p:cNvPr id="5" name="Tijdelijke aanduiding voor voettekst 4">
            <a:extLst>
              <a:ext uri="{FF2B5EF4-FFF2-40B4-BE49-F238E27FC236}">
                <a16:creationId xmlns:a16="http://schemas.microsoft.com/office/drawing/2014/main" id="{BC574167-4583-62F6-0821-16DC73DEE848}"/>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F297F24-1EFC-9E2B-3D5C-765DF7180867}"/>
              </a:ext>
            </a:extLst>
          </p:cNvPr>
          <p:cNvSpPr>
            <a:spLocks noGrp="1"/>
          </p:cNvSpPr>
          <p:nvPr>
            <p:ph type="sldNum" sz="quarter" idx="12"/>
          </p:nvPr>
        </p:nvSpPr>
        <p:spPr/>
        <p:txBody>
          <a:bodyPr/>
          <a:lstStyle/>
          <a:p>
            <a:fld id="{14621758-76F2-4A57-823E-878E3E7642EF}" type="slidenum">
              <a:rPr lang="nl-NL" smtClean="0"/>
              <a:t>‹nr.›</a:t>
            </a:fld>
            <a:endParaRPr lang="nl-NL"/>
          </a:p>
        </p:txBody>
      </p:sp>
    </p:spTree>
    <p:extLst>
      <p:ext uri="{BB962C8B-B14F-4D97-AF65-F5344CB8AC3E}">
        <p14:creationId xmlns:p14="http://schemas.microsoft.com/office/powerpoint/2010/main" val="36754658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AB22DA-C134-7BA6-20F6-4D121B7ED82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BBE87B3B-233E-3BE9-C204-3F41FC18FE86}"/>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E0A71DA8-288A-60E5-7DCE-8D3C7396F948}"/>
              </a:ext>
            </a:extLst>
          </p:cNvPr>
          <p:cNvSpPr>
            <a:spLocks noGrp="1"/>
          </p:cNvSpPr>
          <p:nvPr>
            <p:ph type="dt" sz="half" idx="10"/>
          </p:nvPr>
        </p:nvSpPr>
        <p:spPr/>
        <p:txBody>
          <a:bodyPr/>
          <a:lstStyle/>
          <a:p>
            <a:fld id="{FC88B5DE-5D46-456E-AE2E-A3D92DDC0A8F}" type="datetimeFigureOut">
              <a:rPr lang="nl-NL" smtClean="0"/>
              <a:t>27-5-2025</a:t>
            </a:fld>
            <a:endParaRPr lang="nl-NL"/>
          </a:p>
        </p:txBody>
      </p:sp>
      <p:sp>
        <p:nvSpPr>
          <p:cNvPr id="5" name="Tijdelijke aanduiding voor voettekst 4">
            <a:extLst>
              <a:ext uri="{FF2B5EF4-FFF2-40B4-BE49-F238E27FC236}">
                <a16:creationId xmlns:a16="http://schemas.microsoft.com/office/drawing/2014/main" id="{C490F7DB-6DA8-0025-5C8B-9C219DA991A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26380019-FE8F-819B-7CDF-03D1890FCA86}"/>
              </a:ext>
            </a:extLst>
          </p:cNvPr>
          <p:cNvSpPr>
            <a:spLocks noGrp="1"/>
          </p:cNvSpPr>
          <p:nvPr>
            <p:ph type="sldNum" sz="quarter" idx="12"/>
          </p:nvPr>
        </p:nvSpPr>
        <p:spPr/>
        <p:txBody>
          <a:bodyPr/>
          <a:lstStyle/>
          <a:p>
            <a:fld id="{14621758-76F2-4A57-823E-878E3E7642EF}" type="slidenum">
              <a:rPr lang="nl-NL" smtClean="0"/>
              <a:t>‹nr.›</a:t>
            </a:fld>
            <a:endParaRPr lang="nl-NL"/>
          </a:p>
        </p:txBody>
      </p:sp>
    </p:spTree>
    <p:extLst>
      <p:ext uri="{BB962C8B-B14F-4D97-AF65-F5344CB8AC3E}">
        <p14:creationId xmlns:p14="http://schemas.microsoft.com/office/powerpoint/2010/main" val="42329631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6392044-13E6-30A8-F605-368E6648CBA4}"/>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33164B95-F33D-5355-6211-1AE97AA4309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D31FA77F-E795-A752-7C43-A165560EEDAF}"/>
              </a:ext>
            </a:extLst>
          </p:cNvPr>
          <p:cNvSpPr>
            <a:spLocks noGrp="1"/>
          </p:cNvSpPr>
          <p:nvPr>
            <p:ph type="dt" sz="half" idx="10"/>
          </p:nvPr>
        </p:nvSpPr>
        <p:spPr/>
        <p:txBody>
          <a:bodyPr/>
          <a:lstStyle/>
          <a:p>
            <a:fld id="{FC88B5DE-5D46-456E-AE2E-A3D92DDC0A8F}" type="datetimeFigureOut">
              <a:rPr lang="nl-NL" smtClean="0"/>
              <a:t>27-5-2025</a:t>
            </a:fld>
            <a:endParaRPr lang="nl-NL"/>
          </a:p>
        </p:txBody>
      </p:sp>
      <p:sp>
        <p:nvSpPr>
          <p:cNvPr id="5" name="Tijdelijke aanduiding voor voettekst 4">
            <a:extLst>
              <a:ext uri="{FF2B5EF4-FFF2-40B4-BE49-F238E27FC236}">
                <a16:creationId xmlns:a16="http://schemas.microsoft.com/office/drawing/2014/main" id="{EDB6B747-3C98-27FA-11AD-B985669C5E7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B4D9DC1-6612-8B6D-6595-EF08E55646B8}"/>
              </a:ext>
            </a:extLst>
          </p:cNvPr>
          <p:cNvSpPr>
            <a:spLocks noGrp="1"/>
          </p:cNvSpPr>
          <p:nvPr>
            <p:ph type="sldNum" sz="quarter" idx="12"/>
          </p:nvPr>
        </p:nvSpPr>
        <p:spPr/>
        <p:txBody>
          <a:bodyPr/>
          <a:lstStyle/>
          <a:p>
            <a:fld id="{14621758-76F2-4A57-823E-878E3E7642EF}" type="slidenum">
              <a:rPr lang="nl-NL" smtClean="0"/>
              <a:t>‹nr.›</a:t>
            </a:fld>
            <a:endParaRPr lang="nl-NL"/>
          </a:p>
        </p:txBody>
      </p:sp>
    </p:spTree>
    <p:extLst>
      <p:ext uri="{BB962C8B-B14F-4D97-AF65-F5344CB8AC3E}">
        <p14:creationId xmlns:p14="http://schemas.microsoft.com/office/powerpoint/2010/main" val="38726755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299E35A-EECB-5A97-AAE0-0058FF13EA9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9488EECE-3E0A-03F1-6D63-7A46164F5EB7}"/>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E7AD96AE-E46A-052D-65D4-F4991DBC859A}"/>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B8824B51-1CA6-476C-1A2A-99AD3C688B7A}"/>
              </a:ext>
            </a:extLst>
          </p:cNvPr>
          <p:cNvSpPr>
            <a:spLocks noGrp="1"/>
          </p:cNvSpPr>
          <p:nvPr>
            <p:ph type="dt" sz="half" idx="10"/>
          </p:nvPr>
        </p:nvSpPr>
        <p:spPr/>
        <p:txBody>
          <a:bodyPr/>
          <a:lstStyle/>
          <a:p>
            <a:fld id="{FC88B5DE-5D46-456E-AE2E-A3D92DDC0A8F}" type="datetimeFigureOut">
              <a:rPr lang="nl-NL" smtClean="0"/>
              <a:t>27-5-2025</a:t>
            </a:fld>
            <a:endParaRPr lang="nl-NL"/>
          </a:p>
        </p:txBody>
      </p:sp>
      <p:sp>
        <p:nvSpPr>
          <p:cNvPr id="6" name="Tijdelijke aanduiding voor voettekst 5">
            <a:extLst>
              <a:ext uri="{FF2B5EF4-FFF2-40B4-BE49-F238E27FC236}">
                <a16:creationId xmlns:a16="http://schemas.microsoft.com/office/drawing/2014/main" id="{39DE165B-1E37-0194-60FE-7EC2E001422B}"/>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7BD3B46D-1276-DBB9-35BE-555A5E335885}"/>
              </a:ext>
            </a:extLst>
          </p:cNvPr>
          <p:cNvSpPr>
            <a:spLocks noGrp="1"/>
          </p:cNvSpPr>
          <p:nvPr>
            <p:ph type="sldNum" sz="quarter" idx="12"/>
          </p:nvPr>
        </p:nvSpPr>
        <p:spPr/>
        <p:txBody>
          <a:bodyPr/>
          <a:lstStyle/>
          <a:p>
            <a:fld id="{14621758-76F2-4A57-823E-878E3E7642EF}" type="slidenum">
              <a:rPr lang="nl-NL" smtClean="0"/>
              <a:t>‹nr.›</a:t>
            </a:fld>
            <a:endParaRPr lang="nl-NL"/>
          </a:p>
        </p:txBody>
      </p:sp>
    </p:spTree>
    <p:extLst>
      <p:ext uri="{BB962C8B-B14F-4D97-AF65-F5344CB8AC3E}">
        <p14:creationId xmlns:p14="http://schemas.microsoft.com/office/powerpoint/2010/main" val="604907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7D06B2-7B95-06DC-BD56-76539BDB4ABC}"/>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95BD7C22-2131-1035-3297-B2DD2A0992C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64CD6FAE-AF0F-CAB2-5C29-0BA55671F3E7}"/>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C018E35B-FA9D-D005-AA82-9C6AE9AE7C9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5FFA7215-9EF3-B9EB-D317-D0C8A67511BD}"/>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99A01A59-5FC9-9EA1-F25B-F8BDFE42A565}"/>
              </a:ext>
            </a:extLst>
          </p:cNvPr>
          <p:cNvSpPr>
            <a:spLocks noGrp="1"/>
          </p:cNvSpPr>
          <p:nvPr>
            <p:ph type="dt" sz="half" idx="10"/>
          </p:nvPr>
        </p:nvSpPr>
        <p:spPr/>
        <p:txBody>
          <a:bodyPr/>
          <a:lstStyle/>
          <a:p>
            <a:fld id="{FC88B5DE-5D46-456E-AE2E-A3D92DDC0A8F}" type="datetimeFigureOut">
              <a:rPr lang="nl-NL" smtClean="0"/>
              <a:t>27-5-2025</a:t>
            </a:fld>
            <a:endParaRPr lang="nl-NL"/>
          </a:p>
        </p:txBody>
      </p:sp>
      <p:sp>
        <p:nvSpPr>
          <p:cNvPr id="8" name="Tijdelijke aanduiding voor voettekst 7">
            <a:extLst>
              <a:ext uri="{FF2B5EF4-FFF2-40B4-BE49-F238E27FC236}">
                <a16:creationId xmlns:a16="http://schemas.microsoft.com/office/drawing/2014/main" id="{686B9DB1-F6DE-8A14-07A2-E8D8427F6534}"/>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CBB0039D-08E6-18CD-C9AD-D27092B3BB72}"/>
              </a:ext>
            </a:extLst>
          </p:cNvPr>
          <p:cNvSpPr>
            <a:spLocks noGrp="1"/>
          </p:cNvSpPr>
          <p:nvPr>
            <p:ph type="sldNum" sz="quarter" idx="12"/>
          </p:nvPr>
        </p:nvSpPr>
        <p:spPr/>
        <p:txBody>
          <a:bodyPr/>
          <a:lstStyle/>
          <a:p>
            <a:fld id="{14621758-76F2-4A57-823E-878E3E7642EF}" type="slidenum">
              <a:rPr lang="nl-NL" smtClean="0"/>
              <a:t>‹nr.›</a:t>
            </a:fld>
            <a:endParaRPr lang="nl-NL"/>
          </a:p>
        </p:txBody>
      </p:sp>
    </p:spTree>
    <p:extLst>
      <p:ext uri="{BB962C8B-B14F-4D97-AF65-F5344CB8AC3E}">
        <p14:creationId xmlns:p14="http://schemas.microsoft.com/office/powerpoint/2010/main" val="25117439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4D188A-32A4-A313-FDDE-820ABB3F34B7}"/>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DD7CE8F8-BB8B-3356-71F7-8D320DFB57CA}"/>
              </a:ext>
            </a:extLst>
          </p:cNvPr>
          <p:cNvSpPr>
            <a:spLocks noGrp="1"/>
          </p:cNvSpPr>
          <p:nvPr>
            <p:ph type="dt" sz="half" idx="10"/>
          </p:nvPr>
        </p:nvSpPr>
        <p:spPr/>
        <p:txBody>
          <a:bodyPr/>
          <a:lstStyle/>
          <a:p>
            <a:fld id="{FC88B5DE-5D46-456E-AE2E-A3D92DDC0A8F}" type="datetimeFigureOut">
              <a:rPr lang="nl-NL" smtClean="0"/>
              <a:t>27-5-2025</a:t>
            </a:fld>
            <a:endParaRPr lang="nl-NL"/>
          </a:p>
        </p:txBody>
      </p:sp>
      <p:sp>
        <p:nvSpPr>
          <p:cNvPr id="4" name="Tijdelijke aanduiding voor voettekst 3">
            <a:extLst>
              <a:ext uri="{FF2B5EF4-FFF2-40B4-BE49-F238E27FC236}">
                <a16:creationId xmlns:a16="http://schemas.microsoft.com/office/drawing/2014/main" id="{8C52ED12-098A-E85A-8427-62936EA75B8F}"/>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0AF4A5ED-6A9A-33C3-3139-B0886B43024E}"/>
              </a:ext>
            </a:extLst>
          </p:cNvPr>
          <p:cNvSpPr>
            <a:spLocks noGrp="1"/>
          </p:cNvSpPr>
          <p:nvPr>
            <p:ph type="sldNum" sz="quarter" idx="12"/>
          </p:nvPr>
        </p:nvSpPr>
        <p:spPr/>
        <p:txBody>
          <a:bodyPr/>
          <a:lstStyle/>
          <a:p>
            <a:fld id="{14621758-76F2-4A57-823E-878E3E7642EF}" type="slidenum">
              <a:rPr lang="nl-NL" smtClean="0"/>
              <a:t>‹nr.›</a:t>
            </a:fld>
            <a:endParaRPr lang="nl-NL"/>
          </a:p>
        </p:txBody>
      </p:sp>
    </p:spTree>
    <p:extLst>
      <p:ext uri="{BB962C8B-B14F-4D97-AF65-F5344CB8AC3E}">
        <p14:creationId xmlns:p14="http://schemas.microsoft.com/office/powerpoint/2010/main" val="9512954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B7975481-7A1E-A183-44D8-48AC9F7340BC}"/>
              </a:ext>
            </a:extLst>
          </p:cNvPr>
          <p:cNvSpPr>
            <a:spLocks noGrp="1"/>
          </p:cNvSpPr>
          <p:nvPr>
            <p:ph type="dt" sz="half" idx="10"/>
          </p:nvPr>
        </p:nvSpPr>
        <p:spPr/>
        <p:txBody>
          <a:bodyPr/>
          <a:lstStyle/>
          <a:p>
            <a:fld id="{FC88B5DE-5D46-456E-AE2E-A3D92DDC0A8F}" type="datetimeFigureOut">
              <a:rPr lang="nl-NL" smtClean="0"/>
              <a:t>27-5-2025</a:t>
            </a:fld>
            <a:endParaRPr lang="nl-NL"/>
          </a:p>
        </p:txBody>
      </p:sp>
      <p:sp>
        <p:nvSpPr>
          <p:cNvPr id="3" name="Tijdelijke aanduiding voor voettekst 2">
            <a:extLst>
              <a:ext uri="{FF2B5EF4-FFF2-40B4-BE49-F238E27FC236}">
                <a16:creationId xmlns:a16="http://schemas.microsoft.com/office/drawing/2014/main" id="{F51CB591-61A7-C367-5BC2-0CCB121F483D}"/>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389341F4-6A68-07B7-5AB9-6488EF7CB861}"/>
              </a:ext>
            </a:extLst>
          </p:cNvPr>
          <p:cNvSpPr>
            <a:spLocks noGrp="1"/>
          </p:cNvSpPr>
          <p:nvPr>
            <p:ph type="sldNum" sz="quarter" idx="12"/>
          </p:nvPr>
        </p:nvSpPr>
        <p:spPr/>
        <p:txBody>
          <a:bodyPr/>
          <a:lstStyle/>
          <a:p>
            <a:fld id="{14621758-76F2-4A57-823E-878E3E7642EF}" type="slidenum">
              <a:rPr lang="nl-NL" smtClean="0"/>
              <a:t>‹nr.›</a:t>
            </a:fld>
            <a:endParaRPr lang="nl-NL"/>
          </a:p>
        </p:txBody>
      </p:sp>
    </p:spTree>
    <p:extLst>
      <p:ext uri="{BB962C8B-B14F-4D97-AF65-F5344CB8AC3E}">
        <p14:creationId xmlns:p14="http://schemas.microsoft.com/office/powerpoint/2010/main" val="38974401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C15328-E071-397C-67E4-89C75D8F6D2F}"/>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425DBBE3-1B5F-9D77-82EF-BBCCFC2D1C4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65241848-8BF9-C999-E82F-8901F04AAD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97FD8674-41CB-CCFE-2210-39F0151AA02F}"/>
              </a:ext>
            </a:extLst>
          </p:cNvPr>
          <p:cNvSpPr>
            <a:spLocks noGrp="1"/>
          </p:cNvSpPr>
          <p:nvPr>
            <p:ph type="dt" sz="half" idx="10"/>
          </p:nvPr>
        </p:nvSpPr>
        <p:spPr/>
        <p:txBody>
          <a:bodyPr/>
          <a:lstStyle/>
          <a:p>
            <a:fld id="{FC88B5DE-5D46-456E-AE2E-A3D92DDC0A8F}" type="datetimeFigureOut">
              <a:rPr lang="nl-NL" smtClean="0"/>
              <a:t>27-5-2025</a:t>
            </a:fld>
            <a:endParaRPr lang="nl-NL"/>
          </a:p>
        </p:txBody>
      </p:sp>
      <p:sp>
        <p:nvSpPr>
          <p:cNvPr id="6" name="Tijdelijke aanduiding voor voettekst 5">
            <a:extLst>
              <a:ext uri="{FF2B5EF4-FFF2-40B4-BE49-F238E27FC236}">
                <a16:creationId xmlns:a16="http://schemas.microsoft.com/office/drawing/2014/main" id="{214D417A-57A4-FC3C-400E-CC85128CA858}"/>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71C3FB8B-B88E-763A-7BFA-81608C463C2E}"/>
              </a:ext>
            </a:extLst>
          </p:cNvPr>
          <p:cNvSpPr>
            <a:spLocks noGrp="1"/>
          </p:cNvSpPr>
          <p:nvPr>
            <p:ph type="sldNum" sz="quarter" idx="12"/>
          </p:nvPr>
        </p:nvSpPr>
        <p:spPr/>
        <p:txBody>
          <a:bodyPr/>
          <a:lstStyle/>
          <a:p>
            <a:fld id="{14621758-76F2-4A57-823E-878E3E7642EF}" type="slidenum">
              <a:rPr lang="nl-NL" smtClean="0"/>
              <a:t>‹nr.›</a:t>
            </a:fld>
            <a:endParaRPr lang="nl-NL"/>
          </a:p>
        </p:txBody>
      </p:sp>
    </p:spTree>
    <p:extLst>
      <p:ext uri="{BB962C8B-B14F-4D97-AF65-F5344CB8AC3E}">
        <p14:creationId xmlns:p14="http://schemas.microsoft.com/office/powerpoint/2010/main" val="17232825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169D4A1-9FBE-2264-F7A0-A508E1E17BB7}"/>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F4FA9A6A-11B6-32E3-BDA9-C639C0A0DCA1}"/>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BB93B8B-E29B-9229-8433-4C78144DBD18}"/>
              </a:ext>
            </a:extLst>
          </p:cNvPr>
          <p:cNvSpPr>
            <a:spLocks noGrp="1"/>
          </p:cNvSpPr>
          <p:nvPr>
            <p:ph type="dt" sz="half" idx="10"/>
          </p:nvPr>
        </p:nvSpPr>
        <p:spPr/>
        <p:txBody>
          <a:bodyPr/>
          <a:lstStyle/>
          <a:p>
            <a:fld id="{634EBACC-30A7-493C-BA90-A3243719A678}" type="datetimeFigureOut">
              <a:rPr lang="nl-NL" smtClean="0"/>
              <a:t>27-5-2025</a:t>
            </a:fld>
            <a:endParaRPr lang="nl-NL"/>
          </a:p>
        </p:txBody>
      </p:sp>
      <p:sp>
        <p:nvSpPr>
          <p:cNvPr id="5" name="Tijdelijke aanduiding voor voettekst 4">
            <a:extLst>
              <a:ext uri="{FF2B5EF4-FFF2-40B4-BE49-F238E27FC236}">
                <a16:creationId xmlns:a16="http://schemas.microsoft.com/office/drawing/2014/main" id="{55E809C3-C2A5-4119-0FF9-EBF2D5BFCD56}"/>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66A82B8-8A45-17AB-C0ED-5BA39C76E1D7}"/>
              </a:ext>
            </a:extLst>
          </p:cNvPr>
          <p:cNvSpPr>
            <a:spLocks noGrp="1"/>
          </p:cNvSpPr>
          <p:nvPr>
            <p:ph type="sldNum" sz="quarter" idx="12"/>
          </p:nvPr>
        </p:nvSpPr>
        <p:spPr/>
        <p:txBody>
          <a:bodyPr/>
          <a:lstStyle/>
          <a:p>
            <a:fld id="{1F8330E4-DB32-4226-BBBB-62DC50AD5D0B}" type="slidenum">
              <a:rPr lang="nl-NL" smtClean="0"/>
              <a:t>‹nr.›</a:t>
            </a:fld>
            <a:endParaRPr lang="nl-NL"/>
          </a:p>
        </p:txBody>
      </p:sp>
    </p:spTree>
    <p:extLst>
      <p:ext uri="{BB962C8B-B14F-4D97-AF65-F5344CB8AC3E}">
        <p14:creationId xmlns:p14="http://schemas.microsoft.com/office/powerpoint/2010/main" val="162938639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7FB8EF-CDFF-CEF8-F515-2297C088823C}"/>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52DE1776-53F8-08FF-37B0-F8687CE714D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B924D4A3-AF80-F189-5E49-6027CD2659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2BD862CA-B7CF-C2BB-AB69-EDD7F8C17CB9}"/>
              </a:ext>
            </a:extLst>
          </p:cNvPr>
          <p:cNvSpPr>
            <a:spLocks noGrp="1"/>
          </p:cNvSpPr>
          <p:nvPr>
            <p:ph type="dt" sz="half" idx="10"/>
          </p:nvPr>
        </p:nvSpPr>
        <p:spPr/>
        <p:txBody>
          <a:bodyPr/>
          <a:lstStyle/>
          <a:p>
            <a:fld id="{FC88B5DE-5D46-456E-AE2E-A3D92DDC0A8F}" type="datetimeFigureOut">
              <a:rPr lang="nl-NL" smtClean="0"/>
              <a:t>27-5-2025</a:t>
            </a:fld>
            <a:endParaRPr lang="nl-NL"/>
          </a:p>
        </p:txBody>
      </p:sp>
      <p:sp>
        <p:nvSpPr>
          <p:cNvPr id="6" name="Tijdelijke aanduiding voor voettekst 5">
            <a:extLst>
              <a:ext uri="{FF2B5EF4-FFF2-40B4-BE49-F238E27FC236}">
                <a16:creationId xmlns:a16="http://schemas.microsoft.com/office/drawing/2014/main" id="{8AF8902E-C397-1B27-7F3F-88CF97A590B2}"/>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56BCA716-DFC5-E7F0-0E24-A8C609D8E8E6}"/>
              </a:ext>
            </a:extLst>
          </p:cNvPr>
          <p:cNvSpPr>
            <a:spLocks noGrp="1"/>
          </p:cNvSpPr>
          <p:nvPr>
            <p:ph type="sldNum" sz="quarter" idx="12"/>
          </p:nvPr>
        </p:nvSpPr>
        <p:spPr/>
        <p:txBody>
          <a:bodyPr/>
          <a:lstStyle/>
          <a:p>
            <a:fld id="{14621758-76F2-4A57-823E-878E3E7642EF}" type="slidenum">
              <a:rPr lang="nl-NL" smtClean="0"/>
              <a:t>‹nr.›</a:t>
            </a:fld>
            <a:endParaRPr lang="nl-NL"/>
          </a:p>
        </p:txBody>
      </p:sp>
    </p:spTree>
    <p:extLst>
      <p:ext uri="{BB962C8B-B14F-4D97-AF65-F5344CB8AC3E}">
        <p14:creationId xmlns:p14="http://schemas.microsoft.com/office/powerpoint/2010/main" val="28698744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F9727F6-2B90-697D-C1FD-774169F356EF}"/>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E78AB3F8-F16A-32C4-9E1D-D839256A39C0}"/>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B2F880E-00E1-FA61-A150-B5572623B880}"/>
              </a:ext>
            </a:extLst>
          </p:cNvPr>
          <p:cNvSpPr>
            <a:spLocks noGrp="1"/>
          </p:cNvSpPr>
          <p:nvPr>
            <p:ph type="dt" sz="half" idx="10"/>
          </p:nvPr>
        </p:nvSpPr>
        <p:spPr/>
        <p:txBody>
          <a:bodyPr/>
          <a:lstStyle/>
          <a:p>
            <a:fld id="{FC88B5DE-5D46-456E-AE2E-A3D92DDC0A8F}" type="datetimeFigureOut">
              <a:rPr lang="nl-NL" smtClean="0"/>
              <a:t>27-5-2025</a:t>
            </a:fld>
            <a:endParaRPr lang="nl-NL"/>
          </a:p>
        </p:txBody>
      </p:sp>
      <p:sp>
        <p:nvSpPr>
          <p:cNvPr id="5" name="Tijdelijke aanduiding voor voettekst 4">
            <a:extLst>
              <a:ext uri="{FF2B5EF4-FFF2-40B4-BE49-F238E27FC236}">
                <a16:creationId xmlns:a16="http://schemas.microsoft.com/office/drawing/2014/main" id="{E618DE68-9996-DD86-6582-65101A72F0C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60C42657-A430-7EE2-E43D-A063F89E89CB}"/>
              </a:ext>
            </a:extLst>
          </p:cNvPr>
          <p:cNvSpPr>
            <a:spLocks noGrp="1"/>
          </p:cNvSpPr>
          <p:nvPr>
            <p:ph type="sldNum" sz="quarter" idx="12"/>
          </p:nvPr>
        </p:nvSpPr>
        <p:spPr/>
        <p:txBody>
          <a:bodyPr/>
          <a:lstStyle/>
          <a:p>
            <a:fld id="{14621758-76F2-4A57-823E-878E3E7642EF}" type="slidenum">
              <a:rPr lang="nl-NL" smtClean="0"/>
              <a:t>‹nr.›</a:t>
            </a:fld>
            <a:endParaRPr lang="nl-NL"/>
          </a:p>
        </p:txBody>
      </p:sp>
    </p:spTree>
    <p:extLst>
      <p:ext uri="{BB962C8B-B14F-4D97-AF65-F5344CB8AC3E}">
        <p14:creationId xmlns:p14="http://schemas.microsoft.com/office/powerpoint/2010/main" val="1927942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F4FED9B8-4359-370A-3352-20C8CA3A1D33}"/>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C936548F-5B6B-BDA1-36F6-7474815F5CF9}"/>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B1D3FC6-3AE0-F4CF-367B-A878A6BB01A4}"/>
              </a:ext>
            </a:extLst>
          </p:cNvPr>
          <p:cNvSpPr>
            <a:spLocks noGrp="1"/>
          </p:cNvSpPr>
          <p:nvPr>
            <p:ph type="dt" sz="half" idx="10"/>
          </p:nvPr>
        </p:nvSpPr>
        <p:spPr/>
        <p:txBody>
          <a:bodyPr/>
          <a:lstStyle/>
          <a:p>
            <a:fld id="{FC88B5DE-5D46-456E-AE2E-A3D92DDC0A8F}" type="datetimeFigureOut">
              <a:rPr lang="nl-NL" smtClean="0"/>
              <a:t>27-5-2025</a:t>
            </a:fld>
            <a:endParaRPr lang="nl-NL"/>
          </a:p>
        </p:txBody>
      </p:sp>
      <p:sp>
        <p:nvSpPr>
          <p:cNvPr id="5" name="Tijdelijke aanduiding voor voettekst 4">
            <a:extLst>
              <a:ext uri="{FF2B5EF4-FFF2-40B4-BE49-F238E27FC236}">
                <a16:creationId xmlns:a16="http://schemas.microsoft.com/office/drawing/2014/main" id="{54392D51-643A-86A2-359B-C35AA2F36903}"/>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15E4CA3-8C18-E2D2-C374-89F7D5C0C0F3}"/>
              </a:ext>
            </a:extLst>
          </p:cNvPr>
          <p:cNvSpPr>
            <a:spLocks noGrp="1"/>
          </p:cNvSpPr>
          <p:nvPr>
            <p:ph type="sldNum" sz="quarter" idx="12"/>
          </p:nvPr>
        </p:nvSpPr>
        <p:spPr/>
        <p:txBody>
          <a:bodyPr/>
          <a:lstStyle/>
          <a:p>
            <a:fld id="{14621758-76F2-4A57-823E-878E3E7642EF}" type="slidenum">
              <a:rPr lang="nl-NL" smtClean="0"/>
              <a:t>‹nr.›</a:t>
            </a:fld>
            <a:endParaRPr lang="nl-NL"/>
          </a:p>
        </p:txBody>
      </p:sp>
    </p:spTree>
    <p:extLst>
      <p:ext uri="{BB962C8B-B14F-4D97-AF65-F5344CB8AC3E}">
        <p14:creationId xmlns:p14="http://schemas.microsoft.com/office/powerpoint/2010/main" val="5968040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E2DE85-DDB6-EA72-8632-20A453AC505E}"/>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AED4460B-D48F-26CD-4F29-5C5319F2CE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3191E847-C8F9-DA5B-CBE3-1654DA56F548}"/>
              </a:ext>
            </a:extLst>
          </p:cNvPr>
          <p:cNvSpPr>
            <a:spLocks noGrp="1"/>
          </p:cNvSpPr>
          <p:nvPr>
            <p:ph type="dt" sz="half" idx="10"/>
          </p:nvPr>
        </p:nvSpPr>
        <p:spPr/>
        <p:txBody>
          <a:bodyPr/>
          <a:lstStyle/>
          <a:p>
            <a:fld id="{90BA7B7F-DD44-4FDA-9FF9-C4BA5F86B366}" type="datetimeFigureOut">
              <a:rPr lang="nl-NL" smtClean="0"/>
              <a:t>27-5-2025</a:t>
            </a:fld>
            <a:endParaRPr lang="nl-NL"/>
          </a:p>
        </p:txBody>
      </p:sp>
      <p:sp>
        <p:nvSpPr>
          <p:cNvPr id="5" name="Tijdelijke aanduiding voor voettekst 4">
            <a:extLst>
              <a:ext uri="{FF2B5EF4-FFF2-40B4-BE49-F238E27FC236}">
                <a16:creationId xmlns:a16="http://schemas.microsoft.com/office/drawing/2014/main" id="{30B85F46-9658-C9CA-EA45-4460AA736902}"/>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5B54FC95-079C-DB7F-F19A-14BFB2CE0C7C}"/>
              </a:ext>
            </a:extLst>
          </p:cNvPr>
          <p:cNvSpPr>
            <a:spLocks noGrp="1"/>
          </p:cNvSpPr>
          <p:nvPr>
            <p:ph type="sldNum" sz="quarter" idx="12"/>
          </p:nvPr>
        </p:nvSpPr>
        <p:spPr/>
        <p:txBody>
          <a:bodyPr/>
          <a:lstStyle/>
          <a:p>
            <a:fld id="{86FDEEB6-C0D9-47E3-BE50-CC8A49E4FB1C}" type="slidenum">
              <a:rPr lang="nl-NL" smtClean="0"/>
              <a:t>‹nr.›</a:t>
            </a:fld>
            <a:endParaRPr lang="nl-NL"/>
          </a:p>
        </p:txBody>
      </p:sp>
    </p:spTree>
    <p:extLst>
      <p:ext uri="{BB962C8B-B14F-4D97-AF65-F5344CB8AC3E}">
        <p14:creationId xmlns:p14="http://schemas.microsoft.com/office/powerpoint/2010/main" val="27780189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45711A-A730-1545-2A5B-3536C1DF1DF8}"/>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E9DFA2B2-EC4B-7E69-600F-81B4CED4EB42}"/>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53D715AE-7113-9926-1CC6-9B33A708A95B}"/>
              </a:ext>
            </a:extLst>
          </p:cNvPr>
          <p:cNvSpPr>
            <a:spLocks noGrp="1"/>
          </p:cNvSpPr>
          <p:nvPr>
            <p:ph type="dt" sz="half" idx="10"/>
          </p:nvPr>
        </p:nvSpPr>
        <p:spPr/>
        <p:txBody>
          <a:bodyPr/>
          <a:lstStyle/>
          <a:p>
            <a:fld id="{90BA7B7F-DD44-4FDA-9FF9-C4BA5F86B366}" type="datetimeFigureOut">
              <a:rPr lang="nl-NL" smtClean="0"/>
              <a:t>27-5-2025</a:t>
            </a:fld>
            <a:endParaRPr lang="nl-NL"/>
          </a:p>
        </p:txBody>
      </p:sp>
      <p:sp>
        <p:nvSpPr>
          <p:cNvPr id="5" name="Tijdelijke aanduiding voor voettekst 4">
            <a:extLst>
              <a:ext uri="{FF2B5EF4-FFF2-40B4-BE49-F238E27FC236}">
                <a16:creationId xmlns:a16="http://schemas.microsoft.com/office/drawing/2014/main" id="{F411EFE6-EC27-CCC9-06EB-7B71C32CFEC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780672E4-28E7-674D-6DD0-286D25F31F1D}"/>
              </a:ext>
            </a:extLst>
          </p:cNvPr>
          <p:cNvSpPr>
            <a:spLocks noGrp="1"/>
          </p:cNvSpPr>
          <p:nvPr>
            <p:ph type="sldNum" sz="quarter" idx="12"/>
          </p:nvPr>
        </p:nvSpPr>
        <p:spPr/>
        <p:txBody>
          <a:bodyPr/>
          <a:lstStyle/>
          <a:p>
            <a:fld id="{86FDEEB6-C0D9-47E3-BE50-CC8A49E4FB1C}" type="slidenum">
              <a:rPr lang="nl-NL" smtClean="0"/>
              <a:t>‹nr.›</a:t>
            </a:fld>
            <a:endParaRPr lang="nl-NL"/>
          </a:p>
        </p:txBody>
      </p:sp>
    </p:spTree>
    <p:extLst>
      <p:ext uri="{BB962C8B-B14F-4D97-AF65-F5344CB8AC3E}">
        <p14:creationId xmlns:p14="http://schemas.microsoft.com/office/powerpoint/2010/main" val="34617803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7AC331-8D24-E664-038B-E103669DE993}"/>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10E67000-686F-4332-6A93-46ADC70876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7AAA6584-93C5-0494-A227-00D3AE42A9F8}"/>
              </a:ext>
            </a:extLst>
          </p:cNvPr>
          <p:cNvSpPr>
            <a:spLocks noGrp="1"/>
          </p:cNvSpPr>
          <p:nvPr>
            <p:ph type="dt" sz="half" idx="10"/>
          </p:nvPr>
        </p:nvSpPr>
        <p:spPr/>
        <p:txBody>
          <a:bodyPr/>
          <a:lstStyle/>
          <a:p>
            <a:fld id="{90BA7B7F-DD44-4FDA-9FF9-C4BA5F86B366}" type="datetimeFigureOut">
              <a:rPr lang="nl-NL" smtClean="0"/>
              <a:t>27-5-2025</a:t>
            </a:fld>
            <a:endParaRPr lang="nl-NL"/>
          </a:p>
        </p:txBody>
      </p:sp>
      <p:sp>
        <p:nvSpPr>
          <p:cNvPr id="5" name="Tijdelijke aanduiding voor voettekst 4">
            <a:extLst>
              <a:ext uri="{FF2B5EF4-FFF2-40B4-BE49-F238E27FC236}">
                <a16:creationId xmlns:a16="http://schemas.microsoft.com/office/drawing/2014/main" id="{DAA28D05-B294-6C37-ED77-6120C9C8235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CCD3896E-CB14-1EDD-4A3B-BA5E238EFAE0}"/>
              </a:ext>
            </a:extLst>
          </p:cNvPr>
          <p:cNvSpPr>
            <a:spLocks noGrp="1"/>
          </p:cNvSpPr>
          <p:nvPr>
            <p:ph type="sldNum" sz="quarter" idx="12"/>
          </p:nvPr>
        </p:nvSpPr>
        <p:spPr/>
        <p:txBody>
          <a:bodyPr/>
          <a:lstStyle/>
          <a:p>
            <a:fld id="{86FDEEB6-C0D9-47E3-BE50-CC8A49E4FB1C}" type="slidenum">
              <a:rPr lang="nl-NL" smtClean="0"/>
              <a:t>‹nr.›</a:t>
            </a:fld>
            <a:endParaRPr lang="nl-NL"/>
          </a:p>
        </p:txBody>
      </p:sp>
    </p:spTree>
    <p:extLst>
      <p:ext uri="{BB962C8B-B14F-4D97-AF65-F5344CB8AC3E}">
        <p14:creationId xmlns:p14="http://schemas.microsoft.com/office/powerpoint/2010/main" val="33595944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210F826-E444-A171-80C1-CCC5BE8FC0ED}"/>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38736ABF-5B2E-9206-D165-ABEBAE143E3A}"/>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B3F19F4D-B8BA-DDE9-B28C-411E9AA6ACB8}"/>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865F0FFB-58F1-EF3E-D882-5CE90AB79755}"/>
              </a:ext>
            </a:extLst>
          </p:cNvPr>
          <p:cNvSpPr>
            <a:spLocks noGrp="1"/>
          </p:cNvSpPr>
          <p:nvPr>
            <p:ph type="dt" sz="half" idx="10"/>
          </p:nvPr>
        </p:nvSpPr>
        <p:spPr/>
        <p:txBody>
          <a:bodyPr/>
          <a:lstStyle/>
          <a:p>
            <a:fld id="{90BA7B7F-DD44-4FDA-9FF9-C4BA5F86B366}" type="datetimeFigureOut">
              <a:rPr lang="nl-NL" smtClean="0"/>
              <a:t>27-5-2025</a:t>
            </a:fld>
            <a:endParaRPr lang="nl-NL"/>
          </a:p>
        </p:txBody>
      </p:sp>
      <p:sp>
        <p:nvSpPr>
          <p:cNvPr id="6" name="Tijdelijke aanduiding voor voettekst 5">
            <a:extLst>
              <a:ext uri="{FF2B5EF4-FFF2-40B4-BE49-F238E27FC236}">
                <a16:creationId xmlns:a16="http://schemas.microsoft.com/office/drawing/2014/main" id="{6633AC9D-6185-D0EF-9A16-1E14D3DDFD3B}"/>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7FEF627A-D91E-3495-B2DB-D342CD16FABB}"/>
              </a:ext>
            </a:extLst>
          </p:cNvPr>
          <p:cNvSpPr>
            <a:spLocks noGrp="1"/>
          </p:cNvSpPr>
          <p:nvPr>
            <p:ph type="sldNum" sz="quarter" idx="12"/>
          </p:nvPr>
        </p:nvSpPr>
        <p:spPr/>
        <p:txBody>
          <a:bodyPr/>
          <a:lstStyle/>
          <a:p>
            <a:fld id="{86FDEEB6-C0D9-47E3-BE50-CC8A49E4FB1C}" type="slidenum">
              <a:rPr lang="nl-NL" smtClean="0"/>
              <a:t>‹nr.›</a:t>
            </a:fld>
            <a:endParaRPr lang="nl-NL"/>
          </a:p>
        </p:txBody>
      </p:sp>
    </p:spTree>
    <p:extLst>
      <p:ext uri="{BB962C8B-B14F-4D97-AF65-F5344CB8AC3E}">
        <p14:creationId xmlns:p14="http://schemas.microsoft.com/office/powerpoint/2010/main" val="683374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9764098-F6EE-25D4-A771-BE2F5CD7893A}"/>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87F70824-3026-EB2E-F896-591BA08C014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939573E8-8160-F472-05E8-7DC682E9789E}"/>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9CEB3C3B-2922-7683-4AC3-E3F49B94913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7205879E-9466-4E22-406C-2B2B3A856417}"/>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804D901B-29D8-B43C-9C60-9793B373B335}"/>
              </a:ext>
            </a:extLst>
          </p:cNvPr>
          <p:cNvSpPr>
            <a:spLocks noGrp="1"/>
          </p:cNvSpPr>
          <p:nvPr>
            <p:ph type="dt" sz="half" idx="10"/>
          </p:nvPr>
        </p:nvSpPr>
        <p:spPr/>
        <p:txBody>
          <a:bodyPr/>
          <a:lstStyle/>
          <a:p>
            <a:fld id="{90BA7B7F-DD44-4FDA-9FF9-C4BA5F86B366}" type="datetimeFigureOut">
              <a:rPr lang="nl-NL" smtClean="0"/>
              <a:t>27-5-2025</a:t>
            </a:fld>
            <a:endParaRPr lang="nl-NL"/>
          </a:p>
        </p:txBody>
      </p:sp>
      <p:sp>
        <p:nvSpPr>
          <p:cNvPr id="8" name="Tijdelijke aanduiding voor voettekst 7">
            <a:extLst>
              <a:ext uri="{FF2B5EF4-FFF2-40B4-BE49-F238E27FC236}">
                <a16:creationId xmlns:a16="http://schemas.microsoft.com/office/drawing/2014/main" id="{98D67FE2-E842-6DD3-CEB1-1204905A4DE8}"/>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BB01A11C-604E-A38B-6682-B3A8147FE439}"/>
              </a:ext>
            </a:extLst>
          </p:cNvPr>
          <p:cNvSpPr>
            <a:spLocks noGrp="1"/>
          </p:cNvSpPr>
          <p:nvPr>
            <p:ph type="sldNum" sz="quarter" idx="12"/>
          </p:nvPr>
        </p:nvSpPr>
        <p:spPr/>
        <p:txBody>
          <a:bodyPr/>
          <a:lstStyle/>
          <a:p>
            <a:fld id="{86FDEEB6-C0D9-47E3-BE50-CC8A49E4FB1C}" type="slidenum">
              <a:rPr lang="nl-NL" smtClean="0"/>
              <a:t>‹nr.›</a:t>
            </a:fld>
            <a:endParaRPr lang="nl-NL"/>
          </a:p>
        </p:txBody>
      </p:sp>
    </p:spTree>
    <p:extLst>
      <p:ext uri="{BB962C8B-B14F-4D97-AF65-F5344CB8AC3E}">
        <p14:creationId xmlns:p14="http://schemas.microsoft.com/office/powerpoint/2010/main" val="40191136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15F49D-4FC6-E681-3551-78CF526C17BC}"/>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AA87DE16-82AA-8028-FDD9-45DB4F094CA8}"/>
              </a:ext>
            </a:extLst>
          </p:cNvPr>
          <p:cNvSpPr>
            <a:spLocks noGrp="1"/>
          </p:cNvSpPr>
          <p:nvPr>
            <p:ph type="dt" sz="half" idx="10"/>
          </p:nvPr>
        </p:nvSpPr>
        <p:spPr/>
        <p:txBody>
          <a:bodyPr/>
          <a:lstStyle/>
          <a:p>
            <a:fld id="{90BA7B7F-DD44-4FDA-9FF9-C4BA5F86B366}" type="datetimeFigureOut">
              <a:rPr lang="nl-NL" smtClean="0"/>
              <a:t>27-5-2025</a:t>
            </a:fld>
            <a:endParaRPr lang="nl-NL"/>
          </a:p>
        </p:txBody>
      </p:sp>
      <p:sp>
        <p:nvSpPr>
          <p:cNvPr id="4" name="Tijdelijke aanduiding voor voettekst 3">
            <a:extLst>
              <a:ext uri="{FF2B5EF4-FFF2-40B4-BE49-F238E27FC236}">
                <a16:creationId xmlns:a16="http://schemas.microsoft.com/office/drawing/2014/main" id="{ACF5D140-8BCB-36D2-151E-63981E424967}"/>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EBDC1B29-E56D-AB25-B69F-CCCC0825BBA0}"/>
              </a:ext>
            </a:extLst>
          </p:cNvPr>
          <p:cNvSpPr>
            <a:spLocks noGrp="1"/>
          </p:cNvSpPr>
          <p:nvPr>
            <p:ph type="sldNum" sz="quarter" idx="12"/>
          </p:nvPr>
        </p:nvSpPr>
        <p:spPr/>
        <p:txBody>
          <a:bodyPr/>
          <a:lstStyle/>
          <a:p>
            <a:fld id="{86FDEEB6-C0D9-47E3-BE50-CC8A49E4FB1C}" type="slidenum">
              <a:rPr lang="nl-NL" smtClean="0"/>
              <a:t>‹nr.›</a:t>
            </a:fld>
            <a:endParaRPr lang="nl-NL"/>
          </a:p>
        </p:txBody>
      </p:sp>
    </p:spTree>
    <p:extLst>
      <p:ext uri="{BB962C8B-B14F-4D97-AF65-F5344CB8AC3E}">
        <p14:creationId xmlns:p14="http://schemas.microsoft.com/office/powerpoint/2010/main" val="88403313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D20A7FD2-C8F5-391B-4435-0BDC818BFC1C}"/>
              </a:ext>
            </a:extLst>
          </p:cNvPr>
          <p:cNvSpPr>
            <a:spLocks noGrp="1"/>
          </p:cNvSpPr>
          <p:nvPr>
            <p:ph type="dt" sz="half" idx="10"/>
          </p:nvPr>
        </p:nvSpPr>
        <p:spPr/>
        <p:txBody>
          <a:bodyPr/>
          <a:lstStyle/>
          <a:p>
            <a:fld id="{90BA7B7F-DD44-4FDA-9FF9-C4BA5F86B366}" type="datetimeFigureOut">
              <a:rPr lang="nl-NL" smtClean="0"/>
              <a:t>27-5-2025</a:t>
            </a:fld>
            <a:endParaRPr lang="nl-NL"/>
          </a:p>
        </p:txBody>
      </p:sp>
      <p:sp>
        <p:nvSpPr>
          <p:cNvPr id="3" name="Tijdelijke aanduiding voor voettekst 2">
            <a:extLst>
              <a:ext uri="{FF2B5EF4-FFF2-40B4-BE49-F238E27FC236}">
                <a16:creationId xmlns:a16="http://schemas.microsoft.com/office/drawing/2014/main" id="{83D7B610-5F26-4B99-5F75-D3EB1EEC683D}"/>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2C3F8308-F1C1-845D-C552-82809C7F7899}"/>
              </a:ext>
            </a:extLst>
          </p:cNvPr>
          <p:cNvSpPr>
            <a:spLocks noGrp="1"/>
          </p:cNvSpPr>
          <p:nvPr>
            <p:ph type="sldNum" sz="quarter" idx="12"/>
          </p:nvPr>
        </p:nvSpPr>
        <p:spPr/>
        <p:txBody>
          <a:bodyPr/>
          <a:lstStyle/>
          <a:p>
            <a:fld id="{86FDEEB6-C0D9-47E3-BE50-CC8A49E4FB1C}" type="slidenum">
              <a:rPr lang="nl-NL" smtClean="0"/>
              <a:t>‹nr.›</a:t>
            </a:fld>
            <a:endParaRPr lang="nl-NL"/>
          </a:p>
        </p:txBody>
      </p:sp>
    </p:spTree>
    <p:extLst>
      <p:ext uri="{BB962C8B-B14F-4D97-AF65-F5344CB8AC3E}">
        <p14:creationId xmlns:p14="http://schemas.microsoft.com/office/powerpoint/2010/main" val="1795369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F39396-5DDD-61C2-41E4-96D382437EAC}"/>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4B0B95BB-8A7B-5887-428F-B5CA32694D9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7F97396C-6186-432B-41F3-5CD400DF1FC2}"/>
              </a:ext>
            </a:extLst>
          </p:cNvPr>
          <p:cNvSpPr>
            <a:spLocks noGrp="1"/>
          </p:cNvSpPr>
          <p:nvPr>
            <p:ph type="dt" sz="half" idx="10"/>
          </p:nvPr>
        </p:nvSpPr>
        <p:spPr/>
        <p:txBody>
          <a:bodyPr/>
          <a:lstStyle/>
          <a:p>
            <a:fld id="{634EBACC-30A7-493C-BA90-A3243719A678}" type="datetimeFigureOut">
              <a:rPr lang="nl-NL" smtClean="0"/>
              <a:t>27-5-2025</a:t>
            </a:fld>
            <a:endParaRPr lang="nl-NL"/>
          </a:p>
        </p:txBody>
      </p:sp>
      <p:sp>
        <p:nvSpPr>
          <p:cNvPr id="5" name="Tijdelijke aanduiding voor voettekst 4">
            <a:extLst>
              <a:ext uri="{FF2B5EF4-FFF2-40B4-BE49-F238E27FC236}">
                <a16:creationId xmlns:a16="http://schemas.microsoft.com/office/drawing/2014/main" id="{51BAE60B-A526-31AB-6029-AC0427ACCE1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C7F6775-7A95-E387-40F6-068D4466DCAD}"/>
              </a:ext>
            </a:extLst>
          </p:cNvPr>
          <p:cNvSpPr>
            <a:spLocks noGrp="1"/>
          </p:cNvSpPr>
          <p:nvPr>
            <p:ph type="sldNum" sz="quarter" idx="12"/>
          </p:nvPr>
        </p:nvSpPr>
        <p:spPr/>
        <p:txBody>
          <a:bodyPr/>
          <a:lstStyle/>
          <a:p>
            <a:fld id="{1F8330E4-DB32-4226-BBBB-62DC50AD5D0B}" type="slidenum">
              <a:rPr lang="nl-NL" smtClean="0"/>
              <a:t>‹nr.›</a:t>
            </a:fld>
            <a:endParaRPr lang="nl-NL"/>
          </a:p>
        </p:txBody>
      </p:sp>
    </p:spTree>
    <p:extLst>
      <p:ext uri="{BB962C8B-B14F-4D97-AF65-F5344CB8AC3E}">
        <p14:creationId xmlns:p14="http://schemas.microsoft.com/office/powerpoint/2010/main" val="21522320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44470A8-A379-288A-DC6C-EEDDC1673C3E}"/>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7784DA56-24FE-8EAB-4153-5697E9537EC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CAED5035-FD7A-6DB6-7C74-A7DDFCE37B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FAEB29E1-D59E-7581-0D7C-1C5154C1B48F}"/>
              </a:ext>
            </a:extLst>
          </p:cNvPr>
          <p:cNvSpPr>
            <a:spLocks noGrp="1"/>
          </p:cNvSpPr>
          <p:nvPr>
            <p:ph type="dt" sz="half" idx="10"/>
          </p:nvPr>
        </p:nvSpPr>
        <p:spPr/>
        <p:txBody>
          <a:bodyPr/>
          <a:lstStyle/>
          <a:p>
            <a:fld id="{90BA7B7F-DD44-4FDA-9FF9-C4BA5F86B366}" type="datetimeFigureOut">
              <a:rPr lang="nl-NL" smtClean="0"/>
              <a:t>27-5-2025</a:t>
            </a:fld>
            <a:endParaRPr lang="nl-NL"/>
          </a:p>
        </p:txBody>
      </p:sp>
      <p:sp>
        <p:nvSpPr>
          <p:cNvPr id="6" name="Tijdelijke aanduiding voor voettekst 5">
            <a:extLst>
              <a:ext uri="{FF2B5EF4-FFF2-40B4-BE49-F238E27FC236}">
                <a16:creationId xmlns:a16="http://schemas.microsoft.com/office/drawing/2014/main" id="{C29500C0-65A1-AACB-226F-314C062490CD}"/>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7198B27D-84E6-C2EC-9186-91BEBEC45173}"/>
              </a:ext>
            </a:extLst>
          </p:cNvPr>
          <p:cNvSpPr>
            <a:spLocks noGrp="1"/>
          </p:cNvSpPr>
          <p:nvPr>
            <p:ph type="sldNum" sz="quarter" idx="12"/>
          </p:nvPr>
        </p:nvSpPr>
        <p:spPr/>
        <p:txBody>
          <a:bodyPr/>
          <a:lstStyle/>
          <a:p>
            <a:fld id="{86FDEEB6-C0D9-47E3-BE50-CC8A49E4FB1C}" type="slidenum">
              <a:rPr lang="nl-NL" smtClean="0"/>
              <a:t>‹nr.›</a:t>
            </a:fld>
            <a:endParaRPr lang="nl-NL"/>
          </a:p>
        </p:txBody>
      </p:sp>
    </p:spTree>
    <p:extLst>
      <p:ext uri="{BB962C8B-B14F-4D97-AF65-F5344CB8AC3E}">
        <p14:creationId xmlns:p14="http://schemas.microsoft.com/office/powerpoint/2010/main" val="3697492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D1A5422-2EE8-97C8-198E-B0EB12CFFC0C}"/>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CB8CE9B7-CADE-6C6C-FE8A-3D5F3D4627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9C6C4EDB-BD39-E618-5CCA-7382E49F5B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7B7B8725-547C-54DD-FF78-796FFE85511D}"/>
              </a:ext>
            </a:extLst>
          </p:cNvPr>
          <p:cNvSpPr>
            <a:spLocks noGrp="1"/>
          </p:cNvSpPr>
          <p:nvPr>
            <p:ph type="dt" sz="half" idx="10"/>
          </p:nvPr>
        </p:nvSpPr>
        <p:spPr/>
        <p:txBody>
          <a:bodyPr/>
          <a:lstStyle/>
          <a:p>
            <a:fld id="{90BA7B7F-DD44-4FDA-9FF9-C4BA5F86B366}" type="datetimeFigureOut">
              <a:rPr lang="nl-NL" smtClean="0"/>
              <a:t>27-5-2025</a:t>
            </a:fld>
            <a:endParaRPr lang="nl-NL"/>
          </a:p>
        </p:txBody>
      </p:sp>
      <p:sp>
        <p:nvSpPr>
          <p:cNvPr id="6" name="Tijdelijke aanduiding voor voettekst 5">
            <a:extLst>
              <a:ext uri="{FF2B5EF4-FFF2-40B4-BE49-F238E27FC236}">
                <a16:creationId xmlns:a16="http://schemas.microsoft.com/office/drawing/2014/main" id="{8367BEB2-6E4C-7F8F-83BA-CDEC11267220}"/>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0DE6805F-17D7-9687-ABB7-3A3CFB939FDB}"/>
              </a:ext>
            </a:extLst>
          </p:cNvPr>
          <p:cNvSpPr>
            <a:spLocks noGrp="1"/>
          </p:cNvSpPr>
          <p:nvPr>
            <p:ph type="sldNum" sz="quarter" idx="12"/>
          </p:nvPr>
        </p:nvSpPr>
        <p:spPr/>
        <p:txBody>
          <a:bodyPr/>
          <a:lstStyle/>
          <a:p>
            <a:fld id="{86FDEEB6-C0D9-47E3-BE50-CC8A49E4FB1C}" type="slidenum">
              <a:rPr lang="nl-NL" smtClean="0"/>
              <a:t>‹nr.›</a:t>
            </a:fld>
            <a:endParaRPr lang="nl-NL"/>
          </a:p>
        </p:txBody>
      </p:sp>
    </p:spTree>
    <p:extLst>
      <p:ext uri="{BB962C8B-B14F-4D97-AF65-F5344CB8AC3E}">
        <p14:creationId xmlns:p14="http://schemas.microsoft.com/office/powerpoint/2010/main" val="42090780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F680139-4790-52F8-D158-FEE5D2EED0D1}"/>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E7546881-A8BE-9289-96F0-B6F46D69A463}"/>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1FA3996-BF15-3846-814B-A30FA1F55628}"/>
              </a:ext>
            </a:extLst>
          </p:cNvPr>
          <p:cNvSpPr>
            <a:spLocks noGrp="1"/>
          </p:cNvSpPr>
          <p:nvPr>
            <p:ph type="dt" sz="half" idx="10"/>
          </p:nvPr>
        </p:nvSpPr>
        <p:spPr/>
        <p:txBody>
          <a:bodyPr/>
          <a:lstStyle/>
          <a:p>
            <a:fld id="{90BA7B7F-DD44-4FDA-9FF9-C4BA5F86B366}" type="datetimeFigureOut">
              <a:rPr lang="nl-NL" smtClean="0"/>
              <a:t>27-5-2025</a:t>
            </a:fld>
            <a:endParaRPr lang="nl-NL"/>
          </a:p>
        </p:txBody>
      </p:sp>
      <p:sp>
        <p:nvSpPr>
          <p:cNvPr id="5" name="Tijdelijke aanduiding voor voettekst 4">
            <a:extLst>
              <a:ext uri="{FF2B5EF4-FFF2-40B4-BE49-F238E27FC236}">
                <a16:creationId xmlns:a16="http://schemas.microsoft.com/office/drawing/2014/main" id="{A0FBA0EF-C65D-8516-20FD-418B96D2F60F}"/>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B759434E-09C4-E30B-00A0-BE166ADE47B8}"/>
              </a:ext>
            </a:extLst>
          </p:cNvPr>
          <p:cNvSpPr>
            <a:spLocks noGrp="1"/>
          </p:cNvSpPr>
          <p:nvPr>
            <p:ph type="sldNum" sz="quarter" idx="12"/>
          </p:nvPr>
        </p:nvSpPr>
        <p:spPr/>
        <p:txBody>
          <a:bodyPr/>
          <a:lstStyle/>
          <a:p>
            <a:fld id="{86FDEEB6-C0D9-47E3-BE50-CC8A49E4FB1C}" type="slidenum">
              <a:rPr lang="nl-NL" smtClean="0"/>
              <a:t>‹nr.›</a:t>
            </a:fld>
            <a:endParaRPr lang="nl-NL"/>
          </a:p>
        </p:txBody>
      </p:sp>
    </p:spTree>
    <p:extLst>
      <p:ext uri="{BB962C8B-B14F-4D97-AF65-F5344CB8AC3E}">
        <p14:creationId xmlns:p14="http://schemas.microsoft.com/office/powerpoint/2010/main" val="4859777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E62E7EF1-8F60-259E-DE22-83949ECCF6AC}"/>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E36A5D29-B482-066D-D395-293AA6EB2CB5}"/>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FE052952-95AF-C853-35C6-D3F67181A110}"/>
              </a:ext>
            </a:extLst>
          </p:cNvPr>
          <p:cNvSpPr>
            <a:spLocks noGrp="1"/>
          </p:cNvSpPr>
          <p:nvPr>
            <p:ph type="dt" sz="half" idx="10"/>
          </p:nvPr>
        </p:nvSpPr>
        <p:spPr/>
        <p:txBody>
          <a:bodyPr/>
          <a:lstStyle/>
          <a:p>
            <a:fld id="{90BA7B7F-DD44-4FDA-9FF9-C4BA5F86B366}" type="datetimeFigureOut">
              <a:rPr lang="nl-NL" smtClean="0"/>
              <a:t>27-5-2025</a:t>
            </a:fld>
            <a:endParaRPr lang="nl-NL"/>
          </a:p>
        </p:txBody>
      </p:sp>
      <p:sp>
        <p:nvSpPr>
          <p:cNvPr id="5" name="Tijdelijke aanduiding voor voettekst 4">
            <a:extLst>
              <a:ext uri="{FF2B5EF4-FFF2-40B4-BE49-F238E27FC236}">
                <a16:creationId xmlns:a16="http://schemas.microsoft.com/office/drawing/2014/main" id="{2DAC533E-F71F-5E39-CFEE-6662074B8DCC}"/>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327D4E0A-EF72-C3A8-ABBD-CA257BD3CA3E}"/>
              </a:ext>
            </a:extLst>
          </p:cNvPr>
          <p:cNvSpPr>
            <a:spLocks noGrp="1"/>
          </p:cNvSpPr>
          <p:nvPr>
            <p:ph type="sldNum" sz="quarter" idx="12"/>
          </p:nvPr>
        </p:nvSpPr>
        <p:spPr/>
        <p:txBody>
          <a:bodyPr/>
          <a:lstStyle/>
          <a:p>
            <a:fld id="{86FDEEB6-C0D9-47E3-BE50-CC8A49E4FB1C}" type="slidenum">
              <a:rPr lang="nl-NL" smtClean="0"/>
              <a:t>‹nr.›</a:t>
            </a:fld>
            <a:endParaRPr lang="nl-NL"/>
          </a:p>
        </p:txBody>
      </p:sp>
    </p:spTree>
    <p:extLst>
      <p:ext uri="{BB962C8B-B14F-4D97-AF65-F5344CB8AC3E}">
        <p14:creationId xmlns:p14="http://schemas.microsoft.com/office/powerpoint/2010/main" val="177764874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Gemeente Goes - vervolgdia">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p:spPr>
        <p:txBody>
          <a:bodyPr/>
          <a:lstStyle/>
          <a:p>
            <a:r>
              <a:rPr lang="nl-NL"/>
              <a:t>Klik om stijl te bewerken</a:t>
            </a:r>
          </a:p>
        </p:txBody>
      </p:sp>
      <p:sp>
        <p:nvSpPr>
          <p:cNvPr id="3" name="Tijdelijke aanduiding voor inhoud 2"/>
          <p:cNvSpPr>
            <a:spLocks noGrp="1"/>
          </p:cNvSpPr>
          <p:nvPr>
            <p:ph idx="1"/>
          </p:nvPr>
        </p:nvSpPr>
        <p:spPr>
          <a:xfrm>
            <a:off x="609600" y="1600201"/>
            <a:ext cx="10972800" cy="4525963"/>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20175059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Gemeente Goes - vervolgdia">
    <p:spTree>
      <p:nvGrpSpPr>
        <p:cNvPr id="1" name=""/>
        <p:cNvGrpSpPr/>
        <p:nvPr/>
      </p:nvGrpSpPr>
      <p:grpSpPr>
        <a:xfrm>
          <a:off x="0" y="0"/>
          <a:ext cx="0" cy="0"/>
          <a:chOff x="0" y="0"/>
          <a:chExt cx="0" cy="0"/>
        </a:xfrm>
      </p:grpSpPr>
      <p:sp>
        <p:nvSpPr>
          <p:cNvPr id="2" name="Titel 1"/>
          <p:cNvSpPr>
            <a:spLocks noGrp="1"/>
          </p:cNvSpPr>
          <p:nvPr>
            <p:ph type="title"/>
          </p:nvPr>
        </p:nvSpPr>
        <p:spPr>
          <a:xfrm>
            <a:off x="609600" y="274638"/>
            <a:ext cx="10972800" cy="1143000"/>
          </a:xfrm>
        </p:spPr>
        <p:txBody>
          <a:bodyPr/>
          <a:lstStyle/>
          <a:p>
            <a:r>
              <a:rPr lang="nl-NL"/>
              <a:t>Klik om stijl te bewerken</a:t>
            </a:r>
          </a:p>
        </p:txBody>
      </p:sp>
      <p:sp>
        <p:nvSpPr>
          <p:cNvPr id="3" name="Tijdelijke aanduiding voor inhoud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27180417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Gemeente Goes - vervolgdia">
    <p:spTree>
      <p:nvGrpSpPr>
        <p:cNvPr id="1" name=""/>
        <p:cNvGrpSpPr/>
        <p:nvPr/>
      </p:nvGrpSpPr>
      <p:grpSpPr>
        <a:xfrm>
          <a:off x="0" y="0"/>
          <a:ext cx="0" cy="0"/>
          <a:chOff x="0" y="0"/>
          <a:chExt cx="0" cy="0"/>
        </a:xfrm>
      </p:grpSpPr>
    </p:spTree>
    <p:extLst>
      <p:ext uri="{BB962C8B-B14F-4D97-AF65-F5344CB8AC3E}">
        <p14:creationId xmlns:p14="http://schemas.microsoft.com/office/powerpoint/2010/main" val="7993149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585486FF-31BF-45D1-873B-5FF2401F82BA}"/>
              </a:ext>
            </a:extLst>
          </p:cNvPr>
          <p:cNvSpPr>
            <a:spLocks noGrp="1"/>
          </p:cNvSpPr>
          <p:nvPr>
            <p:ph type="dt" sz="half" idx="10"/>
          </p:nvPr>
        </p:nvSpPr>
        <p:spPr/>
        <p:txBody>
          <a:bodyPr/>
          <a:lstStyle/>
          <a:p>
            <a:fld id="{77632F16-F0EA-425F-A1BC-E7C7444ACC7B}" type="datetimeFigureOut">
              <a:rPr lang="nl-NL" smtClean="0"/>
              <a:t>27-5-2025</a:t>
            </a:fld>
            <a:endParaRPr lang="nl-NL"/>
          </a:p>
        </p:txBody>
      </p:sp>
      <p:sp>
        <p:nvSpPr>
          <p:cNvPr id="3" name="Tijdelijke aanduiding voor voettekst 2">
            <a:extLst>
              <a:ext uri="{FF2B5EF4-FFF2-40B4-BE49-F238E27FC236}">
                <a16:creationId xmlns:a16="http://schemas.microsoft.com/office/drawing/2014/main" id="{E04F428F-8050-484B-BB42-24D9FA32C845}"/>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7A59A305-8F6D-465F-908F-7FBB9B6A6073}"/>
              </a:ext>
            </a:extLst>
          </p:cNvPr>
          <p:cNvSpPr>
            <a:spLocks noGrp="1"/>
          </p:cNvSpPr>
          <p:nvPr>
            <p:ph type="sldNum" sz="quarter" idx="12"/>
          </p:nvPr>
        </p:nvSpPr>
        <p:spPr/>
        <p:txBody>
          <a:bodyPr/>
          <a:lstStyle/>
          <a:p>
            <a:fld id="{37848180-FA3D-484F-99BC-7AFAA5956AA4}" type="slidenum">
              <a:rPr lang="nl-NL" smtClean="0"/>
              <a:t>‹nr.›</a:t>
            </a:fld>
            <a:endParaRPr lang="nl-NL"/>
          </a:p>
        </p:txBody>
      </p:sp>
    </p:spTree>
    <p:extLst>
      <p:ext uri="{BB962C8B-B14F-4D97-AF65-F5344CB8AC3E}">
        <p14:creationId xmlns:p14="http://schemas.microsoft.com/office/powerpoint/2010/main" val="214661487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Gemeente Goes - vervolgdia">
    <p:spTree>
      <p:nvGrpSpPr>
        <p:cNvPr id="1" name=""/>
        <p:cNvGrpSpPr/>
        <p:nvPr/>
      </p:nvGrpSpPr>
      <p:grpSpPr>
        <a:xfrm>
          <a:off x="0" y="0"/>
          <a:ext cx="0" cy="0"/>
          <a:chOff x="0" y="0"/>
          <a:chExt cx="0" cy="0"/>
        </a:xfrm>
      </p:grpSpPr>
    </p:spTree>
    <p:extLst>
      <p:ext uri="{BB962C8B-B14F-4D97-AF65-F5344CB8AC3E}">
        <p14:creationId xmlns:p14="http://schemas.microsoft.com/office/powerpoint/2010/main" val="72830287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585486FF-31BF-45D1-873B-5FF2401F82BA}"/>
              </a:ext>
            </a:extLst>
          </p:cNvPr>
          <p:cNvSpPr>
            <a:spLocks noGrp="1"/>
          </p:cNvSpPr>
          <p:nvPr>
            <p:ph type="dt" sz="half" idx="10"/>
          </p:nvPr>
        </p:nvSpPr>
        <p:spPr/>
        <p:txBody>
          <a:bodyPr/>
          <a:lstStyle/>
          <a:p>
            <a:fld id="{77632F16-F0EA-425F-A1BC-E7C7444ACC7B}" type="datetimeFigureOut">
              <a:rPr lang="nl-NL" smtClean="0"/>
              <a:t>27-5-2025</a:t>
            </a:fld>
            <a:endParaRPr lang="nl-NL"/>
          </a:p>
        </p:txBody>
      </p:sp>
      <p:sp>
        <p:nvSpPr>
          <p:cNvPr id="3" name="Tijdelijke aanduiding voor voettekst 2">
            <a:extLst>
              <a:ext uri="{FF2B5EF4-FFF2-40B4-BE49-F238E27FC236}">
                <a16:creationId xmlns:a16="http://schemas.microsoft.com/office/drawing/2014/main" id="{E04F428F-8050-484B-BB42-24D9FA32C845}"/>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7A59A305-8F6D-465F-908F-7FBB9B6A6073}"/>
              </a:ext>
            </a:extLst>
          </p:cNvPr>
          <p:cNvSpPr>
            <a:spLocks noGrp="1"/>
          </p:cNvSpPr>
          <p:nvPr>
            <p:ph type="sldNum" sz="quarter" idx="12"/>
          </p:nvPr>
        </p:nvSpPr>
        <p:spPr/>
        <p:txBody>
          <a:bodyPr/>
          <a:lstStyle/>
          <a:p>
            <a:fld id="{37848180-FA3D-484F-99BC-7AFAA5956AA4}" type="slidenum">
              <a:rPr lang="nl-NL" smtClean="0"/>
              <a:t>‹nr.›</a:t>
            </a:fld>
            <a:endParaRPr lang="nl-NL"/>
          </a:p>
        </p:txBody>
      </p:sp>
    </p:spTree>
    <p:extLst>
      <p:ext uri="{BB962C8B-B14F-4D97-AF65-F5344CB8AC3E}">
        <p14:creationId xmlns:p14="http://schemas.microsoft.com/office/powerpoint/2010/main" val="378612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C639235-866A-2C0C-8225-C1E18968DA27}"/>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F07E7CAF-C4DB-0F3F-734D-A9A5B8D709F0}"/>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B9051EA1-1DF9-D1B4-B90F-1FB778FAB1AC}"/>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3D98C772-BAB2-D8FA-03AB-8CFE37AF72BE}"/>
              </a:ext>
            </a:extLst>
          </p:cNvPr>
          <p:cNvSpPr>
            <a:spLocks noGrp="1"/>
          </p:cNvSpPr>
          <p:nvPr>
            <p:ph type="dt" sz="half" idx="10"/>
          </p:nvPr>
        </p:nvSpPr>
        <p:spPr/>
        <p:txBody>
          <a:bodyPr/>
          <a:lstStyle/>
          <a:p>
            <a:fld id="{634EBACC-30A7-493C-BA90-A3243719A678}" type="datetimeFigureOut">
              <a:rPr lang="nl-NL" smtClean="0"/>
              <a:t>27-5-2025</a:t>
            </a:fld>
            <a:endParaRPr lang="nl-NL"/>
          </a:p>
        </p:txBody>
      </p:sp>
      <p:sp>
        <p:nvSpPr>
          <p:cNvPr id="6" name="Tijdelijke aanduiding voor voettekst 5">
            <a:extLst>
              <a:ext uri="{FF2B5EF4-FFF2-40B4-BE49-F238E27FC236}">
                <a16:creationId xmlns:a16="http://schemas.microsoft.com/office/drawing/2014/main" id="{80336AEA-6F6E-82F7-1174-EC4932EAFD9F}"/>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1CEE59E8-0210-4472-1EFE-8100F19CD988}"/>
              </a:ext>
            </a:extLst>
          </p:cNvPr>
          <p:cNvSpPr>
            <a:spLocks noGrp="1"/>
          </p:cNvSpPr>
          <p:nvPr>
            <p:ph type="sldNum" sz="quarter" idx="12"/>
          </p:nvPr>
        </p:nvSpPr>
        <p:spPr/>
        <p:txBody>
          <a:bodyPr/>
          <a:lstStyle/>
          <a:p>
            <a:fld id="{1F8330E4-DB32-4226-BBBB-62DC50AD5D0B}" type="slidenum">
              <a:rPr lang="nl-NL" smtClean="0"/>
              <a:t>‹nr.›</a:t>
            </a:fld>
            <a:endParaRPr lang="nl-NL"/>
          </a:p>
        </p:txBody>
      </p:sp>
    </p:spTree>
    <p:extLst>
      <p:ext uri="{BB962C8B-B14F-4D97-AF65-F5344CB8AC3E}">
        <p14:creationId xmlns:p14="http://schemas.microsoft.com/office/powerpoint/2010/main" val="22173953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67A722-EB98-F607-7D5B-66FB95BA9AAA}"/>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509E793F-E2A6-31EF-27DE-A08B7A6C55A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5787497E-3135-69E9-91AE-7919636360C9}"/>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D48857BF-B2A7-3D02-CA3B-447D7FB3B54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5D8565B5-4A3C-792E-8A5B-F288D6043B00}"/>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257F546C-8F1F-949E-3E4C-F05975473063}"/>
              </a:ext>
            </a:extLst>
          </p:cNvPr>
          <p:cNvSpPr>
            <a:spLocks noGrp="1"/>
          </p:cNvSpPr>
          <p:nvPr>
            <p:ph type="dt" sz="half" idx="10"/>
          </p:nvPr>
        </p:nvSpPr>
        <p:spPr/>
        <p:txBody>
          <a:bodyPr/>
          <a:lstStyle/>
          <a:p>
            <a:fld id="{634EBACC-30A7-493C-BA90-A3243719A678}" type="datetimeFigureOut">
              <a:rPr lang="nl-NL" smtClean="0"/>
              <a:t>27-5-2025</a:t>
            </a:fld>
            <a:endParaRPr lang="nl-NL"/>
          </a:p>
        </p:txBody>
      </p:sp>
      <p:sp>
        <p:nvSpPr>
          <p:cNvPr id="8" name="Tijdelijke aanduiding voor voettekst 7">
            <a:extLst>
              <a:ext uri="{FF2B5EF4-FFF2-40B4-BE49-F238E27FC236}">
                <a16:creationId xmlns:a16="http://schemas.microsoft.com/office/drawing/2014/main" id="{50182129-D5D8-6DBA-BEC8-A70310A499B1}"/>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7F0AA62F-080E-7635-29BD-075DDC2CD69D}"/>
              </a:ext>
            </a:extLst>
          </p:cNvPr>
          <p:cNvSpPr>
            <a:spLocks noGrp="1"/>
          </p:cNvSpPr>
          <p:nvPr>
            <p:ph type="sldNum" sz="quarter" idx="12"/>
          </p:nvPr>
        </p:nvSpPr>
        <p:spPr/>
        <p:txBody>
          <a:bodyPr/>
          <a:lstStyle/>
          <a:p>
            <a:fld id="{1F8330E4-DB32-4226-BBBB-62DC50AD5D0B}" type="slidenum">
              <a:rPr lang="nl-NL" smtClean="0"/>
              <a:t>‹nr.›</a:t>
            </a:fld>
            <a:endParaRPr lang="nl-NL"/>
          </a:p>
        </p:txBody>
      </p:sp>
    </p:spTree>
    <p:extLst>
      <p:ext uri="{BB962C8B-B14F-4D97-AF65-F5344CB8AC3E}">
        <p14:creationId xmlns:p14="http://schemas.microsoft.com/office/powerpoint/2010/main" val="21871201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218514-B6B1-9FCF-A147-5CF70630B33F}"/>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9A6239D6-14A4-14E4-D1B7-5C4C52573F77}"/>
              </a:ext>
            </a:extLst>
          </p:cNvPr>
          <p:cNvSpPr>
            <a:spLocks noGrp="1"/>
          </p:cNvSpPr>
          <p:nvPr>
            <p:ph type="dt" sz="half" idx="10"/>
          </p:nvPr>
        </p:nvSpPr>
        <p:spPr/>
        <p:txBody>
          <a:bodyPr/>
          <a:lstStyle/>
          <a:p>
            <a:fld id="{634EBACC-30A7-493C-BA90-A3243719A678}" type="datetimeFigureOut">
              <a:rPr lang="nl-NL" smtClean="0"/>
              <a:t>27-5-2025</a:t>
            </a:fld>
            <a:endParaRPr lang="nl-NL"/>
          </a:p>
        </p:txBody>
      </p:sp>
      <p:sp>
        <p:nvSpPr>
          <p:cNvPr id="4" name="Tijdelijke aanduiding voor voettekst 3">
            <a:extLst>
              <a:ext uri="{FF2B5EF4-FFF2-40B4-BE49-F238E27FC236}">
                <a16:creationId xmlns:a16="http://schemas.microsoft.com/office/drawing/2014/main" id="{585F6006-2DC4-FA93-43C2-2648B8EEA49E}"/>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5CDF483C-F599-ED89-F38C-66F6502EF7F8}"/>
              </a:ext>
            </a:extLst>
          </p:cNvPr>
          <p:cNvSpPr>
            <a:spLocks noGrp="1"/>
          </p:cNvSpPr>
          <p:nvPr>
            <p:ph type="sldNum" sz="quarter" idx="12"/>
          </p:nvPr>
        </p:nvSpPr>
        <p:spPr/>
        <p:txBody>
          <a:bodyPr/>
          <a:lstStyle/>
          <a:p>
            <a:fld id="{1F8330E4-DB32-4226-BBBB-62DC50AD5D0B}" type="slidenum">
              <a:rPr lang="nl-NL" smtClean="0"/>
              <a:t>‹nr.›</a:t>
            </a:fld>
            <a:endParaRPr lang="nl-NL"/>
          </a:p>
        </p:txBody>
      </p:sp>
    </p:spTree>
    <p:extLst>
      <p:ext uri="{BB962C8B-B14F-4D97-AF65-F5344CB8AC3E}">
        <p14:creationId xmlns:p14="http://schemas.microsoft.com/office/powerpoint/2010/main" val="31980341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83A25083-EA38-A5EB-CCA2-C2E6CADA185F}"/>
              </a:ext>
            </a:extLst>
          </p:cNvPr>
          <p:cNvSpPr>
            <a:spLocks noGrp="1"/>
          </p:cNvSpPr>
          <p:nvPr>
            <p:ph type="dt" sz="half" idx="10"/>
          </p:nvPr>
        </p:nvSpPr>
        <p:spPr/>
        <p:txBody>
          <a:bodyPr/>
          <a:lstStyle/>
          <a:p>
            <a:fld id="{634EBACC-30A7-493C-BA90-A3243719A678}" type="datetimeFigureOut">
              <a:rPr lang="nl-NL" smtClean="0"/>
              <a:t>27-5-2025</a:t>
            </a:fld>
            <a:endParaRPr lang="nl-NL"/>
          </a:p>
        </p:txBody>
      </p:sp>
      <p:sp>
        <p:nvSpPr>
          <p:cNvPr id="3" name="Tijdelijke aanduiding voor voettekst 2">
            <a:extLst>
              <a:ext uri="{FF2B5EF4-FFF2-40B4-BE49-F238E27FC236}">
                <a16:creationId xmlns:a16="http://schemas.microsoft.com/office/drawing/2014/main" id="{6CED8D60-6ADC-DBBF-0C70-448522B52240}"/>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02AC03E8-E6BF-0044-9A26-F4534EBE9E0D}"/>
              </a:ext>
            </a:extLst>
          </p:cNvPr>
          <p:cNvSpPr>
            <a:spLocks noGrp="1"/>
          </p:cNvSpPr>
          <p:nvPr>
            <p:ph type="sldNum" sz="quarter" idx="12"/>
          </p:nvPr>
        </p:nvSpPr>
        <p:spPr/>
        <p:txBody>
          <a:bodyPr/>
          <a:lstStyle/>
          <a:p>
            <a:fld id="{1F8330E4-DB32-4226-BBBB-62DC50AD5D0B}" type="slidenum">
              <a:rPr lang="nl-NL" smtClean="0"/>
              <a:t>‹nr.›</a:t>
            </a:fld>
            <a:endParaRPr lang="nl-NL"/>
          </a:p>
        </p:txBody>
      </p:sp>
    </p:spTree>
    <p:extLst>
      <p:ext uri="{BB962C8B-B14F-4D97-AF65-F5344CB8AC3E}">
        <p14:creationId xmlns:p14="http://schemas.microsoft.com/office/powerpoint/2010/main" val="19727759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16E8438-3108-492B-982E-39FD4CAAAEB8}"/>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72821889-2E92-EA64-C686-1522007AFB6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CF1F5D40-A91E-5A98-EB59-BB154E5B69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BE8B4D16-E68E-0EF6-49A3-D7B3A974FD19}"/>
              </a:ext>
            </a:extLst>
          </p:cNvPr>
          <p:cNvSpPr>
            <a:spLocks noGrp="1"/>
          </p:cNvSpPr>
          <p:nvPr>
            <p:ph type="dt" sz="half" idx="10"/>
          </p:nvPr>
        </p:nvSpPr>
        <p:spPr/>
        <p:txBody>
          <a:bodyPr/>
          <a:lstStyle/>
          <a:p>
            <a:fld id="{634EBACC-30A7-493C-BA90-A3243719A678}" type="datetimeFigureOut">
              <a:rPr lang="nl-NL" smtClean="0"/>
              <a:t>27-5-2025</a:t>
            </a:fld>
            <a:endParaRPr lang="nl-NL"/>
          </a:p>
        </p:txBody>
      </p:sp>
      <p:sp>
        <p:nvSpPr>
          <p:cNvPr id="6" name="Tijdelijke aanduiding voor voettekst 5">
            <a:extLst>
              <a:ext uri="{FF2B5EF4-FFF2-40B4-BE49-F238E27FC236}">
                <a16:creationId xmlns:a16="http://schemas.microsoft.com/office/drawing/2014/main" id="{38667F7A-CE46-F717-F524-42BBE499E4E7}"/>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1FEF1E03-3101-65FB-7CC2-B4409402270E}"/>
              </a:ext>
            </a:extLst>
          </p:cNvPr>
          <p:cNvSpPr>
            <a:spLocks noGrp="1"/>
          </p:cNvSpPr>
          <p:nvPr>
            <p:ph type="sldNum" sz="quarter" idx="12"/>
          </p:nvPr>
        </p:nvSpPr>
        <p:spPr/>
        <p:txBody>
          <a:bodyPr/>
          <a:lstStyle/>
          <a:p>
            <a:fld id="{1F8330E4-DB32-4226-BBBB-62DC50AD5D0B}" type="slidenum">
              <a:rPr lang="nl-NL" smtClean="0"/>
              <a:t>‹nr.›</a:t>
            </a:fld>
            <a:endParaRPr lang="nl-NL"/>
          </a:p>
        </p:txBody>
      </p:sp>
    </p:spTree>
    <p:extLst>
      <p:ext uri="{BB962C8B-B14F-4D97-AF65-F5344CB8AC3E}">
        <p14:creationId xmlns:p14="http://schemas.microsoft.com/office/powerpoint/2010/main" val="4272151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D547FC-11DE-A6C3-F4E6-24D3CE7E077C}"/>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E92B3483-EED5-F06B-3C06-9DCF5012FBD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DE81FC2F-BA3C-D50B-8A91-D0DF71DFA2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26F0D58C-7316-224D-BD6C-6D4AB210A8FB}"/>
              </a:ext>
            </a:extLst>
          </p:cNvPr>
          <p:cNvSpPr>
            <a:spLocks noGrp="1"/>
          </p:cNvSpPr>
          <p:nvPr>
            <p:ph type="dt" sz="half" idx="10"/>
          </p:nvPr>
        </p:nvSpPr>
        <p:spPr/>
        <p:txBody>
          <a:bodyPr/>
          <a:lstStyle/>
          <a:p>
            <a:fld id="{634EBACC-30A7-493C-BA90-A3243719A678}" type="datetimeFigureOut">
              <a:rPr lang="nl-NL" smtClean="0"/>
              <a:t>27-5-2025</a:t>
            </a:fld>
            <a:endParaRPr lang="nl-NL"/>
          </a:p>
        </p:txBody>
      </p:sp>
      <p:sp>
        <p:nvSpPr>
          <p:cNvPr id="6" name="Tijdelijke aanduiding voor voettekst 5">
            <a:extLst>
              <a:ext uri="{FF2B5EF4-FFF2-40B4-BE49-F238E27FC236}">
                <a16:creationId xmlns:a16="http://schemas.microsoft.com/office/drawing/2014/main" id="{76BA9DD7-3699-182F-EA82-B58E0A030F4C}"/>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37AB2588-D9DC-32EF-04F0-7AA5CC364907}"/>
              </a:ext>
            </a:extLst>
          </p:cNvPr>
          <p:cNvSpPr>
            <a:spLocks noGrp="1"/>
          </p:cNvSpPr>
          <p:nvPr>
            <p:ph type="sldNum" sz="quarter" idx="12"/>
          </p:nvPr>
        </p:nvSpPr>
        <p:spPr/>
        <p:txBody>
          <a:bodyPr/>
          <a:lstStyle/>
          <a:p>
            <a:fld id="{1F8330E4-DB32-4226-BBBB-62DC50AD5D0B}" type="slidenum">
              <a:rPr lang="nl-NL" smtClean="0"/>
              <a:t>‹nr.›</a:t>
            </a:fld>
            <a:endParaRPr lang="nl-NL"/>
          </a:p>
        </p:txBody>
      </p:sp>
    </p:spTree>
    <p:extLst>
      <p:ext uri="{BB962C8B-B14F-4D97-AF65-F5344CB8AC3E}">
        <p14:creationId xmlns:p14="http://schemas.microsoft.com/office/powerpoint/2010/main" val="4061853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5" Type="http://schemas.openxmlformats.org/officeDocument/2006/relationships/theme" Target="../theme/theme4.xml"/><Relationship Id="rId4" Type="http://schemas.openxmlformats.org/officeDocument/2006/relationships/slideLayout" Target="../slideLayouts/slideLayout37.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39.xml"/><Relationship Id="rId1"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5575A48B-41BA-950A-2C8F-8B2ED460145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63A46BDE-EACE-B6D3-1C66-04EFED8394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C864007-A620-7EB5-0FB8-77D607DA5F8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634EBACC-30A7-493C-BA90-A3243719A678}" type="datetimeFigureOut">
              <a:rPr lang="nl-NL" smtClean="0"/>
              <a:t>27-5-2025</a:t>
            </a:fld>
            <a:endParaRPr lang="nl-NL"/>
          </a:p>
        </p:txBody>
      </p:sp>
      <p:sp>
        <p:nvSpPr>
          <p:cNvPr id="5" name="Tijdelijke aanduiding voor voettekst 4">
            <a:extLst>
              <a:ext uri="{FF2B5EF4-FFF2-40B4-BE49-F238E27FC236}">
                <a16:creationId xmlns:a16="http://schemas.microsoft.com/office/drawing/2014/main" id="{22499E3B-CBF8-5F8A-3E44-A9DF24924BC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l-NL"/>
          </a:p>
        </p:txBody>
      </p:sp>
      <p:sp>
        <p:nvSpPr>
          <p:cNvPr id="6" name="Tijdelijke aanduiding voor dianummer 5">
            <a:extLst>
              <a:ext uri="{FF2B5EF4-FFF2-40B4-BE49-F238E27FC236}">
                <a16:creationId xmlns:a16="http://schemas.microsoft.com/office/drawing/2014/main" id="{D4CBAF16-D1DC-58F0-3766-54CB6379DD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F8330E4-DB32-4226-BBBB-62DC50AD5D0B}" type="slidenum">
              <a:rPr lang="nl-NL" smtClean="0"/>
              <a:t>‹nr.›</a:t>
            </a:fld>
            <a:endParaRPr lang="nl-NL"/>
          </a:p>
        </p:txBody>
      </p:sp>
    </p:spTree>
    <p:extLst>
      <p:ext uri="{BB962C8B-B14F-4D97-AF65-F5344CB8AC3E}">
        <p14:creationId xmlns:p14="http://schemas.microsoft.com/office/powerpoint/2010/main" val="14429071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35DFF2A0-967E-B983-5650-5164595441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627F3856-053D-C3BB-C26B-88EA78DC569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B70078D1-9F0C-F85A-2671-09B08262D0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C88B5DE-5D46-456E-AE2E-A3D92DDC0A8F}" type="datetimeFigureOut">
              <a:rPr lang="nl-NL" smtClean="0"/>
              <a:t>27-5-2025</a:t>
            </a:fld>
            <a:endParaRPr lang="nl-NL"/>
          </a:p>
        </p:txBody>
      </p:sp>
      <p:sp>
        <p:nvSpPr>
          <p:cNvPr id="5" name="Tijdelijke aanduiding voor voettekst 4">
            <a:extLst>
              <a:ext uri="{FF2B5EF4-FFF2-40B4-BE49-F238E27FC236}">
                <a16:creationId xmlns:a16="http://schemas.microsoft.com/office/drawing/2014/main" id="{C624C19E-D143-7EC5-3169-4AADDF38BC3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l-NL"/>
          </a:p>
        </p:txBody>
      </p:sp>
      <p:sp>
        <p:nvSpPr>
          <p:cNvPr id="6" name="Tijdelijke aanduiding voor dianummer 5">
            <a:extLst>
              <a:ext uri="{FF2B5EF4-FFF2-40B4-BE49-F238E27FC236}">
                <a16:creationId xmlns:a16="http://schemas.microsoft.com/office/drawing/2014/main" id="{15D8DF15-0484-CD1B-75CB-8BEF214E982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4621758-76F2-4A57-823E-878E3E7642EF}" type="slidenum">
              <a:rPr lang="nl-NL" smtClean="0"/>
              <a:t>‹nr.›</a:t>
            </a:fld>
            <a:endParaRPr lang="nl-NL"/>
          </a:p>
        </p:txBody>
      </p:sp>
    </p:spTree>
    <p:extLst>
      <p:ext uri="{BB962C8B-B14F-4D97-AF65-F5344CB8AC3E}">
        <p14:creationId xmlns:p14="http://schemas.microsoft.com/office/powerpoint/2010/main" val="40000941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37CF859C-03BF-B753-A370-DF868145BC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D60171F6-BBAA-634C-8395-36AC1D7E128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DFFE584B-322A-68CF-DDFE-64FCFC5B47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BA7B7F-DD44-4FDA-9FF9-C4BA5F86B366}" type="datetimeFigureOut">
              <a:rPr lang="nl-NL" smtClean="0"/>
              <a:t>27-5-2025</a:t>
            </a:fld>
            <a:endParaRPr lang="nl-NL"/>
          </a:p>
        </p:txBody>
      </p:sp>
      <p:sp>
        <p:nvSpPr>
          <p:cNvPr id="5" name="Tijdelijke aanduiding voor voettekst 4">
            <a:extLst>
              <a:ext uri="{FF2B5EF4-FFF2-40B4-BE49-F238E27FC236}">
                <a16:creationId xmlns:a16="http://schemas.microsoft.com/office/drawing/2014/main" id="{8E7063FA-6ED3-9B49-5A2B-4B69DDADC3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065EF352-8990-FC00-E3F0-55349BD07C3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FDEEB6-C0D9-47E3-BE50-CC8A49E4FB1C}" type="slidenum">
              <a:rPr lang="nl-NL" smtClean="0"/>
              <a:t>‹nr.›</a:t>
            </a:fld>
            <a:endParaRPr lang="nl-NL"/>
          </a:p>
        </p:txBody>
      </p:sp>
    </p:spTree>
    <p:extLst>
      <p:ext uri="{BB962C8B-B14F-4D97-AF65-F5344CB8AC3E}">
        <p14:creationId xmlns:p14="http://schemas.microsoft.com/office/powerpoint/2010/main" val="76713630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 name="Rechte verbindingslijn 6">
            <a:extLst>
              <a:ext uri="{FF2B5EF4-FFF2-40B4-BE49-F238E27FC236}">
                <a16:creationId xmlns:a16="http://schemas.microsoft.com/office/drawing/2014/main" id="{67DC5625-3F26-4B8C-BFCB-F131789BE62A}"/>
              </a:ext>
            </a:extLst>
          </p:cNvPr>
          <p:cNvCxnSpPr/>
          <p:nvPr/>
        </p:nvCxnSpPr>
        <p:spPr>
          <a:xfrm>
            <a:off x="544513" y="6615113"/>
            <a:ext cx="11075987" cy="0"/>
          </a:xfrm>
          <a:prstGeom prst="line">
            <a:avLst/>
          </a:prstGeom>
          <a:ln>
            <a:solidFill>
              <a:srgbClr val="98012E"/>
            </a:solidFill>
          </a:ln>
        </p:spPr>
        <p:style>
          <a:lnRef idx="1">
            <a:schemeClr val="accent1"/>
          </a:lnRef>
          <a:fillRef idx="0">
            <a:schemeClr val="accent1"/>
          </a:fillRef>
          <a:effectRef idx="0">
            <a:schemeClr val="accent1"/>
          </a:effectRef>
          <a:fontRef idx="minor">
            <a:schemeClr val="tx1"/>
          </a:fontRef>
        </p:style>
      </p:cxnSp>
      <p:cxnSp>
        <p:nvCxnSpPr>
          <p:cNvPr id="8" name="Rechte verbindingslijn 7">
            <a:extLst>
              <a:ext uri="{FF2B5EF4-FFF2-40B4-BE49-F238E27FC236}">
                <a16:creationId xmlns:a16="http://schemas.microsoft.com/office/drawing/2014/main" id="{99E4C4E7-6504-6F1C-513F-726BE84EFF1F}"/>
              </a:ext>
            </a:extLst>
          </p:cNvPr>
          <p:cNvCxnSpPr/>
          <p:nvPr/>
        </p:nvCxnSpPr>
        <p:spPr>
          <a:xfrm>
            <a:off x="544513" y="260350"/>
            <a:ext cx="11075987" cy="0"/>
          </a:xfrm>
          <a:prstGeom prst="line">
            <a:avLst/>
          </a:prstGeom>
          <a:ln>
            <a:solidFill>
              <a:srgbClr val="98012E"/>
            </a:solidFill>
          </a:ln>
        </p:spPr>
        <p:style>
          <a:lnRef idx="1">
            <a:schemeClr val="accent1"/>
          </a:lnRef>
          <a:fillRef idx="0">
            <a:schemeClr val="accent1"/>
          </a:fillRef>
          <a:effectRef idx="0">
            <a:schemeClr val="accent1"/>
          </a:effectRef>
          <a:fontRef idx="minor">
            <a:schemeClr val="tx1"/>
          </a:fontRef>
        </p:style>
      </p:cxnSp>
      <p:sp>
        <p:nvSpPr>
          <p:cNvPr id="1028" name="Tijdelijke aanduiding voor titel 1">
            <a:extLst>
              <a:ext uri="{FF2B5EF4-FFF2-40B4-BE49-F238E27FC236}">
                <a16:creationId xmlns:a16="http://schemas.microsoft.com/office/drawing/2014/main" id="{9181E6D0-3209-91BC-B72D-13EFC5EA17FA}"/>
              </a:ext>
            </a:extLst>
          </p:cNvPr>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nl-NL" altLang="nl-NL"/>
              <a:t>Titelstijl van model bewerken</a:t>
            </a:r>
          </a:p>
        </p:txBody>
      </p:sp>
      <p:sp>
        <p:nvSpPr>
          <p:cNvPr id="1029" name="Tijdelijke aanduiding voor tekst 2">
            <a:extLst>
              <a:ext uri="{FF2B5EF4-FFF2-40B4-BE49-F238E27FC236}">
                <a16:creationId xmlns:a16="http://schemas.microsoft.com/office/drawing/2014/main" id="{10BAF36E-E9B7-73F6-DB6A-B5ACC71505AF}"/>
              </a:ext>
            </a:extLst>
          </p:cNvPr>
          <p:cNvSpPr>
            <a:spLocks noGrp="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nl-NL"/>
              <a:t>Klik om de tekststijl van het model te bewerken</a:t>
            </a:r>
          </a:p>
          <a:p>
            <a:pPr lvl="1"/>
            <a:r>
              <a:rPr lang="nl-NL" altLang="nl-NL"/>
              <a:t>Tweede niveau</a:t>
            </a:r>
          </a:p>
          <a:p>
            <a:pPr lvl="2"/>
            <a:r>
              <a:rPr lang="nl-NL" altLang="nl-NL"/>
              <a:t>Derde niveau</a:t>
            </a:r>
          </a:p>
          <a:p>
            <a:pPr lvl="3"/>
            <a:r>
              <a:rPr lang="nl-NL" altLang="nl-NL"/>
              <a:t>Vierde niveau</a:t>
            </a:r>
          </a:p>
          <a:p>
            <a:pPr lvl="4"/>
            <a:r>
              <a:rPr lang="nl-NL" altLang="nl-NL"/>
              <a:t>Vijfde niveau</a:t>
            </a:r>
          </a:p>
        </p:txBody>
      </p:sp>
    </p:spTree>
    <p:extLst>
      <p:ext uri="{BB962C8B-B14F-4D97-AF65-F5344CB8AC3E}">
        <p14:creationId xmlns:p14="http://schemas.microsoft.com/office/powerpoint/2010/main" val="295575452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Lst>
  <p:txStyles>
    <p:titleStyle>
      <a:lvl1pPr algn="ctr" rtl="0" eaLnBrk="1" fontAlgn="base" hangingPunct="1">
        <a:spcBef>
          <a:spcPct val="0"/>
        </a:spcBef>
        <a:spcAft>
          <a:spcPct val="0"/>
        </a:spcAft>
        <a:defRPr sz="4400" kern="1200">
          <a:solidFill>
            <a:srgbClr val="0079C0"/>
          </a:solidFill>
          <a:latin typeface="Trebuchet MS"/>
          <a:ea typeface="ヒラギノ角ゴ Pro W3" charset="0"/>
          <a:cs typeface="Trebuchet MS"/>
        </a:defRPr>
      </a:lvl1pPr>
      <a:lvl2pPr algn="ctr" rtl="0" eaLnBrk="1" fontAlgn="base" hangingPunct="1">
        <a:spcBef>
          <a:spcPct val="0"/>
        </a:spcBef>
        <a:spcAft>
          <a:spcPct val="0"/>
        </a:spcAft>
        <a:defRPr sz="4400">
          <a:solidFill>
            <a:srgbClr val="0079C0"/>
          </a:solidFill>
          <a:latin typeface="Trebuchet MS" charset="0"/>
          <a:ea typeface="ヒラギノ角ゴ Pro W3" charset="0"/>
          <a:cs typeface="Trebuchet MS" charset="0"/>
        </a:defRPr>
      </a:lvl2pPr>
      <a:lvl3pPr algn="ctr" rtl="0" eaLnBrk="1" fontAlgn="base" hangingPunct="1">
        <a:spcBef>
          <a:spcPct val="0"/>
        </a:spcBef>
        <a:spcAft>
          <a:spcPct val="0"/>
        </a:spcAft>
        <a:defRPr sz="4400">
          <a:solidFill>
            <a:srgbClr val="0079C0"/>
          </a:solidFill>
          <a:latin typeface="Trebuchet MS" charset="0"/>
          <a:ea typeface="ヒラギノ角ゴ Pro W3" charset="0"/>
          <a:cs typeface="Trebuchet MS" charset="0"/>
        </a:defRPr>
      </a:lvl3pPr>
      <a:lvl4pPr algn="ctr" rtl="0" eaLnBrk="1" fontAlgn="base" hangingPunct="1">
        <a:spcBef>
          <a:spcPct val="0"/>
        </a:spcBef>
        <a:spcAft>
          <a:spcPct val="0"/>
        </a:spcAft>
        <a:defRPr sz="4400">
          <a:solidFill>
            <a:srgbClr val="0079C0"/>
          </a:solidFill>
          <a:latin typeface="Trebuchet MS" charset="0"/>
          <a:ea typeface="ヒラギノ角ゴ Pro W3" charset="0"/>
          <a:cs typeface="Trebuchet MS" charset="0"/>
        </a:defRPr>
      </a:lvl4pPr>
      <a:lvl5pPr algn="ctr" rtl="0" eaLnBrk="1" fontAlgn="base" hangingPunct="1">
        <a:spcBef>
          <a:spcPct val="0"/>
        </a:spcBef>
        <a:spcAft>
          <a:spcPct val="0"/>
        </a:spcAft>
        <a:defRPr sz="4400">
          <a:solidFill>
            <a:srgbClr val="0079C0"/>
          </a:solidFill>
          <a:latin typeface="Trebuchet MS" charset="0"/>
          <a:ea typeface="ヒラギノ角ゴ Pro W3" charset="0"/>
          <a:cs typeface="Trebuchet MS"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panose="020B0604020202020204" pitchFamily="34" charset="0"/>
        <a:buChar char="•"/>
        <a:defRPr sz="3200" kern="1200">
          <a:solidFill>
            <a:srgbClr val="000000"/>
          </a:solidFill>
          <a:latin typeface="+mn-lt"/>
          <a:ea typeface="ヒラギノ角ゴ Pro W3" charset="0"/>
          <a:cs typeface="ヒラギノ角ゴ Pro W3" charset="0"/>
        </a:defRPr>
      </a:lvl1pPr>
      <a:lvl2pPr marL="742950" indent="-285750" algn="l" rtl="0" eaLnBrk="1" fontAlgn="base" hangingPunct="1">
        <a:spcBef>
          <a:spcPct val="20000"/>
        </a:spcBef>
        <a:spcAft>
          <a:spcPct val="0"/>
        </a:spcAft>
        <a:buFont typeface="Arial" panose="020B0604020202020204" pitchFamily="34" charset="0"/>
        <a:buChar char="–"/>
        <a:defRPr sz="2800" kern="1200">
          <a:solidFill>
            <a:srgbClr val="0079C0"/>
          </a:solidFill>
          <a:latin typeface="+mn-lt"/>
          <a:ea typeface="ヒラギノ角ゴ Pro W3" charset="0"/>
          <a:cs typeface="+mn-cs"/>
        </a:defRPr>
      </a:lvl2pPr>
      <a:lvl3pPr marL="1143000" indent="-228600" algn="l" rtl="0" eaLnBrk="1" fontAlgn="base" hangingPunct="1">
        <a:spcBef>
          <a:spcPct val="20000"/>
        </a:spcBef>
        <a:spcAft>
          <a:spcPct val="0"/>
        </a:spcAft>
        <a:buFont typeface="Arial" panose="020B0604020202020204" pitchFamily="34" charset="0"/>
        <a:buChar char="•"/>
        <a:defRPr sz="2400" kern="1200">
          <a:solidFill>
            <a:srgbClr val="000000"/>
          </a:solidFill>
          <a:latin typeface="+mn-lt"/>
          <a:ea typeface="ヒラギノ角ゴ Pro W3" charset="0"/>
          <a:cs typeface="+mn-cs"/>
        </a:defRPr>
      </a:lvl3pPr>
      <a:lvl4pPr marL="1600200" indent="-228600" algn="l" rtl="0" eaLnBrk="1" fontAlgn="base" hangingPunct="1">
        <a:spcBef>
          <a:spcPct val="20000"/>
        </a:spcBef>
        <a:spcAft>
          <a:spcPct val="0"/>
        </a:spcAft>
        <a:buFont typeface="Arial" panose="020B0604020202020204" pitchFamily="34" charset="0"/>
        <a:buChar char="–"/>
        <a:defRPr sz="2000" kern="1200">
          <a:solidFill>
            <a:srgbClr val="0079C0"/>
          </a:solidFill>
          <a:latin typeface="+mn-lt"/>
          <a:ea typeface="ヒラギノ角ゴ Pro W3" charset="0"/>
          <a:cs typeface="+mn-cs"/>
        </a:defRPr>
      </a:lvl4pPr>
      <a:lvl5pPr marL="2057400" indent="-228600" algn="l" rtl="0" eaLnBrk="1" fontAlgn="base" hangingPunct="1">
        <a:spcBef>
          <a:spcPct val="20000"/>
        </a:spcBef>
        <a:spcAft>
          <a:spcPct val="0"/>
        </a:spcAft>
        <a:buFont typeface="Arial" panose="020B0604020202020204" pitchFamily="34" charset="0"/>
        <a:buChar char="»"/>
        <a:defRPr sz="2000" kern="1200">
          <a:solidFill>
            <a:srgbClr val="000000"/>
          </a:solidFill>
          <a:latin typeface="+mn-lt"/>
          <a:ea typeface="ヒラギノ角ゴ Pro W3"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7" name="Rechte verbindingslijn 6"/>
          <p:cNvCxnSpPr/>
          <p:nvPr/>
        </p:nvCxnSpPr>
        <p:spPr>
          <a:xfrm>
            <a:off x="543985" y="6615113"/>
            <a:ext cx="11076516" cy="0"/>
          </a:xfrm>
          <a:prstGeom prst="line">
            <a:avLst/>
          </a:prstGeom>
          <a:ln>
            <a:solidFill>
              <a:srgbClr val="98012E"/>
            </a:solidFill>
          </a:ln>
        </p:spPr>
        <p:style>
          <a:lnRef idx="1">
            <a:schemeClr val="accent1"/>
          </a:lnRef>
          <a:fillRef idx="0">
            <a:schemeClr val="accent1"/>
          </a:fillRef>
          <a:effectRef idx="0">
            <a:schemeClr val="accent1"/>
          </a:effectRef>
          <a:fontRef idx="minor">
            <a:schemeClr val="tx1"/>
          </a:fontRef>
        </p:style>
      </p:cxnSp>
      <p:cxnSp>
        <p:nvCxnSpPr>
          <p:cNvPr id="8" name="Rechte verbindingslijn 7"/>
          <p:cNvCxnSpPr/>
          <p:nvPr/>
        </p:nvCxnSpPr>
        <p:spPr>
          <a:xfrm>
            <a:off x="543985" y="260350"/>
            <a:ext cx="11076516" cy="0"/>
          </a:xfrm>
          <a:prstGeom prst="line">
            <a:avLst/>
          </a:prstGeom>
          <a:ln>
            <a:solidFill>
              <a:srgbClr val="98012E"/>
            </a:solidFill>
          </a:ln>
        </p:spPr>
        <p:style>
          <a:lnRef idx="1">
            <a:schemeClr val="accent1"/>
          </a:lnRef>
          <a:fillRef idx="0">
            <a:schemeClr val="accent1"/>
          </a:fillRef>
          <a:effectRef idx="0">
            <a:schemeClr val="accent1"/>
          </a:effectRef>
          <a:fontRef idx="minor">
            <a:schemeClr val="tx1"/>
          </a:fontRef>
        </p:style>
      </p:cxnSp>
      <p:sp>
        <p:nvSpPr>
          <p:cNvPr id="1028" name="Tijdelijke aanduiding voor titel 1"/>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nl-NL" altLang="nl-NL"/>
              <a:t>Titelstijl van model bewerken</a:t>
            </a:r>
          </a:p>
        </p:txBody>
      </p:sp>
      <p:sp>
        <p:nvSpPr>
          <p:cNvPr id="1029" name="Tijdelijke aanduiding voor tekst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nl-NL"/>
              <a:t>Klik om de tekststijl van het model te bewerken</a:t>
            </a:r>
          </a:p>
          <a:p>
            <a:pPr lvl="1"/>
            <a:r>
              <a:rPr lang="nl-NL" altLang="nl-NL"/>
              <a:t>Tweede niveau</a:t>
            </a:r>
          </a:p>
          <a:p>
            <a:pPr lvl="2"/>
            <a:r>
              <a:rPr lang="nl-NL" altLang="nl-NL"/>
              <a:t>Derde niveau</a:t>
            </a:r>
          </a:p>
          <a:p>
            <a:pPr lvl="3"/>
            <a:r>
              <a:rPr lang="nl-NL" altLang="nl-NL"/>
              <a:t>Vierde niveau</a:t>
            </a:r>
          </a:p>
          <a:p>
            <a:pPr lvl="4"/>
            <a:r>
              <a:rPr lang="nl-NL" altLang="nl-NL"/>
              <a:t>Vijfde niveau</a:t>
            </a:r>
          </a:p>
        </p:txBody>
      </p:sp>
    </p:spTree>
    <p:extLst>
      <p:ext uri="{BB962C8B-B14F-4D97-AF65-F5344CB8AC3E}">
        <p14:creationId xmlns:p14="http://schemas.microsoft.com/office/powerpoint/2010/main" val="1496675414"/>
      </p:ext>
    </p:extLst>
  </p:cSld>
  <p:clrMap bg1="lt1" tx1="dk1" bg2="lt2" tx2="dk2" accent1="accent1" accent2="accent2" accent3="accent3" accent4="accent4" accent5="accent5" accent6="accent6" hlink="hlink" folHlink="folHlink"/>
  <p:sldLayoutIdLst>
    <p:sldLayoutId id="2147483690" r:id="rId1"/>
    <p:sldLayoutId id="2147483691" r:id="rId2"/>
  </p:sldLayoutIdLst>
  <p:txStyles>
    <p:titleStyle>
      <a:lvl1pPr algn="ctr" rtl="0" eaLnBrk="1" fontAlgn="base" hangingPunct="1">
        <a:spcBef>
          <a:spcPct val="0"/>
        </a:spcBef>
        <a:spcAft>
          <a:spcPct val="0"/>
        </a:spcAft>
        <a:defRPr sz="4400" kern="1200">
          <a:solidFill>
            <a:srgbClr val="1189BD"/>
          </a:solidFill>
          <a:latin typeface="Trebuchet MS"/>
          <a:ea typeface="ヒラギノ角ゴ Pro W3" charset="0"/>
          <a:cs typeface="Trebuchet MS"/>
        </a:defRPr>
      </a:lvl1pPr>
      <a:lvl2pPr algn="ctr" rtl="0" eaLnBrk="1" fontAlgn="base" hangingPunct="1">
        <a:spcBef>
          <a:spcPct val="0"/>
        </a:spcBef>
        <a:spcAft>
          <a:spcPct val="0"/>
        </a:spcAft>
        <a:defRPr sz="4400">
          <a:solidFill>
            <a:srgbClr val="1189BD"/>
          </a:solidFill>
          <a:latin typeface="Trebuchet MS" charset="0"/>
          <a:ea typeface="ヒラギノ角ゴ Pro W3" charset="0"/>
          <a:cs typeface="Trebuchet MS" charset="0"/>
        </a:defRPr>
      </a:lvl2pPr>
      <a:lvl3pPr algn="ctr" rtl="0" eaLnBrk="1" fontAlgn="base" hangingPunct="1">
        <a:spcBef>
          <a:spcPct val="0"/>
        </a:spcBef>
        <a:spcAft>
          <a:spcPct val="0"/>
        </a:spcAft>
        <a:defRPr sz="4400">
          <a:solidFill>
            <a:srgbClr val="1189BD"/>
          </a:solidFill>
          <a:latin typeface="Trebuchet MS" charset="0"/>
          <a:ea typeface="ヒラギノ角ゴ Pro W3" charset="0"/>
          <a:cs typeface="Trebuchet MS" charset="0"/>
        </a:defRPr>
      </a:lvl3pPr>
      <a:lvl4pPr algn="ctr" rtl="0" eaLnBrk="1" fontAlgn="base" hangingPunct="1">
        <a:spcBef>
          <a:spcPct val="0"/>
        </a:spcBef>
        <a:spcAft>
          <a:spcPct val="0"/>
        </a:spcAft>
        <a:defRPr sz="4400">
          <a:solidFill>
            <a:srgbClr val="1189BD"/>
          </a:solidFill>
          <a:latin typeface="Trebuchet MS" charset="0"/>
          <a:ea typeface="ヒラギノ角ゴ Pro W3" charset="0"/>
          <a:cs typeface="Trebuchet MS" charset="0"/>
        </a:defRPr>
      </a:lvl4pPr>
      <a:lvl5pPr algn="ctr" rtl="0" eaLnBrk="1" fontAlgn="base" hangingPunct="1">
        <a:spcBef>
          <a:spcPct val="0"/>
        </a:spcBef>
        <a:spcAft>
          <a:spcPct val="0"/>
        </a:spcAft>
        <a:defRPr sz="4400">
          <a:solidFill>
            <a:srgbClr val="1189BD"/>
          </a:solidFill>
          <a:latin typeface="Trebuchet MS" charset="0"/>
          <a:ea typeface="ヒラギノ角ゴ Pro W3" charset="0"/>
          <a:cs typeface="Trebuchet MS"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pitchFamily="34" charset="0"/>
        <a:buChar char="•"/>
        <a:defRPr sz="3200" kern="1200">
          <a:solidFill>
            <a:srgbClr val="000000"/>
          </a:solidFill>
          <a:latin typeface="+mn-lt"/>
          <a:ea typeface="ヒラギノ角ゴ Pro W3" charset="0"/>
          <a:cs typeface="ヒラギノ角ゴ Pro W3" charset="0"/>
        </a:defRPr>
      </a:lvl1pPr>
      <a:lvl2pPr marL="742950" indent="-285750" algn="l" rtl="0" eaLnBrk="1" fontAlgn="base" hangingPunct="1">
        <a:spcBef>
          <a:spcPct val="20000"/>
        </a:spcBef>
        <a:spcAft>
          <a:spcPct val="0"/>
        </a:spcAft>
        <a:buFont typeface="Arial" pitchFamily="34" charset="0"/>
        <a:buChar char="–"/>
        <a:defRPr sz="2800" kern="1200">
          <a:solidFill>
            <a:srgbClr val="000000"/>
          </a:solidFill>
          <a:latin typeface="+mn-lt"/>
          <a:ea typeface="ヒラギノ角ゴ Pro W3" charset="0"/>
          <a:cs typeface="+mn-cs"/>
        </a:defRPr>
      </a:lvl2pPr>
      <a:lvl3pPr marL="1143000" indent="-228600" algn="l" rtl="0" eaLnBrk="1" fontAlgn="base" hangingPunct="1">
        <a:spcBef>
          <a:spcPct val="20000"/>
        </a:spcBef>
        <a:spcAft>
          <a:spcPct val="0"/>
        </a:spcAft>
        <a:buFont typeface="Arial" pitchFamily="34" charset="0"/>
        <a:buChar char="•"/>
        <a:defRPr sz="2400" kern="1200">
          <a:solidFill>
            <a:srgbClr val="000000"/>
          </a:solidFill>
          <a:latin typeface="+mn-lt"/>
          <a:ea typeface="ヒラギノ角ゴ Pro W3" charset="0"/>
          <a:cs typeface="+mn-cs"/>
        </a:defRPr>
      </a:lvl3pPr>
      <a:lvl4pPr marL="1600200" indent="-228600" algn="l" rtl="0" eaLnBrk="1" fontAlgn="base" hangingPunct="1">
        <a:spcBef>
          <a:spcPct val="20000"/>
        </a:spcBef>
        <a:spcAft>
          <a:spcPct val="0"/>
        </a:spcAft>
        <a:buFont typeface="Arial" pitchFamily="34" charset="0"/>
        <a:buChar char="–"/>
        <a:defRPr sz="2000" kern="1200">
          <a:solidFill>
            <a:srgbClr val="000000"/>
          </a:solidFill>
          <a:latin typeface="+mn-lt"/>
          <a:ea typeface="ヒラギノ角ゴ Pro W3" charset="0"/>
          <a:cs typeface="+mn-cs"/>
        </a:defRPr>
      </a:lvl4pPr>
      <a:lvl5pPr marL="2057400" indent="-228600" algn="l" rtl="0" eaLnBrk="1" fontAlgn="base" hangingPunct="1">
        <a:spcBef>
          <a:spcPct val="20000"/>
        </a:spcBef>
        <a:spcAft>
          <a:spcPct val="0"/>
        </a:spcAft>
        <a:buFont typeface="Arial" pitchFamily="34" charset="0"/>
        <a:buChar char="»"/>
        <a:defRPr sz="2000" kern="1200">
          <a:solidFill>
            <a:srgbClr val="000000"/>
          </a:solidFill>
          <a:latin typeface="+mn-lt"/>
          <a:ea typeface="ヒラギノ角ゴ Pro W3"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4D24BFD5-D814-402B-B6C4-EEF6AE14B0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467A26AA-098C-5046-5EBC-BAEDF8EAE15D}"/>
              </a:ext>
            </a:extLst>
          </p:cNvPr>
          <p:cNvSpPr>
            <a:spLocks noGrp="1"/>
          </p:cNvSpPr>
          <p:nvPr>
            <p:ph type="ctrTitle"/>
          </p:nvPr>
        </p:nvSpPr>
        <p:spPr>
          <a:xfrm>
            <a:off x="838200" y="1122362"/>
            <a:ext cx="6281928" cy="4135437"/>
          </a:xfrm>
        </p:spPr>
        <p:txBody>
          <a:bodyPr>
            <a:normAutofit/>
          </a:bodyPr>
          <a:lstStyle/>
          <a:p>
            <a:pPr algn="l"/>
            <a:r>
              <a:rPr lang="nl-NL" sz="5600"/>
              <a:t>Jaarstukken gemeenschappelijke regelingen</a:t>
            </a:r>
          </a:p>
        </p:txBody>
      </p:sp>
      <p:sp>
        <p:nvSpPr>
          <p:cNvPr id="25" name="Rectangle 24">
            <a:extLst>
              <a:ext uri="{FF2B5EF4-FFF2-40B4-BE49-F238E27FC236}">
                <a16:creationId xmlns:a16="http://schemas.microsoft.com/office/drawing/2014/main" id="{36FED7E8-9A97-475F-9FA4-113410D443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06139" y="1031284"/>
            <a:ext cx="3647661" cy="4436126"/>
          </a:xfrm>
          <a:custGeom>
            <a:avLst/>
            <a:gdLst>
              <a:gd name="connsiteX0" fmla="*/ 0 w 3647661"/>
              <a:gd name="connsiteY0" fmla="*/ 0 h 4436126"/>
              <a:gd name="connsiteX1" fmla="*/ 498514 w 3647661"/>
              <a:gd name="connsiteY1" fmla="*/ 0 h 4436126"/>
              <a:gd name="connsiteX2" fmla="*/ 1069981 w 3647661"/>
              <a:gd name="connsiteY2" fmla="*/ 0 h 4436126"/>
              <a:gd name="connsiteX3" fmla="*/ 1714401 w 3647661"/>
              <a:gd name="connsiteY3" fmla="*/ 0 h 4436126"/>
              <a:gd name="connsiteX4" fmla="*/ 2285868 w 3647661"/>
              <a:gd name="connsiteY4" fmla="*/ 0 h 4436126"/>
              <a:gd name="connsiteX5" fmla="*/ 2784381 w 3647661"/>
              <a:gd name="connsiteY5" fmla="*/ 0 h 4436126"/>
              <a:gd name="connsiteX6" fmla="*/ 3647661 w 3647661"/>
              <a:gd name="connsiteY6" fmla="*/ 0 h 4436126"/>
              <a:gd name="connsiteX7" fmla="*/ 3647661 w 3647661"/>
              <a:gd name="connsiteY7" fmla="*/ 633732 h 4436126"/>
              <a:gd name="connsiteX8" fmla="*/ 3647661 w 3647661"/>
              <a:gd name="connsiteY8" fmla="*/ 1267465 h 4436126"/>
              <a:gd name="connsiteX9" fmla="*/ 3647661 w 3647661"/>
              <a:gd name="connsiteY9" fmla="*/ 1768113 h 4436126"/>
              <a:gd name="connsiteX10" fmla="*/ 3647661 w 3647661"/>
              <a:gd name="connsiteY10" fmla="*/ 2446207 h 4436126"/>
              <a:gd name="connsiteX11" fmla="*/ 3647661 w 3647661"/>
              <a:gd name="connsiteY11" fmla="*/ 2946855 h 4436126"/>
              <a:gd name="connsiteX12" fmla="*/ 3647661 w 3647661"/>
              <a:gd name="connsiteY12" fmla="*/ 3580587 h 4436126"/>
              <a:gd name="connsiteX13" fmla="*/ 3647661 w 3647661"/>
              <a:gd name="connsiteY13" fmla="*/ 4436126 h 4436126"/>
              <a:gd name="connsiteX14" fmla="*/ 3039718 w 3647661"/>
              <a:gd name="connsiteY14" fmla="*/ 4436126 h 4436126"/>
              <a:gd name="connsiteX15" fmla="*/ 2431774 w 3647661"/>
              <a:gd name="connsiteY15" fmla="*/ 4436126 h 4436126"/>
              <a:gd name="connsiteX16" fmla="*/ 1823831 w 3647661"/>
              <a:gd name="connsiteY16" fmla="*/ 4436126 h 4436126"/>
              <a:gd name="connsiteX17" fmla="*/ 1288840 w 3647661"/>
              <a:gd name="connsiteY17" fmla="*/ 4436126 h 4436126"/>
              <a:gd name="connsiteX18" fmla="*/ 607943 w 3647661"/>
              <a:gd name="connsiteY18" fmla="*/ 4436126 h 4436126"/>
              <a:gd name="connsiteX19" fmla="*/ 0 w 3647661"/>
              <a:gd name="connsiteY19" fmla="*/ 4436126 h 4436126"/>
              <a:gd name="connsiteX20" fmla="*/ 0 w 3647661"/>
              <a:gd name="connsiteY20" fmla="*/ 3758032 h 4436126"/>
              <a:gd name="connsiteX21" fmla="*/ 0 w 3647661"/>
              <a:gd name="connsiteY21" fmla="*/ 3035578 h 4436126"/>
              <a:gd name="connsiteX22" fmla="*/ 0 w 3647661"/>
              <a:gd name="connsiteY22" fmla="*/ 2401845 h 4436126"/>
              <a:gd name="connsiteX23" fmla="*/ 0 w 3647661"/>
              <a:gd name="connsiteY23" fmla="*/ 1768113 h 4436126"/>
              <a:gd name="connsiteX24" fmla="*/ 0 w 3647661"/>
              <a:gd name="connsiteY24" fmla="*/ 1178742 h 4436126"/>
              <a:gd name="connsiteX25" fmla="*/ 0 w 3647661"/>
              <a:gd name="connsiteY25" fmla="*/ 589371 h 4436126"/>
              <a:gd name="connsiteX26" fmla="*/ 0 w 3647661"/>
              <a:gd name="connsiteY26" fmla="*/ 0 h 4436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47661" h="4436126" fill="none" extrusionOk="0">
                <a:moveTo>
                  <a:pt x="0" y="0"/>
                </a:moveTo>
                <a:cubicBezTo>
                  <a:pt x="116158" y="-16963"/>
                  <a:pt x="364681" y="-4006"/>
                  <a:pt x="498514" y="0"/>
                </a:cubicBezTo>
                <a:cubicBezTo>
                  <a:pt x="632347" y="4006"/>
                  <a:pt x="950865" y="15164"/>
                  <a:pt x="1069981" y="0"/>
                </a:cubicBezTo>
                <a:cubicBezTo>
                  <a:pt x="1189097" y="-15164"/>
                  <a:pt x="1556518" y="-23132"/>
                  <a:pt x="1714401" y="0"/>
                </a:cubicBezTo>
                <a:cubicBezTo>
                  <a:pt x="1872284" y="23132"/>
                  <a:pt x="2015985" y="9364"/>
                  <a:pt x="2285868" y="0"/>
                </a:cubicBezTo>
                <a:cubicBezTo>
                  <a:pt x="2555751" y="-9364"/>
                  <a:pt x="2555148" y="14141"/>
                  <a:pt x="2784381" y="0"/>
                </a:cubicBezTo>
                <a:cubicBezTo>
                  <a:pt x="3013614" y="-14141"/>
                  <a:pt x="3216105" y="-3763"/>
                  <a:pt x="3647661" y="0"/>
                </a:cubicBezTo>
                <a:cubicBezTo>
                  <a:pt x="3623206" y="221859"/>
                  <a:pt x="3622213" y="458853"/>
                  <a:pt x="3647661" y="633732"/>
                </a:cubicBezTo>
                <a:cubicBezTo>
                  <a:pt x="3673109" y="808611"/>
                  <a:pt x="3674779" y="1138417"/>
                  <a:pt x="3647661" y="1267465"/>
                </a:cubicBezTo>
                <a:cubicBezTo>
                  <a:pt x="3620543" y="1396513"/>
                  <a:pt x="3664792" y="1625185"/>
                  <a:pt x="3647661" y="1768113"/>
                </a:cubicBezTo>
                <a:cubicBezTo>
                  <a:pt x="3630530" y="1911041"/>
                  <a:pt x="3671056" y="2135008"/>
                  <a:pt x="3647661" y="2446207"/>
                </a:cubicBezTo>
                <a:cubicBezTo>
                  <a:pt x="3624266" y="2757406"/>
                  <a:pt x="3642702" y="2713342"/>
                  <a:pt x="3647661" y="2946855"/>
                </a:cubicBezTo>
                <a:cubicBezTo>
                  <a:pt x="3652620" y="3180368"/>
                  <a:pt x="3664319" y="3290221"/>
                  <a:pt x="3647661" y="3580587"/>
                </a:cubicBezTo>
                <a:cubicBezTo>
                  <a:pt x="3631003" y="3870953"/>
                  <a:pt x="3617531" y="4259425"/>
                  <a:pt x="3647661" y="4436126"/>
                </a:cubicBezTo>
                <a:cubicBezTo>
                  <a:pt x="3523929" y="4410412"/>
                  <a:pt x="3241413" y="4436068"/>
                  <a:pt x="3039718" y="4436126"/>
                </a:cubicBezTo>
                <a:cubicBezTo>
                  <a:pt x="2838023" y="4436184"/>
                  <a:pt x="2630387" y="4431142"/>
                  <a:pt x="2431774" y="4436126"/>
                </a:cubicBezTo>
                <a:cubicBezTo>
                  <a:pt x="2233161" y="4441110"/>
                  <a:pt x="2003296" y="4449826"/>
                  <a:pt x="1823831" y="4436126"/>
                </a:cubicBezTo>
                <a:cubicBezTo>
                  <a:pt x="1644366" y="4422426"/>
                  <a:pt x="1399453" y="4442442"/>
                  <a:pt x="1288840" y="4436126"/>
                </a:cubicBezTo>
                <a:cubicBezTo>
                  <a:pt x="1178227" y="4429810"/>
                  <a:pt x="793482" y="4411099"/>
                  <a:pt x="607943" y="4436126"/>
                </a:cubicBezTo>
                <a:cubicBezTo>
                  <a:pt x="422404" y="4461153"/>
                  <a:pt x="158703" y="4453091"/>
                  <a:pt x="0" y="4436126"/>
                </a:cubicBezTo>
                <a:cubicBezTo>
                  <a:pt x="8129" y="4099466"/>
                  <a:pt x="23502" y="4014012"/>
                  <a:pt x="0" y="3758032"/>
                </a:cubicBezTo>
                <a:cubicBezTo>
                  <a:pt x="-23502" y="3502052"/>
                  <a:pt x="8018" y="3295661"/>
                  <a:pt x="0" y="3035578"/>
                </a:cubicBezTo>
                <a:cubicBezTo>
                  <a:pt x="-8018" y="2775495"/>
                  <a:pt x="-8720" y="2595880"/>
                  <a:pt x="0" y="2401845"/>
                </a:cubicBezTo>
                <a:cubicBezTo>
                  <a:pt x="8720" y="2207810"/>
                  <a:pt x="9279" y="1982551"/>
                  <a:pt x="0" y="1768113"/>
                </a:cubicBezTo>
                <a:cubicBezTo>
                  <a:pt x="-9279" y="1553675"/>
                  <a:pt x="7090" y="1354447"/>
                  <a:pt x="0" y="1178742"/>
                </a:cubicBezTo>
                <a:cubicBezTo>
                  <a:pt x="-7090" y="1003037"/>
                  <a:pt x="-23786" y="768334"/>
                  <a:pt x="0" y="589371"/>
                </a:cubicBezTo>
                <a:cubicBezTo>
                  <a:pt x="23786" y="410408"/>
                  <a:pt x="-16955" y="242082"/>
                  <a:pt x="0" y="0"/>
                </a:cubicBezTo>
                <a:close/>
              </a:path>
              <a:path w="3647661" h="4436126" stroke="0" extrusionOk="0">
                <a:moveTo>
                  <a:pt x="0" y="0"/>
                </a:moveTo>
                <a:cubicBezTo>
                  <a:pt x="171149" y="-7244"/>
                  <a:pt x="374684" y="2591"/>
                  <a:pt x="534990" y="0"/>
                </a:cubicBezTo>
                <a:cubicBezTo>
                  <a:pt x="695296" y="-2591"/>
                  <a:pt x="907320" y="7483"/>
                  <a:pt x="1069981" y="0"/>
                </a:cubicBezTo>
                <a:cubicBezTo>
                  <a:pt x="1232642" y="-7483"/>
                  <a:pt x="1543604" y="-26203"/>
                  <a:pt x="1677924" y="0"/>
                </a:cubicBezTo>
                <a:cubicBezTo>
                  <a:pt x="1812244" y="26203"/>
                  <a:pt x="2140632" y="31361"/>
                  <a:pt x="2322344" y="0"/>
                </a:cubicBezTo>
                <a:cubicBezTo>
                  <a:pt x="2504056" y="-31361"/>
                  <a:pt x="2658834" y="3381"/>
                  <a:pt x="2893811" y="0"/>
                </a:cubicBezTo>
                <a:cubicBezTo>
                  <a:pt x="3128788" y="-3381"/>
                  <a:pt x="3338741" y="-10376"/>
                  <a:pt x="3647661" y="0"/>
                </a:cubicBezTo>
                <a:cubicBezTo>
                  <a:pt x="3628986" y="244498"/>
                  <a:pt x="3624774" y="362520"/>
                  <a:pt x="3647661" y="545010"/>
                </a:cubicBezTo>
                <a:cubicBezTo>
                  <a:pt x="3670549" y="727500"/>
                  <a:pt x="3619543" y="968439"/>
                  <a:pt x="3647661" y="1134381"/>
                </a:cubicBezTo>
                <a:cubicBezTo>
                  <a:pt x="3675779" y="1300323"/>
                  <a:pt x="3670065" y="1646297"/>
                  <a:pt x="3647661" y="1856836"/>
                </a:cubicBezTo>
                <a:cubicBezTo>
                  <a:pt x="3625257" y="2067375"/>
                  <a:pt x="3632904" y="2315399"/>
                  <a:pt x="3647661" y="2490568"/>
                </a:cubicBezTo>
                <a:cubicBezTo>
                  <a:pt x="3662418" y="2665737"/>
                  <a:pt x="3616073" y="2880164"/>
                  <a:pt x="3647661" y="3124300"/>
                </a:cubicBezTo>
                <a:cubicBezTo>
                  <a:pt x="3679249" y="3368436"/>
                  <a:pt x="3677361" y="3519722"/>
                  <a:pt x="3647661" y="3758032"/>
                </a:cubicBezTo>
                <a:cubicBezTo>
                  <a:pt x="3617961" y="3996342"/>
                  <a:pt x="3615180" y="4147465"/>
                  <a:pt x="3647661" y="4436126"/>
                </a:cubicBezTo>
                <a:cubicBezTo>
                  <a:pt x="3506685" y="4421969"/>
                  <a:pt x="3266652" y="4433618"/>
                  <a:pt x="3149147" y="4436126"/>
                </a:cubicBezTo>
                <a:cubicBezTo>
                  <a:pt x="3031642" y="4438634"/>
                  <a:pt x="2832267" y="4432536"/>
                  <a:pt x="2650634" y="4436126"/>
                </a:cubicBezTo>
                <a:cubicBezTo>
                  <a:pt x="2469001" y="4439716"/>
                  <a:pt x="2324677" y="4416284"/>
                  <a:pt x="2042690" y="4436126"/>
                </a:cubicBezTo>
                <a:cubicBezTo>
                  <a:pt x="1760703" y="4455968"/>
                  <a:pt x="1686949" y="4416099"/>
                  <a:pt x="1398270" y="4436126"/>
                </a:cubicBezTo>
                <a:cubicBezTo>
                  <a:pt x="1109591" y="4456153"/>
                  <a:pt x="1071585" y="4455485"/>
                  <a:pt x="899756" y="4436126"/>
                </a:cubicBezTo>
                <a:cubicBezTo>
                  <a:pt x="727927" y="4416767"/>
                  <a:pt x="344407" y="4430463"/>
                  <a:pt x="0" y="4436126"/>
                </a:cubicBezTo>
                <a:cubicBezTo>
                  <a:pt x="5440" y="4303018"/>
                  <a:pt x="91" y="4161914"/>
                  <a:pt x="0" y="3891116"/>
                </a:cubicBezTo>
                <a:cubicBezTo>
                  <a:pt x="-91" y="3620318"/>
                  <a:pt x="-11601" y="3462294"/>
                  <a:pt x="0" y="3301745"/>
                </a:cubicBezTo>
                <a:cubicBezTo>
                  <a:pt x="11601" y="3141196"/>
                  <a:pt x="22776" y="2916996"/>
                  <a:pt x="0" y="2756735"/>
                </a:cubicBezTo>
                <a:cubicBezTo>
                  <a:pt x="-22776" y="2596474"/>
                  <a:pt x="5257" y="2440491"/>
                  <a:pt x="0" y="2256087"/>
                </a:cubicBezTo>
                <a:cubicBezTo>
                  <a:pt x="-5257" y="2071683"/>
                  <a:pt x="20189" y="1902567"/>
                  <a:pt x="0" y="1666716"/>
                </a:cubicBezTo>
                <a:cubicBezTo>
                  <a:pt x="-20189" y="1430865"/>
                  <a:pt x="-21241" y="1161108"/>
                  <a:pt x="0" y="988622"/>
                </a:cubicBezTo>
                <a:cubicBezTo>
                  <a:pt x="21241" y="816136"/>
                  <a:pt x="17108" y="406740"/>
                  <a:pt x="0" y="0"/>
                </a:cubicBezTo>
                <a:close/>
              </a:path>
            </a:pathLst>
          </a:custGeom>
          <a:solidFill>
            <a:schemeClr val="accent2"/>
          </a:solidFill>
          <a:ln w="57150">
            <a:solidFill>
              <a:schemeClr val="accent2"/>
            </a:solidFill>
            <a:extLst>
              <a:ext uri="{C807C97D-BFC1-408E-A445-0C87EB9F89A2}">
                <ask:lineSketchStyleProps xmlns:ask="http://schemas.microsoft.com/office/drawing/2018/sketchyshapes" sd="68728339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ndertitel 2">
            <a:extLst>
              <a:ext uri="{FF2B5EF4-FFF2-40B4-BE49-F238E27FC236}">
                <a16:creationId xmlns:a16="http://schemas.microsoft.com/office/drawing/2014/main" id="{C8495EB4-EBCA-2F15-E557-5FCD812BEEC6}"/>
              </a:ext>
            </a:extLst>
          </p:cNvPr>
          <p:cNvSpPr>
            <a:spLocks noGrp="1"/>
          </p:cNvSpPr>
          <p:nvPr>
            <p:ph type="subTitle" idx="1"/>
          </p:nvPr>
        </p:nvSpPr>
        <p:spPr>
          <a:xfrm>
            <a:off x="7928114" y="1232452"/>
            <a:ext cx="3200400" cy="3850919"/>
          </a:xfrm>
        </p:spPr>
        <p:txBody>
          <a:bodyPr anchor="b">
            <a:normAutofit/>
          </a:bodyPr>
          <a:lstStyle/>
          <a:p>
            <a:pPr algn="l"/>
            <a:r>
              <a:rPr lang="nl-NL">
                <a:solidFill>
                  <a:srgbClr val="FFFFFF"/>
                </a:solidFill>
              </a:rPr>
              <a:t>27 mei 2025</a:t>
            </a:r>
          </a:p>
        </p:txBody>
      </p:sp>
      <p:sp>
        <p:nvSpPr>
          <p:cNvPr id="27" name="sketch line">
            <a:extLst>
              <a:ext uri="{FF2B5EF4-FFF2-40B4-BE49-F238E27FC236}">
                <a16:creationId xmlns:a16="http://schemas.microsoft.com/office/drawing/2014/main" id="{2A39B854-4B6C-4F7F-A602-6F97770CED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199" y="5439978"/>
            <a:ext cx="6281928" cy="18288"/>
          </a:xfrm>
          <a:custGeom>
            <a:avLst/>
            <a:gdLst>
              <a:gd name="connsiteX0" fmla="*/ 0 w 6281928"/>
              <a:gd name="connsiteY0" fmla="*/ 0 h 18288"/>
              <a:gd name="connsiteX1" fmla="*/ 572353 w 6281928"/>
              <a:gd name="connsiteY1" fmla="*/ 0 h 18288"/>
              <a:gd name="connsiteX2" fmla="*/ 1207526 w 6281928"/>
              <a:gd name="connsiteY2" fmla="*/ 0 h 18288"/>
              <a:gd name="connsiteX3" fmla="*/ 1779880 w 6281928"/>
              <a:gd name="connsiteY3" fmla="*/ 0 h 18288"/>
              <a:gd name="connsiteX4" fmla="*/ 2540691 w 6281928"/>
              <a:gd name="connsiteY4" fmla="*/ 0 h 18288"/>
              <a:gd name="connsiteX5" fmla="*/ 3238683 w 6281928"/>
              <a:gd name="connsiteY5" fmla="*/ 0 h 18288"/>
              <a:gd name="connsiteX6" fmla="*/ 3936675 w 6281928"/>
              <a:gd name="connsiteY6" fmla="*/ 0 h 18288"/>
              <a:gd name="connsiteX7" fmla="*/ 4760305 w 6281928"/>
              <a:gd name="connsiteY7" fmla="*/ 0 h 18288"/>
              <a:gd name="connsiteX8" fmla="*/ 5521117 w 6281928"/>
              <a:gd name="connsiteY8" fmla="*/ 0 h 18288"/>
              <a:gd name="connsiteX9" fmla="*/ 6281928 w 6281928"/>
              <a:gd name="connsiteY9" fmla="*/ 0 h 18288"/>
              <a:gd name="connsiteX10" fmla="*/ 6281928 w 6281928"/>
              <a:gd name="connsiteY10" fmla="*/ 18288 h 18288"/>
              <a:gd name="connsiteX11" fmla="*/ 5772394 w 6281928"/>
              <a:gd name="connsiteY11" fmla="*/ 18288 h 18288"/>
              <a:gd name="connsiteX12" fmla="*/ 5200040 w 6281928"/>
              <a:gd name="connsiteY12" fmla="*/ 18288 h 18288"/>
              <a:gd name="connsiteX13" fmla="*/ 4439229 w 6281928"/>
              <a:gd name="connsiteY13" fmla="*/ 18288 h 18288"/>
              <a:gd name="connsiteX14" fmla="*/ 3615599 w 6281928"/>
              <a:gd name="connsiteY14" fmla="*/ 18288 h 18288"/>
              <a:gd name="connsiteX15" fmla="*/ 2980426 w 6281928"/>
              <a:gd name="connsiteY15" fmla="*/ 18288 h 18288"/>
              <a:gd name="connsiteX16" fmla="*/ 2156795 w 6281928"/>
              <a:gd name="connsiteY16" fmla="*/ 18288 h 18288"/>
              <a:gd name="connsiteX17" fmla="*/ 1584442 w 6281928"/>
              <a:gd name="connsiteY17" fmla="*/ 18288 h 18288"/>
              <a:gd name="connsiteX18" fmla="*/ 1074908 w 6281928"/>
              <a:gd name="connsiteY18" fmla="*/ 18288 h 18288"/>
              <a:gd name="connsiteX19" fmla="*/ 0 w 6281928"/>
              <a:gd name="connsiteY19" fmla="*/ 18288 h 18288"/>
              <a:gd name="connsiteX20" fmla="*/ 0 w 6281928"/>
              <a:gd name="connsiteY20"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281928" h="18288" fill="none" extrusionOk="0">
                <a:moveTo>
                  <a:pt x="0" y="0"/>
                </a:moveTo>
                <a:cubicBezTo>
                  <a:pt x="205960" y="24870"/>
                  <a:pt x="343550" y="5918"/>
                  <a:pt x="572353" y="0"/>
                </a:cubicBezTo>
                <a:cubicBezTo>
                  <a:pt x="801156" y="-5918"/>
                  <a:pt x="1015649" y="-11381"/>
                  <a:pt x="1207526" y="0"/>
                </a:cubicBezTo>
                <a:cubicBezTo>
                  <a:pt x="1399403" y="11381"/>
                  <a:pt x="1549725" y="7866"/>
                  <a:pt x="1779880" y="0"/>
                </a:cubicBezTo>
                <a:cubicBezTo>
                  <a:pt x="2010035" y="-7866"/>
                  <a:pt x="2190674" y="12826"/>
                  <a:pt x="2540691" y="0"/>
                </a:cubicBezTo>
                <a:cubicBezTo>
                  <a:pt x="2890708" y="-12826"/>
                  <a:pt x="3025718" y="-18534"/>
                  <a:pt x="3238683" y="0"/>
                </a:cubicBezTo>
                <a:cubicBezTo>
                  <a:pt x="3451648" y="18534"/>
                  <a:pt x="3603947" y="14884"/>
                  <a:pt x="3936675" y="0"/>
                </a:cubicBezTo>
                <a:cubicBezTo>
                  <a:pt x="4269403" y="-14884"/>
                  <a:pt x="4480718" y="-24607"/>
                  <a:pt x="4760305" y="0"/>
                </a:cubicBezTo>
                <a:cubicBezTo>
                  <a:pt x="5039892" y="24607"/>
                  <a:pt x="5359549" y="-31311"/>
                  <a:pt x="5521117" y="0"/>
                </a:cubicBezTo>
                <a:cubicBezTo>
                  <a:pt x="5682685" y="31311"/>
                  <a:pt x="5986067" y="-12593"/>
                  <a:pt x="6281928" y="0"/>
                </a:cubicBezTo>
                <a:cubicBezTo>
                  <a:pt x="6282307" y="7355"/>
                  <a:pt x="6282212" y="10249"/>
                  <a:pt x="6281928" y="18288"/>
                </a:cubicBezTo>
                <a:cubicBezTo>
                  <a:pt x="6078981" y="8428"/>
                  <a:pt x="5961061" y="2290"/>
                  <a:pt x="5772394" y="18288"/>
                </a:cubicBezTo>
                <a:cubicBezTo>
                  <a:pt x="5583727" y="34286"/>
                  <a:pt x="5329968" y="24208"/>
                  <a:pt x="5200040" y="18288"/>
                </a:cubicBezTo>
                <a:cubicBezTo>
                  <a:pt x="5070112" y="12368"/>
                  <a:pt x="4793288" y="21070"/>
                  <a:pt x="4439229" y="18288"/>
                </a:cubicBezTo>
                <a:cubicBezTo>
                  <a:pt x="4085170" y="15506"/>
                  <a:pt x="3813765" y="-16466"/>
                  <a:pt x="3615599" y="18288"/>
                </a:cubicBezTo>
                <a:cubicBezTo>
                  <a:pt x="3417433" y="53042"/>
                  <a:pt x="3133643" y="20727"/>
                  <a:pt x="2980426" y="18288"/>
                </a:cubicBezTo>
                <a:cubicBezTo>
                  <a:pt x="2827209" y="15849"/>
                  <a:pt x="2380685" y="51850"/>
                  <a:pt x="2156795" y="18288"/>
                </a:cubicBezTo>
                <a:cubicBezTo>
                  <a:pt x="1932905" y="-15274"/>
                  <a:pt x="1716744" y="-1398"/>
                  <a:pt x="1584442" y="18288"/>
                </a:cubicBezTo>
                <a:cubicBezTo>
                  <a:pt x="1452140" y="37974"/>
                  <a:pt x="1280887" y="12750"/>
                  <a:pt x="1074908" y="18288"/>
                </a:cubicBezTo>
                <a:cubicBezTo>
                  <a:pt x="868929" y="23826"/>
                  <a:pt x="318124" y="-17878"/>
                  <a:pt x="0" y="18288"/>
                </a:cubicBezTo>
                <a:cubicBezTo>
                  <a:pt x="-384" y="12702"/>
                  <a:pt x="-513" y="4636"/>
                  <a:pt x="0" y="0"/>
                </a:cubicBezTo>
                <a:close/>
              </a:path>
              <a:path w="6281928" h="18288" stroke="0" extrusionOk="0">
                <a:moveTo>
                  <a:pt x="0" y="0"/>
                </a:moveTo>
                <a:cubicBezTo>
                  <a:pt x="135290" y="27650"/>
                  <a:pt x="488372" y="4391"/>
                  <a:pt x="635173" y="0"/>
                </a:cubicBezTo>
                <a:cubicBezTo>
                  <a:pt x="781974" y="-4391"/>
                  <a:pt x="992816" y="14310"/>
                  <a:pt x="1144707" y="0"/>
                </a:cubicBezTo>
                <a:cubicBezTo>
                  <a:pt x="1296598" y="-14310"/>
                  <a:pt x="1796462" y="-1258"/>
                  <a:pt x="1968337" y="0"/>
                </a:cubicBezTo>
                <a:cubicBezTo>
                  <a:pt x="2140212" y="1258"/>
                  <a:pt x="2343376" y="-12852"/>
                  <a:pt x="2603510" y="0"/>
                </a:cubicBezTo>
                <a:cubicBezTo>
                  <a:pt x="2863644" y="12852"/>
                  <a:pt x="2935073" y="-10591"/>
                  <a:pt x="3238683" y="0"/>
                </a:cubicBezTo>
                <a:cubicBezTo>
                  <a:pt x="3542293" y="10591"/>
                  <a:pt x="3731676" y="3538"/>
                  <a:pt x="4062313" y="0"/>
                </a:cubicBezTo>
                <a:cubicBezTo>
                  <a:pt x="4392950" y="-3538"/>
                  <a:pt x="4440715" y="28126"/>
                  <a:pt x="4634667" y="0"/>
                </a:cubicBezTo>
                <a:cubicBezTo>
                  <a:pt x="4828619" y="-28126"/>
                  <a:pt x="5052661" y="8974"/>
                  <a:pt x="5458297" y="0"/>
                </a:cubicBezTo>
                <a:cubicBezTo>
                  <a:pt x="5863933" y="-8974"/>
                  <a:pt x="5906900" y="-24516"/>
                  <a:pt x="6281928" y="0"/>
                </a:cubicBezTo>
                <a:cubicBezTo>
                  <a:pt x="6282268" y="5688"/>
                  <a:pt x="6281759" y="13142"/>
                  <a:pt x="6281928" y="18288"/>
                </a:cubicBezTo>
                <a:cubicBezTo>
                  <a:pt x="6036108" y="15339"/>
                  <a:pt x="5743611" y="10415"/>
                  <a:pt x="5583936" y="18288"/>
                </a:cubicBezTo>
                <a:cubicBezTo>
                  <a:pt x="5424261" y="26161"/>
                  <a:pt x="5250533" y="-179"/>
                  <a:pt x="4948763" y="18288"/>
                </a:cubicBezTo>
                <a:cubicBezTo>
                  <a:pt x="4646993" y="36755"/>
                  <a:pt x="4354673" y="7565"/>
                  <a:pt x="4125133" y="18288"/>
                </a:cubicBezTo>
                <a:cubicBezTo>
                  <a:pt x="3895593" y="29012"/>
                  <a:pt x="3570246" y="29209"/>
                  <a:pt x="3301502" y="18288"/>
                </a:cubicBezTo>
                <a:cubicBezTo>
                  <a:pt x="3032758" y="7367"/>
                  <a:pt x="2955340" y="11905"/>
                  <a:pt x="2729149" y="18288"/>
                </a:cubicBezTo>
                <a:cubicBezTo>
                  <a:pt x="2502958" y="24671"/>
                  <a:pt x="2269423" y="3142"/>
                  <a:pt x="2031157" y="18288"/>
                </a:cubicBezTo>
                <a:cubicBezTo>
                  <a:pt x="1792891" y="33434"/>
                  <a:pt x="1484731" y="22122"/>
                  <a:pt x="1207526" y="18288"/>
                </a:cubicBezTo>
                <a:cubicBezTo>
                  <a:pt x="930321" y="14454"/>
                  <a:pt x="560231" y="-33402"/>
                  <a:pt x="0" y="18288"/>
                </a:cubicBezTo>
                <a:cubicBezTo>
                  <a:pt x="-478" y="10520"/>
                  <a:pt x="210" y="5044"/>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91889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0380DEFC-961F-2F70-C22E-2AA9AC5E5DEF}"/>
              </a:ext>
            </a:extLst>
          </p:cNvPr>
          <p:cNvSpPr>
            <a:spLocks noGrp="1"/>
          </p:cNvSpPr>
          <p:nvPr>
            <p:ph idx="1"/>
          </p:nvPr>
        </p:nvSpPr>
        <p:spPr>
          <a:xfrm>
            <a:off x="838200" y="768743"/>
            <a:ext cx="10515600" cy="5408220"/>
          </a:xfrm>
        </p:spPr>
        <p:txBody>
          <a:bodyPr>
            <a:norm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22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rPr>
              <a:t>Advies begeleidingscommissie, samenstellingscommissie en college: </a:t>
            </a:r>
          </a:p>
          <a:p>
            <a:pPr marL="0" marR="0" lvl="0" indent="0" algn="l" defTabSz="914400" rtl="0" eaLnBrk="1" fontAlgn="auto" latinLnBrk="0" hangingPunct="1">
              <a:lnSpc>
                <a:spcPct val="90000"/>
              </a:lnSpc>
              <a:spcBef>
                <a:spcPts val="1000"/>
              </a:spcBef>
              <a:spcAft>
                <a:spcPts val="0"/>
              </a:spcAft>
              <a:buClrTx/>
              <a:buSzTx/>
              <a:buNone/>
              <a:tabLst/>
              <a:defRPr/>
            </a:pPr>
            <a:r>
              <a:rPr lang="nl-NL" sz="2200" dirty="0">
                <a:solidFill>
                  <a:prstClr val="black"/>
                </a:solidFill>
                <a:latin typeface="Trebuchet MS" panose="020B0603020202020204" pitchFamily="34" charset="0"/>
                <a:cs typeface="Calibri"/>
              </a:rPr>
              <a:t>	</a:t>
            </a:r>
            <a:r>
              <a:rPr kumimoji="0" lang="nl-NL" sz="22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rPr>
              <a:t>Positieve zienswijze</a:t>
            </a:r>
            <a:endParaRPr kumimoji="0" lang="nl-NL" sz="22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sym typeface="Wingdings" panose="05000000000000000000" pitchFamily="2" charset="2"/>
            </a:endParaRPr>
          </a:p>
          <a:p>
            <a:pPr marL="0" marR="0" lvl="0" indent="0" algn="l" defTabSz="914400" rtl="0" eaLnBrk="1" fontAlgn="auto" latinLnBrk="0" hangingPunct="1">
              <a:lnSpc>
                <a:spcPct val="90000"/>
              </a:lnSpc>
              <a:spcBef>
                <a:spcPts val="1000"/>
              </a:spcBef>
              <a:spcAft>
                <a:spcPts val="0"/>
              </a:spcAft>
              <a:buClrTx/>
              <a:buSzTx/>
              <a:buNone/>
              <a:tabLst/>
              <a:defRPr/>
            </a:pPr>
            <a:endParaRPr kumimoji="0" lang="nl-NL" sz="22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sym typeface="Wingdings" panose="05000000000000000000" pitchFamily="2" charset="2"/>
            </a:endParaRPr>
          </a:p>
          <a:p>
            <a:pPr marL="0" marR="0" lvl="0" indent="0" algn="l" defTabSz="914400" rtl="0" eaLnBrk="1" fontAlgn="auto" latinLnBrk="0" hangingPunct="1">
              <a:lnSpc>
                <a:spcPct val="90000"/>
              </a:lnSpc>
              <a:spcBef>
                <a:spcPts val="1000"/>
              </a:spcBef>
              <a:spcAft>
                <a:spcPts val="0"/>
              </a:spcAft>
              <a:buClrTx/>
              <a:buSzTx/>
              <a:buNone/>
              <a:tabLst/>
              <a:defRPr/>
            </a:pPr>
            <a:endParaRPr kumimoji="0" lang="nl-NL" sz="22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sym typeface="Wingdings" panose="05000000000000000000" pitchFamily="2" charset="2"/>
            </a:endParaRPr>
          </a:p>
          <a:p>
            <a:pPr marL="0" indent="0" algn="l">
              <a:buNone/>
              <a:defRPr/>
            </a:pPr>
            <a:r>
              <a:rPr kumimoji="0" lang="nl-NL" sz="2200" b="0" i="0" u="sng" strike="noStrike" kern="1200" cap="none" spc="0" normalizeH="0" baseline="0" noProof="0" dirty="0">
                <a:ln>
                  <a:noFill/>
                </a:ln>
                <a:solidFill>
                  <a:prstClr val="black"/>
                </a:solidFill>
                <a:effectLst/>
                <a:uLnTx/>
                <a:uFillTx/>
                <a:latin typeface="Trebuchet MS" panose="020B0603020202020204" pitchFamily="34" charset="0"/>
                <a:ea typeface="+mn-ea"/>
                <a:cs typeface="Calibri"/>
              </a:rPr>
              <a:t>4. 1</a:t>
            </a:r>
            <a:r>
              <a:rPr kumimoji="0" lang="nl-NL" sz="2200" b="0" i="0" u="sng" strike="noStrike" kern="1200" cap="none" spc="0" normalizeH="0" baseline="30000" noProof="0" dirty="0">
                <a:ln>
                  <a:noFill/>
                </a:ln>
                <a:solidFill>
                  <a:prstClr val="black"/>
                </a:solidFill>
                <a:effectLst/>
                <a:uLnTx/>
                <a:uFillTx/>
                <a:latin typeface="Trebuchet MS" panose="020B0603020202020204" pitchFamily="34" charset="0"/>
                <a:ea typeface="+mn-ea"/>
                <a:cs typeface="Calibri"/>
              </a:rPr>
              <a:t>e</a:t>
            </a:r>
            <a:r>
              <a:rPr kumimoji="0" lang="nl-NL" sz="2200" b="0" i="0" u="sng" strike="noStrike" kern="1200" cap="none" spc="0" normalizeH="0" baseline="0" noProof="0" dirty="0">
                <a:ln>
                  <a:noFill/>
                </a:ln>
                <a:solidFill>
                  <a:prstClr val="black"/>
                </a:solidFill>
                <a:effectLst/>
                <a:uLnTx/>
                <a:uFillTx/>
                <a:latin typeface="Trebuchet MS" panose="020B0603020202020204" pitchFamily="34" charset="0"/>
                <a:ea typeface="+mn-ea"/>
                <a:cs typeface="Calibri"/>
              </a:rPr>
              <a:t> Begrotingswijziging 2026</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22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rPr>
              <a:t>IJZ </a:t>
            </a:r>
            <a:r>
              <a:rPr kumimoji="0" lang="nl-NL" sz="22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sym typeface="Wingdings" panose="05000000000000000000" pitchFamily="2" charset="2"/>
              </a:rPr>
              <a:t>€ 172.000,- incidenteel (Goes € 16.908,-) </a:t>
            </a:r>
            <a:endParaRPr kumimoji="0" lang="nl-NL" sz="22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endParaRPr>
          </a:p>
          <a:p>
            <a:pPr marL="0" indent="0">
              <a:buNone/>
            </a:pPr>
            <a:r>
              <a:rPr lang="nl-NL" sz="2200" dirty="0"/>
              <a:t>	- 1,5 fte contractmanager en businessanalist</a:t>
            </a:r>
          </a:p>
          <a:p>
            <a:pPr marL="0" indent="0">
              <a:buNone/>
            </a:pPr>
            <a:r>
              <a:rPr lang="nl-NL" sz="2200" dirty="0"/>
              <a:t>	- licentiekosten </a:t>
            </a:r>
            <a:r>
              <a:rPr lang="nl-NL" sz="2200" dirty="0" err="1"/>
              <a:t>BasisBeeld</a:t>
            </a:r>
            <a:endParaRPr lang="nl-NL" sz="2200" dirty="0"/>
          </a:p>
          <a:p>
            <a:pPr marL="0" indent="0">
              <a:buNone/>
            </a:pPr>
            <a:r>
              <a:rPr lang="nl-NL" sz="2200" dirty="0"/>
              <a:t>	- Evaluatie aanbesteding. </a:t>
            </a:r>
          </a:p>
        </p:txBody>
      </p:sp>
    </p:spTree>
    <p:extLst>
      <p:ext uri="{BB962C8B-B14F-4D97-AF65-F5344CB8AC3E}">
        <p14:creationId xmlns:p14="http://schemas.microsoft.com/office/powerpoint/2010/main" val="41328882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C677E9B-2757-8598-3BD4-8E547A8997DD}"/>
              </a:ext>
            </a:extLst>
          </p:cNvPr>
          <p:cNvSpPr>
            <a:spLocks noGrp="1"/>
          </p:cNvSpPr>
          <p:nvPr>
            <p:ph type="ctrTitle"/>
          </p:nvPr>
        </p:nvSpPr>
        <p:spPr/>
        <p:txBody>
          <a:bodyPr/>
          <a:lstStyle/>
          <a:p>
            <a:r>
              <a:rPr lang="nl-NL" dirty="0"/>
              <a:t>Adviesrapport “Samen, Sterker en Beter”</a:t>
            </a:r>
          </a:p>
        </p:txBody>
      </p:sp>
      <p:sp>
        <p:nvSpPr>
          <p:cNvPr id="3" name="Ondertitel 2">
            <a:extLst>
              <a:ext uri="{FF2B5EF4-FFF2-40B4-BE49-F238E27FC236}">
                <a16:creationId xmlns:a16="http://schemas.microsoft.com/office/drawing/2014/main" id="{98606476-D69C-5B22-1201-33E6E7E167DF}"/>
              </a:ext>
            </a:extLst>
          </p:cNvPr>
          <p:cNvSpPr>
            <a:spLocks noGrp="1"/>
          </p:cNvSpPr>
          <p:nvPr>
            <p:ph type="subTitle" idx="1"/>
          </p:nvPr>
        </p:nvSpPr>
        <p:spPr/>
        <p:txBody>
          <a:bodyPr/>
          <a:lstStyle/>
          <a:p>
            <a:pPr marL="342900" indent="-342900">
              <a:buFontTx/>
              <a:buChar char="-"/>
            </a:pPr>
            <a:r>
              <a:rPr lang="nl-NL" dirty="0"/>
              <a:t>3</a:t>
            </a:r>
            <a:r>
              <a:rPr lang="nl-NL" baseline="30000" dirty="0"/>
              <a:t>e</a:t>
            </a:r>
            <a:r>
              <a:rPr lang="nl-NL" dirty="0"/>
              <a:t> begrotingswijziging VRZ 2025  € 87.680,-</a:t>
            </a:r>
          </a:p>
          <a:p>
            <a:pPr marL="342900" indent="-342900">
              <a:buFontTx/>
              <a:buChar char="-"/>
            </a:pPr>
            <a:r>
              <a:rPr lang="nl-NL" dirty="0"/>
              <a:t>5</a:t>
            </a:r>
            <a:r>
              <a:rPr lang="nl-NL" baseline="30000" dirty="0"/>
              <a:t>e</a:t>
            </a:r>
            <a:r>
              <a:rPr lang="nl-NL" dirty="0"/>
              <a:t> begrotingswijziging GGD 2025 € 94.413</a:t>
            </a:r>
          </a:p>
          <a:p>
            <a:pPr marL="342900" indent="-342900">
              <a:buFontTx/>
              <a:buChar char="-"/>
            </a:pPr>
            <a:r>
              <a:rPr lang="nl-NL" dirty="0"/>
              <a:t>Totaal € 182.092</a:t>
            </a:r>
          </a:p>
        </p:txBody>
      </p:sp>
    </p:spTree>
    <p:extLst>
      <p:ext uri="{BB962C8B-B14F-4D97-AF65-F5344CB8AC3E}">
        <p14:creationId xmlns:p14="http://schemas.microsoft.com/office/powerpoint/2010/main" val="39202768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29692D-5780-5B5D-03CA-B15855FAAFE0}"/>
              </a:ext>
            </a:extLst>
          </p:cNvPr>
          <p:cNvSpPr>
            <a:spLocks noGrp="1"/>
          </p:cNvSpPr>
          <p:nvPr>
            <p:ph type="title"/>
          </p:nvPr>
        </p:nvSpPr>
        <p:spPr/>
        <p:txBody>
          <a:bodyPr/>
          <a:lstStyle/>
          <a:p>
            <a:r>
              <a:rPr lang="nl-NL" dirty="0"/>
              <a:t>Inhoud</a:t>
            </a:r>
          </a:p>
        </p:txBody>
      </p:sp>
      <p:sp>
        <p:nvSpPr>
          <p:cNvPr id="3" name="Tijdelijke aanduiding voor inhoud 2">
            <a:extLst>
              <a:ext uri="{FF2B5EF4-FFF2-40B4-BE49-F238E27FC236}">
                <a16:creationId xmlns:a16="http://schemas.microsoft.com/office/drawing/2014/main" id="{DF0EFA38-158C-B670-48A8-4329022276E1}"/>
              </a:ext>
            </a:extLst>
          </p:cNvPr>
          <p:cNvSpPr>
            <a:spLocks noGrp="1"/>
          </p:cNvSpPr>
          <p:nvPr>
            <p:ph idx="1"/>
          </p:nvPr>
        </p:nvSpPr>
        <p:spPr>
          <a:xfrm>
            <a:off x="838200" y="1293962"/>
            <a:ext cx="10515600" cy="4883001"/>
          </a:xfrm>
        </p:spPr>
        <p:txBody>
          <a:bodyPr>
            <a:normAutofit/>
          </a:bodyPr>
          <a:lstStyle/>
          <a:p>
            <a:pPr>
              <a:lnSpc>
                <a:spcPct val="107000"/>
              </a:lnSpc>
              <a:spcAft>
                <a:spcPts val="800"/>
              </a:spcAft>
              <a:buNone/>
            </a:pPr>
            <a:r>
              <a:rPr lang="nl-NL"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Voorgenomen besluiten </a:t>
            </a:r>
            <a:r>
              <a:rPr lang="nl-NL" sz="1800" kern="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AB’s</a:t>
            </a:r>
            <a:r>
              <a:rPr lang="nl-NL"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11 april over:</a:t>
            </a:r>
            <a:endParaRPr lang="nl-NL"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buNone/>
            </a:pPr>
            <a:r>
              <a:rPr lang="nl-NL"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1. het samenvoegen van de bedrijfsvoeringstaken van GGD en VRZ;</a:t>
            </a:r>
            <a:endParaRPr lang="nl-NL" sz="1800" kern="1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buNone/>
            </a:pPr>
            <a:r>
              <a:rPr lang="nl-NL"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2. het vormen van één Gemeenschappelijke Regeling voor GGD en VRZ;</a:t>
            </a:r>
            <a:endParaRPr lang="nl-NL"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indent="0">
              <a:lnSpc>
                <a:spcPct val="107000"/>
              </a:lnSpc>
              <a:spcAft>
                <a:spcPts val="800"/>
              </a:spcAft>
              <a:buNone/>
            </a:pPr>
            <a:r>
              <a:rPr lang="nl-NL"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3. het realiseren van gezamenlijke huisvesting in Goes-West.</a:t>
            </a:r>
          </a:p>
          <a:p>
            <a:pPr marL="0" indent="0">
              <a:lnSpc>
                <a:spcPct val="107000"/>
              </a:lnSpc>
              <a:spcAft>
                <a:spcPts val="800"/>
              </a:spcAft>
              <a:buNone/>
            </a:pPr>
            <a:endParaRPr lang="nl-NL" sz="1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endParaRPr>
          </a:p>
          <a:p>
            <a:pPr marL="0" indent="0">
              <a:lnSpc>
                <a:spcPct val="107000"/>
              </a:lnSpc>
              <a:spcAft>
                <a:spcPts val="800"/>
              </a:spcAft>
              <a:buNone/>
            </a:pPr>
            <a:r>
              <a:rPr lang="nl-NL" sz="1800" kern="0" dirty="0">
                <a:solidFill>
                  <a:srgbClr val="000000"/>
                </a:solidFill>
                <a:latin typeface="Arial" panose="020B0604020202020204" pitchFamily="34" charset="0"/>
                <a:ea typeface="Aptos" panose="020B0004020202020204" pitchFamily="34" charset="0"/>
                <a:cs typeface="Times New Roman" panose="02020603050405020304" pitchFamily="18" charset="0"/>
              </a:rPr>
              <a:t>Argumenten:</a:t>
            </a:r>
          </a:p>
          <a:p>
            <a:pPr>
              <a:lnSpc>
                <a:spcPct val="107000"/>
              </a:lnSpc>
              <a:spcAft>
                <a:spcPts val="800"/>
              </a:spcAft>
              <a:buFontTx/>
              <a:buChar char="-"/>
            </a:pPr>
            <a:r>
              <a:rPr lang="nl-NL" sz="1800" kern="0" dirty="0">
                <a:solidFill>
                  <a:srgbClr val="000000"/>
                </a:solidFill>
                <a:latin typeface="Arial" panose="020B0604020202020204" pitchFamily="34" charset="0"/>
                <a:ea typeface="Aptos" panose="020B0004020202020204" pitchFamily="34" charset="0"/>
                <a:cs typeface="Times New Roman" panose="02020603050405020304" pitchFamily="18" charset="0"/>
              </a:rPr>
              <a:t>Beide organisaties hebben kwetsbare bedrijfsvoering</a:t>
            </a:r>
          </a:p>
          <a:p>
            <a:pPr>
              <a:lnSpc>
                <a:spcPct val="107000"/>
              </a:lnSpc>
              <a:spcAft>
                <a:spcPts val="800"/>
              </a:spcAft>
              <a:buFontTx/>
              <a:buChar char="-"/>
            </a:pPr>
            <a:r>
              <a:rPr lang="nl-NL" sz="1800" kern="0" dirty="0">
                <a:solidFill>
                  <a:srgbClr val="000000"/>
                </a:solidFill>
                <a:latin typeface="Arial" panose="020B0604020202020204" pitchFamily="34" charset="0"/>
                <a:ea typeface="Aptos" panose="020B0004020202020204" pitchFamily="34" charset="0"/>
                <a:cs typeface="Times New Roman" panose="02020603050405020304" pitchFamily="18" charset="0"/>
              </a:rPr>
              <a:t>Vraag aan organisaties wordt complexer</a:t>
            </a:r>
          </a:p>
          <a:p>
            <a:pPr>
              <a:lnSpc>
                <a:spcPct val="107000"/>
              </a:lnSpc>
              <a:spcAft>
                <a:spcPts val="800"/>
              </a:spcAft>
              <a:buFontTx/>
              <a:buChar char="-"/>
            </a:pPr>
            <a:r>
              <a:rPr lang="nl-NL" sz="1800" kern="0" dirty="0">
                <a:solidFill>
                  <a:srgbClr val="000000"/>
                </a:solidFill>
                <a:latin typeface="Arial" panose="020B0604020202020204" pitchFamily="34" charset="0"/>
                <a:ea typeface="Aptos" panose="020B0004020202020204" pitchFamily="34" charset="0"/>
                <a:cs typeface="Times New Roman" panose="02020603050405020304" pitchFamily="18" charset="0"/>
              </a:rPr>
              <a:t>Samenwerken, Samengaan en Samenwonen onlosmakelijk verbonden. </a:t>
            </a:r>
          </a:p>
          <a:p>
            <a:pPr marL="0" indent="0">
              <a:lnSpc>
                <a:spcPct val="107000"/>
              </a:lnSpc>
              <a:spcAft>
                <a:spcPts val="800"/>
              </a:spcAft>
              <a:buNone/>
            </a:pPr>
            <a:endParaRPr lang="nl-NL" sz="1800" kern="0" dirty="0">
              <a:solidFill>
                <a:srgbClr val="000000"/>
              </a:solidFill>
              <a:effectLst/>
              <a:latin typeface="Arial" panose="020B0604020202020204" pitchFamily="34" charset="0"/>
              <a:ea typeface="Aptos" panose="020B0004020202020204" pitchFamily="34" charset="0"/>
              <a:cs typeface="Times New Roman" panose="02020603050405020304" pitchFamily="18" charset="0"/>
            </a:endParaRPr>
          </a:p>
          <a:p>
            <a:pPr marL="0" indent="0">
              <a:lnSpc>
                <a:spcPct val="107000"/>
              </a:lnSpc>
              <a:spcAft>
                <a:spcPts val="800"/>
              </a:spcAft>
              <a:buNone/>
            </a:pPr>
            <a:endParaRPr lang="nl-NL" sz="1800" kern="100" dirty="0">
              <a:effectLst/>
              <a:latin typeface="Aptos" panose="020B0004020202020204" pitchFamily="34" charset="0"/>
              <a:ea typeface="Aptos" panose="020B0004020202020204" pitchFamily="34" charset="0"/>
              <a:cs typeface="Times New Roman" panose="02020603050405020304" pitchFamily="18" charset="0"/>
            </a:endParaRPr>
          </a:p>
          <a:p>
            <a:endParaRPr lang="nl-NL" dirty="0"/>
          </a:p>
        </p:txBody>
      </p:sp>
    </p:spTree>
    <p:extLst>
      <p:ext uri="{BB962C8B-B14F-4D97-AF65-F5344CB8AC3E}">
        <p14:creationId xmlns:p14="http://schemas.microsoft.com/office/powerpoint/2010/main" val="213430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3B29A-DA72-7A59-2F67-B141F3814FD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A1CE67B-F595-3263-EA01-762880514FCA}"/>
              </a:ext>
            </a:extLst>
          </p:cNvPr>
          <p:cNvSpPr>
            <a:spLocks noGrp="1"/>
          </p:cNvSpPr>
          <p:nvPr>
            <p:ph type="title"/>
          </p:nvPr>
        </p:nvSpPr>
        <p:spPr/>
        <p:txBody>
          <a:bodyPr/>
          <a:lstStyle/>
          <a:p>
            <a:r>
              <a:rPr lang="nl-NL" dirty="0"/>
              <a:t>Inhoud</a:t>
            </a:r>
          </a:p>
        </p:txBody>
      </p:sp>
      <p:sp>
        <p:nvSpPr>
          <p:cNvPr id="3" name="Tijdelijke aanduiding voor inhoud 2">
            <a:extLst>
              <a:ext uri="{FF2B5EF4-FFF2-40B4-BE49-F238E27FC236}">
                <a16:creationId xmlns:a16="http://schemas.microsoft.com/office/drawing/2014/main" id="{3665C735-7807-6DB1-A024-709297233408}"/>
              </a:ext>
            </a:extLst>
          </p:cNvPr>
          <p:cNvSpPr>
            <a:spLocks noGrp="1"/>
          </p:cNvSpPr>
          <p:nvPr>
            <p:ph idx="1"/>
          </p:nvPr>
        </p:nvSpPr>
        <p:spPr>
          <a:xfrm>
            <a:off x="838200" y="1293962"/>
            <a:ext cx="10515600" cy="4883001"/>
          </a:xfrm>
        </p:spPr>
        <p:txBody>
          <a:bodyPr>
            <a:normAutofit/>
          </a:bodyPr>
          <a:lstStyle/>
          <a:p>
            <a:r>
              <a:rPr lang="nl-NL" sz="2800" kern="0" dirty="0">
                <a:solidFill>
                  <a:srgbClr val="000000"/>
                </a:solidFill>
                <a:effectLst/>
                <a:latin typeface="Arial" panose="020B0604020202020204" pitchFamily="34" charset="0"/>
                <a:ea typeface="Aptos" panose="020B0004020202020204" pitchFamily="34" charset="0"/>
                <a:cs typeface="Times New Roman" panose="02020603050405020304" pitchFamily="18" charset="0"/>
              </a:rPr>
              <a:t>Advies: Positieve zienswijze</a:t>
            </a:r>
          </a:p>
          <a:p>
            <a:pPr marL="0" indent="0">
              <a:buNone/>
            </a:pPr>
            <a:r>
              <a:rPr lang="nl-NL" dirty="0"/>
              <a:t>Met de opmerkingen:</a:t>
            </a:r>
          </a:p>
          <a:p>
            <a:pPr>
              <a:buFontTx/>
              <a:buChar char="-"/>
            </a:pPr>
            <a:r>
              <a:rPr lang="nl-NL" dirty="0"/>
              <a:t>Blijven aanhaken alle belanghebbenden</a:t>
            </a:r>
          </a:p>
          <a:p>
            <a:pPr>
              <a:buFontTx/>
              <a:buChar char="-"/>
            </a:pPr>
            <a:r>
              <a:rPr lang="nl-NL" dirty="0"/>
              <a:t>Periodieke inhoudelijke en financiële rapportage</a:t>
            </a:r>
          </a:p>
          <a:p>
            <a:pPr>
              <a:buFontTx/>
              <a:buChar char="-"/>
            </a:pPr>
            <a:r>
              <a:rPr lang="nl-NL" dirty="0"/>
              <a:t>Uitwerking </a:t>
            </a:r>
            <a:r>
              <a:rPr lang="nl-NL" dirty="0" err="1"/>
              <a:t>governance</a:t>
            </a:r>
            <a:r>
              <a:rPr lang="nl-NL" dirty="0"/>
              <a:t> essentieel en daarbij ambtelijke adviseurs betrekken</a:t>
            </a:r>
          </a:p>
          <a:p>
            <a:pPr>
              <a:buFontTx/>
              <a:buChar char="-"/>
            </a:pPr>
            <a:r>
              <a:rPr lang="nl-NL" dirty="0"/>
              <a:t> Proces ten opzichte van reguliere taken (winkel draaiende houden).</a:t>
            </a:r>
          </a:p>
        </p:txBody>
      </p:sp>
    </p:spTree>
    <p:extLst>
      <p:ext uri="{BB962C8B-B14F-4D97-AF65-F5344CB8AC3E}">
        <p14:creationId xmlns:p14="http://schemas.microsoft.com/office/powerpoint/2010/main" val="23881260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AC44FF-EA4A-46DE-B953-10DB7F320607}"/>
              </a:ext>
            </a:extLst>
          </p:cNvPr>
          <p:cNvSpPr>
            <a:spLocks noGrp="1"/>
          </p:cNvSpPr>
          <p:nvPr>
            <p:ph type="title"/>
          </p:nvPr>
        </p:nvSpPr>
        <p:spPr/>
        <p:txBody>
          <a:bodyPr/>
          <a:lstStyle/>
          <a:p>
            <a:pPr algn="l"/>
            <a:r>
              <a:rPr lang="nl-NL" sz="3600" dirty="0">
                <a:solidFill>
                  <a:schemeClr val="accent1"/>
                </a:solidFill>
              </a:rPr>
              <a:t>O.L.A.Z. </a:t>
            </a:r>
          </a:p>
        </p:txBody>
      </p:sp>
      <p:sp>
        <p:nvSpPr>
          <p:cNvPr id="3" name="Tijdelijke aanduiding voor inhoud 2">
            <a:extLst>
              <a:ext uri="{FF2B5EF4-FFF2-40B4-BE49-F238E27FC236}">
                <a16:creationId xmlns:a16="http://schemas.microsoft.com/office/drawing/2014/main" id="{9E92A3C2-51DD-471A-BE8A-C203475AC961}"/>
              </a:ext>
            </a:extLst>
          </p:cNvPr>
          <p:cNvSpPr>
            <a:spLocks noGrp="1"/>
          </p:cNvSpPr>
          <p:nvPr>
            <p:ph idx="1"/>
          </p:nvPr>
        </p:nvSpPr>
        <p:spPr>
          <a:xfrm>
            <a:off x="673768" y="460166"/>
            <a:ext cx="10820400" cy="5972718"/>
          </a:xfrm>
        </p:spPr>
        <p:txBody>
          <a:bodyPr/>
          <a:lstStyle/>
          <a:p>
            <a:endParaRPr lang="nl-NL" sz="2000" dirty="0"/>
          </a:p>
          <a:p>
            <a:endParaRPr lang="nl-NL" sz="2000" dirty="0"/>
          </a:p>
          <a:p>
            <a:r>
              <a:rPr lang="nl-NL" sz="2000" dirty="0"/>
              <a:t>Openbaar Lichaam Afvalstoffenverwijdering Zeeland</a:t>
            </a:r>
          </a:p>
          <a:p>
            <a:r>
              <a:rPr lang="nl-NL" sz="2000" dirty="0"/>
              <a:t>Verwerking afvalstromen, beheer &amp; onderhoud milieustraat (ZRD), consultancy</a:t>
            </a:r>
            <a:br>
              <a:rPr lang="nl-NL" sz="2000" dirty="0"/>
            </a:br>
            <a:endParaRPr lang="nl-NL" sz="2000" dirty="0">
              <a:solidFill>
                <a:schemeClr val="accent1"/>
              </a:solidFill>
            </a:endParaRPr>
          </a:p>
          <a:p>
            <a:pPr marL="0" indent="0">
              <a:buNone/>
            </a:pPr>
            <a:r>
              <a:rPr lang="nl-NL" sz="3600" dirty="0">
                <a:solidFill>
                  <a:schemeClr val="accent1"/>
                </a:solidFill>
              </a:rPr>
              <a:t>Jaarrekening O.L.A.Z. 2024</a:t>
            </a:r>
          </a:p>
          <a:p>
            <a:pPr marL="0" indent="0">
              <a:buNone/>
            </a:pPr>
            <a:endParaRPr lang="nl-NL" sz="1000" dirty="0"/>
          </a:p>
          <a:p>
            <a:r>
              <a:rPr lang="nl-NL" sz="2000" dirty="0">
                <a:latin typeface="+mj-lt"/>
              </a:rPr>
              <a:t>Sluit af met een positief saldo van </a:t>
            </a:r>
            <a:r>
              <a:rPr lang="nl-NL" sz="2000" dirty="0">
                <a:effectLst/>
                <a:latin typeface="+mj-lt"/>
                <a:ea typeface="Times New Roman" panose="02020603050405020304" pitchFamily="18" charset="0"/>
              </a:rPr>
              <a:t>€ 129.846</a:t>
            </a:r>
            <a:endParaRPr lang="nl-NL" sz="2000" dirty="0">
              <a:latin typeface="+mj-lt"/>
            </a:endParaRPr>
          </a:p>
          <a:p>
            <a:pPr lvl="1"/>
            <a:r>
              <a:rPr lang="nl-NL" sz="1800" dirty="0"/>
              <a:t>Wordt toegevoegd aan eigen vermogen O.L.A.Z.: aflossing aankoop ZRD</a:t>
            </a:r>
          </a:p>
          <a:p>
            <a:pPr lvl="1"/>
            <a:r>
              <a:rPr lang="nl-NL" sz="1800" dirty="0"/>
              <a:t>reserve valt binnen de 5% VZG-norm</a:t>
            </a:r>
          </a:p>
          <a:p>
            <a:pPr lvl="1"/>
            <a:r>
              <a:rPr lang="nl-NL" sz="1800" dirty="0"/>
              <a:t>saldo bedraagt per </a:t>
            </a:r>
            <a:r>
              <a:rPr lang="nl-NL" sz="1800" dirty="0">
                <a:latin typeface="+mj-lt"/>
              </a:rPr>
              <a:t>31 december 2024 </a:t>
            </a:r>
            <a:r>
              <a:rPr lang="nl-NL" sz="1800" dirty="0">
                <a:effectLst/>
                <a:latin typeface="+mj-lt"/>
                <a:ea typeface="Times New Roman" panose="02020603050405020304" pitchFamily="18" charset="0"/>
              </a:rPr>
              <a:t>€ 638.024</a:t>
            </a:r>
            <a:endParaRPr lang="nl-NL" sz="1800" dirty="0">
              <a:highlight>
                <a:srgbClr val="FFFF00"/>
              </a:highlight>
              <a:latin typeface="+mj-lt"/>
            </a:endParaRPr>
          </a:p>
          <a:p>
            <a:pPr lvl="1"/>
            <a:endParaRPr lang="nl-NL" sz="1800" dirty="0"/>
          </a:p>
          <a:p>
            <a:r>
              <a:rPr lang="nl-NL" sz="2000" dirty="0"/>
              <a:t>Afrekening </a:t>
            </a:r>
            <a:r>
              <a:rPr lang="nl-NL" sz="2000" dirty="0">
                <a:latin typeface="+mj-lt"/>
              </a:rPr>
              <a:t>gemeente Goes: €</a:t>
            </a:r>
            <a:r>
              <a:rPr lang="nl-NL" sz="2000" dirty="0">
                <a:effectLst/>
                <a:latin typeface="+mj-lt"/>
                <a:ea typeface="Times New Roman" panose="02020603050405020304" pitchFamily="18" charset="0"/>
              </a:rPr>
              <a:t> 6.251 (te ontvangen)</a:t>
            </a:r>
            <a:endParaRPr lang="nl-NL" sz="2000" dirty="0">
              <a:latin typeface="+mj-lt"/>
            </a:endParaRPr>
          </a:p>
          <a:p>
            <a:pPr lvl="1"/>
            <a:r>
              <a:rPr lang="nl-NL" sz="1800" dirty="0"/>
              <a:t>Gezien relatief geringe effect niet meer verwerkt in 2024, valt ten gunste van 2025</a:t>
            </a:r>
          </a:p>
        </p:txBody>
      </p:sp>
    </p:spTree>
    <p:extLst>
      <p:ext uri="{BB962C8B-B14F-4D97-AF65-F5344CB8AC3E}">
        <p14:creationId xmlns:p14="http://schemas.microsoft.com/office/powerpoint/2010/main" val="24683088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523B77-5324-437F-9B4F-AD380F29C5BB}"/>
              </a:ext>
            </a:extLst>
          </p:cNvPr>
          <p:cNvSpPr>
            <a:spLocks noGrp="1"/>
          </p:cNvSpPr>
          <p:nvPr>
            <p:ph type="title"/>
          </p:nvPr>
        </p:nvSpPr>
        <p:spPr/>
        <p:txBody>
          <a:bodyPr>
            <a:normAutofit fontScale="90000"/>
          </a:bodyPr>
          <a:lstStyle/>
          <a:p>
            <a:pPr algn="l"/>
            <a:br>
              <a:rPr lang="nl-NL" sz="3600" dirty="0">
                <a:solidFill>
                  <a:schemeClr val="accent1"/>
                </a:solidFill>
              </a:rPr>
            </a:br>
            <a:r>
              <a:rPr lang="nl-NL" sz="3600" dirty="0">
                <a:solidFill>
                  <a:schemeClr val="accent1"/>
                </a:solidFill>
              </a:rPr>
              <a:t>Begrotingswijziging O.L.A.Z. 2025</a:t>
            </a:r>
            <a:br>
              <a:rPr lang="nl-NL" dirty="0">
                <a:solidFill>
                  <a:schemeClr val="accent1"/>
                </a:solidFill>
              </a:rPr>
            </a:br>
            <a:endParaRPr lang="nl-NL" dirty="0"/>
          </a:p>
        </p:txBody>
      </p:sp>
      <p:graphicFrame>
        <p:nvGraphicFramePr>
          <p:cNvPr id="4" name="Tijdelijke aanduiding voor inhoud 3">
            <a:extLst>
              <a:ext uri="{FF2B5EF4-FFF2-40B4-BE49-F238E27FC236}">
                <a16:creationId xmlns:a16="http://schemas.microsoft.com/office/drawing/2014/main" id="{9A4B1B2F-ED45-444E-89D5-B067100E9DDB}"/>
              </a:ext>
            </a:extLst>
          </p:cNvPr>
          <p:cNvGraphicFramePr>
            <a:graphicFrameLocks noGrp="1"/>
          </p:cNvGraphicFramePr>
          <p:nvPr>
            <p:ph idx="1"/>
            <p:extLst>
              <p:ext uri="{D42A27DB-BD31-4B8C-83A1-F6EECF244321}">
                <p14:modId xmlns:p14="http://schemas.microsoft.com/office/powerpoint/2010/main" val="4225881932"/>
              </p:ext>
            </p:extLst>
          </p:nvPr>
        </p:nvGraphicFramePr>
        <p:xfrm>
          <a:off x="737937" y="1275347"/>
          <a:ext cx="9102479" cy="2441931"/>
        </p:xfrm>
        <a:graphic>
          <a:graphicData uri="http://schemas.openxmlformats.org/drawingml/2006/table">
            <a:tbl>
              <a:tblPr firstRow="1" firstCol="1" bandRow="1">
                <a:tableStyleId>{5C22544A-7EE6-4342-B048-85BDC9FD1C3A}</a:tableStyleId>
              </a:tblPr>
              <a:tblGrid>
                <a:gridCol w="4660231">
                  <a:extLst>
                    <a:ext uri="{9D8B030D-6E8A-4147-A177-3AD203B41FA5}">
                      <a16:colId xmlns:a16="http://schemas.microsoft.com/office/drawing/2014/main" val="1198556158"/>
                    </a:ext>
                  </a:extLst>
                </a:gridCol>
                <a:gridCol w="4442248">
                  <a:extLst>
                    <a:ext uri="{9D8B030D-6E8A-4147-A177-3AD203B41FA5}">
                      <a16:colId xmlns:a16="http://schemas.microsoft.com/office/drawing/2014/main" val="2500305946"/>
                    </a:ext>
                  </a:extLst>
                </a:gridCol>
              </a:tblGrid>
              <a:tr h="384347">
                <a:tc>
                  <a:txBody>
                    <a:bodyPr/>
                    <a:lstStyle/>
                    <a:p>
                      <a:pPr>
                        <a:lnSpc>
                          <a:spcPts val="1920"/>
                        </a:lnSpc>
                        <a:spcAft>
                          <a:spcPts val="0"/>
                        </a:spcAft>
                        <a:tabLst>
                          <a:tab pos="252095" algn="l"/>
                          <a:tab pos="504190" algn="l"/>
                          <a:tab pos="756285" algn="l"/>
                          <a:tab pos="1008380" algn="l"/>
                          <a:tab pos="1260475" algn="l"/>
                          <a:tab pos="1511935" algn="l"/>
                          <a:tab pos="1764030" algn="l"/>
                          <a:tab pos="2016125" algn="l"/>
                          <a:tab pos="2268220" algn="l"/>
                        </a:tabLst>
                      </a:pPr>
                      <a:r>
                        <a:rPr lang="nl-NL" sz="1600" dirty="0">
                          <a:solidFill>
                            <a:schemeClr val="accent6">
                              <a:lumMod val="50000"/>
                            </a:schemeClr>
                          </a:solidFill>
                          <a:effectLst/>
                        </a:rPr>
                        <a:t>Begrotingswijziging </a:t>
                      </a:r>
                      <a:endParaRPr lang="nl-NL" sz="1600" dirty="0">
                        <a:solidFill>
                          <a:schemeClr val="accent6">
                            <a:lumMod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6675" marR="66675" marT="0" marB="0">
                    <a:solidFill>
                      <a:schemeClr val="tx2">
                        <a:lumMod val="10000"/>
                        <a:lumOff val="90000"/>
                      </a:schemeClr>
                    </a:solidFill>
                  </a:tcPr>
                </a:tc>
                <a:tc>
                  <a:txBody>
                    <a:bodyPr/>
                    <a:lstStyle/>
                    <a:p>
                      <a:pPr>
                        <a:lnSpc>
                          <a:spcPts val="1920"/>
                        </a:lnSpc>
                        <a:spcAft>
                          <a:spcPts val="0"/>
                        </a:spcAft>
                        <a:tabLst>
                          <a:tab pos="252095" algn="l"/>
                          <a:tab pos="504190" algn="l"/>
                          <a:tab pos="756285" algn="l"/>
                          <a:tab pos="1008380" algn="l"/>
                          <a:tab pos="1260475" algn="l"/>
                          <a:tab pos="1511935" algn="l"/>
                          <a:tab pos="1764030" algn="l"/>
                          <a:tab pos="2016125" algn="l"/>
                          <a:tab pos="2268220" algn="l"/>
                        </a:tabLst>
                      </a:pPr>
                      <a:r>
                        <a:rPr lang="nl-NL" sz="1600" dirty="0">
                          <a:solidFill>
                            <a:schemeClr val="accent6">
                              <a:lumMod val="50000"/>
                            </a:schemeClr>
                          </a:solidFill>
                          <a:effectLst/>
                        </a:rPr>
                        <a:t>Resultaat</a:t>
                      </a:r>
                    </a:p>
                    <a:p>
                      <a:pPr>
                        <a:lnSpc>
                          <a:spcPts val="1920"/>
                        </a:lnSpc>
                        <a:spcAft>
                          <a:spcPts val="0"/>
                        </a:spcAft>
                        <a:tabLst>
                          <a:tab pos="252095" algn="l"/>
                          <a:tab pos="504190" algn="l"/>
                          <a:tab pos="756285" algn="l"/>
                          <a:tab pos="1008380" algn="l"/>
                          <a:tab pos="1260475" algn="l"/>
                          <a:tab pos="1511935" algn="l"/>
                          <a:tab pos="1764030" algn="l"/>
                          <a:tab pos="2016125" algn="l"/>
                          <a:tab pos="2268220" algn="l"/>
                        </a:tabLst>
                      </a:pPr>
                      <a:endParaRPr lang="nl-NL" sz="1600" dirty="0">
                        <a:solidFill>
                          <a:schemeClr val="accent6">
                            <a:lumMod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6675" marR="66675" marT="0" marB="0">
                    <a:solidFill>
                      <a:schemeClr val="tx2">
                        <a:lumMod val="10000"/>
                        <a:lumOff val="90000"/>
                      </a:schemeClr>
                    </a:solidFill>
                  </a:tcPr>
                </a:tc>
                <a:extLst>
                  <a:ext uri="{0D108BD9-81ED-4DB2-BD59-A6C34878D82A}">
                    <a16:rowId xmlns:a16="http://schemas.microsoft.com/office/drawing/2014/main" val="2208305703"/>
                  </a:ext>
                </a:extLst>
              </a:tr>
              <a:tr h="420758">
                <a:tc>
                  <a:txBody>
                    <a:bodyPr/>
                    <a:lstStyle/>
                    <a:p>
                      <a:pPr marL="0" indent="0">
                        <a:lnSpc>
                          <a:spcPts val="1920"/>
                        </a:lnSpc>
                        <a:spcAft>
                          <a:spcPts val="0"/>
                        </a:spcAft>
                        <a:buNone/>
                        <a:tabLst>
                          <a:tab pos="252095" algn="l"/>
                          <a:tab pos="504190" algn="l"/>
                          <a:tab pos="756285" algn="l"/>
                          <a:tab pos="1008380" algn="l"/>
                          <a:tab pos="1260475" algn="l"/>
                          <a:tab pos="1511935" algn="l"/>
                          <a:tab pos="1764030" algn="l"/>
                          <a:tab pos="2016125" algn="l"/>
                          <a:tab pos="2268220" algn="l"/>
                        </a:tabLst>
                      </a:pPr>
                      <a:r>
                        <a:rPr lang="nl-NL" sz="1600" b="0" i="1" dirty="0">
                          <a:solidFill>
                            <a:schemeClr val="accent3">
                              <a:lumMod val="50000"/>
                            </a:schemeClr>
                          </a:solidFill>
                          <a:effectLst/>
                          <a:latin typeface="+mj-lt"/>
                          <a:ea typeface="Times New Roman" panose="02020603050405020304" pitchFamily="18" charset="0"/>
                          <a:cs typeface="Times New Roman" panose="02020603050405020304" pitchFamily="18" charset="0"/>
                        </a:rPr>
                        <a:t>1. Beheer milieustraten</a:t>
                      </a:r>
                    </a:p>
                  </a:txBody>
                  <a:tcPr marL="66675" marR="66675" marT="0" marB="0">
                    <a:solidFill>
                      <a:schemeClr val="tx2">
                        <a:lumMod val="10000"/>
                        <a:lumOff val="90000"/>
                      </a:schemeClr>
                    </a:solidFill>
                  </a:tcPr>
                </a:tc>
                <a:tc>
                  <a:txBody>
                    <a:bodyPr/>
                    <a:lstStyle/>
                    <a:p>
                      <a:pPr marL="0" marR="0" lvl="0" indent="0" algn="l" defTabSz="914400" rtl="0" eaLnBrk="1" fontAlgn="auto" latinLnBrk="0" hangingPunct="1">
                        <a:lnSpc>
                          <a:spcPts val="1920"/>
                        </a:lnSpc>
                        <a:spcBef>
                          <a:spcPts val="0"/>
                        </a:spcBef>
                        <a:spcAft>
                          <a:spcPts val="0"/>
                        </a:spcAft>
                        <a:buClrTx/>
                        <a:buSzTx/>
                        <a:buFontTx/>
                        <a:buNone/>
                        <a:tabLst>
                          <a:tab pos="252095" algn="l"/>
                          <a:tab pos="504190" algn="l"/>
                          <a:tab pos="756285" algn="l"/>
                          <a:tab pos="1008380" algn="l"/>
                          <a:tab pos="1260475" algn="l"/>
                          <a:tab pos="1511935" algn="l"/>
                          <a:tab pos="1764030" algn="l"/>
                          <a:tab pos="2016125" algn="l"/>
                          <a:tab pos="2268220" algn="l"/>
                        </a:tabLst>
                        <a:defRPr/>
                      </a:pPr>
                      <a:r>
                        <a:rPr lang="nl-NL" sz="1600" kern="1200" dirty="0">
                          <a:solidFill>
                            <a:srgbClr val="002060"/>
                          </a:solidFill>
                          <a:effectLst/>
                          <a:latin typeface="+mn-lt"/>
                          <a:ea typeface="Times New Roman" panose="02020603050405020304" pitchFamily="18" charset="0"/>
                          <a:cs typeface="Times New Roman" panose="02020603050405020304" pitchFamily="18" charset="0"/>
                        </a:rPr>
                        <a:t>€ </a:t>
                      </a:r>
                      <a:r>
                        <a:rPr lang="nl-NL" sz="1600" kern="1200" dirty="0">
                          <a:solidFill>
                            <a:srgbClr val="002060"/>
                          </a:solidFill>
                          <a:effectLst/>
                          <a:latin typeface="+mn-lt"/>
                          <a:ea typeface="+mn-ea"/>
                          <a:cs typeface="+mn-cs"/>
                          <a:sym typeface="Wingdings" panose="05000000000000000000" pitchFamily="2" charset="2"/>
                        </a:rPr>
                        <a:t>102.740</a:t>
                      </a:r>
                    </a:p>
                    <a:p>
                      <a:pPr>
                        <a:lnSpc>
                          <a:spcPts val="1920"/>
                        </a:lnSpc>
                        <a:spcAft>
                          <a:spcPts val="0"/>
                        </a:spcAft>
                        <a:tabLst>
                          <a:tab pos="252095" algn="l"/>
                          <a:tab pos="504190" algn="l"/>
                          <a:tab pos="756285" algn="l"/>
                          <a:tab pos="1008380" algn="l"/>
                          <a:tab pos="1260475" algn="l"/>
                          <a:tab pos="1511935" algn="l"/>
                          <a:tab pos="1764030" algn="l"/>
                          <a:tab pos="2016125" algn="l"/>
                          <a:tab pos="2268220" algn="l"/>
                        </a:tabLst>
                      </a:pPr>
                      <a:endParaRPr lang="nl-NL" sz="1600" dirty="0">
                        <a:solidFill>
                          <a:srgbClr val="FF0000"/>
                        </a:solidFill>
                        <a:effectLst/>
                        <a:latin typeface="+mj-lt"/>
                        <a:ea typeface="Times New Roman" panose="02020603050405020304" pitchFamily="18" charset="0"/>
                        <a:cs typeface="Times New Roman" panose="02020603050405020304" pitchFamily="18" charset="0"/>
                      </a:endParaRPr>
                    </a:p>
                  </a:txBody>
                  <a:tcPr marL="66675" marR="66675" marT="0" marB="0">
                    <a:solidFill>
                      <a:schemeClr val="tx2">
                        <a:lumMod val="10000"/>
                        <a:lumOff val="90000"/>
                      </a:schemeClr>
                    </a:solidFill>
                  </a:tcPr>
                </a:tc>
                <a:extLst>
                  <a:ext uri="{0D108BD9-81ED-4DB2-BD59-A6C34878D82A}">
                    <a16:rowId xmlns:a16="http://schemas.microsoft.com/office/drawing/2014/main" val="3069305283"/>
                  </a:ext>
                </a:extLst>
              </a:tr>
              <a:tr h="749846">
                <a:tc>
                  <a:txBody>
                    <a:bodyPr/>
                    <a:lstStyle/>
                    <a:p>
                      <a:pPr>
                        <a:lnSpc>
                          <a:spcPts val="1920"/>
                        </a:lnSpc>
                        <a:spcAft>
                          <a:spcPts val="0"/>
                        </a:spcAft>
                        <a:tabLst>
                          <a:tab pos="252095" algn="l"/>
                          <a:tab pos="504190" algn="l"/>
                          <a:tab pos="756285" algn="l"/>
                          <a:tab pos="1008380" algn="l"/>
                          <a:tab pos="1260475" algn="l"/>
                          <a:tab pos="1511935" algn="l"/>
                          <a:tab pos="1764030" algn="l"/>
                          <a:tab pos="2016125" algn="l"/>
                          <a:tab pos="2268220" algn="l"/>
                        </a:tabLst>
                      </a:pPr>
                      <a:r>
                        <a:rPr lang="nl-NL" sz="1600" b="0" i="1" dirty="0">
                          <a:solidFill>
                            <a:schemeClr val="accent3">
                              <a:lumMod val="50000"/>
                            </a:schemeClr>
                          </a:solidFill>
                          <a:effectLst/>
                          <a:latin typeface="+mj-lt"/>
                          <a:ea typeface="Times New Roman" panose="02020603050405020304" pitchFamily="18" charset="0"/>
                          <a:cs typeface="Arial" panose="020B0604020202020204" pitchFamily="34" charset="0"/>
                        </a:rPr>
                        <a:t>2. Vervallen </a:t>
                      </a:r>
                      <a:r>
                        <a:rPr lang="nl-NL" sz="1600" b="0" i="1" dirty="0" err="1">
                          <a:solidFill>
                            <a:schemeClr val="accent3">
                              <a:lumMod val="50000"/>
                            </a:schemeClr>
                          </a:solidFill>
                          <a:effectLst/>
                          <a:latin typeface="+mj-lt"/>
                          <a:ea typeface="Times New Roman" panose="02020603050405020304" pitchFamily="18" charset="0"/>
                          <a:cs typeface="Arial" panose="020B0604020202020204" pitchFamily="34" charset="0"/>
                        </a:rPr>
                        <a:t>afvalsorteeranalyse</a:t>
                      </a:r>
                      <a:r>
                        <a:rPr lang="nl-NL" sz="1600" b="0" i="1" dirty="0">
                          <a:solidFill>
                            <a:schemeClr val="accent3">
                              <a:lumMod val="50000"/>
                            </a:schemeClr>
                          </a:solidFill>
                          <a:effectLst/>
                          <a:latin typeface="+mj-lt"/>
                          <a:ea typeface="Times New Roman" panose="02020603050405020304" pitchFamily="18" charset="0"/>
                          <a:cs typeface="Arial" panose="020B0604020202020204" pitchFamily="34" charset="0"/>
                        </a:rPr>
                        <a:t> restafval</a:t>
                      </a:r>
                    </a:p>
                  </a:txBody>
                  <a:tcPr marL="66675" marR="66675" marT="0" marB="0">
                    <a:solidFill>
                      <a:schemeClr val="tx2">
                        <a:lumMod val="10000"/>
                        <a:lumOff val="90000"/>
                      </a:schemeClr>
                    </a:solidFill>
                  </a:tcPr>
                </a:tc>
                <a:tc>
                  <a:txBody>
                    <a:bodyPr/>
                    <a:lstStyle/>
                    <a:p>
                      <a:pPr marL="0" marR="0" lvl="0" indent="0" algn="l" defTabSz="914400" rtl="0" eaLnBrk="1" fontAlgn="auto" latinLnBrk="0" hangingPunct="1">
                        <a:lnSpc>
                          <a:spcPts val="1920"/>
                        </a:lnSpc>
                        <a:spcBef>
                          <a:spcPts val="0"/>
                        </a:spcBef>
                        <a:spcAft>
                          <a:spcPts val="0"/>
                        </a:spcAft>
                        <a:buClrTx/>
                        <a:buSzTx/>
                        <a:buFontTx/>
                        <a:buNone/>
                        <a:tabLst>
                          <a:tab pos="252095" algn="l"/>
                          <a:tab pos="504190" algn="l"/>
                          <a:tab pos="756285" algn="l"/>
                          <a:tab pos="1008380" algn="l"/>
                          <a:tab pos="1260475" algn="l"/>
                          <a:tab pos="1511935" algn="l"/>
                          <a:tab pos="1764030" algn="l"/>
                          <a:tab pos="2016125" algn="l"/>
                          <a:tab pos="2268220" algn="l"/>
                        </a:tabLst>
                        <a:defRPr/>
                      </a:pPr>
                      <a:r>
                        <a:rPr lang="nl-NL" sz="1600" kern="1200" dirty="0">
                          <a:solidFill>
                            <a:srgbClr val="002060"/>
                          </a:solidFill>
                          <a:effectLst/>
                          <a:latin typeface="+mn-lt"/>
                          <a:ea typeface="Times New Roman" panose="02020603050405020304" pitchFamily="18" charset="0"/>
                          <a:cs typeface="Times New Roman" panose="02020603050405020304" pitchFamily="18" charset="0"/>
                        </a:rPr>
                        <a:t>-/- € </a:t>
                      </a:r>
                      <a:r>
                        <a:rPr lang="nl-NL" sz="1600" kern="1200" dirty="0">
                          <a:solidFill>
                            <a:srgbClr val="002060"/>
                          </a:solidFill>
                          <a:effectLst/>
                          <a:latin typeface="+mj-lt"/>
                          <a:ea typeface="+mn-ea"/>
                          <a:cs typeface="+mn-cs"/>
                          <a:sym typeface="Wingdings" panose="05000000000000000000" pitchFamily="2" charset="2"/>
                        </a:rPr>
                        <a:t>7.000</a:t>
                      </a:r>
                    </a:p>
                  </a:txBody>
                  <a:tcPr marL="66675" marR="66675" marT="0" marB="0">
                    <a:solidFill>
                      <a:schemeClr val="tx2">
                        <a:lumMod val="10000"/>
                        <a:lumOff val="90000"/>
                      </a:schemeClr>
                    </a:solidFill>
                  </a:tcPr>
                </a:tc>
                <a:extLst>
                  <a:ext uri="{0D108BD9-81ED-4DB2-BD59-A6C34878D82A}">
                    <a16:rowId xmlns:a16="http://schemas.microsoft.com/office/drawing/2014/main" val="1807243524"/>
                  </a:ext>
                </a:extLst>
              </a:tr>
              <a:tr h="389889">
                <a:tc>
                  <a:txBody>
                    <a:bodyPr/>
                    <a:lstStyle/>
                    <a:p>
                      <a:pPr>
                        <a:lnSpc>
                          <a:spcPts val="1920"/>
                        </a:lnSpc>
                        <a:spcAft>
                          <a:spcPts val="0"/>
                        </a:spcAft>
                        <a:tabLst>
                          <a:tab pos="252095" algn="l"/>
                          <a:tab pos="504190" algn="l"/>
                          <a:tab pos="756285" algn="l"/>
                          <a:tab pos="1008380" algn="l"/>
                          <a:tab pos="1260475" algn="l"/>
                          <a:tab pos="1511935" algn="l"/>
                          <a:tab pos="1764030" algn="l"/>
                          <a:tab pos="2016125" algn="l"/>
                          <a:tab pos="2268220" algn="l"/>
                        </a:tabLst>
                      </a:pPr>
                      <a:r>
                        <a:rPr lang="nl-NL" sz="1600" b="0" dirty="0">
                          <a:solidFill>
                            <a:schemeClr val="tx2"/>
                          </a:solidFill>
                          <a:effectLst/>
                        </a:rPr>
                        <a:t>Totaal effect Gemeente Goes</a:t>
                      </a:r>
                    </a:p>
                    <a:p>
                      <a:pPr>
                        <a:lnSpc>
                          <a:spcPts val="1920"/>
                        </a:lnSpc>
                        <a:spcAft>
                          <a:spcPts val="0"/>
                        </a:spcAft>
                        <a:tabLst>
                          <a:tab pos="252095" algn="l"/>
                          <a:tab pos="504190" algn="l"/>
                          <a:tab pos="756285" algn="l"/>
                          <a:tab pos="1008380" algn="l"/>
                          <a:tab pos="1260475" algn="l"/>
                          <a:tab pos="1511935" algn="l"/>
                          <a:tab pos="1764030" algn="l"/>
                          <a:tab pos="2016125" algn="l"/>
                          <a:tab pos="2268220" algn="l"/>
                        </a:tabLst>
                      </a:pPr>
                      <a:endParaRPr lang="nl-NL" sz="1600" b="0" dirty="0">
                        <a:solidFill>
                          <a:schemeClr val="tx2"/>
                        </a:solidFill>
                        <a:effectLst/>
                        <a:latin typeface="Arial" panose="020B0604020202020204" pitchFamily="34" charset="0"/>
                        <a:ea typeface="Times New Roman" panose="02020603050405020304" pitchFamily="18" charset="0"/>
                        <a:cs typeface="Times New Roman" panose="02020603050405020304" pitchFamily="18" charset="0"/>
                      </a:endParaRPr>
                    </a:p>
                    <a:p>
                      <a:pPr>
                        <a:lnSpc>
                          <a:spcPts val="1920"/>
                        </a:lnSpc>
                        <a:spcAft>
                          <a:spcPts val="0"/>
                        </a:spcAft>
                        <a:tabLst>
                          <a:tab pos="252095" algn="l"/>
                          <a:tab pos="504190" algn="l"/>
                          <a:tab pos="756285" algn="l"/>
                          <a:tab pos="1008380" algn="l"/>
                          <a:tab pos="1260475" algn="l"/>
                          <a:tab pos="1511935" algn="l"/>
                          <a:tab pos="1764030" algn="l"/>
                          <a:tab pos="2016125" algn="l"/>
                          <a:tab pos="2268220" algn="l"/>
                        </a:tabLst>
                      </a:pPr>
                      <a:r>
                        <a:rPr lang="nl-NL" sz="1600" b="1" dirty="0">
                          <a:solidFill>
                            <a:schemeClr val="tx2"/>
                          </a:solidFill>
                          <a:effectLst/>
                          <a:latin typeface="Arial" panose="020B0604020202020204" pitchFamily="34" charset="0"/>
                          <a:ea typeface="Times New Roman" panose="02020603050405020304" pitchFamily="18" charset="0"/>
                          <a:cs typeface="Times New Roman" panose="02020603050405020304" pitchFamily="18" charset="0"/>
                        </a:rPr>
                        <a:t>Totaal effect Gemeente Goes netto</a:t>
                      </a:r>
                    </a:p>
                  </a:txBody>
                  <a:tcPr marL="66675" marR="66675" marT="0" marB="0">
                    <a:solidFill>
                      <a:schemeClr val="tx2">
                        <a:lumMod val="10000"/>
                        <a:lumOff val="90000"/>
                      </a:schemeClr>
                    </a:solidFill>
                  </a:tcPr>
                </a:tc>
                <a:tc>
                  <a:txBody>
                    <a:bodyPr/>
                    <a:lstStyle/>
                    <a:p>
                      <a:pPr>
                        <a:lnSpc>
                          <a:spcPts val="1920"/>
                        </a:lnSpc>
                        <a:spcAft>
                          <a:spcPts val="0"/>
                        </a:spcAft>
                        <a:tabLst>
                          <a:tab pos="252095" algn="l"/>
                          <a:tab pos="504190" algn="l"/>
                          <a:tab pos="756285" algn="l"/>
                          <a:tab pos="1008380" algn="l"/>
                          <a:tab pos="1260475" algn="l"/>
                          <a:tab pos="1511935" algn="l"/>
                          <a:tab pos="1764030" algn="l"/>
                          <a:tab pos="2016125" algn="l"/>
                          <a:tab pos="2268220" algn="l"/>
                        </a:tabLst>
                      </a:pPr>
                      <a:r>
                        <a:rPr lang="nl-NL" sz="1800" b="0" kern="1200" dirty="0">
                          <a:solidFill>
                            <a:schemeClr val="accent6">
                              <a:lumMod val="50000"/>
                            </a:schemeClr>
                          </a:solidFill>
                          <a:effectLst/>
                          <a:latin typeface="+mn-lt"/>
                          <a:ea typeface="+mn-ea"/>
                          <a:cs typeface="+mn-cs"/>
                        </a:rPr>
                        <a:t>-/-€ 95.740</a:t>
                      </a:r>
                    </a:p>
                    <a:p>
                      <a:pPr>
                        <a:lnSpc>
                          <a:spcPts val="1920"/>
                        </a:lnSpc>
                        <a:spcAft>
                          <a:spcPts val="0"/>
                        </a:spcAft>
                        <a:tabLst>
                          <a:tab pos="252095" algn="l"/>
                          <a:tab pos="504190" algn="l"/>
                          <a:tab pos="756285" algn="l"/>
                          <a:tab pos="1008380" algn="l"/>
                          <a:tab pos="1260475" algn="l"/>
                          <a:tab pos="1511935" algn="l"/>
                          <a:tab pos="1764030" algn="l"/>
                          <a:tab pos="2016125" algn="l"/>
                          <a:tab pos="2268220" algn="l"/>
                        </a:tabLst>
                      </a:pPr>
                      <a:endParaRPr lang="nl-NL" sz="1600" b="1" dirty="0">
                        <a:solidFill>
                          <a:schemeClr val="accent6">
                            <a:lumMod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p>
                      <a:pPr marL="0" algn="l" defTabSz="914400" rtl="0" eaLnBrk="1" latinLnBrk="0" hangingPunct="1">
                        <a:lnSpc>
                          <a:spcPts val="1920"/>
                        </a:lnSpc>
                        <a:spcAft>
                          <a:spcPts val="0"/>
                        </a:spcAft>
                        <a:tabLst>
                          <a:tab pos="252095" algn="l"/>
                          <a:tab pos="504190" algn="l"/>
                          <a:tab pos="756285" algn="l"/>
                          <a:tab pos="1008380" algn="l"/>
                          <a:tab pos="1260475" algn="l"/>
                          <a:tab pos="1511935" algn="l"/>
                          <a:tab pos="1764030" algn="l"/>
                          <a:tab pos="2016125" algn="l"/>
                          <a:tab pos="2268220" algn="l"/>
                        </a:tabLst>
                      </a:pPr>
                      <a:r>
                        <a:rPr lang="nl-NL" sz="1800" b="1" kern="1200" dirty="0">
                          <a:solidFill>
                            <a:schemeClr val="accent6">
                              <a:lumMod val="50000"/>
                            </a:schemeClr>
                          </a:solidFill>
                          <a:effectLst/>
                          <a:latin typeface="+mn-lt"/>
                          <a:ea typeface="+mn-ea"/>
                          <a:cs typeface="+mn-cs"/>
                        </a:rPr>
                        <a:t>-/- € 36.200</a:t>
                      </a:r>
                    </a:p>
                  </a:txBody>
                  <a:tcPr marL="66675" marR="66675" marT="0" marB="0">
                    <a:solidFill>
                      <a:schemeClr val="tx2">
                        <a:lumMod val="10000"/>
                        <a:lumOff val="90000"/>
                      </a:schemeClr>
                    </a:solidFill>
                  </a:tcPr>
                </a:tc>
                <a:extLst>
                  <a:ext uri="{0D108BD9-81ED-4DB2-BD59-A6C34878D82A}">
                    <a16:rowId xmlns:a16="http://schemas.microsoft.com/office/drawing/2014/main" val="3389090464"/>
                  </a:ext>
                </a:extLst>
              </a:tr>
            </a:tbl>
          </a:graphicData>
        </a:graphic>
      </p:graphicFrame>
      <p:sp>
        <p:nvSpPr>
          <p:cNvPr id="5" name="Tekstvak 4">
            <a:extLst>
              <a:ext uri="{FF2B5EF4-FFF2-40B4-BE49-F238E27FC236}">
                <a16:creationId xmlns:a16="http://schemas.microsoft.com/office/drawing/2014/main" id="{69DDD6CF-1E31-41DF-A74B-8585729E6CA4}"/>
              </a:ext>
            </a:extLst>
          </p:cNvPr>
          <p:cNvSpPr txBox="1"/>
          <p:nvPr/>
        </p:nvSpPr>
        <p:spPr>
          <a:xfrm>
            <a:off x="609600" y="4597768"/>
            <a:ext cx="9168607" cy="984885"/>
          </a:xfrm>
          <a:prstGeom prst="rect">
            <a:avLst/>
          </a:prstGeom>
          <a:noFill/>
        </p:spPr>
        <p:txBody>
          <a:bodyPr wrap="square" rtlCol="0">
            <a:spAutoFit/>
          </a:bodyPr>
          <a:lstStyle/>
          <a:p>
            <a:pPr marL="285750" indent="-285750" fontAlgn="base">
              <a:spcBef>
                <a:spcPct val="0"/>
              </a:spcBef>
              <a:spcAft>
                <a:spcPct val="0"/>
              </a:spcAft>
              <a:buFont typeface="Arial" panose="020B0604020202020204" pitchFamily="34" charset="0"/>
              <a:buChar char="•"/>
            </a:pPr>
            <a:r>
              <a:rPr lang="nl-NL" sz="2000" dirty="0">
                <a:solidFill>
                  <a:srgbClr val="171E23"/>
                </a:solidFill>
                <a:latin typeface="Calibri" pitchFamily="34" charset="0"/>
                <a:ea typeface="ヒラギノ角ゴ Pro W3" pitchFamily="123" charset="-128"/>
              </a:rPr>
              <a:t>Ten laste van het begrotingssaldo gemeente Goes</a:t>
            </a:r>
          </a:p>
          <a:p>
            <a:pPr marL="285750" indent="-285750" fontAlgn="base">
              <a:spcBef>
                <a:spcPct val="0"/>
              </a:spcBef>
              <a:spcAft>
                <a:spcPct val="0"/>
              </a:spcAft>
              <a:buFont typeface="Arial" panose="020B0604020202020204" pitchFamily="34" charset="0"/>
              <a:buChar char="•"/>
            </a:pPr>
            <a:r>
              <a:rPr lang="nl-NL" sz="2000" dirty="0">
                <a:solidFill>
                  <a:srgbClr val="171E23"/>
                </a:solidFill>
                <a:latin typeface="Calibri" pitchFamily="34" charset="0"/>
                <a:ea typeface="ヒラギノ角ゴ Pro W3" pitchFamily="123" charset="-128"/>
              </a:rPr>
              <a:t>Structurele wijzigingen verwerken in Programmabegroting Goes 2025</a:t>
            </a:r>
            <a:br>
              <a:rPr lang="nl-NL" dirty="0">
                <a:solidFill>
                  <a:srgbClr val="0079C0"/>
                </a:solidFill>
                <a:latin typeface="Calibri" pitchFamily="34" charset="0"/>
                <a:ea typeface="ヒラギノ角ゴ Pro W3" pitchFamily="123" charset="-128"/>
              </a:rPr>
            </a:br>
            <a:endParaRPr lang="nl-NL" dirty="0">
              <a:solidFill>
                <a:srgbClr val="0079C0"/>
              </a:solidFill>
              <a:latin typeface="Calibri" pitchFamily="34" charset="0"/>
              <a:ea typeface="ヒラギノ角ゴ Pro W3" pitchFamily="123" charset="-128"/>
            </a:endParaRPr>
          </a:p>
        </p:txBody>
      </p:sp>
    </p:spTree>
    <p:extLst>
      <p:ext uri="{BB962C8B-B14F-4D97-AF65-F5344CB8AC3E}">
        <p14:creationId xmlns:p14="http://schemas.microsoft.com/office/powerpoint/2010/main" val="29075037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1523B77-5324-437F-9B4F-AD380F29C5BB}"/>
              </a:ext>
            </a:extLst>
          </p:cNvPr>
          <p:cNvSpPr>
            <a:spLocks noGrp="1"/>
          </p:cNvSpPr>
          <p:nvPr>
            <p:ph type="title"/>
          </p:nvPr>
        </p:nvSpPr>
        <p:spPr/>
        <p:txBody>
          <a:bodyPr>
            <a:normAutofit fontScale="90000"/>
          </a:bodyPr>
          <a:lstStyle/>
          <a:p>
            <a:pPr algn="l"/>
            <a:br>
              <a:rPr lang="nl-NL" sz="3600" dirty="0">
                <a:solidFill>
                  <a:schemeClr val="accent1"/>
                </a:solidFill>
              </a:rPr>
            </a:br>
            <a:r>
              <a:rPr lang="nl-NL" sz="3600" dirty="0">
                <a:solidFill>
                  <a:schemeClr val="accent1"/>
                </a:solidFill>
              </a:rPr>
              <a:t>Begrotingswijziging O.L.A.Z. 2025</a:t>
            </a:r>
            <a:br>
              <a:rPr lang="nl-NL" dirty="0">
                <a:solidFill>
                  <a:schemeClr val="accent1"/>
                </a:solidFill>
              </a:rPr>
            </a:br>
            <a:endParaRPr lang="nl-NL" dirty="0"/>
          </a:p>
        </p:txBody>
      </p:sp>
      <p:graphicFrame>
        <p:nvGraphicFramePr>
          <p:cNvPr id="4" name="Tijdelijke aanduiding voor inhoud 3">
            <a:extLst>
              <a:ext uri="{FF2B5EF4-FFF2-40B4-BE49-F238E27FC236}">
                <a16:creationId xmlns:a16="http://schemas.microsoft.com/office/drawing/2014/main" id="{9A4B1B2F-ED45-444E-89D5-B067100E9DDB}"/>
              </a:ext>
            </a:extLst>
          </p:cNvPr>
          <p:cNvGraphicFramePr>
            <a:graphicFrameLocks noGrp="1"/>
          </p:cNvGraphicFramePr>
          <p:nvPr>
            <p:ph idx="1"/>
            <p:extLst>
              <p:ext uri="{D42A27DB-BD31-4B8C-83A1-F6EECF244321}">
                <p14:modId xmlns:p14="http://schemas.microsoft.com/office/powerpoint/2010/main" val="3752681343"/>
              </p:ext>
            </p:extLst>
          </p:nvPr>
        </p:nvGraphicFramePr>
        <p:xfrm>
          <a:off x="737937" y="1275347"/>
          <a:ext cx="9102479" cy="2441931"/>
        </p:xfrm>
        <a:graphic>
          <a:graphicData uri="http://schemas.openxmlformats.org/drawingml/2006/table">
            <a:tbl>
              <a:tblPr firstRow="1" firstCol="1" bandRow="1">
                <a:tableStyleId>{5C22544A-7EE6-4342-B048-85BDC9FD1C3A}</a:tableStyleId>
              </a:tblPr>
              <a:tblGrid>
                <a:gridCol w="4660231">
                  <a:extLst>
                    <a:ext uri="{9D8B030D-6E8A-4147-A177-3AD203B41FA5}">
                      <a16:colId xmlns:a16="http://schemas.microsoft.com/office/drawing/2014/main" val="1198556158"/>
                    </a:ext>
                  </a:extLst>
                </a:gridCol>
                <a:gridCol w="4442248">
                  <a:extLst>
                    <a:ext uri="{9D8B030D-6E8A-4147-A177-3AD203B41FA5}">
                      <a16:colId xmlns:a16="http://schemas.microsoft.com/office/drawing/2014/main" val="2500305946"/>
                    </a:ext>
                  </a:extLst>
                </a:gridCol>
              </a:tblGrid>
              <a:tr h="384347">
                <a:tc>
                  <a:txBody>
                    <a:bodyPr/>
                    <a:lstStyle/>
                    <a:p>
                      <a:pPr>
                        <a:lnSpc>
                          <a:spcPts val="1920"/>
                        </a:lnSpc>
                        <a:spcAft>
                          <a:spcPts val="0"/>
                        </a:spcAft>
                        <a:tabLst>
                          <a:tab pos="252095" algn="l"/>
                          <a:tab pos="504190" algn="l"/>
                          <a:tab pos="756285" algn="l"/>
                          <a:tab pos="1008380" algn="l"/>
                          <a:tab pos="1260475" algn="l"/>
                          <a:tab pos="1511935" algn="l"/>
                          <a:tab pos="1764030" algn="l"/>
                          <a:tab pos="2016125" algn="l"/>
                          <a:tab pos="2268220" algn="l"/>
                        </a:tabLst>
                      </a:pPr>
                      <a:r>
                        <a:rPr lang="nl-NL" sz="1600" dirty="0">
                          <a:solidFill>
                            <a:schemeClr val="accent6">
                              <a:lumMod val="50000"/>
                            </a:schemeClr>
                          </a:solidFill>
                          <a:effectLst/>
                        </a:rPr>
                        <a:t>Begrotingswijziging </a:t>
                      </a:r>
                      <a:endParaRPr lang="nl-NL" sz="1600" dirty="0">
                        <a:solidFill>
                          <a:schemeClr val="accent6">
                            <a:lumMod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6675" marR="66675" marT="0" marB="0">
                    <a:solidFill>
                      <a:schemeClr val="tx2">
                        <a:lumMod val="10000"/>
                        <a:lumOff val="90000"/>
                      </a:schemeClr>
                    </a:solidFill>
                  </a:tcPr>
                </a:tc>
                <a:tc>
                  <a:txBody>
                    <a:bodyPr/>
                    <a:lstStyle/>
                    <a:p>
                      <a:pPr>
                        <a:lnSpc>
                          <a:spcPts val="1920"/>
                        </a:lnSpc>
                        <a:spcAft>
                          <a:spcPts val="0"/>
                        </a:spcAft>
                        <a:tabLst>
                          <a:tab pos="252095" algn="l"/>
                          <a:tab pos="504190" algn="l"/>
                          <a:tab pos="756285" algn="l"/>
                          <a:tab pos="1008380" algn="l"/>
                          <a:tab pos="1260475" algn="l"/>
                          <a:tab pos="1511935" algn="l"/>
                          <a:tab pos="1764030" algn="l"/>
                          <a:tab pos="2016125" algn="l"/>
                          <a:tab pos="2268220" algn="l"/>
                        </a:tabLst>
                      </a:pPr>
                      <a:r>
                        <a:rPr lang="nl-NL" sz="1600" dirty="0">
                          <a:solidFill>
                            <a:schemeClr val="accent6">
                              <a:lumMod val="50000"/>
                            </a:schemeClr>
                          </a:solidFill>
                          <a:effectLst/>
                        </a:rPr>
                        <a:t>Resultaat</a:t>
                      </a:r>
                    </a:p>
                    <a:p>
                      <a:pPr>
                        <a:lnSpc>
                          <a:spcPts val="1920"/>
                        </a:lnSpc>
                        <a:spcAft>
                          <a:spcPts val="0"/>
                        </a:spcAft>
                        <a:tabLst>
                          <a:tab pos="252095" algn="l"/>
                          <a:tab pos="504190" algn="l"/>
                          <a:tab pos="756285" algn="l"/>
                          <a:tab pos="1008380" algn="l"/>
                          <a:tab pos="1260475" algn="l"/>
                          <a:tab pos="1511935" algn="l"/>
                          <a:tab pos="1764030" algn="l"/>
                          <a:tab pos="2016125" algn="l"/>
                          <a:tab pos="2268220" algn="l"/>
                        </a:tabLst>
                      </a:pPr>
                      <a:endParaRPr lang="nl-NL" sz="1600" dirty="0">
                        <a:solidFill>
                          <a:schemeClr val="accent6">
                            <a:lumMod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66675" marR="66675" marT="0" marB="0">
                    <a:solidFill>
                      <a:schemeClr val="tx2">
                        <a:lumMod val="10000"/>
                        <a:lumOff val="90000"/>
                      </a:schemeClr>
                    </a:solidFill>
                  </a:tcPr>
                </a:tc>
                <a:extLst>
                  <a:ext uri="{0D108BD9-81ED-4DB2-BD59-A6C34878D82A}">
                    <a16:rowId xmlns:a16="http://schemas.microsoft.com/office/drawing/2014/main" val="2208305703"/>
                  </a:ext>
                </a:extLst>
              </a:tr>
              <a:tr h="420758">
                <a:tc>
                  <a:txBody>
                    <a:bodyPr/>
                    <a:lstStyle/>
                    <a:p>
                      <a:pPr marL="0" indent="0">
                        <a:lnSpc>
                          <a:spcPts val="1920"/>
                        </a:lnSpc>
                        <a:spcAft>
                          <a:spcPts val="0"/>
                        </a:spcAft>
                        <a:buNone/>
                        <a:tabLst>
                          <a:tab pos="252095" algn="l"/>
                          <a:tab pos="504190" algn="l"/>
                          <a:tab pos="756285" algn="l"/>
                          <a:tab pos="1008380" algn="l"/>
                          <a:tab pos="1260475" algn="l"/>
                          <a:tab pos="1511935" algn="l"/>
                          <a:tab pos="1764030" algn="l"/>
                          <a:tab pos="2016125" algn="l"/>
                          <a:tab pos="2268220" algn="l"/>
                        </a:tabLst>
                      </a:pPr>
                      <a:r>
                        <a:rPr lang="nl-NL" sz="1600" b="0" i="1" dirty="0">
                          <a:solidFill>
                            <a:schemeClr val="accent3">
                              <a:lumMod val="50000"/>
                            </a:schemeClr>
                          </a:solidFill>
                          <a:effectLst/>
                          <a:latin typeface="+mj-lt"/>
                          <a:ea typeface="Times New Roman" panose="02020603050405020304" pitchFamily="18" charset="0"/>
                          <a:cs typeface="Times New Roman" panose="02020603050405020304" pitchFamily="18" charset="0"/>
                        </a:rPr>
                        <a:t>1. Beheer milieustraten</a:t>
                      </a:r>
                    </a:p>
                  </a:txBody>
                  <a:tcPr marL="66675" marR="66675" marT="0" marB="0">
                    <a:solidFill>
                      <a:schemeClr val="tx2">
                        <a:lumMod val="10000"/>
                        <a:lumOff val="90000"/>
                      </a:schemeClr>
                    </a:solidFill>
                  </a:tcPr>
                </a:tc>
                <a:tc>
                  <a:txBody>
                    <a:bodyPr/>
                    <a:lstStyle/>
                    <a:p>
                      <a:pPr marL="0" marR="0" lvl="0" indent="0" algn="l" defTabSz="914400" rtl="0" eaLnBrk="1" fontAlgn="auto" latinLnBrk="0" hangingPunct="1">
                        <a:lnSpc>
                          <a:spcPts val="1920"/>
                        </a:lnSpc>
                        <a:spcBef>
                          <a:spcPts val="0"/>
                        </a:spcBef>
                        <a:spcAft>
                          <a:spcPts val="0"/>
                        </a:spcAft>
                        <a:buClrTx/>
                        <a:buSzTx/>
                        <a:buFontTx/>
                        <a:buNone/>
                        <a:tabLst>
                          <a:tab pos="252095" algn="l"/>
                          <a:tab pos="504190" algn="l"/>
                          <a:tab pos="756285" algn="l"/>
                          <a:tab pos="1008380" algn="l"/>
                          <a:tab pos="1260475" algn="l"/>
                          <a:tab pos="1511935" algn="l"/>
                          <a:tab pos="1764030" algn="l"/>
                          <a:tab pos="2016125" algn="l"/>
                          <a:tab pos="2268220" algn="l"/>
                        </a:tabLst>
                        <a:defRPr/>
                      </a:pPr>
                      <a:r>
                        <a:rPr lang="nl-NL" sz="1600" kern="1200" dirty="0">
                          <a:solidFill>
                            <a:srgbClr val="002060"/>
                          </a:solidFill>
                          <a:effectLst/>
                          <a:latin typeface="+mn-lt"/>
                          <a:ea typeface="Times New Roman" panose="02020603050405020304" pitchFamily="18" charset="0"/>
                          <a:cs typeface="Times New Roman" panose="02020603050405020304" pitchFamily="18" charset="0"/>
                        </a:rPr>
                        <a:t>€ </a:t>
                      </a:r>
                      <a:r>
                        <a:rPr lang="nl-NL" sz="1600" kern="1200" dirty="0">
                          <a:solidFill>
                            <a:srgbClr val="002060"/>
                          </a:solidFill>
                          <a:effectLst/>
                          <a:latin typeface="+mn-lt"/>
                          <a:ea typeface="+mn-ea"/>
                          <a:cs typeface="+mn-cs"/>
                          <a:sym typeface="Wingdings" panose="05000000000000000000" pitchFamily="2" charset="2"/>
                        </a:rPr>
                        <a:t>102.740</a:t>
                      </a:r>
                    </a:p>
                    <a:p>
                      <a:pPr>
                        <a:lnSpc>
                          <a:spcPts val="1920"/>
                        </a:lnSpc>
                        <a:spcAft>
                          <a:spcPts val="0"/>
                        </a:spcAft>
                        <a:tabLst>
                          <a:tab pos="252095" algn="l"/>
                          <a:tab pos="504190" algn="l"/>
                          <a:tab pos="756285" algn="l"/>
                          <a:tab pos="1008380" algn="l"/>
                          <a:tab pos="1260475" algn="l"/>
                          <a:tab pos="1511935" algn="l"/>
                          <a:tab pos="1764030" algn="l"/>
                          <a:tab pos="2016125" algn="l"/>
                          <a:tab pos="2268220" algn="l"/>
                        </a:tabLst>
                      </a:pPr>
                      <a:endParaRPr lang="nl-NL" sz="1600" dirty="0">
                        <a:solidFill>
                          <a:srgbClr val="FF0000"/>
                        </a:solidFill>
                        <a:effectLst/>
                        <a:latin typeface="+mj-lt"/>
                        <a:ea typeface="Times New Roman" panose="02020603050405020304" pitchFamily="18" charset="0"/>
                        <a:cs typeface="Times New Roman" panose="02020603050405020304" pitchFamily="18" charset="0"/>
                      </a:endParaRPr>
                    </a:p>
                  </a:txBody>
                  <a:tcPr marL="66675" marR="66675" marT="0" marB="0">
                    <a:solidFill>
                      <a:schemeClr val="tx2">
                        <a:lumMod val="10000"/>
                        <a:lumOff val="90000"/>
                      </a:schemeClr>
                    </a:solidFill>
                  </a:tcPr>
                </a:tc>
                <a:extLst>
                  <a:ext uri="{0D108BD9-81ED-4DB2-BD59-A6C34878D82A}">
                    <a16:rowId xmlns:a16="http://schemas.microsoft.com/office/drawing/2014/main" val="3069305283"/>
                  </a:ext>
                </a:extLst>
              </a:tr>
              <a:tr h="749846">
                <a:tc>
                  <a:txBody>
                    <a:bodyPr/>
                    <a:lstStyle/>
                    <a:p>
                      <a:pPr>
                        <a:lnSpc>
                          <a:spcPts val="1920"/>
                        </a:lnSpc>
                        <a:spcAft>
                          <a:spcPts val="0"/>
                        </a:spcAft>
                        <a:tabLst>
                          <a:tab pos="252095" algn="l"/>
                          <a:tab pos="504190" algn="l"/>
                          <a:tab pos="756285" algn="l"/>
                          <a:tab pos="1008380" algn="l"/>
                          <a:tab pos="1260475" algn="l"/>
                          <a:tab pos="1511935" algn="l"/>
                          <a:tab pos="1764030" algn="l"/>
                          <a:tab pos="2016125" algn="l"/>
                          <a:tab pos="2268220" algn="l"/>
                        </a:tabLst>
                      </a:pPr>
                      <a:r>
                        <a:rPr lang="nl-NL" sz="1600" b="0" i="1" dirty="0">
                          <a:solidFill>
                            <a:schemeClr val="accent3">
                              <a:lumMod val="50000"/>
                            </a:schemeClr>
                          </a:solidFill>
                          <a:effectLst/>
                          <a:latin typeface="+mj-lt"/>
                          <a:ea typeface="Times New Roman" panose="02020603050405020304" pitchFamily="18" charset="0"/>
                          <a:cs typeface="Arial" panose="020B0604020202020204" pitchFamily="34" charset="0"/>
                        </a:rPr>
                        <a:t>2. Vervallen </a:t>
                      </a:r>
                      <a:r>
                        <a:rPr lang="nl-NL" sz="1600" b="0" i="1" dirty="0" err="1">
                          <a:solidFill>
                            <a:schemeClr val="accent3">
                              <a:lumMod val="50000"/>
                            </a:schemeClr>
                          </a:solidFill>
                          <a:effectLst/>
                          <a:latin typeface="+mj-lt"/>
                          <a:ea typeface="Times New Roman" panose="02020603050405020304" pitchFamily="18" charset="0"/>
                          <a:cs typeface="Arial" panose="020B0604020202020204" pitchFamily="34" charset="0"/>
                        </a:rPr>
                        <a:t>afvalsorteeranalyse</a:t>
                      </a:r>
                      <a:r>
                        <a:rPr lang="nl-NL" sz="1600" b="0" i="1" dirty="0">
                          <a:solidFill>
                            <a:schemeClr val="accent3">
                              <a:lumMod val="50000"/>
                            </a:schemeClr>
                          </a:solidFill>
                          <a:effectLst/>
                          <a:latin typeface="+mj-lt"/>
                          <a:ea typeface="Times New Roman" panose="02020603050405020304" pitchFamily="18" charset="0"/>
                          <a:cs typeface="Arial" panose="020B0604020202020204" pitchFamily="34" charset="0"/>
                        </a:rPr>
                        <a:t> restafval</a:t>
                      </a:r>
                    </a:p>
                  </a:txBody>
                  <a:tcPr marL="66675" marR="66675" marT="0" marB="0">
                    <a:solidFill>
                      <a:schemeClr val="tx2">
                        <a:lumMod val="10000"/>
                        <a:lumOff val="90000"/>
                      </a:schemeClr>
                    </a:solidFill>
                  </a:tcPr>
                </a:tc>
                <a:tc>
                  <a:txBody>
                    <a:bodyPr/>
                    <a:lstStyle/>
                    <a:p>
                      <a:pPr marL="0" marR="0" lvl="0" indent="0" algn="l" defTabSz="914400" rtl="0" eaLnBrk="1" fontAlgn="auto" latinLnBrk="0" hangingPunct="1">
                        <a:lnSpc>
                          <a:spcPts val="1920"/>
                        </a:lnSpc>
                        <a:spcBef>
                          <a:spcPts val="0"/>
                        </a:spcBef>
                        <a:spcAft>
                          <a:spcPts val="0"/>
                        </a:spcAft>
                        <a:buClrTx/>
                        <a:buSzTx/>
                        <a:buFontTx/>
                        <a:buNone/>
                        <a:tabLst>
                          <a:tab pos="252095" algn="l"/>
                          <a:tab pos="504190" algn="l"/>
                          <a:tab pos="756285" algn="l"/>
                          <a:tab pos="1008380" algn="l"/>
                          <a:tab pos="1260475" algn="l"/>
                          <a:tab pos="1511935" algn="l"/>
                          <a:tab pos="1764030" algn="l"/>
                          <a:tab pos="2016125" algn="l"/>
                          <a:tab pos="2268220" algn="l"/>
                        </a:tabLst>
                        <a:defRPr/>
                      </a:pPr>
                      <a:r>
                        <a:rPr lang="nl-NL" sz="1600" kern="1200" dirty="0">
                          <a:solidFill>
                            <a:srgbClr val="002060"/>
                          </a:solidFill>
                          <a:effectLst/>
                          <a:latin typeface="+mn-lt"/>
                          <a:ea typeface="Times New Roman" panose="02020603050405020304" pitchFamily="18" charset="0"/>
                          <a:cs typeface="Times New Roman" panose="02020603050405020304" pitchFamily="18" charset="0"/>
                        </a:rPr>
                        <a:t>-/- € </a:t>
                      </a:r>
                      <a:r>
                        <a:rPr lang="nl-NL" sz="1600" kern="1200" dirty="0">
                          <a:solidFill>
                            <a:srgbClr val="002060"/>
                          </a:solidFill>
                          <a:effectLst/>
                          <a:latin typeface="+mj-lt"/>
                          <a:ea typeface="+mn-ea"/>
                          <a:cs typeface="+mn-cs"/>
                          <a:sym typeface="Wingdings" panose="05000000000000000000" pitchFamily="2" charset="2"/>
                        </a:rPr>
                        <a:t>7.000</a:t>
                      </a:r>
                    </a:p>
                  </a:txBody>
                  <a:tcPr marL="66675" marR="66675" marT="0" marB="0">
                    <a:solidFill>
                      <a:schemeClr val="tx2">
                        <a:lumMod val="10000"/>
                        <a:lumOff val="90000"/>
                      </a:schemeClr>
                    </a:solidFill>
                  </a:tcPr>
                </a:tc>
                <a:extLst>
                  <a:ext uri="{0D108BD9-81ED-4DB2-BD59-A6C34878D82A}">
                    <a16:rowId xmlns:a16="http://schemas.microsoft.com/office/drawing/2014/main" val="1807243524"/>
                  </a:ext>
                </a:extLst>
              </a:tr>
              <a:tr h="389889">
                <a:tc>
                  <a:txBody>
                    <a:bodyPr/>
                    <a:lstStyle/>
                    <a:p>
                      <a:pPr>
                        <a:lnSpc>
                          <a:spcPts val="1920"/>
                        </a:lnSpc>
                        <a:spcAft>
                          <a:spcPts val="0"/>
                        </a:spcAft>
                        <a:tabLst>
                          <a:tab pos="252095" algn="l"/>
                          <a:tab pos="504190" algn="l"/>
                          <a:tab pos="756285" algn="l"/>
                          <a:tab pos="1008380" algn="l"/>
                          <a:tab pos="1260475" algn="l"/>
                          <a:tab pos="1511935" algn="l"/>
                          <a:tab pos="1764030" algn="l"/>
                          <a:tab pos="2016125" algn="l"/>
                          <a:tab pos="2268220" algn="l"/>
                        </a:tabLst>
                      </a:pPr>
                      <a:r>
                        <a:rPr lang="nl-NL" sz="1600" b="0" dirty="0">
                          <a:solidFill>
                            <a:schemeClr val="tx2"/>
                          </a:solidFill>
                          <a:effectLst/>
                        </a:rPr>
                        <a:t>Totaal effect Gemeente Goes</a:t>
                      </a:r>
                    </a:p>
                    <a:p>
                      <a:pPr>
                        <a:lnSpc>
                          <a:spcPts val="1920"/>
                        </a:lnSpc>
                        <a:spcAft>
                          <a:spcPts val="0"/>
                        </a:spcAft>
                        <a:tabLst>
                          <a:tab pos="252095" algn="l"/>
                          <a:tab pos="504190" algn="l"/>
                          <a:tab pos="756285" algn="l"/>
                          <a:tab pos="1008380" algn="l"/>
                          <a:tab pos="1260475" algn="l"/>
                          <a:tab pos="1511935" algn="l"/>
                          <a:tab pos="1764030" algn="l"/>
                          <a:tab pos="2016125" algn="l"/>
                          <a:tab pos="2268220" algn="l"/>
                        </a:tabLst>
                      </a:pPr>
                      <a:endParaRPr lang="nl-NL" sz="1600" b="0" dirty="0">
                        <a:solidFill>
                          <a:schemeClr val="tx2"/>
                        </a:solidFill>
                        <a:effectLst/>
                        <a:latin typeface="Arial" panose="020B0604020202020204" pitchFamily="34" charset="0"/>
                        <a:ea typeface="Times New Roman" panose="02020603050405020304" pitchFamily="18" charset="0"/>
                        <a:cs typeface="Times New Roman" panose="02020603050405020304" pitchFamily="18" charset="0"/>
                      </a:endParaRPr>
                    </a:p>
                    <a:p>
                      <a:pPr>
                        <a:lnSpc>
                          <a:spcPts val="1920"/>
                        </a:lnSpc>
                        <a:spcAft>
                          <a:spcPts val="0"/>
                        </a:spcAft>
                        <a:tabLst>
                          <a:tab pos="252095" algn="l"/>
                          <a:tab pos="504190" algn="l"/>
                          <a:tab pos="756285" algn="l"/>
                          <a:tab pos="1008380" algn="l"/>
                          <a:tab pos="1260475" algn="l"/>
                          <a:tab pos="1511935" algn="l"/>
                          <a:tab pos="1764030" algn="l"/>
                          <a:tab pos="2016125" algn="l"/>
                          <a:tab pos="2268220" algn="l"/>
                        </a:tabLst>
                      </a:pPr>
                      <a:r>
                        <a:rPr lang="nl-NL" sz="1600" b="1" dirty="0">
                          <a:solidFill>
                            <a:schemeClr val="tx2"/>
                          </a:solidFill>
                          <a:effectLst/>
                          <a:latin typeface="Arial" panose="020B0604020202020204" pitchFamily="34" charset="0"/>
                          <a:ea typeface="Times New Roman" panose="02020603050405020304" pitchFamily="18" charset="0"/>
                          <a:cs typeface="Times New Roman" panose="02020603050405020304" pitchFamily="18" charset="0"/>
                        </a:rPr>
                        <a:t>Totaal effect Gemeente Goes netto</a:t>
                      </a:r>
                    </a:p>
                  </a:txBody>
                  <a:tcPr marL="66675" marR="66675" marT="0" marB="0">
                    <a:solidFill>
                      <a:schemeClr val="tx2">
                        <a:lumMod val="10000"/>
                        <a:lumOff val="90000"/>
                      </a:schemeClr>
                    </a:solidFill>
                  </a:tcPr>
                </a:tc>
                <a:tc>
                  <a:txBody>
                    <a:bodyPr/>
                    <a:lstStyle/>
                    <a:p>
                      <a:pPr>
                        <a:lnSpc>
                          <a:spcPts val="1920"/>
                        </a:lnSpc>
                        <a:spcAft>
                          <a:spcPts val="0"/>
                        </a:spcAft>
                        <a:tabLst>
                          <a:tab pos="252095" algn="l"/>
                          <a:tab pos="504190" algn="l"/>
                          <a:tab pos="756285" algn="l"/>
                          <a:tab pos="1008380" algn="l"/>
                          <a:tab pos="1260475" algn="l"/>
                          <a:tab pos="1511935" algn="l"/>
                          <a:tab pos="1764030" algn="l"/>
                          <a:tab pos="2016125" algn="l"/>
                          <a:tab pos="2268220" algn="l"/>
                        </a:tabLst>
                      </a:pPr>
                      <a:r>
                        <a:rPr lang="nl-NL" sz="1800" b="0" kern="1200" dirty="0">
                          <a:solidFill>
                            <a:schemeClr val="accent6">
                              <a:lumMod val="50000"/>
                            </a:schemeClr>
                          </a:solidFill>
                          <a:effectLst/>
                          <a:latin typeface="+mn-lt"/>
                          <a:ea typeface="+mn-ea"/>
                          <a:cs typeface="+mn-cs"/>
                        </a:rPr>
                        <a:t>-/-€ 95.740</a:t>
                      </a:r>
                    </a:p>
                    <a:p>
                      <a:pPr>
                        <a:lnSpc>
                          <a:spcPts val="1920"/>
                        </a:lnSpc>
                        <a:spcAft>
                          <a:spcPts val="0"/>
                        </a:spcAft>
                        <a:tabLst>
                          <a:tab pos="252095" algn="l"/>
                          <a:tab pos="504190" algn="l"/>
                          <a:tab pos="756285" algn="l"/>
                          <a:tab pos="1008380" algn="l"/>
                          <a:tab pos="1260475" algn="l"/>
                          <a:tab pos="1511935" algn="l"/>
                          <a:tab pos="1764030" algn="l"/>
                          <a:tab pos="2016125" algn="l"/>
                          <a:tab pos="2268220" algn="l"/>
                        </a:tabLst>
                      </a:pPr>
                      <a:endParaRPr lang="nl-NL" sz="1600" b="1" dirty="0">
                        <a:solidFill>
                          <a:schemeClr val="accent6">
                            <a:lumMod val="50000"/>
                          </a:schemeClr>
                        </a:solidFill>
                        <a:effectLst/>
                        <a:latin typeface="Arial" panose="020B0604020202020204" pitchFamily="34" charset="0"/>
                        <a:ea typeface="Times New Roman" panose="02020603050405020304" pitchFamily="18" charset="0"/>
                        <a:cs typeface="Times New Roman" panose="02020603050405020304" pitchFamily="18" charset="0"/>
                      </a:endParaRPr>
                    </a:p>
                    <a:p>
                      <a:pPr marL="0" algn="l" defTabSz="914400" rtl="0" eaLnBrk="1" latinLnBrk="0" hangingPunct="1">
                        <a:lnSpc>
                          <a:spcPts val="1920"/>
                        </a:lnSpc>
                        <a:spcAft>
                          <a:spcPts val="0"/>
                        </a:spcAft>
                        <a:tabLst>
                          <a:tab pos="252095" algn="l"/>
                          <a:tab pos="504190" algn="l"/>
                          <a:tab pos="756285" algn="l"/>
                          <a:tab pos="1008380" algn="l"/>
                          <a:tab pos="1260475" algn="l"/>
                          <a:tab pos="1511935" algn="l"/>
                          <a:tab pos="1764030" algn="l"/>
                          <a:tab pos="2016125" algn="l"/>
                          <a:tab pos="2268220" algn="l"/>
                        </a:tabLst>
                      </a:pPr>
                      <a:r>
                        <a:rPr lang="nl-NL" sz="1800" b="1" kern="1200" dirty="0">
                          <a:solidFill>
                            <a:schemeClr val="accent6">
                              <a:lumMod val="50000"/>
                            </a:schemeClr>
                          </a:solidFill>
                          <a:effectLst/>
                          <a:latin typeface="+mn-lt"/>
                          <a:ea typeface="+mn-ea"/>
                          <a:cs typeface="+mn-cs"/>
                        </a:rPr>
                        <a:t>-/- € 36.200</a:t>
                      </a:r>
                    </a:p>
                  </a:txBody>
                  <a:tcPr marL="66675" marR="66675" marT="0" marB="0">
                    <a:solidFill>
                      <a:schemeClr val="tx2">
                        <a:lumMod val="10000"/>
                        <a:lumOff val="90000"/>
                      </a:schemeClr>
                    </a:solidFill>
                  </a:tcPr>
                </a:tc>
                <a:extLst>
                  <a:ext uri="{0D108BD9-81ED-4DB2-BD59-A6C34878D82A}">
                    <a16:rowId xmlns:a16="http://schemas.microsoft.com/office/drawing/2014/main" val="3389090464"/>
                  </a:ext>
                </a:extLst>
              </a:tr>
            </a:tbl>
          </a:graphicData>
        </a:graphic>
      </p:graphicFrame>
      <p:sp>
        <p:nvSpPr>
          <p:cNvPr id="5" name="Tekstvak 4">
            <a:extLst>
              <a:ext uri="{FF2B5EF4-FFF2-40B4-BE49-F238E27FC236}">
                <a16:creationId xmlns:a16="http://schemas.microsoft.com/office/drawing/2014/main" id="{69DDD6CF-1E31-41DF-A74B-8585729E6CA4}"/>
              </a:ext>
            </a:extLst>
          </p:cNvPr>
          <p:cNvSpPr txBox="1"/>
          <p:nvPr/>
        </p:nvSpPr>
        <p:spPr>
          <a:xfrm>
            <a:off x="609600" y="4597768"/>
            <a:ext cx="9168607" cy="984885"/>
          </a:xfrm>
          <a:prstGeom prst="rect">
            <a:avLst/>
          </a:prstGeom>
          <a:noFill/>
        </p:spPr>
        <p:txBody>
          <a:bodyPr wrap="square" rtlCol="0">
            <a:spAutoFit/>
          </a:bodyPr>
          <a:lstStyle/>
          <a:p>
            <a:pPr marL="285750" indent="-285750" fontAlgn="base">
              <a:spcBef>
                <a:spcPct val="0"/>
              </a:spcBef>
              <a:spcAft>
                <a:spcPct val="0"/>
              </a:spcAft>
              <a:buFont typeface="Arial" panose="020B0604020202020204" pitchFamily="34" charset="0"/>
              <a:buChar char="•"/>
            </a:pPr>
            <a:r>
              <a:rPr lang="nl-NL" sz="2000" dirty="0">
                <a:solidFill>
                  <a:srgbClr val="171E23"/>
                </a:solidFill>
                <a:latin typeface="Calibri" pitchFamily="34" charset="0"/>
                <a:ea typeface="ヒラギノ角ゴ Pro W3" pitchFamily="123" charset="-128"/>
              </a:rPr>
              <a:t>Ten laste van het begrotingssaldo gemeente Goes</a:t>
            </a:r>
          </a:p>
          <a:p>
            <a:pPr marL="285750" indent="-285750" fontAlgn="base">
              <a:spcBef>
                <a:spcPct val="0"/>
              </a:spcBef>
              <a:spcAft>
                <a:spcPct val="0"/>
              </a:spcAft>
              <a:buFont typeface="Arial" panose="020B0604020202020204" pitchFamily="34" charset="0"/>
              <a:buChar char="•"/>
            </a:pPr>
            <a:r>
              <a:rPr lang="nl-NL" sz="2000" dirty="0">
                <a:solidFill>
                  <a:srgbClr val="171E23"/>
                </a:solidFill>
                <a:latin typeface="Calibri" pitchFamily="34" charset="0"/>
                <a:ea typeface="ヒラギノ角ゴ Pro W3" pitchFamily="123" charset="-128"/>
              </a:rPr>
              <a:t>Structurele wijzigingen verwerken in Programmabegroting Goes 2025</a:t>
            </a:r>
            <a:br>
              <a:rPr lang="nl-NL" dirty="0">
                <a:solidFill>
                  <a:srgbClr val="0079C0"/>
                </a:solidFill>
                <a:latin typeface="Calibri" pitchFamily="34" charset="0"/>
                <a:ea typeface="ヒラギノ角ゴ Pro W3" pitchFamily="123" charset="-128"/>
              </a:rPr>
            </a:br>
            <a:endParaRPr lang="nl-NL" dirty="0">
              <a:solidFill>
                <a:srgbClr val="0079C0"/>
              </a:solidFill>
              <a:latin typeface="Calibri" pitchFamily="34" charset="0"/>
              <a:ea typeface="ヒラギノ角ゴ Pro W3" pitchFamily="123" charset="-128"/>
            </a:endParaRPr>
          </a:p>
        </p:txBody>
      </p:sp>
    </p:spTree>
    <p:extLst>
      <p:ext uri="{BB962C8B-B14F-4D97-AF65-F5344CB8AC3E}">
        <p14:creationId xmlns:p14="http://schemas.microsoft.com/office/powerpoint/2010/main" val="29832178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652081-159E-1397-8ED5-9C24A6036DCE}"/>
              </a:ext>
            </a:extLst>
          </p:cNvPr>
          <p:cNvSpPr>
            <a:spLocks noGrp="1"/>
          </p:cNvSpPr>
          <p:nvPr>
            <p:ph type="title"/>
          </p:nvPr>
        </p:nvSpPr>
        <p:spPr>
          <a:xfrm>
            <a:off x="603903" y="332656"/>
            <a:ext cx="10972800" cy="1143000"/>
          </a:xfrm>
        </p:spPr>
        <p:txBody>
          <a:bodyPr/>
          <a:lstStyle/>
          <a:p>
            <a:r>
              <a:rPr lang="nl-NL" dirty="0"/>
              <a:t>RUD Resultaatbestemming 2024</a:t>
            </a:r>
          </a:p>
        </p:txBody>
      </p:sp>
      <p:sp>
        <p:nvSpPr>
          <p:cNvPr id="3" name="Tijdelijke aanduiding voor inhoud 2">
            <a:extLst>
              <a:ext uri="{FF2B5EF4-FFF2-40B4-BE49-F238E27FC236}">
                <a16:creationId xmlns:a16="http://schemas.microsoft.com/office/drawing/2014/main" id="{458A0CBF-98A8-B70B-76A0-D7A47CB49D1E}"/>
              </a:ext>
            </a:extLst>
          </p:cNvPr>
          <p:cNvSpPr>
            <a:spLocks noGrp="1"/>
          </p:cNvSpPr>
          <p:nvPr>
            <p:ph idx="1"/>
          </p:nvPr>
        </p:nvSpPr>
        <p:spPr>
          <a:xfrm>
            <a:off x="589806" y="1772816"/>
            <a:ext cx="10972800" cy="4421087"/>
          </a:xfrm>
        </p:spPr>
        <p:txBody>
          <a:bodyPr>
            <a:normAutofit fontScale="92500" lnSpcReduction="10000"/>
          </a:bodyPr>
          <a:lstStyle/>
          <a:p>
            <a:r>
              <a:rPr lang="nl-NL" sz="2800" dirty="0">
                <a:solidFill>
                  <a:schemeClr val="accent1"/>
                </a:solidFill>
              </a:rPr>
              <a:t>Negatief resultaat € 661.026,--</a:t>
            </a:r>
          </a:p>
          <a:p>
            <a:endParaRPr lang="nl-NL" sz="2800" dirty="0">
              <a:solidFill>
                <a:schemeClr val="accent1"/>
              </a:solidFill>
            </a:endParaRPr>
          </a:p>
          <a:p>
            <a:r>
              <a:rPr lang="nl-NL" sz="2800" dirty="0">
                <a:solidFill>
                  <a:schemeClr val="accent1"/>
                </a:solidFill>
              </a:rPr>
              <a:t>Wordt verrekend met de deelnemers;</a:t>
            </a:r>
          </a:p>
          <a:p>
            <a:endParaRPr lang="nl-NL" sz="2800" dirty="0">
              <a:solidFill>
                <a:schemeClr val="accent1"/>
              </a:solidFill>
            </a:endParaRPr>
          </a:p>
          <a:p>
            <a:r>
              <a:rPr lang="nl-NL" sz="2800" dirty="0">
                <a:solidFill>
                  <a:schemeClr val="accent1"/>
                </a:solidFill>
              </a:rPr>
              <a:t>Gevolg voor Goes: € 33.952,-- negatief;</a:t>
            </a:r>
          </a:p>
          <a:p>
            <a:endParaRPr lang="nl-NL" sz="2800" dirty="0">
              <a:solidFill>
                <a:schemeClr val="accent1"/>
              </a:solidFill>
            </a:endParaRPr>
          </a:p>
          <a:p>
            <a:r>
              <a:rPr lang="nl-NL" sz="2800" dirty="0">
                <a:solidFill>
                  <a:schemeClr val="accent1"/>
                </a:solidFill>
              </a:rPr>
              <a:t>Terug te ontvangen van de RUD door mindere uitvoering taken:  € 229.671,--;</a:t>
            </a:r>
          </a:p>
          <a:p>
            <a:endParaRPr lang="nl-NL" sz="2800" dirty="0">
              <a:solidFill>
                <a:schemeClr val="accent1"/>
              </a:solidFill>
            </a:endParaRPr>
          </a:p>
          <a:p>
            <a:r>
              <a:rPr lang="nl-NL" sz="2800" dirty="0">
                <a:solidFill>
                  <a:schemeClr val="accent1"/>
                </a:solidFill>
              </a:rPr>
              <a:t>Te ontvangen: € 195.719,--.</a:t>
            </a:r>
          </a:p>
        </p:txBody>
      </p:sp>
    </p:spTree>
    <p:extLst>
      <p:ext uri="{BB962C8B-B14F-4D97-AF65-F5344CB8AC3E}">
        <p14:creationId xmlns:p14="http://schemas.microsoft.com/office/powerpoint/2010/main" val="14614487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E28783A-763C-C451-131C-3FFC54DED45D}"/>
              </a:ext>
            </a:extLst>
          </p:cNvPr>
          <p:cNvSpPr>
            <a:spLocks noGrp="1"/>
          </p:cNvSpPr>
          <p:nvPr>
            <p:ph type="title"/>
          </p:nvPr>
        </p:nvSpPr>
        <p:spPr/>
        <p:txBody>
          <a:bodyPr/>
          <a:lstStyle/>
          <a:p>
            <a:r>
              <a:rPr lang="nl-NL" dirty="0">
                <a:solidFill>
                  <a:schemeClr val="accent1"/>
                </a:solidFill>
              </a:rPr>
              <a:t>RUD Begroting 2026</a:t>
            </a:r>
            <a:endParaRPr lang="nl-NL" dirty="0"/>
          </a:p>
        </p:txBody>
      </p:sp>
      <p:sp>
        <p:nvSpPr>
          <p:cNvPr id="3" name="Tijdelijke aanduiding voor inhoud 2">
            <a:extLst>
              <a:ext uri="{FF2B5EF4-FFF2-40B4-BE49-F238E27FC236}">
                <a16:creationId xmlns:a16="http://schemas.microsoft.com/office/drawing/2014/main" id="{38B6124A-C45D-6F4C-7E30-5AEF48773FB1}"/>
              </a:ext>
            </a:extLst>
          </p:cNvPr>
          <p:cNvSpPr>
            <a:spLocks noGrp="1"/>
          </p:cNvSpPr>
          <p:nvPr>
            <p:ph idx="1"/>
          </p:nvPr>
        </p:nvSpPr>
        <p:spPr>
          <a:xfrm>
            <a:off x="767408" y="1628800"/>
            <a:ext cx="10972800" cy="4525963"/>
          </a:xfrm>
        </p:spPr>
        <p:txBody>
          <a:bodyPr/>
          <a:lstStyle/>
          <a:p>
            <a:endParaRPr lang="nl-NL" sz="2800" dirty="0">
              <a:solidFill>
                <a:schemeClr val="accent1"/>
              </a:solidFill>
            </a:endParaRPr>
          </a:p>
          <a:p>
            <a:r>
              <a:rPr lang="nl-NL" sz="2800" dirty="0">
                <a:solidFill>
                  <a:schemeClr val="accent1"/>
                </a:solidFill>
              </a:rPr>
              <a:t>Totale begroting RUD 2026: € 22.815.000,--</a:t>
            </a:r>
          </a:p>
          <a:p>
            <a:endParaRPr lang="nl-NL" sz="2800" dirty="0">
              <a:solidFill>
                <a:schemeClr val="accent1"/>
              </a:solidFill>
            </a:endParaRPr>
          </a:p>
          <a:p>
            <a:r>
              <a:rPr lang="nl-NL" sz="2800" dirty="0">
                <a:solidFill>
                  <a:schemeClr val="accent1"/>
                </a:solidFill>
              </a:rPr>
              <a:t>Bijdrage Goes € 1.374.400,--;</a:t>
            </a:r>
          </a:p>
          <a:p>
            <a:endParaRPr lang="nl-NL" sz="2800" dirty="0">
              <a:solidFill>
                <a:schemeClr val="accent1"/>
              </a:solidFill>
            </a:endParaRPr>
          </a:p>
          <a:p>
            <a:r>
              <a:rPr lang="nl-NL" sz="2800" dirty="0">
                <a:solidFill>
                  <a:schemeClr val="accent1"/>
                </a:solidFill>
              </a:rPr>
              <a:t>Toename t.o.v. 2025: € 389.828,--;</a:t>
            </a:r>
          </a:p>
          <a:p>
            <a:pPr marL="0" indent="0">
              <a:buNone/>
            </a:pPr>
            <a:endParaRPr lang="nl-NL" sz="2800" dirty="0">
              <a:solidFill>
                <a:schemeClr val="accent1"/>
              </a:solidFill>
            </a:endParaRPr>
          </a:p>
          <a:p>
            <a:pPr marL="0" indent="0">
              <a:buNone/>
            </a:pPr>
            <a:endParaRPr lang="nl-NL" sz="2800" dirty="0">
              <a:solidFill>
                <a:schemeClr val="accent1"/>
              </a:solidFill>
            </a:endParaRPr>
          </a:p>
          <a:p>
            <a:pPr marL="0" indent="0">
              <a:buNone/>
            </a:pPr>
            <a:endParaRPr lang="nl-NL" sz="2800" dirty="0">
              <a:solidFill>
                <a:schemeClr val="accent1"/>
              </a:solidFill>
            </a:endParaRPr>
          </a:p>
          <a:p>
            <a:pPr marL="0" indent="0">
              <a:buNone/>
            </a:pPr>
            <a:endParaRPr lang="nl-NL" sz="2800" dirty="0">
              <a:solidFill>
                <a:schemeClr val="accent1"/>
              </a:solidFill>
            </a:endParaRPr>
          </a:p>
          <a:p>
            <a:pPr marL="0" indent="0">
              <a:buNone/>
            </a:pPr>
            <a:endParaRPr lang="nl-NL" sz="2800" dirty="0">
              <a:solidFill>
                <a:schemeClr val="accent1"/>
              </a:solidFill>
            </a:endParaRPr>
          </a:p>
          <a:p>
            <a:pPr marL="0" indent="0">
              <a:buNone/>
            </a:pPr>
            <a:endParaRPr lang="nl-NL" sz="2800" dirty="0">
              <a:solidFill>
                <a:schemeClr val="accent1"/>
              </a:solidFill>
            </a:endParaRPr>
          </a:p>
        </p:txBody>
      </p:sp>
    </p:spTree>
    <p:extLst>
      <p:ext uri="{BB962C8B-B14F-4D97-AF65-F5344CB8AC3E}">
        <p14:creationId xmlns:p14="http://schemas.microsoft.com/office/powerpoint/2010/main" val="11655890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9E67ED9-65A9-3FE0-3A50-C0C201E6D0E5}"/>
              </a:ext>
            </a:extLst>
          </p:cNvPr>
          <p:cNvSpPr>
            <a:spLocks noGrp="1"/>
          </p:cNvSpPr>
          <p:nvPr>
            <p:ph type="title"/>
          </p:nvPr>
        </p:nvSpPr>
        <p:spPr/>
        <p:txBody>
          <a:bodyPr/>
          <a:lstStyle/>
          <a:p>
            <a:r>
              <a:rPr lang="nl-NL" dirty="0"/>
              <a:t>RUD Begroting 2026</a:t>
            </a:r>
          </a:p>
        </p:txBody>
      </p:sp>
      <p:sp>
        <p:nvSpPr>
          <p:cNvPr id="5" name="Tijdelijke aanduiding voor inhoud 4">
            <a:extLst>
              <a:ext uri="{FF2B5EF4-FFF2-40B4-BE49-F238E27FC236}">
                <a16:creationId xmlns:a16="http://schemas.microsoft.com/office/drawing/2014/main" id="{FD60994F-A4F2-4D4D-6373-6C87C8103602}"/>
              </a:ext>
            </a:extLst>
          </p:cNvPr>
          <p:cNvSpPr>
            <a:spLocks noGrp="1"/>
          </p:cNvSpPr>
          <p:nvPr>
            <p:ph idx="1"/>
          </p:nvPr>
        </p:nvSpPr>
        <p:spPr/>
        <p:txBody>
          <a:bodyPr/>
          <a:lstStyle/>
          <a:p>
            <a:r>
              <a:rPr lang="nl-NL" sz="2800" dirty="0">
                <a:solidFill>
                  <a:srgbClr val="0070C0"/>
                </a:solidFill>
              </a:rPr>
              <a:t>Oorzaken toename:</a:t>
            </a:r>
          </a:p>
        </p:txBody>
      </p:sp>
      <p:pic>
        <p:nvPicPr>
          <p:cNvPr id="6" name="Afbeelding 5">
            <a:extLst>
              <a:ext uri="{FF2B5EF4-FFF2-40B4-BE49-F238E27FC236}">
                <a16:creationId xmlns:a16="http://schemas.microsoft.com/office/drawing/2014/main" id="{7AD2B1E7-FFAD-8A41-1AB7-FA8314B4B2B6}"/>
              </a:ext>
            </a:extLst>
          </p:cNvPr>
          <p:cNvPicPr>
            <a:picLocks noChangeAspect="1"/>
          </p:cNvPicPr>
          <p:nvPr/>
        </p:nvPicPr>
        <p:blipFill>
          <a:blip r:embed="rId2"/>
          <a:stretch>
            <a:fillRect/>
          </a:stretch>
        </p:blipFill>
        <p:spPr>
          <a:xfrm>
            <a:off x="911424" y="2200178"/>
            <a:ext cx="9721080" cy="3949681"/>
          </a:xfrm>
          <a:prstGeom prst="rect">
            <a:avLst/>
          </a:prstGeom>
        </p:spPr>
      </p:pic>
    </p:spTree>
    <p:extLst>
      <p:ext uri="{BB962C8B-B14F-4D97-AF65-F5344CB8AC3E}">
        <p14:creationId xmlns:p14="http://schemas.microsoft.com/office/powerpoint/2010/main" val="1412006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DCC231C8-C761-4B31-9B1C-C6D19248C6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239302D6-2854-1F4D-4B67-3E2D3BADE2BA}"/>
              </a:ext>
            </a:extLst>
          </p:cNvPr>
          <p:cNvSpPr>
            <a:spLocks noGrp="1"/>
          </p:cNvSpPr>
          <p:nvPr>
            <p:ph type="title"/>
          </p:nvPr>
        </p:nvSpPr>
        <p:spPr>
          <a:xfrm>
            <a:off x="838200" y="557189"/>
            <a:ext cx="3374136" cy="5567891"/>
          </a:xfrm>
        </p:spPr>
        <p:txBody>
          <a:bodyPr>
            <a:normAutofit/>
          </a:bodyPr>
          <a:lstStyle/>
          <a:p>
            <a:r>
              <a:rPr lang="nl-NL" sz="4000"/>
              <a:t>Inhoudsopgave </a:t>
            </a:r>
          </a:p>
        </p:txBody>
      </p:sp>
      <p:graphicFrame>
        <p:nvGraphicFramePr>
          <p:cNvPr id="5" name="Tijdelijke aanduiding voor inhoud 2">
            <a:extLst>
              <a:ext uri="{FF2B5EF4-FFF2-40B4-BE49-F238E27FC236}">
                <a16:creationId xmlns:a16="http://schemas.microsoft.com/office/drawing/2014/main" id="{295B4645-AC8D-00E7-C424-EEFF1320FBCC}"/>
              </a:ext>
            </a:extLst>
          </p:cNvPr>
          <p:cNvGraphicFramePr>
            <a:graphicFrameLocks noGrp="1"/>
          </p:cNvGraphicFramePr>
          <p:nvPr>
            <p:ph idx="1"/>
            <p:extLst>
              <p:ext uri="{D42A27DB-BD31-4B8C-83A1-F6EECF244321}">
                <p14:modId xmlns:p14="http://schemas.microsoft.com/office/powerpoint/2010/main" val="1029123539"/>
              </p:ext>
            </p:extLst>
          </p:nvPr>
        </p:nvGraphicFramePr>
        <p:xfrm>
          <a:off x="5093208" y="620392"/>
          <a:ext cx="6263640" cy="550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15549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343F74C-734C-1D83-70F1-FA41CEA48490}"/>
              </a:ext>
            </a:extLst>
          </p:cNvPr>
          <p:cNvSpPr>
            <a:spLocks noGrp="1"/>
          </p:cNvSpPr>
          <p:nvPr>
            <p:ph type="title"/>
          </p:nvPr>
        </p:nvSpPr>
        <p:spPr/>
        <p:txBody>
          <a:bodyPr/>
          <a:lstStyle/>
          <a:p>
            <a:r>
              <a:rPr lang="nl-NL" dirty="0">
                <a:solidFill>
                  <a:schemeClr val="accent1"/>
                </a:solidFill>
              </a:rPr>
              <a:t>RUD Begroting 2026</a:t>
            </a:r>
            <a:endParaRPr lang="nl-NL" dirty="0"/>
          </a:p>
        </p:txBody>
      </p:sp>
      <p:sp>
        <p:nvSpPr>
          <p:cNvPr id="3" name="Tijdelijke aanduiding voor inhoud 2">
            <a:extLst>
              <a:ext uri="{FF2B5EF4-FFF2-40B4-BE49-F238E27FC236}">
                <a16:creationId xmlns:a16="http://schemas.microsoft.com/office/drawing/2014/main" id="{DD174B03-0237-AD9D-D15F-91FCF7AC857C}"/>
              </a:ext>
            </a:extLst>
          </p:cNvPr>
          <p:cNvSpPr>
            <a:spLocks noGrp="1"/>
          </p:cNvSpPr>
          <p:nvPr>
            <p:ph idx="1"/>
          </p:nvPr>
        </p:nvSpPr>
        <p:spPr>
          <a:xfrm>
            <a:off x="695400" y="1484784"/>
            <a:ext cx="10972800" cy="4525963"/>
          </a:xfrm>
        </p:spPr>
        <p:txBody>
          <a:bodyPr>
            <a:normAutofit fontScale="92500" lnSpcReduction="10000"/>
          </a:bodyPr>
          <a:lstStyle/>
          <a:p>
            <a:r>
              <a:rPr lang="nl-NL" sz="2800" dirty="0">
                <a:solidFill>
                  <a:schemeClr val="accent1"/>
                </a:solidFill>
              </a:rPr>
              <a:t>RUD moet voldoen aan </a:t>
            </a:r>
            <a:r>
              <a:rPr lang="nl-NL" sz="2800" dirty="0" err="1">
                <a:solidFill>
                  <a:schemeClr val="accent1"/>
                </a:solidFill>
              </a:rPr>
              <a:t>KPI’s</a:t>
            </a:r>
            <a:r>
              <a:rPr lang="nl-NL" sz="2800" dirty="0">
                <a:solidFill>
                  <a:schemeClr val="accent1"/>
                </a:solidFill>
              </a:rPr>
              <a:t> per 01-04-2026.</a:t>
            </a:r>
          </a:p>
          <a:p>
            <a:endParaRPr lang="nl-NL" sz="2800" dirty="0">
              <a:solidFill>
                <a:schemeClr val="accent1"/>
              </a:solidFill>
            </a:endParaRPr>
          </a:p>
          <a:p>
            <a:r>
              <a:rPr lang="nl-NL" sz="2800" dirty="0" err="1">
                <a:solidFill>
                  <a:schemeClr val="accent1"/>
                </a:solidFill>
              </a:rPr>
              <a:t>PvA</a:t>
            </a:r>
            <a:r>
              <a:rPr lang="nl-NL" sz="2800" dirty="0">
                <a:solidFill>
                  <a:schemeClr val="accent1"/>
                </a:solidFill>
              </a:rPr>
              <a:t> robuuste RUD volledig uitvoeren = meer dan min. verplichte 16 miljoen.</a:t>
            </a:r>
          </a:p>
          <a:p>
            <a:endParaRPr lang="nl-NL" sz="2800" dirty="0">
              <a:solidFill>
                <a:schemeClr val="accent1"/>
              </a:solidFill>
            </a:endParaRPr>
          </a:p>
          <a:p>
            <a:r>
              <a:rPr lang="nl-NL" sz="2800" dirty="0">
                <a:solidFill>
                  <a:schemeClr val="accent1"/>
                </a:solidFill>
              </a:rPr>
              <a:t>VZG bezuinigingsnorm kan niet gerealiseerd worden.</a:t>
            </a:r>
          </a:p>
          <a:p>
            <a:endParaRPr lang="nl-NL" sz="2800" dirty="0">
              <a:solidFill>
                <a:schemeClr val="accent1"/>
              </a:solidFill>
            </a:endParaRPr>
          </a:p>
          <a:p>
            <a:r>
              <a:rPr lang="nl-NL" sz="2800" dirty="0">
                <a:solidFill>
                  <a:schemeClr val="accent1"/>
                </a:solidFill>
              </a:rPr>
              <a:t>Inflatiecorrectie €691.000,--.</a:t>
            </a:r>
          </a:p>
          <a:p>
            <a:endParaRPr lang="nl-NL" sz="2800" dirty="0">
              <a:solidFill>
                <a:schemeClr val="accent1"/>
              </a:solidFill>
            </a:endParaRPr>
          </a:p>
          <a:p>
            <a:r>
              <a:rPr lang="nl-NL" sz="2800" dirty="0">
                <a:solidFill>
                  <a:schemeClr val="accent1"/>
                </a:solidFill>
              </a:rPr>
              <a:t>Begeleidingscommissie adviseert positief.</a:t>
            </a:r>
          </a:p>
          <a:p>
            <a:pPr marL="0" indent="0">
              <a:buNone/>
            </a:pPr>
            <a:endParaRPr lang="nl-NL" sz="2400" dirty="0">
              <a:solidFill>
                <a:schemeClr val="accent1"/>
              </a:solidFill>
            </a:endParaRPr>
          </a:p>
          <a:p>
            <a:endParaRPr lang="nl-NL" sz="2400" dirty="0">
              <a:solidFill>
                <a:schemeClr val="accent1"/>
              </a:solidFill>
            </a:endParaRPr>
          </a:p>
          <a:p>
            <a:endParaRPr lang="nl-NL" sz="2400" dirty="0">
              <a:solidFill>
                <a:schemeClr val="accent1"/>
              </a:solidFill>
            </a:endParaRPr>
          </a:p>
          <a:p>
            <a:endParaRPr lang="nl-NL" sz="2400" dirty="0">
              <a:solidFill>
                <a:schemeClr val="accent1"/>
              </a:solidFill>
            </a:endParaRPr>
          </a:p>
          <a:p>
            <a:endParaRPr lang="nl-NL" sz="2400" dirty="0">
              <a:solidFill>
                <a:schemeClr val="accent1"/>
              </a:solidFill>
            </a:endParaRPr>
          </a:p>
          <a:p>
            <a:endParaRPr lang="nl-NL" sz="2400" dirty="0">
              <a:solidFill>
                <a:schemeClr val="accent1"/>
              </a:solidFill>
            </a:endParaRPr>
          </a:p>
          <a:p>
            <a:endParaRPr lang="nl-NL" sz="2400" dirty="0">
              <a:solidFill>
                <a:schemeClr val="accent1"/>
              </a:solidFill>
            </a:endParaRPr>
          </a:p>
          <a:p>
            <a:pPr marL="457200" lvl="1" indent="0">
              <a:buNone/>
            </a:pPr>
            <a:endParaRPr lang="nl-NL" sz="2400" dirty="0">
              <a:solidFill>
                <a:schemeClr val="accent1"/>
              </a:solidFill>
            </a:endParaRPr>
          </a:p>
        </p:txBody>
      </p:sp>
    </p:spTree>
    <p:extLst>
      <p:ext uri="{BB962C8B-B14F-4D97-AF65-F5344CB8AC3E}">
        <p14:creationId xmlns:p14="http://schemas.microsoft.com/office/powerpoint/2010/main" val="32388366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D6E53F4-7F98-90BE-64D5-D8BD77A48AAA}"/>
              </a:ext>
            </a:extLst>
          </p:cNvPr>
          <p:cNvSpPr>
            <a:spLocks noGrp="1"/>
          </p:cNvSpPr>
          <p:nvPr>
            <p:ph type="title"/>
          </p:nvPr>
        </p:nvSpPr>
        <p:spPr/>
        <p:txBody>
          <a:bodyPr/>
          <a:lstStyle/>
          <a:p>
            <a:r>
              <a:rPr lang="nl-NL" dirty="0"/>
              <a:t>Overdracht VTH archieftaken</a:t>
            </a:r>
          </a:p>
        </p:txBody>
      </p:sp>
      <p:sp>
        <p:nvSpPr>
          <p:cNvPr id="4" name="Tijdelijke aanduiding voor inhoud 3">
            <a:extLst>
              <a:ext uri="{FF2B5EF4-FFF2-40B4-BE49-F238E27FC236}">
                <a16:creationId xmlns:a16="http://schemas.microsoft.com/office/drawing/2014/main" id="{D1D8BF38-81CB-F7F7-BDEC-93C12C70D20A}"/>
              </a:ext>
            </a:extLst>
          </p:cNvPr>
          <p:cNvSpPr>
            <a:spLocks noGrp="1"/>
          </p:cNvSpPr>
          <p:nvPr>
            <p:ph idx="1"/>
          </p:nvPr>
        </p:nvSpPr>
        <p:spPr>
          <a:xfrm>
            <a:off x="695400" y="1340768"/>
            <a:ext cx="10972800" cy="4525963"/>
          </a:xfrm>
        </p:spPr>
        <p:txBody>
          <a:bodyPr/>
          <a:lstStyle/>
          <a:p>
            <a:r>
              <a:rPr lang="nl-NL" sz="2800" dirty="0">
                <a:solidFill>
                  <a:schemeClr val="accent1"/>
                </a:solidFill>
              </a:rPr>
              <a:t>Archivering is verantwoording van de gemeente;</a:t>
            </a:r>
          </a:p>
          <a:p>
            <a:endParaRPr lang="nl-NL" sz="2800" dirty="0">
              <a:solidFill>
                <a:schemeClr val="accent1"/>
              </a:solidFill>
            </a:endParaRPr>
          </a:p>
          <a:p>
            <a:r>
              <a:rPr lang="nl-NL" sz="2800" dirty="0">
                <a:solidFill>
                  <a:schemeClr val="accent1"/>
                </a:solidFill>
              </a:rPr>
              <a:t>Taken zijn nooit gemandateerd aan de RUD;</a:t>
            </a:r>
          </a:p>
          <a:p>
            <a:endParaRPr lang="nl-NL" sz="2800" dirty="0">
              <a:solidFill>
                <a:schemeClr val="accent1"/>
              </a:solidFill>
            </a:endParaRPr>
          </a:p>
          <a:p>
            <a:r>
              <a:rPr lang="nl-NL" sz="2800" dirty="0">
                <a:solidFill>
                  <a:schemeClr val="accent1"/>
                </a:solidFill>
              </a:rPr>
              <a:t>Onderzoek werkgroep: mandateren taken heeft de voorkeur;</a:t>
            </a:r>
          </a:p>
          <a:p>
            <a:endParaRPr lang="nl-NL" sz="2800" dirty="0">
              <a:solidFill>
                <a:schemeClr val="accent1"/>
              </a:solidFill>
            </a:endParaRPr>
          </a:p>
          <a:p>
            <a:r>
              <a:rPr lang="nl-NL" sz="2800" dirty="0">
                <a:solidFill>
                  <a:schemeClr val="accent1"/>
                </a:solidFill>
              </a:rPr>
              <a:t>Kosten voor Goes: € 25.960,--;</a:t>
            </a:r>
          </a:p>
          <a:p>
            <a:endParaRPr lang="nl-NL" sz="2800" dirty="0">
              <a:solidFill>
                <a:schemeClr val="accent1"/>
              </a:solidFill>
            </a:endParaRPr>
          </a:p>
          <a:p>
            <a:r>
              <a:rPr lang="nl-NL" sz="2800" dirty="0">
                <a:solidFill>
                  <a:schemeClr val="accent1"/>
                </a:solidFill>
              </a:rPr>
              <a:t>Verschuiving kosten, geen gevolgen voor de begroting.</a:t>
            </a:r>
          </a:p>
          <a:p>
            <a:endParaRPr lang="nl-NL" sz="2800" dirty="0">
              <a:solidFill>
                <a:schemeClr val="accent1"/>
              </a:solidFill>
            </a:endParaRPr>
          </a:p>
          <a:p>
            <a:pPr marL="0" indent="0">
              <a:buNone/>
            </a:pPr>
            <a:endParaRPr lang="nl-NL" sz="2800" dirty="0">
              <a:solidFill>
                <a:schemeClr val="accent1"/>
              </a:solidFill>
            </a:endParaRPr>
          </a:p>
        </p:txBody>
      </p:sp>
    </p:spTree>
    <p:extLst>
      <p:ext uri="{BB962C8B-B14F-4D97-AF65-F5344CB8AC3E}">
        <p14:creationId xmlns:p14="http://schemas.microsoft.com/office/powerpoint/2010/main" val="3620355263"/>
      </p:ext>
    </p:extLst>
  </p:cSld>
  <p:clrMapOvr>
    <a:masterClrMapping/>
  </p:clrMapOvr>
  <p:transition spd="med">
    <p:pull/>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jdelijke aanduiding voor tekst 1">
            <a:extLst>
              <a:ext uri="{FF2B5EF4-FFF2-40B4-BE49-F238E27FC236}">
                <a16:creationId xmlns:a16="http://schemas.microsoft.com/office/drawing/2014/main" id="{66D87072-8184-4D2A-839D-8C6B429BDDC3}"/>
              </a:ext>
            </a:extLst>
          </p:cNvPr>
          <p:cNvSpPr>
            <a:spLocks noGrp="1" noChangeArrowheads="1"/>
          </p:cNvSpPr>
          <p:nvPr>
            <p:ph type="body" sz="quarter" idx="4294967295"/>
          </p:nvPr>
        </p:nvSpPr>
        <p:spPr>
          <a:xfrm>
            <a:off x="4247867" y="1055466"/>
            <a:ext cx="5645647" cy="5236692"/>
          </a:xfrm>
        </p:spPr>
        <p:txBody>
          <a:bodyPr/>
          <a:lstStyle/>
          <a:p>
            <a:pPr>
              <a:spcBef>
                <a:spcPts val="0"/>
              </a:spcBef>
              <a:buSzPct val="75000"/>
              <a:buNone/>
              <a:defRPr/>
            </a:pPr>
            <a:r>
              <a:rPr lang="nl-NL" altLang="nl-NL" sz="2400" b="1" dirty="0">
                <a:solidFill>
                  <a:srgbClr val="25408F"/>
                </a:solidFill>
              </a:rPr>
              <a:t>Visiedocument 2023-2027</a:t>
            </a:r>
            <a:br>
              <a:rPr lang="nl-NL" altLang="nl-NL" sz="2400" b="1" dirty="0">
                <a:solidFill>
                  <a:srgbClr val="25408F"/>
                </a:solidFill>
              </a:rPr>
            </a:br>
            <a:endParaRPr lang="nl-NL" altLang="nl-NL" sz="2400" b="1" dirty="0">
              <a:solidFill>
                <a:srgbClr val="25408F"/>
              </a:solidFill>
            </a:endParaRPr>
          </a:p>
          <a:p>
            <a:pPr>
              <a:spcBef>
                <a:spcPts val="0"/>
              </a:spcBef>
              <a:buSzPct val="75000"/>
              <a:buNone/>
              <a:defRPr/>
            </a:pPr>
            <a:r>
              <a:rPr lang="nl-NL" altLang="nl-NL" sz="2400" b="1" dirty="0">
                <a:solidFill>
                  <a:srgbClr val="25408F"/>
                </a:solidFill>
              </a:rPr>
              <a:t>Positief resultaat € 243.000</a:t>
            </a:r>
          </a:p>
          <a:p>
            <a:pPr>
              <a:spcBef>
                <a:spcPts val="0"/>
              </a:spcBef>
              <a:buSzPct val="75000"/>
              <a:buNone/>
              <a:defRPr/>
            </a:pPr>
            <a:r>
              <a:rPr lang="nl-NL" altLang="nl-NL" sz="2400" b="1" dirty="0">
                <a:solidFill>
                  <a:srgbClr val="25408F"/>
                </a:solidFill>
              </a:rPr>
              <a:t>Oorzaken:</a:t>
            </a:r>
          </a:p>
          <a:p>
            <a:pPr>
              <a:spcBef>
                <a:spcPts val="0"/>
              </a:spcBef>
              <a:buSzPct val="75000"/>
              <a:buFontTx/>
              <a:buChar char="-"/>
              <a:defRPr/>
            </a:pPr>
            <a:r>
              <a:rPr lang="nl-NL" altLang="nl-NL" sz="2400" b="1" dirty="0">
                <a:solidFill>
                  <a:srgbClr val="25408F"/>
                </a:solidFill>
              </a:rPr>
              <a:t>doorschuiven kosten € 105.000</a:t>
            </a:r>
          </a:p>
          <a:p>
            <a:pPr>
              <a:spcBef>
                <a:spcPts val="0"/>
              </a:spcBef>
              <a:buSzPct val="75000"/>
              <a:buFontTx/>
              <a:buChar char="-"/>
              <a:defRPr/>
            </a:pPr>
            <a:r>
              <a:rPr lang="nl-NL" altLang="nl-NL" sz="2400" b="1" dirty="0">
                <a:solidFill>
                  <a:srgbClr val="25408F"/>
                </a:solidFill>
              </a:rPr>
              <a:t>lagere proceskostenvergoedingen</a:t>
            </a:r>
          </a:p>
          <a:p>
            <a:pPr>
              <a:spcBef>
                <a:spcPts val="0"/>
              </a:spcBef>
              <a:buSzPct val="75000"/>
              <a:buFontTx/>
              <a:buChar char="-"/>
              <a:defRPr/>
            </a:pPr>
            <a:r>
              <a:rPr lang="nl-NL" altLang="nl-NL" sz="2400" b="1" dirty="0">
                <a:solidFill>
                  <a:srgbClr val="25408F"/>
                </a:solidFill>
              </a:rPr>
              <a:t>hogere rentebaten</a:t>
            </a:r>
          </a:p>
          <a:p>
            <a:pPr marL="0" indent="0">
              <a:spcBef>
                <a:spcPts val="0"/>
              </a:spcBef>
              <a:buSzPct val="75000"/>
              <a:buNone/>
              <a:defRPr/>
            </a:pPr>
            <a:endParaRPr lang="nl-NL" altLang="nl-NL" sz="2400" b="1" dirty="0">
              <a:solidFill>
                <a:srgbClr val="25408F"/>
              </a:solidFill>
            </a:endParaRPr>
          </a:p>
          <a:p>
            <a:pPr>
              <a:spcBef>
                <a:spcPts val="0"/>
              </a:spcBef>
              <a:buSzPct val="75000"/>
              <a:buNone/>
              <a:defRPr/>
            </a:pPr>
            <a:r>
              <a:rPr lang="nl-NL" altLang="nl-NL" sz="2400" b="1" dirty="0">
                <a:solidFill>
                  <a:srgbClr val="25408F"/>
                </a:solidFill>
              </a:rPr>
              <a:t>Positief advies BC</a:t>
            </a:r>
          </a:p>
          <a:p>
            <a:pPr>
              <a:spcBef>
                <a:spcPts val="0"/>
              </a:spcBef>
              <a:buSzPct val="75000"/>
              <a:buNone/>
              <a:defRPr/>
            </a:pPr>
            <a:r>
              <a:rPr lang="nl-NL" altLang="nl-NL" sz="2400" b="1" dirty="0">
                <a:solidFill>
                  <a:srgbClr val="25408F"/>
                </a:solidFill>
              </a:rPr>
              <a:t>Goedkeurende controleverklaring</a:t>
            </a:r>
          </a:p>
          <a:p>
            <a:pPr>
              <a:spcBef>
                <a:spcPts val="0"/>
              </a:spcBef>
              <a:buSzPct val="75000"/>
              <a:buNone/>
              <a:defRPr/>
            </a:pPr>
            <a:endParaRPr lang="nl-NL" altLang="nl-NL" sz="2400" b="1" dirty="0">
              <a:solidFill>
                <a:srgbClr val="25408F"/>
              </a:solidFill>
            </a:endParaRPr>
          </a:p>
          <a:p>
            <a:pPr>
              <a:spcBef>
                <a:spcPts val="0"/>
              </a:spcBef>
              <a:buSzPct val="75000"/>
              <a:buNone/>
              <a:defRPr/>
            </a:pPr>
            <a:r>
              <a:rPr lang="nl-NL" altLang="nl-NL" sz="2400" b="1" dirty="0">
                <a:solidFill>
                  <a:srgbClr val="25408F"/>
                </a:solidFill>
              </a:rPr>
              <a:t>Resultaatsbestemming:</a:t>
            </a:r>
          </a:p>
          <a:p>
            <a:pPr>
              <a:spcBef>
                <a:spcPts val="0"/>
              </a:spcBef>
              <a:buSzPct val="75000"/>
              <a:buFontTx/>
              <a:buChar char="-"/>
              <a:defRPr/>
            </a:pPr>
            <a:r>
              <a:rPr lang="nl-NL" altLang="nl-NL" sz="2400" b="1" dirty="0">
                <a:solidFill>
                  <a:srgbClr val="25408F"/>
                </a:solidFill>
              </a:rPr>
              <a:t>toevoegen AR €138.000</a:t>
            </a:r>
          </a:p>
          <a:p>
            <a:pPr>
              <a:spcBef>
                <a:spcPts val="0"/>
              </a:spcBef>
              <a:buSzPct val="75000"/>
              <a:buFontTx/>
              <a:buChar char="-"/>
              <a:defRPr/>
            </a:pPr>
            <a:r>
              <a:rPr lang="nl-NL" altLang="nl-NL" sz="2400" b="1" dirty="0">
                <a:solidFill>
                  <a:srgbClr val="25408F"/>
                </a:solidFill>
              </a:rPr>
              <a:t>toevoegen BR €105.000</a:t>
            </a:r>
          </a:p>
          <a:p>
            <a:pPr>
              <a:spcBef>
                <a:spcPts val="0"/>
              </a:spcBef>
              <a:buSzPct val="75000"/>
              <a:buNone/>
              <a:defRPr/>
            </a:pPr>
            <a:endParaRPr lang="nl-NL" altLang="nl-NL" sz="2400" b="1" dirty="0">
              <a:solidFill>
                <a:srgbClr val="25408F"/>
              </a:solidFill>
            </a:endParaRPr>
          </a:p>
          <a:p>
            <a:pPr>
              <a:spcBef>
                <a:spcPts val="0"/>
              </a:spcBef>
              <a:buSzPct val="75000"/>
              <a:buNone/>
              <a:defRPr/>
            </a:pPr>
            <a:endParaRPr lang="nl-NL" altLang="nl-NL" sz="2400" b="1" dirty="0">
              <a:solidFill>
                <a:srgbClr val="25408F"/>
              </a:solidFill>
            </a:endParaRPr>
          </a:p>
          <a:p>
            <a:pPr>
              <a:spcBef>
                <a:spcPts val="0"/>
              </a:spcBef>
              <a:buSzPct val="75000"/>
              <a:buNone/>
              <a:defRPr/>
            </a:pPr>
            <a:r>
              <a:rPr lang="nl-NL" altLang="nl-NL" sz="2400" b="1" dirty="0">
                <a:solidFill>
                  <a:srgbClr val="25408F"/>
                </a:solidFill>
              </a:rPr>
              <a:t>Voorstel: </a:t>
            </a:r>
          </a:p>
          <a:p>
            <a:pPr>
              <a:spcBef>
                <a:spcPts val="0"/>
              </a:spcBef>
              <a:buSzPct val="75000"/>
              <a:buFontTx/>
              <a:buChar char="-"/>
              <a:defRPr/>
            </a:pPr>
            <a:r>
              <a:rPr lang="nl-NL" altLang="nl-NL" sz="2400" b="1" dirty="0">
                <a:solidFill>
                  <a:srgbClr val="25408F"/>
                </a:solidFill>
              </a:rPr>
              <a:t>jaarrekening 2024 voor kennisgeving aannemen</a:t>
            </a:r>
          </a:p>
          <a:p>
            <a:pPr>
              <a:spcBef>
                <a:spcPts val="0"/>
              </a:spcBef>
              <a:buSzPct val="75000"/>
              <a:buFontTx/>
              <a:buChar char="-"/>
              <a:defRPr/>
            </a:pPr>
            <a:r>
              <a:rPr lang="nl-NL" altLang="nl-NL" sz="2400" b="1" dirty="0">
                <a:solidFill>
                  <a:srgbClr val="25408F"/>
                </a:solidFill>
              </a:rPr>
              <a:t>in te stemmen met resultaatsbestemming 2024</a:t>
            </a:r>
          </a:p>
          <a:p>
            <a:pPr>
              <a:spcBef>
                <a:spcPts val="0"/>
              </a:spcBef>
              <a:buSzPct val="75000"/>
              <a:buNone/>
              <a:defRPr/>
            </a:pPr>
            <a:endParaRPr lang="nl-NL" altLang="nl-NL" sz="1600" b="1" dirty="0">
              <a:solidFill>
                <a:srgbClr val="25408F"/>
              </a:solidFill>
            </a:endParaRPr>
          </a:p>
          <a:p>
            <a:pPr>
              <a:lnSpc>
                <a:spcPts val="1814"/>
              </a:lnSpc>
              <a:spcBef>
                <a:spcPts val="0"/>
              </a:spcBef>
              <a:buSzPct val="75000"/>
              <a:buNone/>
              <a:defRPr/>
            </a:pPr>
            <a:endParaRPr lang="nl-NL" altLang="nl-NL" sz="1400" b="1" dirty="0">
              <a:solidFill>
                <a:srgbClr val="25408F"/>
              </a:solidFill>
            </a:endParaRPr>
          </a:p>
          <a:p>
            <a:pPr>
              <a:lnSpc>
                <a:spcPts val="1814"/>
              </a:lnSpc>
              <a:spcBef>
                <a:spcPts val="0"/>
              </a:spcBef>
              <a:buSzPct val="75000"/>
              <a:buNone/>
              <a:defRPr/>
            </a:pPr>
            <a:endParaRPr lang="nl-NL" altLang="nl-NL" sz="1270" b="1" dirty="0">
              <a:solidFill>
                <a:srgbClr val="25408F"/>
              </a:solidFill>
            </a:endParaRPr>
          </a:p>
          <a:p>
            <a:pPr>
              <a:lnSpc>
                <a:spcPts val="1814"/>
              </a:lnSpc>
              <a:spcBef>
                <a:spcPts val="0"/>
              </a:spcBef>
              <a:buSzPct val="75000"/>
              <a:buNone/>
              <a:defRPr/>
            </a:pPr>
            <a:endParaRPr lang="nl-NL" altLang="nl-NL" sz="1270" b="1" dirty="0">
              <a:solidFill>
                <a:srgbClr val="25408F"/>
              </a:solidFill>
            </a:endParaRPr>
          </a:p>
          <a:p>
            <a:pPr>
              <a:lnSpc>
                <a:spcPts val="1814"/>
              </a:lnSpc>
              <a:spcBef>
                <a:spcPts val="0"/>
              </a:spcBef>
              <a:buSzPct val="75000"/>
              <a:buNone/>
              <a:defRPr/>
            </a:pPr>
            <a:endParaRPr lang="nl-NL" altLang="nl-NL" sz="1270" b="1" dirty="0">
              <a:solidFill>
                <a:srgbClr val="25408F"/>
              </a:solidFill>
            </a:endParaRPr>
          </a:p>
          <a:p>
            <a:pPr>
              <a:lnSpc>
                <a:spcPts val="1814"/>
              </a:lnSpc>
              <a:spcBef>
                <a:spcPts val="0"/>
              </a:spcBef>
              <a:buSzPct val="75000"/>
              <a:buNone/>
              <a:defRPr/>
            </a:pPr>
            <a:endParaRPr lang="nl-NL" altLang="nl-NL" sz="1270" b="1" dirty="0">
              <a:solidFill>
                <a:srgbClr val="25408F"/>
              </a:solidFill>
            </a:endParaRPr>
          </a:p>
          <a:p>
            <a:pPr marL="0" indent="0">
              <a:lnSpc>
                <a:spcPts val="1814"/>
              </a:lnSpc>
              <a:spcBef>
                <a:spcPts val="0"/>
              </a:spcBef>
              <a:buSzPct val="75000"/>
              <a:buNone/>
              <a:defRPr/>
            </a:pPr>
            <a:endParaRPr lang="nl-NL" altLang="nl-NL" sz="1270" dirty="0">
              <a:solidFill>
                <a:srgbClr val="25408F"/>
              </a:solidFill>
            </a:endParaRPr>
          </a:p>
        </p:txBody>
      </p:sp>
      <p:sp>
        <p:nvSpPr>
          <p:cNvPr id="4099" name="Tijdelijke aanduiding voor tekst 2">
            <a:extLst>
              <a:ext uri="{FF2B5EF4-FFF2-40B4-BE49-F238E27FC236}">
                <a16:creationId xmlns:a16="http://schemas.microsoft.com/office/drawing/2014/main" id="{37973017-9AD8-46A6-BEDA-5893477DE4EC}"/>
              </a:ext>
            </a:extLst>
          </p:cNvPr>
          <p:cNvSpPr>
            <a:spLocks noGrp="1" noChangeArrowheads="1"/>
          </p:cNvSpPr>
          <p:nvPr>
            <p:ph type="body" sz="quarter" idx="4294967295"/>
          </p:nvPr>
        </p:nvSpPr>
        <p:spPr>
          <a:xfrm>
            <a:off x="1884444" y="285090"/>
            <a:ext cx="8273371" cy="552902"/>
          </a:xfrm>
          <a:noFill/>
        </p:spPr>
        <p:txBody>
          <a:bodyPr/>
          <a:lstStyle/>
          <a:p>
            <a:pPr marL="0" indent="0">
              <a:buNone/>
            </a:pPr>
            <a:r>
              <a:rPr lang="nl-NL" altLang="nl-NL" sz="2800" b="1" dirty="0"/>
              <a:t>Sabewa Zeeland jaarrekening 2024</a:t>
            </a:r>
          </a:p>
        </p:txBody>
      </p:sp>
      <p:sp>
        <p:nvSpPr>
          <p:cNvPr id="4100" name="Tijdelijke aanduiding voor tekst 1">
            <a:extLst>
              <a:ext uri="{FF2B5EF4-FFF2-40B4-BE49-F238E27FC236}">
                <a16:creationId xmlns:a16="http://schemas.microsoft.com/office/drawing/2014/main" id="{BFDB5B5F-2924-45BD-933E-13224D97D133}"/>
              </a:ext>
            </a:extLst>
          </p:cNvPr>
          <p:cNvSpPr>
            <a:spLocks/>
          </p:cNvSpPr>
          <p:nvPr/>
        </p:nvSpPr>
        <p:spPr bwMode="auto">
          <a:xfrm>
            <a:off x="4384022" y="1291546"/>
            <a:ext cx="5645647" cy="4274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524" tIns="45262" rIns="90524" bIns="45262"/>
          <a:lstStyle>
            <a:lvl1pPr marL="374650" indent="-374650" defTabSz="998538">
              <a:spcBef>
                <a:spcPct val="20000"/>
              </a:spcBef>
              <a:buChar char="•"/>
              <a:defRPr sz="3500">
                <a:solidFill>
                  <a:schemeClr val="tx1"/>
                </a:solidFill>
                <a:latin typeface="Arial" panose="020B0604020202020204" pitchFamily="34" charset="0"/>
              </a:defRPr>
            </a:lvl1pPr>
            <a:lvl2pPr marL="266700" indent="-312738" defTabSz="998538">
              <a:spcBef>
                <a:spcPct val="20000"/>
              </a:spcBef>
              <a:buChar char="–"/>
              <a:defRPr sz="3100">
                <a:solidFill>
                  <a:schemeClr val="tx1"/>
                </a:solidFill>
                <a:latin typeface="Arial" panose="020B0604020202020204" pitchFamily="34" charset="0"/>
              </a:defRPr>
            </a:lvl2pPr>
            <a:lvl3pPr marL="1247775" indent="-249238" defTabSz="998538">
              <a:spcBef>
                <a:spcPct val="20000"/>
              </a:spcBef>
              <a:buChar char="•"/>
              <a:defRPr sz="2600">
                <a:solidFill>
                  <a:schemeClr val="tx1"/>
                </a:solidFill>
                <a:latin typeface="Arial" panose="020B0604020202020204" pitchFamily="34" charset="0"/>
              </a:defRPr>
            </a:lvl3pPr>
            <a:lvl4pPr marL="1746250" indent="-249238" defTabSz="998538">
              <a:spcBef>
                <a:spcPct val="20000"/>
              </a:spcBef>
              <a:buChar char="–"/>
              <a:defRPr sz="2200">
                <a:solidFill>
                  <a:schemeClr val="tx1"/>
                </a:solidFill>
                <a:latin typeface="Arial" panose="020B0604020202020204" pitchFamily="34" charset="0"/>
              </a:defRPr>
            </a:lvl4pPr>
            <a:lvl5pPr marL="2246313" indent="-250825" defTabSz="998538">
              <a:spcBef>
                <a:spcPct val="20000"/>
              </a:spcBef>
              <a:buChar char="»"/>
              <a:defRPr sz="2200">
                <a:solidFill>
                  <a:schemeClr val="tx1"/>
                </a:solidFill>
                <a:latin typeface="Arial" panose="020B0604020202020204" pitchFamily="34" charset="0"/>
              </a:defRPr>
            </a:lvl5pPr>
            <a:lvl6pPr marL="2703513" indent="-250825" defTabSz="998538" eaLnBrk="0" fontAlgn="base" hangingPunct="0">
              <a:spcBef>
                <a:spcPct val="20000"/>
              </a:spcBef>
              <a:spcAft>
                <a:spcPct val="0"/>
              </a:spcAft>
              <a:buChar char="»"/>
              <a:defRPr sz="2200">
                <a:solidFill>
                  <a:schemeClr val="tx1"/>
                </a:solidFill>
                <a:latin typeface="Arial" panose="020B0604020202020204" pitchFamily="34" charset="0"/>
              </a:defRPr>
            </a:lvl6pPr>
            <a:lvl7pPr marL="3160713" indent="-250825" defTabSz="998538" eaLnBrk="0" fontAlgn="base" hangingPunct="0">
              <a:spcBef>
                <a:spcPct val="20000"/>
              </a:spcBef>
              <a:spcAft>
                <a:spcPct val="0"/>
              </a:spcAft>
              <a:buChar char="»"/>
              <a:defRPr sz="2200">
                <a:solidFill>
                  <a:schemeClr val="tx1"/>
                </a:solidFill>
                <a:latin typeface="Arial" panose="020B0604020202020204" pitchFamily="34" charset="0"/>
              </a:defRPr>
            </a:lvl7pPr>
            <a:lvl8pPr marL="3617913" indent="-250825" defTabSz="998538" eaLnBrk="0" fontAlgn="base" hangingPunct="0">
              <a:spcBef>
                <a:spcPct val="20000"/>
              </a:spcBef>
              <a:spcAft>
                <a:spcPct val="0"/>
              </a:spcAft>
              <a:buChar char="»"/>
              <a:defRPr sz="2200">
                <a:solidFill>
                  <a:schemeClr val="tx1"/>
                </a:solidFill>
                <a:latin typeface="Arial" panose="020B0604020202020204" pitchFamily="34" charset="0"/>
              </a:defRPr>
            </a:lvl8pPr>
            <a:lvl9pPr marL="4075113" indent="-250825" defTabSz="998538" eaLnBrk="0" fontAlgn="base" hangingPunct="0">
              <a:spcBef>
                <a:spcPct val="20000"/>
              </a:spcBef>
              <a:spcAft>
                <a:spcPct val="0"/>
              </a:spcAft>
              <a:buChar char="»"/>
              <a:defRPr sz="2200">
                <a:solidFill>
                  <a:schemeClr val="tx1"/>
                </a:solidFill>
                <a:latin typeface="Arial" panose="020B0604020202020204" pitchFamily="34" charset="0"/>
              </a:defRPr>
            </a:lvl9pPr>
          </a:lstStyle>
          <a:p>
            <a:pPr>
              <a:lnSpc>
                <a:spcPts val="2721"/>
              </a:lnSpc>
              <a:buClr>
                <a:srgbClr val="25408F"/>
              </a:buClr>
              <a:buSzPct val="75000"/>
            </a:pPr>
            <a:endParaRPr lang="nl-NL" altLang="nl-NL" sz="1451">
              <a:solidFill>
                <a:srgbClr val="25408F"/>
              </a:solidFill>
            </a:endParaRPr>
          </a:p>
        </p:txBody>
      </p:sp>
      <p:pic>
        <p:nvPicPr>
          <p:cNvPr id="4101" name="Afbeelding 5">
            <a:extLst>
              <a:ext uri="{FF2B5EF4-FFF2-40B4-BE49-F238E27FC236}">
                <a16:creationId xmlns:a16="http://schemas.microsoft.com/office/drawing/2014/main" id="{FD5BAABC-DD25-493E-924F-52FA8CF2108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47146" y="1490245"/>
            <a:ext cx="1979793" cy="128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tekst 1">
            <a:extLst>
              <a:ext uri="{FF2B5EF4-FFF2-40B4-BE49-F238E27FC236}">
                <a16:creationId xmlns:a16="http://schemas.microsoft.com/office/drawing/2014/main" id="{29A67A5F-013D-45DB-B44E-601F97690A05}"/>
              </a:ext>
            </a:extLst>
          </p:cNvPr>
          <p:cNvSpPr>
            <a:spLocks noGrp="1" noChangeArrowheads="1"/>
          </p:cNvSpPr>
          <p:nvPr>
            <p:ph type="body" sz="quarter" idx="4294967295"/>
          </p:nvPr>
        </p:nvSpPr>
        <p:spPr>
          <a:xfrm>
            <a:off x="4269640" y="1044575"/>
            <a:ext cx="6101572" cy="4930712"/>
          </a:xfrm>
        </p:spPr>
        <p:txBody>
          <a:bodyPr/>
          <a:lstStyle/>
          <a:p>
            <a:pPr>
              <a:spcBef>
                <a:spcPct val="0"/>
              </a:spcBef>
              <a:buSzPct val="75000"/>
              <a:buNone/>
            </a:pPr>
            <a:r>
              <a:rPr lang="nl-NL" altLang="nl-NL" sz="2400" b="1" dirty="0">
                <a:solidFill>
                  <a:srgbClr val="25408F"/>
                </a:solidFill>
              </a:rPr>
              <a:t>Beleidsarme begroting</a:t>
            </a:r>
          </a:p>
          <a:p>
            <a:pPr>
              <a:spcBef>
                <a:spcPct val="0"/>
              </a:spcBef>
              <a:buSzPct val="75000"/>
              <a:buNone/>
            </a:pPr>
            <a:r>
              <a:rPr lang="nl-NL" altLang="nl-NL" sz="2400" b="1" dirty="0">
                <a:solidFill>
                  <a:srgbClr val="25408F"/>
                </a:solidFill>
              </a:rPr>
              <a:t>Nieuwe belastingapplicatie</a:t>
            </a:r>
            <a:br>
              <a:rPr lang="nl-NL" altLang="nl-NL" sz="2400" b="1" dirty="0">
                <a:solidFill>
                  <a:srgbClr val="25408F"/>
                </a:solidFill>
              </a:rPr>
            </a:br>
            <a:endParaRPr lang="nl-NL" altLang="nl-NL" sz="2400" b="1" dirty="0">
              <a:solidFill>
                <a:srgbClr val="25408F"/>
              </a:solidFill>
            </a:endParaRPr>
          </a:p>
          <a:p>
            <a:pPr>
              <a:spcBef>
                <a:spcPct val="0"/>
              </a:spcBef>
              <a:buSzPct val="75000"/>
              <a:buNone/>
            </a:pPr>
            <a:r>
              <a:rPr lang="nl-NL" altLang="nl-NL" sz="2400" b="1" dirty="0">
                <a:solidFill>
                  <a:srgbClr val="25408F"/>
                </a:solidFill>
              </a:rPr>
              <a:t>Lagere bijdrage 2026</a:t>
            </a:r>
          </a:p>
          <a:p>
            <a:pPr>
              <a:spcBef>
                <a:spcPct val="0"/>
              </a:spcBef>
              <a:buSzPct val="75000"/>
              <a:buNone/>
            </a:pPr>
            <a:r>
              <a:rPr lang="nl-NL" altLang="nl-NL" sz="2400" b="1" dirty="0">
                <a:solidFill>
                  <a:srgbClr val="25408F"/>
                </a:solidFill>
              </a:rPr>
              <a:t>Past binnen de VZG richtlijn</a:t>
            </a:r>
          </a:p>
          <a:p>
            <a:pPr>
              <a:spcBef>
                <a:spcPct val="0"/>
              </a:spcBef>
              <a:buSzPct val="75000"/>
              <a:buNone/>
            </a:pPr>
            <a:endParaRPr lang="nl-NL" altLang="nl-NL" sz="2400" b="1" dirty="0">
              <a:solidFill>
                <a:srgbClr val="25408F"/>
              </a:solidFill>
            </a:endParaRPr>
          </a:p>
          <a:p>
            <a:pPr>
              <a:spcBef>
                <a:spcPct val="0"/>
              </a:spcBef>
              <a:buSzPct val="75000"/>
              <a:buNone/>
            </a:pPr>
            <a:r>
              <a:rPr lang="nl-NL" altLang="nl-NL" sz="2400" b="1" dirty="0">
                <a:solidFill>
                  <a:srgbClr val="25408F"/>
                </a:solidFill>
              </a:rPr>
              <a:t>Voorstel:</a:t>
            </a:r>
          </a:p>
          <a:p>
            <a:pPr>
              <a:spcBef>
                <a:spcPct val="0"/>
              </a:spcBef>
              <a:buSzPct val="75000"/>
              <a:buNone/>
            </a:pPr>
            <a:r>
              <a:rPr lang="nl-NL" altLang="nl-NL" sz="2400" b="1" dirty="0">
                <a:solidFill>
                  <a:srgbClr val="25408F"/>
                </a:solidFill>
              </a:rPr>
              <a:t>positieve zienswijze</a:t>
            </a:r>
          </a:p>
          <a:p>
            <a:pPr>
              <a:spcBef>
                <a:spcPct val="0"/>
              </a:spcBef>
              <a:buSzPct val="75000"/>
              <a:buNone/>
            </a:pPr>
            <a:endParaRPr lang="nl-NL" altLang="nl-NL" sz="2400" b="1" dirty="0">
              <a:solidFill>
                <a:srgbClr val="25408F"/>
              </a:solidFill>
            </a:endParaRPr>
          </a:p>
          <a:p>
            <a:pPr>
              <a:spcBef>
                <a:spcPts val="0"/>
              </a:spcBef>
              <a:buSzPct val="75000"/>
              <a:buNone/>
              <a:defRPr/>
            </a:pPr>
            <a:r>
              <a:rPr lang="nl-NL" altLang="nl-NL" sz="2400" b="1" dirty="0">
                <a:solidFill>
                  <a:srgbClr val="25408F"/>
                </a:solidFill>
              </a:rPr>
              <a:t>Risico’s/bijzonderheden: </a:t>
            </a:r>
          </a:p>
          <a:p>
            <a:pPr>
              <a:spcBef>
                <a:spcPts val="0"/>
              </a:spcBef>
              <a:buSzPct val="75000"/>
              <a:buFontTx/>
              <a:buChar char="-"/>
              <a:defRPr/>
            </a:pPr>
            <a:r>
              <a:rPr lang="nl-NL" altLang="nl-NL" sz="2400" b="1" dirty="0">
                <a:solidFill>
                  <a:srgbClr val="25408F"/>
                </a:solidFill>
              </a:rPr>
              <a:t>aanslagen 2026 nieuwe applicatie</a:t>
            </a:r>
          </a:p>
          <a:p>
            <a:pPr>
              <a:spcBef>
                <a:spcPts val="0"/>
              </a:spcBef>
              <a:buSzPct val="75000"/>
              <a:buFontTx/>
              <a:buChar char="-"/>
              <a:defRPr/>
            </a:pPr>
            <a:r>
              <a:rPr lang="nl-NL" altLang="nl-NL" sz="2400" b="1" dirty="0">
                <a:solidFill>
                  <a:srgbClr val="25408F"/>
                </a:solidFill>
              </a:rPr>
              <a:t>kwaliteitsverbeteringen (tijdigheid/informatie)</a:t>
            </a:r>
          </a:p>
          <a:p>
            <a:pPr>
              <a:lnSpc>
                <a:spcPts val="1814"/>
              </a:lnSpc>
              <a:spcBef>
                <a:spcPct val="0"/>
              </a:spcBef>
              <a:buSzPct val="75000"/>
              <a:buNone/>
            </a:pPr>
            <a:endParaRPr lang="nl-NL" altLang="nl-NL" sz="2400" b="1" dirty="0">
              <a:solidFill>
                <a:srgbClr val="25408F"/>
              </a:solidFill>
            </a:endParaRPr>
          </a:p>
          <a:p>
            <a:pPr>
              <a:lnSpc>
                <a:spcPts val="1814"/>
              </a:lnSpc>
              <a:spcBef>
                <a:spcPct val="0"/>
              </a:spcBef>
              <a:buSzPct val="75000"/>
              <a:buNone/>
            </a:pPr>
            <a:endParaRPr lang="nl-NL" altLang="nl-NL" sz="1800" b="1" dirty="0">
              <a:solidFill>
                <a:srgbClr val="25408F"/>
              </a:solidFill>
            </a:endParaRPr>
          </a:p>
        </p:txBody>
      </p:sp>
      <p:sp>
        <p:nvSpPr>
          <p:cNvPr id="6147" name="Tijdelijke aanduiding voor tekst 2">
            <a:extLst>
              <a:ext uri="{FF2B5EF4-FFF2-40B4-BE49-F238E27FC236}">
                <a16:creationId xmlns:a16="http://schemas.microsoft.com/office/drawing/2014/main" id="{D9933631-7B90-4862-86CB-2D65865E4D15}"/>
              </a:ext>
            </a:extLst>
          </p:cNvPr>
          <p:cNvSpPr>
            <a:spLocks noGrp="1" noChangeArrowheads="1"/>
          </p:cNvSpPr>
          <p:nvPr>
            <p:ph type="body" sz="quarter" idx="4294967295"/>
          </p:nvPr>
        </p:nvSpPr>
        <p:spPr>
          <a:xfrm>
            <a:off x="1884444" y="285090"/>
            <a:ext cx="8273371" cy="552902"/>
          </a:xfrm>
          <a:noFill/>
        </p:spPr>
        <p:txBody>
          <a:bodyPr/>
          <a:lstStyle/>
          <a:p>
            <a:pPr marL="0" indent="0">
              <a:buNone/>
            </a:pPr>
            <a:r>
              <a:rPr lang="nl-NL" altLang="nl-NL" sz="2800" b="1" dirty="0"/>
              <a:t>Sabewa Zeeland begroting 2026</a:t>
            </a:r>
          </a:p>
        </p:txBody>
      </p:sp>
      <p:sp>
        <p:nvSpPr>
          <p:cNvPr id="6148" name="Tijdelijke aanduiding voor tekst 1">
            <a:extLst>
              <a:ext uri="{FF2B5EF4-FFF2-40B4-BE49-F238E27FC236}">
                <a16:creationId xmlns:a16="http://schemas.microsoft.com/office/drawing/2014/main" id="{2FD40BE7-8006-43FF-9FAA-1A7E6105B942}"/>
              </a:ext>
            </a:extLst>
          </p:cNvPr>
          <p:cNvSpPr>
            <a:spLocks/>
          </p:cNvSpPr>
          <p:nvPr/>
        </p:nvSpPr>
        <p:spPr bwMode="auto">
          <a:xfrm>
            <a:off x="4384022" y="1291546"/>
            <a:ext cx="5645647" cy="4274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524" tIns="45262" rIns="90524" bIns="45262"/>
          <a:lstStyle>
            <a:lvl1pPr marL="374650" indent="-374650" defTabSz="998538">
              <a:spcBef>
                <a:spcPct val="20000"/>
              </a:spcBef>
              <a:buChar char="•"/>
              <a:defRPr sz="3500">
                <a:solidFill>
                  <a:schemeClr val="tx1"/>
                </a:solidFill>
                <a:latin typeface="Arial" panose="020B0604020202020204" pitchFamily="34" charset="0"/>
              </a:defRPr>
            </a:lvl1pPr>
            <a:lvl2pPr marL="266700" indent="-312738" defTabSz="998538">
              <a:spcBef>
                <a:spcPct val="20000"/>
              </a:spcBef>
              <a:buChar char="–"/>
              <a:defRPr sz="3100">
                <a:solidFill>
                  <a:schemeClr val="tx1"/>
                </a:solidFill>
                <a:latin typeface="Arial" panose="020B0604020202020204" pitchFamily="34" charset="0"/>
              </a:defRPr>
            </a:lvl2pPr>
            <a:lvl3pPr marL="1247775" indent="-249238" defTabSz="998538">
              <a:spcBef>
                <a:spcPct val="20000"/>
              </a:spcBef>
              <a:buChar char="•"/>
              <a:defRPr sz="2600">
                <a:solidFill>
                  <a:schemeClr val="tx1"/>
                </a:solidFill>
                <a:latin typeface="Arial" panose="020B0604020202020204" pitchFamily="34" charset="0"/>
              </a:defRPr>
            </a:lvl3pPr>
            <a:lvl4pPr marL="1746250" indent="-249238" defTabSz="998538">
              <a:spcBef>
                <a:spcPct val="20000"/>
              </a:spcBef>
              <a:buChar char="–"/>
              <a:defRPr sz="2200">
                <a:solidFill>
                  <a:schemeClr val="tx1"/>
                </a:solidFill>
                <a:latin typeface="Arial" panose="020B0604020202020204" pitchFamily="34" charset="0"/>
              </a:defRPr>
            </a:lvl4pPr>
            <a:lvl5pPr marL="2246313" indent="-250825" defTabSz="998538">
              <a:spcBef>
                <a:spcPct val="20000"/>
              </a:spcBef>
              <a:buChar char="»"/>
              <a:defRPr sz="2200">
                <a:solidFill>
                  <a:schemeClr val="tx1"/>
                </a:solidFill>
                <a:latin typeface="Arial" panose="020B0604020202020204" pitchFamily="34" charset="0"/>
              </a:defRPr>
            </a:lvl5pPr>
            <a:lvl6pPr marL="2703513" indent="-250825" defTabSz="998538" eaLnBrk="0" fontAlgn="base" hangingPunct="0">
              <a:spcBef>
                <a:spcPct val="20000"/>
              </a:spcBef>
              <a:spcAft>
                <a:spcPct val="0"/>
              </a:spcAft>
              <a:buChar char="»"/>
              <a:defRPr sz="2200">
                <a:solidFill>
                  <a:schemeClr val="tx1"/>
                </a:solidFill>
                <a:latin typeface="Arial" panose="020B0604020202020204" pitchFamily="34" charset="0"/>
              </a:defRPr>
            </a:lvl6pPr>
            <a:lvl7pPr marL="3160713" indent="-250825" defTabSz="998538" eaLnBrk="0" fontAlgn="base" hangingPunct="0">
              <a:spcBef>
                <a:spcPct val="20000"/>
              </a:spcBef>
              <a:spcAft>
                <a:spcPct val="0"/>
              </a:spcAft>
              <a:buChar char="»"/>
              <a:defRPr sz="2200">
                <a:solidFill>
                  <a:schemeClr val="tx1"/>
                </a:solidFill>
                <a:latin typeface="Arial" panose="020B0604020202020204" pitchFamily="34" charset="0"/>
              </a:defRPr>
            </a:lvl7pPr>
            <a:lvl8pPr marL="3617913" indent="-250825" defTabSz="998538" eaLnBrk="0" fontAlgn="base" hangingPunct="0">
              <a:spcBef>
                <a:spcPct val="20000"/>
              </a:spcBef>
              <a:spcAft>
                <a:spcPct val="0"/>
              </a:spcAft>
              <a:buChar char="»"/>
              <a:defRPr sz="2200">
                <a:solidFill>
                  <a:schemeClr val="tx1"/>
                </a:solidFill>
                <a:latin typeface="Arial" panose="020B0604020202020204" pitchFamily="34" charset="0"/>
              </a:defRPr>
            </a:lvl8pPr>
            <a:lvl9pPr marL="4075113" indent="-250825" defTabSz="998538" eaLnBrk="0" fontAlgn="base" hangingPunct="0">
              <a:spcBef>
                <a:spcPct val="20000"/>
              </a:spcBef>
              <a:spcAft>
                <a:spcPct val="0"/>
              </a:spcAft>
              <a:buChar char="»"/>
              <a:defRPr sz="2200">
                <a:solidFill>
                  <a:schemeClr val="tx1"/>
                </a:solidFill>
                <a:latin typeface="Arial" panose="020B0604020202020204" pitchFamily="34" charset="0"/>
              </a:defRPr>
            </a:lvl9pPr>
          </a:lstStyle>
          <a:p>
            <a:pPr fontAlgn="base">
              <a:lnSpc>
                <a:spcPts val="2721"/>
              </a:lnSpc>
              <a:spcAft>
                <a:spcPct val="0"/>
              </a:spcAft>
              <a:buClr>
                <a:srgbClr val="25408F"/>
              </a:buClr>
              <a:buSzPct val="75000"/>
            </a:pPr>
            <a:endParaRPr lang="nl-NL" altLang="nl-NL" sz="1451" dirty="0">
              <a:solidFill>
                <a:srgbClr val="25408F"/>
              </a:solidFill>
              <a:ea typeface="ヒラギノ角ゴ Pro W3" pitchFamily="123" charset="-128"/>
            </a:endParaRPr>
          </a:p>
        </p:txBody>
      </p:sp>
      <p:pic>
        <p:nvPicPr>
          <p:cNvPr id="6149" name="Afbeelding 5">
            <a:extLst>
              <a:ext uri="{FF2B5EF4-FFF2-40B4-BE49-F238E27FC236}">
                <a16:creationId xmlns:a16="http://schemas.microsoft.com/office/drawing/2014/main" id="{AE8AD4A3-985E-4BF2-B376-147FA08EAAA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47146" y="1490245"/>
            <a:ext cx="1979793" cy="128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12133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00DE43B-4E50-8003-D751-34DDDE791534}"/>
              </a:ext>
            </a:extLst>
          </p:cNvPr>
          <p:cNvSpPr>
            <a:spLocks noGrp="1"/>
          </p:cNvSpPr>
          <p:nvPr>
            <p:ph type="ctrTitle"/>
          </p:nvPr>
        </p:nvSpPr>
        <p:spPr>
          <a:xfrm>
            <a:off x="1524000" y="491383"/>
            <a:ext cx="9144000" cy="816124"/>
          </a:xfrm>
        </p:spPr>
        <p:txBody>
          <a:bodyPr>
            <a:normAutofit fontScale="90000"/>
          </a:bodyPr>
          <a:lstStyle/>
          <a:p>
            <a:r>
              <a:rPr lang="nl-NL" sz="6000" dirty="0">
                <a:solidFill>
                  <a:srgbClr val="0070C0"/>
                </a:solidFill>
              </a:rPr>
              <a:t>SWVO</a:t>
            </a:r>
            <a:endParaRPr lang="nl-NL" dirty="0"/>
          </a:p>
        </p:txBody>
      </p:sp>
      <p:sp>
        <p:nvSpPr>
          <p:cNvPr id="3" name="Ondertitel 2">
            <a:extLst>
              <a:ext uri="{FF2B5EF4-FFF2-40B4-BE49-F238E27FC236}">
                <a16:creationId xmlns:a16="http://schemas.microsoft.com/office/drawing/2014/main" id="{669F6D06-62E3-FFE1-6B95-8E1F5BA4AB6F}"/>
              </a:ext>
            </a:extLst>
          </p:cNvPr>
          <p:cNvSpPr>
            <a:spLocks noGrp="1"/>
          </p:cNvSpPr>
          <p:nvPr>
            <p:ph type="subTitle" idx="1"/>
          </p:nvPr>
        </p:nvSpPr>
        <p:spPr>
          <a:xfrm>
            <a:off x="1421450" y="1536106"/>
            <a:ext cx="10209376" cy="4693778"/>
          </a:xfrm>
        </p:spPr>
        <p:txBody>
          <a:bodyPr>
            <a:normAutofit lnSpcReduction="10000"/>
          </a:bodyPr>
          <a:lstStyle/>
          <a:p>
            <a:r>
              <a:rPr lang="nl-NL" dirty="0"/>
              <a:t>Samenwerkingsverband welzijnszorg Oosterschelderegio (GR SWVO)</a:t>
            </a:r>
          </a:p>
          <a:p>
            <a:r>
              <a:rPr lang="nl-NL" dirty="0"/>
              <a:t>GR van 7 OSR gemeenten</a:t>
            </a:r>
          </a:p>
          <a:p>
            <a:endParaRPr lang="nl-NL" dirty="0"/>
          </a:p>
          <a:p>
            <a:r>
              <a:rPr lang="nl-NL" sz="2000" dirty="0"/>
              <a:t>Beleidsvoorbereiding &amp; -advisering, inkoop en contractmanagement</a:t>
            </a:r>
          </a:p>
          <a:p>
            <a:pPr algn="l"/>
            <a:r>
              <a:rPr lang="nl-NL" dirty="0"/>
              <a:t> 5 programma’s:</a:t>
            </a:r>
          </a:p>
          <a:p>
            <a:pPr algn="l"/>
            <a:br>
              <a:rPr lang="nl-NL" dirty="0"/>
            </a:br>
            <a:r>
              <a:rPr lang="nl-NL" dirty="0"/>
              <a:t>1. Educatie</a:t>
            </a:r>
          </a:p>
          <a:p>
            <a:pPr algn="l"/>
            <a:r>
              <a:rPr lang="nl-NL" dirty="0"/>
              <a:t>2. </a:t>
            </a:r>
            <a:r>
              <a:rPr lang="nl-NL" dirty="0" err="1"/>
              <a:t>Wmo</a:t>
            </a:r>
            <a:endParaRPr lang="nl-NL" dirty="0"/>
          </a:p>
          <a:p>
            <a:pPr algn="l"/>
            <a:r>
              <a:rPr lang="nl-NL" dirty="0"/>
              <a:t>3. Gezondheidsbeleid</a:t>
            </a:r>
          </a:p>
          <a:p>
            <a:pPr algn="l"/>
            <a:r>
              <a:rPr lang="nl-NL" dirty="0"/>
              <a:t>4. Overige (leerlingen- en jeugdzorgvervoer)</a:t>
            </a:r>
          </a:p>
          <a:p>
            <a:pPr algn="l"/>
            <a:r>
              <a:rPr lang="nl-NL" dirty="0"/>
              <a:t>5. Secretariaat</a:t>
            </a:r>
          </a:p>
          <a:p>
            <a:pPr algn="l"/>
            <a:endParaRPr lang="nl-NL" dirty="0"/>
          </a:p>
        </p:txBody>
      </p:sp>
    </p:spTree>
    <p:extLst>
      <p:ext uri="{BB962C8B-B14F-4D97-AF65-F5344CB8AC3E}">
        <p14:creationId xmlns:p14="http://schemas.microsoft.com/office/powerpoint/2010/main" val="1002107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98F45E-C904-72C9-F463-68CD990CEB1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B972532-4F97-7756-4210-C8938F4EBCD9}"/>
              </a:ext>
            </a:extLst>
          </p:cNvPr>
          <p:cNvSpPr>
            <a:spLocks noGrp="1"/>
          </p:cNvSpPr>
          <p:nvPr>
            <p:ph type="ctrTitle"/>
          </p:nvPr>
        </p:nvSpPr>
        <p:spPr>
          <a:xfrm>
            <a:off x="1524000" y="823865"/>
            <a:ext cx="9144000" cy="552262"/>
          </a:xfrm>
        </p:spPr>
        <p:txBody>
          <a:bodyPr>
            <a:normAutofit fontScale="90000"/>
          </a:bodyPr>
          <a:lstStyle/>
          <a:p>
            <a:r>
              <a:rPr lang="nl-NL" sz="6000" dirty="0">
                <a:solidFill>
                  <a:srgbClr val="0070C0"/>
                </a:solidFill>
                <a:latin typeface="Arial" panose="020B0604020202020204" pitchFamily="34" charset="0"/>
                <a:cs typeface="Arial" panose="020B0604020202020204" pitchFamily="34" charset="0"/>
              </a:rPr>
              <a:t>SWVO</a:t>
            </a:r>
            <a:endParaRPr lang="nl-NL" dirty="0"/>
          </a:p>
        </p:txBody>
      </p:sp>
      <p:sp>
        <p:nvSpPr>
          <p:cNvPr id="3" name="Ondertitel 2">
            <a:extLst>
              <a:ext uri="{FF2B5EF4-FFF2-40B4-BE49-F238E27FC236}">
                <a16:creationId xmlns:a16="http://schemas.microsoft.com/office/drawing/2014/main" id="{3CCA3BAE-A3AD-C8C0-A896-EAEAD74384E6}"/>
              </a:ext>
            </a:extLst>
          </p:cNvPr>
          <p:cNvSpPr>
            <a:spLocks noGrp="1"/>
          </p:cNvSpPr>
          <p:nvPr>
            <p:ph type="subTitle" idx="1"/>
          </p:nvPr>
        </p:nvSpPr>
        <p:spPr>
          <a:xfrm>
            <a:off x="733331" y="1376127"/>
            <a:ext cx="9934669" cy="4658007"/>
          </a:xfrm>
        </p:spPr>
        <p:txBody>
          <a:bodyPr>
            <a:normAutofit/>
          </a:bodyPr>
          <a:lstStyle/>
          <a:p>
            <a:pPr algn="l"/>
            <a:r>
              <a:rPr lang="nl-NL" dirty="0">
                <a:solidFill>
                  <a:srgbClr val="0070C0"/>
                </a:solidFill>
              </a:rPr>
              <a:t>Jaarrekening 2024</a:t>
            </a:r>
          </a:p>
          <a:p>
            <a:pPr algn="l"/>
            <a:endParaRPr lang="nl-NL" dirty="0">
              <a:solidFill>
                <a:srgbClr val="0070C0"/>
              </a:solidFill>
            </a:endParaRPr>
          </a:p>
          <a:p>
            <a:pPr algn="l"/>
            <a:r>
              <a:rPr lang="nl-NL" dirty="0">
                <a:solidFill>
                  <a:srgbClr val="0070C0"/>
                </a:solidFill>
              </a:rPr>
              <a:t>Verantwoording programma’s 1, 3, 4 en 5</a:t>
            </a:r>
          </a:p>
          <a:p>
            <a:pPr algn="l"/>
            <a:endParaRPr lang="nl-NL" dirty="0">
              <a:solidFill>
                <a:srgbClr val="0070C0"/>
              </a:solidFill>
            </a:endParaRPr>
          </a:p>
          <a:p>
            <a:pPr algn="l"/>
            <a:r>
              <a:rPr lang="nl-NL" dirty="0">
                <a:solidFill>
                  <a:srgbClr val="0070C0"/>
                </a:solidFill>
              </a:rPr>
              <a:t>Positief resultaat  316.562 voor OSR </a:t>
            </a:r>
            <a:r>
              <a:rPr lang="nl-NL" dirty="0" err="1">
                <a:solidFill>
                  <a:srgbClr val="0070C0"/>
                </a:solidFill>
              </a:rPr>
              <a:t>vnl</a:t>
            </a:r>
            <a:r>
              <a:rPr lang="nl-NL" dirty="0">
                <a:solidFill>
                  <a:srgbClr val="0070C0"/>
                </a:solidFill>
              </a:rPr>
              <a:t> uitvoeringskosten Secretariaat</a:t>
            </a:r>
          </a:p>
          <a:p>
            <a:pPr algn="l"/>
            <a:r>
              <a:rPr lang="nl-NL" dirty="0">
                <a:solidFill>
                  <a:srgbClr val="0070C0"/>
                </a:solidFill>
              </a:rPr>
              <a:t>84.178 wordt toegevoegd aan reserve exploitatielasten</a:t>
            </a:r>
          </a:p>
          <a:p>
            <a:pPr algn="l"/>
            <a:r>
              <a:rPr lang="nl-NL" dirty="0">
                <a:solidFill>
                  <a:srgbClr val="0070C0"/>
                </a:solidFill>
              </a:rPr>
              <a:t>154.272 wordt uitgekeerd aan de deelnemende gemeenten</a:t>
            </a:r>
          </a:p>
          <a:p>
            <a:pPr algn="l"/>
            <a:endParaRPr lang="nl-NL" dirty="0">
              <a:solidFill>
                <a:srgbClr val="0070C0"/>
              </a:solidFill>
            </a:endParaRPr>
          </a:p>
          <a:p>
            <a:pPr algn="l"/>
            <a:r>
              <a:rPr lang="nl-NL" dirty="0">
                <a:solidFill>
                  <a:srgbClr val="0070C0"/>
                </a:solidFill>
              </a:rPr>
              <a:t>Goes 36.179 t.g.v. reserve SD</a:t>
            </a:r>
          </a:p>
          <a:p>
            <a:pPr algn="l"/>
            <a:endParaRPr lang="nl-NL" dirty="0">
              <a:solidFill>
                <a:srgbClr val="0070C0"/>
              </a:solidFill>
            </a:endParaRPr>
          </a:p>
        </p:txBody>
      </p:sp>
    </p:spTree>
    <p:extLst>
      <p:ext uri="{BB962C8B-B14F-4D97-AF65-F5344CB8AC3E}">
        <p14:creationId xmlns:p14="http://schemas.microsoft.com/office/powerpoint/2010/main" val="7375687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00EF65-51D7-009E-67DE-250EAE2C7004}"/>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B5759DB-CCF1-8ED9-49ED-C184D3E4D0C9}"/>
              </a:ext>
            </a:extLst>
          </p:cNvPr>
          <p:cNvSpPr>
            <a:spLocks noGrp="1"/>
          </p:cNvSpPr>
          <p:nvPr>
            <p:ph type="ctrTitle"/>
          </p:nvPr>
        </p:nvSpPr>
        <p:spPr>
          <a:xfrm>
            <a:off x="1524000" y="334979"/>
            <a:ext cx="9144000" cy="679010"/>
          </a:xfrm>
        </p:spPr>
        <p:txBody>
          <a:bodyPr>
            <a:normAutofit fontScale="90000"/>
          </a:bodyPr>
          <a:lstStyle/>
          <a:p>
            <a:r>
              <a:rPr lang="nl-NL" sz="6000" dirty="0">
                <a:solidFill>
                  <a:srgbClr val="0070C0"/>
                </a:solidFill>
                <a:latin typeface="Arial" panose="020B0604020202020204" pitchFamily="34" charset="0"/>
                <a:cs typeface="Arial" panose="020B0604020202020204" pitchFamily="34" charset="0"/>
              </a:rPr>
              <a:t>SWVO</a:t>
            </a:r>
            <a:endParaRPr lang="nl-NL" dirty="0"/>
          </a:p>
        </p:txBody>
      </p:sp>
      <p:sp>
        <p:nvSpPr>
          <p:cNvPr id="3" name="Ondertitel 2">
            <a:extLst>
              <a:ext uri="{FF2B5EF4-FFF2-40B4-BE49-F238E27FC236}">
                <a16:creationId xmlns:a16="http://schemas.microsoft.com/office/drawing/2014/main" id="{C7ED4909-D82B-8FED-E5D0-764ACC100302}"/>
              </a:ext>
            </a:extLst>
          </p:cNvPr>
          <p:cNvSpPr>
            <a:spLocks noGrp="1"/>
          </p:cNvSpPr>
          <p:nvPr>
            <p:ph type="subTitle" idx="1"/>
          </p:nvPr>
        </p:nvSpPr>
        <p:spPr>
          <a:xfrm>
            <a:off x="733331" y="1444239"/>
            <a:ext cx="10470205" cy="4589895"/>
          </a:xfrm>
        </p:spPr>
        <p:txBody>
          <a:bodyPr>
            <a:normAutofit/>
          </a:bodyPr>
          <a:lstStyle/>
          <a:p>
            <a:pPr algn="l"/>
            <a:r>
              <a:rPr lang="nl-NL" dirty="0">
                <a:solidFill>
                  <a:srgbClr val="0070C0"/>
                </a:solidFill>
              </a:rPr>
              <a:t>Verantwoording programma 2  (</a:t>
            </a:r>
            <a:r>
              <a:rPr lang="nl-NL" dirty="0" err="1">
                <a:solidFill>
                  <a:srgbClr val="0070C0"/>
                </a:solidFill>
              </a:rPr>
              <a:t>Wmo</a:t>
            </a:r>
            <a:r>
              <a:rPr lang="nl-NL" dirty="0">
                <a:solidFill>
                  <a:srgbClr val="0070C0"/>
                </a:solidFill>
              </a:rPr>
              <a:t>)</a:t>
            </a:r>
          </a:p>
          <a:p>
            <a:pPr algn="l"/>
            <a:r>
              <a:rPr lang="nl-NL" dirty="0">
                <a:solidFill>
                  <a:srgbClr val="0070C0"/>
                </a:solidFill>
              </a:rPr>
              <a:t>Positief resultaat  Goes 623.744</a:t>
            </a:r>
          </a:p>
        </p:txBody>
      </p:sp>
      <p:graphicFrame>
        <p:nvGraphicFramePr>
          <p:cNvPr id="7" name="Tabel 6">
            <a:extLst>
              <a:ext uri="{FF2B5EF4-FFF2-40B4-BE49-F238E27FC236}">
                <a16:creationId xmlns:a16="http://schemas.microsoft.com/office/drawing/2014/main" id="{FDC0699D-6169-47F2-ED25-333F013C1D76}"/>
              </a:ext>
            </a:extLst>
          </p:cNvPr>
          <p:cNvGraphicFramePr>
            <a:graphicFrameLocks noGrp="1"/>
          </p:cNvGraphicFramePr>
          <p:nvPr/>
        </p:nvGraphicFramePr>
        <p:xfrm>
          <a:off x="1180975" y="2641698"/>
          <a:ext cx="9934668" cy="3392436"/>
        </p:xfrm>
        <a:graphic>
          <a:graphicData uri="http://schemas.openxmlformats.org/drawingml/2006/table">
            <a:tbl>
              <a:tblPr firstRow="1" bandRow="1">
                <a:tableStyleId>{5C22544A-7EE6-4342-B048-85BDC9FD1C3A}</a:tableStyleId>
              </a:tblPr>
              <a:tblGrid>
                <a:gridCol w="2483667">
                  <a:extLst>
                    <a:ext uri="{9D8B030D-6E8A-4147-A177-3AD203B41FA5}">
                      <a16:colId xmlns:a16="http://schemas.microsoft.com/office/drawing/2014/main" val="673232257"/>
                    </a:ext>
                  </a:extLst>
                </a:gridCol>
                <a:gridCol w="2483667">
                  <a:extLst>
                    <a:ext uri="{9D8B030D-6E8A-4147-A177-3AD203B41FA5}">
                      <a16:colId xmlns:a16="http://schemas.microsoft.com/office/drawing/2014/main" val="2347314775"/>
                    </a:ext>
                  </a:extLst>
                </a:gridCol>
                <a:gridCol w="2434376">
                  <a:extLst>
                    <a:ext uri="{9D8B030D-6E8A-4147-A177-3AD203B41FA5}">
                      <a16:colId xmlns:a16="http://schemas.microsoft.com/office/drawing/2014/main" val="3520721499"/>
                    </a:ext>
                  </a:extLst>
                </a:gridCol>
                <a:gridCol w="2532958">
                  <a:extLst>
                    <a:ext uri="{9D8B030D-6E8A-4147-A177-3AD203B41FA5}">
                      <a16:colId xmlns:a16="http://schemas.microsoft.com/office/drawing/2014/main" val="3778122304"/>
                    </a:ext>
                  </a:extLst>
                </a:gridCol>
              </a:tblGrid>
              <a:tr h="381173">
                <a:tc>
                  <a:txBody>
                    <a:bodyPr/>
                    <a:lstStyle/>
                    <a:p>
                      <a:r>
                        <a:rPr lang="nl-NL" sz="1400" dirty="0">
                          <a:latin typeface="Arial" panose="020B0604020202020204" pitchFamily="34" charset="0"/>
                          <a:cs typeface="Arial" panose="020B0604020202020204" pitchFamily="34" charset="0"/>
                        </a:rPr>
                        <a:t>Nadeel</a:t>
                      </a:r>
                    </a:p>
                  </a:txBody>
                  <a:tcPr/>
                </a:tc>
                <a:tc>
                  <a:txBody>
                    <a:bodyPr/>
                    <a:lstStyle/>
                    <a:p>
                      <a:r>
                        <a:rPr lang="nl-NL" sz="1400" dirty="0">
                          <a:latin typeface="Arial" panose="020B0604020202020204" pitchFamily="34" charset="0"/>
                          <a:cs typeface="Arial" panose="020B0604020202020204" pitchFamily="34" charset="0"/>
                        </a:rPr>
                        <a:t>Reden</a:t>
                      </a:r>
                    </a:p>
                  </a:txBody>
                  <a:tcPr/>
                </a:tc>
                <a:tc>
                  <a:txBody>
                    <a:bodyPr/>
                    <a:lstStyle/>
                    <a:p>
                      <a:r>
                        <a:rPr lang="nl-NL" sz="1400" dirty="0">
                          <a:latin typeface="Arial" panose="020B0604020202020204" pitchFamily="34" charset="0"/>
                          <a:cs typeface="Arial" panose="020B0604020202020204" pitchFamily="34" charset="0"/>
                        </a:rPr>
                        <a:t>Voordeel</a:t>
                      </a:r>
                    </a:p>
                  </a:txBody>
                  <a:tcPr/>
                </a:tc>
                <a:tc>
                  <a:txBody>
                    <a:bodyPr/>
                    <a:lstStyle/>
                    <a:p>
                      <a:r>
                        <a:rPr lang="nl-NL" sz="1400" dirty="0">
                          <a:latin typeface="Arial" panose="020B0604020202020204" pitchFamily="34" charset="0"/>
                          <a:cs typeface="Arial" panose="020B0604020202020204" pitchFamily="34" charset="0"/>
                        </a:rPr>
                        <a:t>Reden</a:t>
                      </a:r>
                    </a:p>
                  </a:txBody>
                  <a:tcPr/>
                </a:tc>
                <a:extLst>
                  <a:ext uri="{0D108BD9-81ED-4DB2-BD59-A6C34878D82A}">
                    <a16:rowId xmlns:a16="http://schemas.microsoft.com/office/drawing/2014/main" val="2370988139"/>
                  </a:ext>
                </a:extLst>
              </a:tr>
              <a:tr h="647993">
                <a:tc>
                  <a:txBody>
                    <a:bodyPr/>
                    <a:lstStyle/>
                    <a:p>
                      <a:r>
                        <a:rPr lang="nl-NL" sz="1400" dirty="0">
                          <a:latin typeface="Arial" panose="020B0604020202020204" pitchFamily="34" charset="0"/>
                          <a:cs typeface="Arial" panose="020B0604020202020204" pitchFamily="34" charset="0"/>
                        </a:rPr>
                        <a:t>Regiotaxi</a:t>
                      </a:r>
                    </a:p>
                  </a:txBody>
                  <a:tcPr/>
                </a:tc>
                <a:tc>
                  <a:txBody>
                    <a:bodyPr/>
                    <a:lstStyle/>
                    <a:p>
                      <a:r>
                        <a:rPr lang="nl-NL" sz="1400" dirty="0">
                          <a:latin typeface="Arial" panose="020B0604020202020204" pitchFamily="34" charset="0"/>
                          <a:cs typeface="Arial" panose="020B0604020202020204" pitchFamily="34" charset="0"/>
                        </a:rPr>
                        <a:t>-Meer reizende pashouders </a:t>
                      </a:r>
                    </a:p>
                    <a:p>
                      <a:r>
                        <a:rPr lang="nl-NL" sz="1400" dirty="0">
                          <a:latin typeface="Arial" panose="020B0604020202020204" pitchFamily="34" charset="0"/>
                          <a:cs typeface="Arial" panose="020B0604020202020204" pitchFamily="34" charset="0"/>
                        </a:rPr>
                        <a:t>-Nieuwe </a:t>
                      </a:r>
                      <a:r>
                        <a:rPr lang="nl-NL" sz="1400" dirty="0" err="1">
                          <a:latin typeface="Arial" panose="020B0604020202020204" pitchFamily="34" charset="0"/>
                          <a:cs typeface="Arial" panose="020B0604020202020204" pitchFamily="34" charset="0"/>
                        </a:rPr>
                        <a:t>contractering</a:t>
                      </a:r>
                      <a:endParaRPr lang="nl-NL" sz="1400" dirty="0">
                        <a:latin typeface="Arial" panose="020B0604020202020204" pitchFamily="34" charset="0"/>
                        <a:cs typeface="Arial" panose="020B0604020202020204" pitchFamily="34" charset="0"/>
                      </a:endParaRPr>
                    </a:p>
                  </a:txBody>
                  <a:tcPr/>
                </a:tc>
                <a:tc>
                  <a:txBody>
                    <a:bodyPr/>
                    <a:lstStyle/>
                    <a:p>
                      <a:r>
                        <a:rPr lang="nl-NL" sz="1400" dirty="0">
                          <a:latin typeface="Arial" panose="020B0604020202020204" pitchFamily="34" charset="0"/>
                          <a:cs typeface="Arial" panose="020B0604020202020204" pitchFamily="34" charset="0"/>
                        </a:rPr>
                        <a:t>Huishoudelijke Ondersteuning</a:t>
                      </a:r>
                    </a:p>
                  </a:txBody>
                  <a:tcPr/>
                </a:tc>
                <a:tc>
                  <a:txBody>
                    <a:bodyPr/>
                    <a:lstStyle/>
                    <a:p>
                      <a:r>
                        <a:rPr lang="nl-NL" sz="1400" dirty="0">
                          <a:latin typeface="Arial" panose="020B0604020202020204" pitchFamily="34" charset="0"/>
                          <a:cs typeface="Arial" panose="020B0604020202020204" pitchFamily="34" charset="0"/>
                        </a:rPr>
                        <a:t>Latere inzet hulp </a:t>
                      </a:r>
                      <a:r>
                        <a:rPr lang="nl-NL" sz="1400" dirty="0" err="1">
                          <a:latin typeface="Arial" panose="020B0604020202020204" pitchFamily="34" charset="0"/>
                          <a:cs typeface="Arial" panose="020B0604020202020204" pitchFamily="34" charset="0"/>
                        </a:rPr>
                        <a:t>ivm</a:t>
                      </a:r>
                      <a:r>
                        <a:rPr lang="nl-NL" sz="1400" dirty="0">
                          <a:latin typeface="Arial" panose="020B0604020202020204" pitchFamily="34" charset="0"/>
                          <a:cs typeface="Arial" panose="020B0604020202020204" pitchFamily="34" charset="0"/>
                        </a:rPr>
                        <a:t> wachttijden aanbieders</a:t>
                      </a:r>
                    </a:p>
                  </a:txBody>
                  <a:tcPr/>
                </a:tc>
                <a:extLst>
                  <a:ext uri="{0D108BD9-81ED-4DB2-BD59-A6C34878D82A}">
                    <a16:rowId xmlns:a16="http://schemas.microsoft.com/office/drawing/2014/main" val="539003976"/>
                  </a:ext>
                </a:extLst>
              </a:tr>
              <a:tr h="647993">
                <a:tc>
                  <a:txBody>
                    <a:bodyPr/>
                    <a:lstStyle/>
                    <a:p>
                      <a:endParaRPr lang="nl-NL" sz="1400">
                        <a:latin typeface="Arial" panose="020B0604020202020204" pitchFamily="34" charset="0"/>
                        <a:cs typeface="Arial" panose="020B0604020202020204" pitchFamily="34" charset="0"/>
                      </a:endParaRPr>
                    </a:p>
                  </a:txBody>
                  <a:tcPr/>
                </a:tc>
                <a:tc>
                  <a:txBody>
                    <a:bodyPr/>
                    <a:lstStyle/>
                    <a:p>
                      <a:endParaRPr lang="nl-NL" sz="1400">
                        <a:latin typeface="Arial" panose="020B0604020202020204" pitchFamily="34" charset="0"/>
                        <a:cs typeface="Arial" panose="020B0604020202020204" pitchFamily="34" charset="0"/>
                      </a:endParaRPr>
                    </a:p>
                  </a:txBody>
                  <a:tcPr/>
                </a:tc>
                <a:tc>
                  <a:txBody>
                    <a:bodyPr/>
                    <a:lstStyle/>
                    <a:p>
                      <a:r>
                        <a:rPr lang="nl-NL" sz="1400" dirty="0">
                          <a:latin typeface="Arial" panose="020B0604020202020204" pitchFamily="34" charset="0"/>
                          <a:cs typeface="Arial" panose="020B0604020202020204" pitchFamily="34" charset="0"/>
                        </a:rPr>
                        <a:t>Begeleiding</a:t>
                      </a:r>
                    </a:p>
                  </a:txBody>
                  <a:tcPr/>
                </a:tc>
                <a:tc>
                  <a:txBody>
                    <a:bodyPr/>
                    <a:lstStyle/>
                    <a:p>
                      <a:r>
                        <a:rPr lang="nl-NL" sz="1400" dirty="0">
                          <a:latin typeface="Arial" panose="020B0604020202020204" pitchFamily="34" charset="0"/>
                          <a:cs typeface="Arial" panose="020B0604020202020204" pitchFamily="34" charset="0"/>
                        </a:rPr>
                        <a:t>Latere inzet hulp </a:t>
                      </a:r>
                      <a:r>
                        <a:rPr lang="nl-NL" sz="1400" dirty="0" err="1">
                          <a:latin typeface="Arial" panose="020B0604020202020204" pitchFamily="34" charset="0"/>
                          <a:cs typeface="Arial" panose="020B0604020202020204" pitchFamily="34" charset="0"/>
                        </a:rPr>
                        <a:t>ivm</a:t>
                      </a:r>
                      <a:r>
                        <a:rPr lang="nl-NL" sz="1400" dirty="0">
                          <a:latin typeface="Arial" panose="020B0604020202020204" pitchFamily="34" charset="0"/>
                          <a:cs typeface="Arial" panose="020B0604020202020204" pitchFamily="34" charset="0"/>
                        </a:rPr>
                        <a:t> wachttijden aanbieders</a:t>
                      </a:r>
                    </a:p>
                  </a:txBody>
                  <a:tcPr/>
                </a:tc>
                <a:extLst>
                  <a:ext uri="{0D108BD9-81ED-4DB2-BD59-A6C34878D82A}">
                    <a16:rowId xmlns:a16="http://schemas.microsoft.com/office/drawing/2014/main" val="2877727052"/>
                  </a:ext>
                </a:extLst>
              </a:tr>
              <a:tr h="1715277">
                <a:tc>
                  <a:txBody>
                    <a:bodyPr/>
                    <a:lstStyle/>
                    <a:p>
                      <a:endParaRPr lang="nl-NL" sz="1400" dirty="0">
                        <a:latin typeface="Arial" panose="020B0604020202020204" pitchFamily="34" charset="0"/>
                        <a:cs typeface="Arial" panose="020B0604020202020204" pitchFamily="34" charset="0"/>
                      </a:endParaRPr>
                    </a:p>
                  </a:txBody>
                  <a:tcPr/>
                </a:tc>
                <a:tc>
                  <a:txBody>
                    <a:bodyPr/>
                    <a:lstStyle/>
                    <a:p>
                      <a:endParaRPr lang="nl-NL" sz="1400">
                        <a:latin typeface="Arial" panose="020B0604020202020204" pitchFamily="34" charset="0"/>
                        <a:cs typeface="Arial" panose="020B0604020202020204" pitchFamily="34" charset="0"/>
                      </a:endParaRPr>
                    </a:p>
                  </a:txBody>
                  <a:tcPr/>
                </a:tc>
                <a:tc>
                  <a:txBody>
                    <a:bodyPr/>
                    <a:lstStyle/>
                    <a:p>
                      <a:r>
                        <a:rPr lang="nl-NL" sz="1400" dirty="0">
                          <a:latin typeface="Arial" panose="020B0604020202020204" pitchFamily="34" charset="0"/>
                          <a:cs typeface="Arial" panose="020B0604020202020204" pitchFamily="34" charset="0"/>
                        </a:rPr>
                        <a:t>Dagbesteding</a:t>
                      </a:r>
                    </a:p>
                  </a:txBody>
                  <a:tcPr/>
                </a:tc>
                <a:tc>
                  <a:txBody>
                    <a:bodyPr/>
                    <a:lstStyle/>
                    <a:p>
                      <a:r>
                        <a:rPr lang="nl-NL" sz="1400" dirty="0">
                          <a:latin typeface="Arial" panose="020B0604020202020204" pitchFamily="34" charset="0"/>
                          <a:cs typeface="Arial" panose="020B0604020202020204" pitchFamily="34" charset="0"/>
                        </a:rPr>
                        <a:t>- In begroting rekening gehouden met volumestijging</a:t>
                      </a:r>
                    </a:p>
                    <a:p>
                      <a:r>
                        <a:rPr lang="nl-NL" sz="1400" dirty="0">
                          <a:latin typeface="Arial" panose="020B0604020202020204" pitchFamily="34" charset="0"/>
                          <a:cs typeface="Arial" panose="020B0604020202020204" pitchFamily="34" charset="0"/>
                        </a:rPr>
                        <a:t>- Indicatievrije DB/inloop kwetsbare ouderen op 5 locaties</a:t>
                      </a:r>
                    </a:p>
                    <a:p>
                      <a:endParaRPr lang="nl-NL" sz="14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207805121"/>
                  </a:ext>
                </a:extLst>
              </a:tr>
            </a:tbl>
          </a:graphicData>
        </a:graphic>
      </p:graphicFrame>
    </p:spTree>
    <p:extLst>
      <p:ext uri="{BB962C8B-B14F-4D97-AF65-F5344CB8AC3E}">
        <p14:creationId xmlns:p14="http://schemas.microsoft.com/office/powerpoint/2010/main" val="24451089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B8628-09E0-B1D6-6603-41A8666DE31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DDC7D6B0-921D-EB0C-99FD-2020E9D24030}"/>
              </a:ext>
            </a:extLst>
          </p:cNvPr>
          <p:cNvSpPr>
            <a:spLocks noGrp="1"/>
          </p:cNvSpPr>
          <p:nvPr>
            <p:ph type="ctrTitle"/>
          </p:nvPr>
        </p:nvSpPr>
        <p:spPr>
          <a:xfrm>
            <a:off x="1524000" y="334979"/>
            <a:ext cx="9144000" cy="679010"/>
          </a:xfrm>
        </p:spPr>
        <p:txBody>
          <a:bodyPr>
            <a:normAutofit fontScale="90000"/>
          </a:bodyPr>
          <a:lstStyle/>
          <a:p>
            <a:r>
              <a:rPr lang="nl-NL" sz="6000" dirty="0">
                <a:solidFill>
                  <a:srgbClr val="0070C0"/>
                </a:solidFill>
                <a:latin typeface="Arial" panose="020B0604020202020204" pitchFamily="34" charset="0"/>
                <a:cs typeface="Arial" panose="020B0604020202020204" pitchFamily="34" charset="0"/>
              </a:rPr>
              <a:t>SWVO</a:t>
            </a:r>
            <a:endParaRPr lang="nl-NL" dirty="0"/>
          </a:p>
        </p:txBody>
      </p:sp>
      <p:sp>
        <p:nvSpPr>
          <p:cNvPr id="3" name="Ondertitel 2">
            <a:extLst>
              <a:ext uri="{FF2B5EF4-FFF2-40B4-BE49-F238E27FC236}">
                <a16:creationId xmlns:a16="http://schemas.microsoft.com/office/drawing/2014/main" id="{9C7387E1-3DF9-A3C5-E650-F07927CA20CD}"/>
              </a:ext>
            </a:extLst>
          </p:cNvPr>
          <p:cNvSpPr>
            <a:spLocks noGrp="1"/>
          </p:cNvSpPr>
          <p:nvPr>
            <p:ph type="subTitle" idx="1"/>
          </p:nvPr>
        </p:nvSpPr>
        <p:spPr>
          <a:xfrm>
            <a:off x="733331" y="1444239"/>
            <a:ext cx="10470205" cy="4589895"/>
          </a:xfrm>
        </p:spPr>
        <p:txBody>
          <a:bodyPr>
            <a:normAutofit/>
          </a:bodyPr>
          <a:lstStyle/>
          <a:p>
            <a:pPr algn="l"/>
            <a:r>
              <a:rPr lang="nl-NL" sz="2800" dirty="0">
                <a:solidFill>
                  <a:srgbClr val="0070C0"/>
                </a:solidFill>
                <a:latin typeface="Calibri" panose="020F0502020204030204" pitchFamily="34" charset="0"/>
                <a:cs typeface="Calibri" panose="020F0502020204030204" pitchFamily="34" charset="0"/>
              </a:rPr>
              <a:t>2</a:t>
            </a:r>
            <a:r>
              <a:rPr lang="nl-NL" sz="2800" baseline="30000" dirty="0">
                <a:solidFill>
                  <a:srgbClr val="0070C0"/>
                </a:solidFill>
                <a:latin typeface="Calibri" panose="020F0502020204030204" pitchFamily="34" charset="0"/>
                <a:cs typeface="Calibri" panose="020F0502020204030204" pitchFamily="34" charset="0"/>
              </a:rPr>
              <a:t>e</a:t>
            </a:r>
            <a:r>
              <a:rPr lang="nl-NL" sz="2800" dirty="0">
                <a:solidFill>
                  <a:srgbClr val="0070C0"/>
                </a:solidFill>
                <a:latin typeface="Calibri" panose="020F0502020204030204" pitchFamily="34" charset="0"/>
                <a:cs typeface="Calibri" panose="020F0502020204030204" pitchFamily="34" charset="0"/>
              </a:rPr>
              <a:t> begrotingswijziging 2025</a:t>
            </a:r>
          </a:p>
          <a:p>
            <a:pPr algn="l"/>
            <a:r>
              <a:rPr lang="nl-NL" dirty="0">
                <a:latin typeface="Calibri" panose="020F0502020204030204" pitchFamily="34" charset="0"/>
                <a:cs typeface="Calibri" panose="020F0502020204030204" pitchFamily="34" charset="0"/>
              </a:rPr>
              <a:t>* Prognose uitgaven Goes 2.026.375 (1</a:t>
            </a:r>
            <a:r>
              <a:rPr lang="nl-NL" baseline="30000" dirty="0">
                <a:latin typeface="Calibri" panose="020F0502020204030204" pitchFamily="34" charset="0"/>
                <a:cs typeface="Calibri" panose="020F0502020204030204" pitchFamily="34" charset="0"/>
              </a:rPr>
              <a:t>e </a:t>
            </a:r>
            <a:r>
              <a:rPr lang="nl-NL" dirty="0" err="1">
                <a:latin typeface="Calibri" panose="020F0502020204030204" pitchFamily="34" charset="0"/>
                <a:cs typeface="Calibri" panose="020F0502020204030204" pitchFamily="34" charset="0"/>
              </a:rPr>
              <a:t>begr.wijz</a:t>
            </a:r>
            <a:r>
              <a:rPr lang="nl-NL" dirty="0">
                <a:latin typeface="Calibri" panose="020F0502020204030204" pitchFamily="34" charset="0"/>
                <a:cs typeface="Calibri" panose="020F0502020204030204" pitchFamily="34" charset="0"/>
              </a:rPr>
              <a:t>. 2.105.285)</a:t>
            </a:r>
            <a:br>
              <a:rPr lang="nl-NL" dirty="0">
                <a:latin typeface="Calibri" panose="020F0502020204030204" pitchFamily="34" charset="0"/>
                <a:cs typeface="Calibri" panose="020F0502020204030204" pitchFamily="34" charset="0"/>
              </a:rPr>
            </a:br>
            <a:br>
              <a:rPr lang="nl-NL" dirty="0">
                <a:latin typeface="Calibri" panose="020F0502020204030204" pitchFamily="34" charset="0"/>
                <a:cs typeface="Calibri" panose="020F0502020204030204" pitchFamily="34" charset="0"/>
              </a:rPr>
            </a:br>
            <a:r>
              <a:rPr lang="nl-NL" dirty="0">
                <a:latin typeface="Calibri" panose="020F0502020204030204" pitchFamily="34" charset="0"/>
                <a:cs typeface="Calibri" panose="020F0502020204030204" pitchFamily="34" charset="0"/>
              </a:rPr>
              <a:t>* Verschil 79.000 tgv begrotingssaldo</a:t>
            </a:r>
            <a:br>
              <a:rPr lang="nl-NL" dirty="0">
                <a:latin typeface="Calibri" panose="020F0502020204030204" pitchFamily="34" charset="0"/>
                <a:cs typeface="Calibri" panose="020F0502020204030204" pitchFamily="34" charset="0"/>
              </a:rPr>
            </a:br>
            <a:br>
              <a:rPr lang="nl-NL" dirty="0">
                <a:latin typeface="Calibri" panose="020F0502020204030204" pitchFamily="34" charset="0"/>
                <a:cs typeface="Calibri" panose="020F0502020204030204" pitchFamily="34" charset="0"/>
              </a:rPr>
            </a:br>
            <a:br>
              <a:rPr lang="nl-NL" dirty="0">
                <a:latin typeface="Calibri" panose="020F0502020204030204" pitchFamily="34" charset="0"/>
                <a:cs typeface="Calibri" panose="020F0502020204030204" pitchFamily="34" charset="0"/>
              </a:rPr>
            </a:br>
            <a:r>
              <a:rPr lang="nl-NL" dirty="0">
                <a:latin typeface="Calibri" panose="020F0502020204030204" pitchFamily="34" charset="0"/>
                <a:cs typeface="Calibri" panose="020F0502020204030204" pitchFamily="34" charset="0"/>
              </a:rPr>
              <a:t>Toelichting:</a:t>
            </a:r>
            <a:br>
              <a:rPr lang="nl-NL" dirty="0">
                <a:latin typeface="Calibri" panose="020F0502020204030204" pitchFamily="34" charset="0"/>
                <a:cs typeface="Calibri" panose="020F0502020204030204" pitchFamily="34" charset="0"/>
              </a:rPr>
            </a:br>
            <a:r>
              <a:rPr lang="nl-NL" dirty="0">
                <a:latin typeface="Calibri" panose="020F0502020204030204" pitchFamily="34" charset="0"/>
                <a:cs typeface="Calibri" panose="020F0502020204030204" pitchFamily="34" charset="0"/>
              </a:rPr>
              <a:t>- verhoging programma Educatie </a:t>
            </a:r>
            <a:r>
              <a:rPr lang="nl-NL" dirty="0" err="1">
                <a:latin typeface="Calibri" panose="020F0502020204030204" pitchFamily="34" charset="0"/>
                <a:cs typeface="Calibri" panose="020F0502020204030204" pitchFamily="34" charset="0"/>
              </a:rPr>
              <a:t>ivm</a:t>
            </a:r>
            <a:r>
              <a:rPr lang="nl-NL" dirty="0">
                <a:latin typeface="Calibri" panose="020F0502020204030204" pitchFamily="34" charset="0"/>
                <a:cs typeface="Calibri" panose="020F0502020204030204" pitchFamily="34" charset="0"/>
              </a:rPr>
              <a:t> bijstelling rijksbijdrage budget WEB</a:t>
            </a:r>
            <a:br>
              <a:rPr lang="nl-NL" dirty="0">
                <a:latin typeface="Calibri" panose="020F0502020204030204" pitchFamily="34" charset="0"/>
                <a:cs typeface="Calibri" panose="020F0502020204030204" pitchFamily="34" charset="0"/>
              </a:rPr>
            </a:br>
            <a:r>
              <a:rPr lang="nl-NL" dirty="0">
                <a:latin typeface="Calibri" panose="020F0502020204030204" pitchFamily="34" charset="0"/>
                <a:cs typeface="Calibri" panose="020F0502020204030204" pitchFamily="34" charset="0"/>
              </a:rPr>
              <a:t>- verlaging programma Gezondheid </a:t>
            </a:r>
            <a:r>
              <a:rPr lang="nl-NL" dirty="0" err="1">
                <a:latin typeface="Calibri" panose="020F0502020204030204" pitchFamily="34" charset="0"/>
                <a:cs typeface="Calibri" panose="020F0502020204030204" pitchFamily="34" charset="0"/>
              </a:rPr>
              <a:t>ivm</a:t>
            </a:r>
            <a:r>
              <a:rPr lang="nl-NL" dirty="0">
                <a:latin typeface="Calibri" panose="020F0502020204030204" pitchFamily="34" charset="0"/>
                <a:cs typeface="Calibri" panose="020F0502020204030204" pitchFamily="34" charset="0"/>
              </a:rPr>
              <a:t> lagere toekenning subsidie AMW/</a:t>
            </a:r>
            <a:r>
              <a:rPr lang="nl-NL" dirty="0" err="1">
                <a:latin typeface="Calibri" panose="020F0502020204030204" pitchFamily="34" charset="0"/>
                <a:cs typeface="Calibri" panose="020F0502020204030204" pitchFamily="34" charset="0"/>
              </a:rPr>
              <a:t>clio</a:t>
            </a:r>
            <a:br>
              <a:rPr lang="nl-NL" dirty="0">
                <a:latin typeface="Calibri" panose="020F0502020204030204" pitchFamily="34" charset="0"/>
                <a:cs typeface="Calibri" panose="020F0502020204030204" pitchFamily="34" charset="0"/>
              </a:rPr>
            </a:br>
            <a:r>
              <a:rPr lang="nl-NL" dirty="0">
                <a:latin typeface="Calibri" panose="020F0502020204030204" pitchFamily="34" charset="0"/>
                <a:cs typeface="Calibri" panose="020F0502020204030204" pitchFamily="34" charset="0"/>
              </a:rPr>
              <a:t>- verlaging programma Overige onderdeel leerlingenvervoer </a:t>
            </a:r>
            <a:r>
              <a:rPr lang="nl-NL" dirty="0" err="1">
                <a:latin typeface="Calibri" panose="020F0502020204030204" pitchFamily="34" charset="0"/>
                <a:cs typeface="Calibri" panose="020F0502020204030204" pitchFamily="34" charset="0"/>
              </a:rPr>
              <a:t>ivm</a:t>
            </a:r>
            <a:r>
              <a:rPr lang="nl-NL" dirty="0">
                <a:latin typeface="Calibri" panose="020F0502020204030204" pitchFamily="34" charset="0"/>
                <a:cs typeface="Calibri" panose="020F0502020204030204" pitchFamily="34" charset="0"/>
              </a:rPr>
              <a:t> aanpassing raming </a:t>
            </a:r>
            <a:r>
              <a:rPr lang="nl-NL" dirty="0" err="1">
                <a:latin typeface="Calibri" panose="020F0502020204030204" pitchFamily="34" charset="0"/>
                <a:cs typeface="Calibri" panose="020F0502020204030204" pitchFamily="34" charset="0"/>
              </a:rPr>
              <a:t>obv</a:t>
            </a:r>
            <a:r>
              <a:rPr lang="nl-NL" dirty="0">
                <a:latin typeface="Calibri" panose="020F0502020204030204" pitchFamily="34" charset="0"/>
                <a:cs typeface="Calibri" panose="020F0502020204030204" pitchFamily="34" charset="0"/>
              </a:rPr>
              <a:t> cijfers huidig schooljaar</a:t>
            </a:r>
          </a:p>
          <a:p>
            <a:pPr algn="l"/>
            <a:endParaRPr lang="nl-NL" dirty="0">
              <a:latin typeface="Calibri" panose="020F0502020204030204" pitchFamily="34" charset="0"/>
              <a:cs typeface="Calibri" panose="020F0502020204030204" pitchFamily="34" charset="0"/>
            </a:endParaRPr>
          </a:p>
          <a:p>
            <a:pPr marL="342900" indent="-342900" algn="l">
              <a:buFont typeface="Arial" panose="020B0604020202020204" pitchFamily="34" charset="0"/>
              <a:buChar char="•"/>
            </a:pPr>
            <a:endParaRPr lang="nl-NL" dirty="0">
              <a:latin typeface="Calibri" panose="020F0502020204030204" pitchFamily="34" charset="0"/>
              <a:cs typeface="Calibri" panose="020F0502020204030204" pitchFamily="34" charset="0"/>
            </a:endParaRPr>
          </a:p>
          <a:p>
            <a:pPr algn="l"/>
            <a:endParaRPr lang="nl-NL"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139048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7FF92C9-BDF8-12B4-CBEF-826B5D1E15C9}"/>
              </a:ext>
            </a:extLst>
          </p:cNvPr>
          <p:cNvSpPr>
            <a:spLocks noGrp="1"/>
          </p:cNvSpPr>
          <p:nvPr>
            <p:ph type="ctrTitle"/>
          </p:nvPr>
        </p:nvSpPr>
        <p:spPr>
          <a:xfrm>
            <a:off x="1524000" y="393107"/>
            <a:ext cx="9144000" cy="854579"/>
          </a:xfrm>
        </p:spPr>
        <p:txBody>
          <a:bodyPr>
            <a:normAutofit fontScale="90000"/>
          </a:bodyPr>
          <a:lstStyle/>
          <a:p>
            <a:r>
              <a:rPr lang="nl-NL" dirty="0" err="1">
                <a:solidFill>
                  <a:srgbClr val="0070C0"/>
                </a:solidFill>
              </a:rPr>
              <a:t>swvo</a:t>
            </a:r>
            <a:endParaRPr lang="nl-NL" dirty="0">
              <a:solidFill>
                <a:srgbClr val="0070C0"/>
              </a:solidFill>
            </a:endParaRPr>
          </a:p>
        </p:txBody>
      </p:sp>
      <p:sp>
        <p:nvSpPr>
          <p:cNvPr id="3" name="Ondertitel 2">
            <a:extLst>
              <a:ext uri="{FF2B5EF4-FFF2-40B4-BE49-F238E27FC236}">
                <a16:creationId xmlns:a16="http://schemas.microsoft.com/office/drawing/2014/main" id="{3610D758-301B-4594-F8C6-4A241BDB52EF}"/>
              </a:ext>
            </a:extLst>
          </p:cNvPr>
          <p:cNvSpPr>
            <a:spLocks noGrp="1"/>
          </p:cNvSpPr>
          <p:nvPr>
            <p:ph type="subTitle" idx="1"/>
          </p:nvPr>
        </p:nvSpPr>
        <p:spPr>
          <a:xfrm>
            <a:off x="1524000" y="1247685"/>
            <a:ext cx="9144000" cy="5366759"/>
          </a:xfrm>
        </p:spPr>
        <p:txBody>
          <a:bodyPr/>
          <a:lstStyle/>
          <a:p>
            <a:r>
              <a:rPr lang="nl-NL" dirty="0">
                <a:solidFill>
                  <a:srgbClr val="0070C0"/>
                </a:solidFill>
              </a:rPr>
              <a:t>Begroting 2026</a:t>
            </a:r>
          </a:p>
          <a:p>
            <a:endParaRPr lang="nl-NL" dirty="0">
              <a:solidFill>
                <a:srgbClr val="0070C0"/>
              </a:solidFill>
            </a:endParaRPr>
          </a:p>
          <a:p>
            <a:pPr algn="l"/>
            <a:r>
              <a:rPr lang="nl-NL" sz="1800" dirty="0">
                <a:latin typeface="Calibri" panose="020F0502020204030204" pitchFamily="34" charset="0"/>
                <a:cs typeface="Calibri" panose="020F0502020204030204" pitchFamily="34" charset="0"/>
              </a:rPr>
              <a:t>Geraamde uitgaven Goes 2.003.409</a:t>
            </a:r>
          </a:p>
          <a:p>
            <a:pPr algn="l"/>
            <a:r>
              <a:rPr lang="nl-NL" sz="1800" dirty="0">
                <a:latin typeface="Calibri" panose="020F0502020204030204" pitchFamily="34" charset="0"/>
                <a:cs typeface="Calibri" panose="020F0502020204030204" pitchFamily="34" charset="0"/>
              </a:rPr>
              <a:t>VZG-richtlijn toegepast op onderdelen Cultuureducatie, Gezondheidsbeleid (AMW/</a:t>
            </a:r>
            <a:r>
              <a:rPr lang="nl-NL" sz="1800" dirty="0" err="1">
                <a:latin typeface="Calibri" panose="020F0502020204030204" pitchFamily="34" charset="0"/>
                <a:cs typeface="Calibri" panose="020F0502020204030204" pitchFamily="34" charset="0"/>
              </a:rPr>
              <a:t>clio</a:t>
            </a:r>
            <a:r>
              <a:rPr lang="nl-NL" sz="1800" dirty="0">
                <a:latin typeface="Calibri" panose="020F0502020204030204" pitchFamily="34" charset="0"/>
                <a:cs typeface="Calibri" panose="020F0502020204030204" pitchFamily="34" charset="0"/>
              </a:rPr>
              <a:t> en regionaal preventiebeleid) en Secretariaat.</a:t>
            </a:r>
          </a:p>
          <a:p>
            <a:pPr algn="l"/>
            <a:r>
              <a:rPr lang="nl-NL" sz="1800" dirty="0">
                <a:latin typeface="Calibri" panose="020F0502020204030204" pitchFamily="34" charset="0"/>
                <a:cs typeface="Calibri" panose="020F0502020204030204" pitchFamily="34" charset="0"/>
              </a:rPr>
              <a:t>Hierdoor gevraagde bijdrage lager dan in onze gemeentelijke begroting opgenomen</a:t>
            </a:r>
          </a:p>
          <a:p>
            <a:pPr algn="l"/>
            <a:r>
              <a:rPr lang="nl-NL" sz="1800" dirty="0">
                <a:latin typeface="Calibri" panose="020F0502020204030204" pitchFamily="34" charset="0"/>
                <a:cs typeface="Calibri" panose="020F0502020204030204" pitchFamily="34" charset="0"/>
              </a:rPr>
              <a:t>Positief effect 114.000 tgv begrotingssaldo verwerkt in kadernota 2026. </a:t>
            </a:r>
          </a:p>
          <a:p>
            <a:pPr algn="l"/>
            <a:endParaRPr lang="nl-NL" sz="1800" dirty="0">
              <a:latin typeface="Calibri" panose="020F0502020204030204" pitchFamily="34" charset="0"/>
              <a:cs typeface="Calibri" panose="020F0502020204030204" pitchFamily="34" charset="0"/>
            </a:endParaRPr>
          </a:p>
          <a:p>
            <a:pPr algn="l"/>
            <a:r>
              <a:rPr lang="nl-NL" sz="1800" dirty="0">
                <a:latin typeface="Calibri" panose="020F0502020204030204" pitchFamily="34" charset="0"/>
                <a:cs typeface="Calibri" panose="020F0502020204030204" pitchFamily="34" charset="0"/>
              </a:rPr>
              <a:t>Samenvattend:</a:t>
            </a:r>
          </a:p>
          <a:p>
            <a:pPr algn="l"/>
            <a:r>
              <a:rPr lang="nl-NL" sz="1800" dirty="0">
                <a:latin typeface="Calibri" panose="020F0502020204030204" pitchFamily="34" charset="0"/>
                <a:cs typeface="Calibri" panose="020F0502020204030204" pitchFamily="34" charset="0"/>
              </a:rPr>
              <a:t>*Kennisnemen jaarrekening 2024 en positieve zienswijze voorgestelde resultaatbestemming</a:t>
            </a:r>
          </a:p>
          <a:p>
            <a:pPr algn="l"/>
            <a:r>
              <a:rPr lang="nl-NL" sz="1800" dirty="0">
                <a:latin typeface="Calibri" panose="020F0502020204030204" pitchFamily="34" charset="0"/>
                <a:cs typeface="Calibri" panose="020F0502020204030204" pitchFamily="34" charset="0"/>
              </a:rPr>
              <a:t>*Positieve zienswijze 2</a:t>
            </a:r>
            <a:r>
              <a:rPr lang="nl-NL" sz="1800" baseline="30000" dirty="0">
                <a:latin typeface="Calibri" panose="020F0502020204030204" pitchFamily="34" charset="0"/>
                <a:cs typeface="Calibri" panose="020F0502020204030204" pitchFamily="34" charset="0"/>
              </a:rPr>
              <a:t>e</a:t>
            </a:r>
            <a:r>
              <a:rPr lang="nl-NL" sz="1800" dirty="0">
                <a:latin typeface="Calibri" panose="020F0502020204030204" pitchFamily="34" charset="0"/>
                <a:cs typeface="Calibri" panose="020F0502020204030204" pitchFamily="34" charset="0"/>
              </a:rPr>
              <a:t> begrotingswijziging 2025</a:t>
            </a:r>
          </a:p>
          <a:p>
            <a:pPr algn="l"/>
            <a:r>
              <a:rPr lang="nl-NL" sz="1800" dirty="0">
                <a:latin typeface="Calibri" panose="020F0502020204030204" pitchFamily="34" charset="0"/>
                <a:cs typeface="Calibri" panose="020F0502020204030204" pitchFamily="34" charset="0"/>
              </a:rPr>
              <a:t>*Positieve zienswijze programmabegroting 2026</a:t>
            </a:r>
          </a:p>
          <a:p>
            <a:pPr algn="l"/>
            <a:endParaRPr lang="nl-NL" sz="1800" dirty="0">
              <a:latin typeface="Calibri" panose="020F0502020204030204" pitchFamily="34" charset="0"/>
              <a:cs typeface="Calibri" panose="020F0502020204030204" pitchFamily="34" charset="0"/>
            </a:endParaRPr>
          </a:p>
          <a:p>
            <a:pPr algn="l"/>
            <a:endParaRPr lang="nl-NL"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807742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p:cNvSpPr>
            <a:spLocks noGrp="1"/>
          </p:cNvSpPr>
          <p:nvPr>
            <p:ph type="title"/>
          </p:nvPr>
        </p:nvSpPr>
        <p:spPr>
          <a:xfrm>
            <a:off x="2567235" y="486959"/>
            <a:ext cx="10515600" cy="1325563"/>
          </a:xfrm>
        </p:spPr>
        <p:txBody>
          <a:bodyPr>
            <a:normAutofit/>
          </a:bodyPr>
          <a:lstStyle/>
          <a:p>
            <a:r>
              <a:rPr lang="nl-NL" sz="5400" dirty="0">
                <a:latin typeface="Trebuchet MS" panose="020B0603020202020204" pitchFamily="34" charset="0"/>
              </a:rPr>
              <a:t>Veiligheidsregio Zeeland</a:t>
            </a:r>
          </a:p>
        </p:txBody>
      </p:sp>
      <p:sp>
        <p:nvSpPr>
          <p:cNvPr id="16"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jdelijke aanduiding voor inhoud 2"/>
          <p:cNvSpPr>
            <a:spLocks noGrp="1"/>
          </p:cNvSpPr>
          <p:nvPr>
            <p:ph idx="1"/>
          </p:nvPr>
        </p:nvSpPr>
        <p:spPr>
          <a:xfrm>
            <a:off x="838200" y="1929384"/>
            <a:ext cx="10515600" cy="4251960"/>
          </a:xfrm>
        </p:spPr>
        <p:txBody>
          <a:bodyPr vert="horz" lIns="91440" tIns="45720" rIns="91440" bIns="45720" rtlCol="0">
            <a:normAutofit/>
          </a:bodyPr>
          <a:lstStyle/>
          <a:p>
            <a:pPr marL="0" indent="0">
              <a:buNone/>
            </a:pPr>
            <a:r>
              <a:rPr lang="nl-NL" sz="2200" u="sng" dirty="0">
                <a:latin typeface="Trebuchet MS" panose="020B0603020202020204" pitchFamily="34" charset="0"/>
                <a:cs typeface="Calibri"/>
              </a:rPr>
              <a:t>1. Jaarstukken 2024 vastgesteld</a:t>
            </a:r>
          </a:p>
          <a:p>
            <a:r>
              <a:rPr lang="nl-NL" sz="1800" dirty="0">
                <a:latin typeface="Trebuchet MS" panose="020B0603020202020204" pitchFamily="34" charset="0"/>
                <a:cs typeface="Calibri"/>
              </a:rPr>
              <a:t>Ter kennisname</a:t>
            </a:r>
          </a:p>
          <a:p>
            <a:r>
              <a:rPr lang="nl-NL" sz="1800" dirty="0">
                <a:latin typeface="Trebuchet MS" panose="020B0603020202020204" pitchFamily="34" charset="0"/>
                <a:cs typeface="Calibri"/>
              </a:rPr>
              <a:t>Positief jaarresultaat </a:t>
            </a:r>
            <a:r>
              <a:rPr lang="nl-NL" sz="1800" dirty="0">
                <a:latin typeface="Trebuchet MS" panose="020B0603020202020204" pitchFamily="34" charset="0"/>
                <a:cs typeface="Calibri"/>
                <a:sym typeface="Wingdings" panose="05000000000000000000" pitchFamily="2" charset="2"/>
              </a:rPr>
              <a:t>€ 686.511 toevoegen aan reserve</a:t>
            </a:r>
          </a:p>
          <a:p>
            <a:endParaRPr lang="nl-NL" sz="1800" dirty="0">
              <a:latin typeface="Trebuchet MS" panose="020B0603020202020204" pitchFamily="34" charset="0"/>
              <a:cs typeface="Calibri"/>
              <a:sym typeface="Wingdings" panose="05000000000000000000" pitchFamily="2" charset="2"/>
            </a:endParaRPr>
          </a:p>
          <a:p>
            <a:pPr marL="0" indent="0">
              <a:buNone/>
            </a:pPr>
            <a:r>
              <a:rPr lang="nl-NL" sz="2200" u="sng" dirty="0">
                <a:latin typeface="Trebuchet MS" panose="020B0603020202020204" pitchFamily="34" charset="0"/>
                <a:cs typeface="Calibri"/>
              </a:rPr>
              <a:t>2. 3e begrotingswijziging 2025</a:t>
            </a:r>
          </a:p>
          <a:p>
            <a:r>
              <a:rPr lang="nl-NL" sz="1800" dirty="0">
                <a:latin typeface="Trebuchet MS" panose="020B0603020202020204" pitchFamily="34" charset="0"/>
                <a:cs typeface="Calibri"/>
              </a:rPr>
              <a:t>Adviesrapport “Samen, Sterker en Beter”</a:t>
            </a:r>
          </a:p>
          <a:p>
            <a:r>
              <a:rPr lang="nl-NL" sz="1800" dirty="0">
                <a:latin typeface="Trebuchet MS" panose="020B0603020202020204" pitchFamily="34" charset="0"/>
                <a:cs typeface="Calibri"/>
              </a:rPr>
              <a:t>5</a:t>
            </a:r>
            <a:r>
              <a:rPr lang="nl-NL" sz="1800" baseline="30000" dirty="0">
                <a:latin typeface="Trebuchet MS" panose="020B0603020202020204" pitchFamily="34" charset="0"/>
                <a:cs typeface="Calibri"/>
              </a:rPr>
              <a:t>e</a:t>
            </a:r>
            <a:r>
              <a:rPr lang="nl-NL" sz="1800" dirty="0">
                <a:latin typeface="Trebuchet MS" panose="020B0603020202020204" pitchFamily="34" charset="0"/>
                <a:cs typeface="Calibri"/>
              </a:rPr>
              <a:t> begrotingswijzing GGD</a:t>
            </a:r>
          </a:p>
          <a:p>
            <a:r>
              <a:rPr lang="nl-NL" sz="1800" dirty="0">
                <a:latin typeface="Trebuchet MS" panose="020B0603020202020204" pitchFamily="34" charset="0"/>
                <a:cs typeface="Calibri"/>
              </a:rPr>
              <a:t>Eerder besproken in dit overleg</a:t>
            </a:r>
          </a:p>
          <a:p>
            <a:endParaRPr lang="nl-NL" sz="1800" dirty="0">
              <a:latin typeface="Trebuchet MS" panose="020B0603020202020204" pitchFamily="34" charset="0"/>
              <a:cs typeface="Calibri"/>
            </a:endParaRPr>
          </a:p>
          <a:p>
            <a:pPr marL="0" indent="0">
              <a:buNone/>
            </a:pPr>
            <a:r>
              <a:rPr lang="nl-NL" sz="2200" u="sng" dirty="0">
                <a:latin typeface="Trebuchet MS" panose="020B0603020202020204" pitchFamily="34" charset="0"/>
                <a:cs typeface="Calibri"/>
              </a:rPr>
              <a:t>3. Programmabegroting 2026</a:t>
            </a:r>
          </a:p>
          <a:p>
            <a:pPr marL="0" indent="0">
              <a:buNone/>
            </a:pPr>
            <a:endParaRPr lang="nl-NL" sz="1800" u="sng" dirty="0">
              <a:latin typeface="Trebuchet MS" panose="020B0603020202020204" pitchFamily="34" charset="0"/>
              <a:cs typeface="Calibri"/>
            </a:endParaRPr>
          </a:p>
          <a:p>
            <a:pPr marL="0" indent="0">
              <a:buNone/>
            </a:pPr>
            <a:endParaRPr lang="nl-NL" sz="2200" dirty="0">
              <a:latin typeface="Trebuchet MS" panose="020B0603020202020204" pitchFamily="34" charset="0"/>
              <a:cs typeface="Calibri"/>
            </a:endParaRPr>
          </a:p>
          <a:p>
            <a:pPr marL="0" indent="0">
              <a:buNone/>
            </a:pPr>
            <a:endParaRPr lang="nl-NL" sz="2200" dirty="0">
              <a:latin typeface="Trebuchet MS" panose="020B0603020202020204" pitchFamily="34" charset="0"/>
              <a:cs typeface="Calibri"/>
            </a:endParaRPr>
          </a:p>
          <a:p>
            <a:pPr marL="0" indent="0">
              <a:buNone/>
            </a:pPr>
            <a:endParaRPr lang="nl-NL" sz="2200" dirty="0"/>
          </a:p>
        </p:txBody>
      </p:sp>
      <p:pic>
        <p:nvPicPr>
          <p:cNvPr id="9" name="Picture 4">
            <a:extLst>
              <a:ext uri="{FF2B5EF4-FFF2-40B4-BE49-F238E27FC236}">
                <a16:creationId xmlns:a16="http://schemas.microsoft.com/office/drawing/2014/main" id="{C43A4E79-E14A-1C87-0B0B-CBD3C335381E}"/>
              </a:ext>
            </a:extLst>
          </p:cNvPr>
          <p:cNvPicPr>
            <a:picLocks noChangeAspect="1"/>
          </p:cNvPicPr>
          <p:nvPr/>
        </p:nvPicPr>
        <p:blipFill>
          <a:blip r:embed="rId3"/>
          <a:srcRect/>
          <a:stretch>
            <a:fillRect/>
          </a:stretch>
        </p:blipFill>
        <p:spPr>
          <a:xfrm>
            <a:off x="222922" y="405386"/>
            <a:ext cx="2121391" cy="819387"/>
          </a:xfrm>
          <a:prstGeom prst="rect">
            <a:avLst/>
          </a:prstGeom>
        </p:spPr>
      </p:pic>
    </p:spTree>
    <p:extLst>
      <p:ext uri="{BB962C8B-B14F-4D97-AF65-F5344CB8AC3E}">
        <p14:creationId xmlns:p14="http://schemas.microsoft.com/office/powerpoint/2010/main" val="7307490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8B8FAA-4E2F-AE49-A1DD-15C20AE5C0FB}"/>
              </a:ext>
            </a:extLst>
          </p:cNvPr>
          <p:cNvSpPr>
            <a:spLocks noGrp="1"/>
          </p:cNvSpPr>
          <p:nvPr>
            <p:ph type="title"/>
          </p:nvPr>
        </p:nvSpPr>
        <p:spPr/>
        <p:txBody>
          <a:bodyPr/>
          <a:lstStyle/>
          <a:p>
            <a:r>
              <a:rPr lang="nl-NL" dirty="0"/>
              <a:t>GR De </a:t>
            </a:r>
            <a:r>
              <a:rPr lang="nl-NL" dirty="0" err="1"/>
              <a:t>Betho</a:t>
            </a:r>
            <a:endParaRPr lang="nl-NL" dirty="0"/>
          </a:p>
        </p:txBody>
      </p:sp>
      <p:sp>
        <p:nvSpPr>
          <p:cNvPr id="3" name="Tijdelijke aanduiding voor inhoud 2">
            <a:extLst>
              <a:ext uri="{FF2B5EF4-FFF2-40B4-BE49-F238E27FC236}">
                <a16:creationId xmlns:a16="http://schemas.microsoft.com/office/drawing/2014/main" id="{64221F37-C7B9-E64B-943E-78D3D2145D5B}"/>
              </a:ext>
            </a:extLst>
          </p:cNvPr>
          <p:cNvSpPr>
            <a:spLocks noGrp="1"/>
          </p:cNvSpPr>
          <p:nvPr>
            <p:ph idx="1"/>
          </p:nvPr>
        </p:nvSpPr>
        <p:spPr/>
        <p:txBody>
          <a:bodyPr>
            <a:normAutofit lnSpcReduction="10000"/>
          </a:bodyPr>
          <a:lstStyle/>
          <a:p>
            <a:pPr marL="0" indent="0">
              <a:buNone/>
            </a:pPr>
            <a:r>
              <a:rPr lang="nl-NL" b="1" dirty="0"/>
              <a:t>Jaarrekening 2024</a:t>
            </a:r>
          </a:p>
          <a:p>
            <a:r>
              <a:rPr lang="nl-NL" dirty="0"/>
              <a:t>Positief resultaat €2.099.000,-. </a:t>
            </a:r>
          </a:p>
          <a:p>
            <a:r>
              <a:rPr lang="nl-NL" dirty="0"/>
              <a:t>Positief resultaat komt met name door incidentele voordelen zoals extra </a:t>
            </a:r>
            <a:r>
              <a:rPr lang="nl-NL" dirty="0" err="1"/>
              <a:t>Wsw</a:t>
            </a:r>
            <a:r>
              <a:rPr lang="nl-NL" dirty="0"/>
              <a:t> subsidie, een hogere netto omzet, herziening van de bestemmingsreserves, desinvesteringen, oude balansposten en de rente op schatkistbankieren.</a:t>
            </a:r>
          </a:p>
          <a:p>
            <a:pPr>
              <a:lnSpc>
                <a:spcPct val="107000"/>
              </a:lnSpc>
              <a:spcAft>
                <a:spcPts val="800"/>
              </a:spcAft>
            </a:pPr>
            <a:r>
              <a:rPr lang="nl-NL" b="0" i="0" dirty="0">
                <a:solidFill>
                  <a:srgbClr val="000000"/>
                </a:solidFill>
                <a:effectLst/>
                <a:ea typeface="Aptos" panose="020B0004020202020204" pitchFamily="34" charset="0"/>
                <a:cs typeface="Times New Roman" panose="02020603050405020304" pitchFamily="18" charset="0"/>
              </a:rPr>
              <a:t>De gemeente Goes ontvangt een terugbetaling van </a:t>
            </a:r>
            <a:r>
              <a:rPr lang="nl-NL" dirty="0">
                <a:solidFill>
                  <a:srgbClr val="000000"/>
                </a:solidFill>
                <a:effectLst/>
                <a:ea typeface="Aptos" panose="020B0004020202020204" pitchFamily="34" charset="0"/>
                <a:cs typeface="Times New Roman" panose="02020603050405020304" pitchFamily="18" charset="0"/>
              </a:rPr>
              <a:t>€187.233.</a:t>
            </a:r>
            <a:r>
              <a:rPr lang="nl-NL" b="0" i="0" dirty="0">
                <a:solidFill>
                  <a:srgbClr val="000000"/>
                </a:solidFill>
                <a:effectLst/>
                <a:ea typeface="Aptos" panose="020B0004020202020204" pitchFamily="34" charset="0"/>
                <a:cs typeface="Times New Roman" panose="02020603050405020304" pitchFamily="18" charset="0"/>
              </a:rPr>
              <a:t> Deze terugbetaling bestaat voor een deel uit het positieve resultaat, namelijk €156.936 en een omzetbonus voor de afgenomen diensten van €30.297. </a:t>
            </a:r>
            <a:endParaRPr lang="nl-NL" dirty="0">
              <a:effectLst/>
              <a:ea typeface="Aptos" panose="020B0004020202020204" pitchFamily="34" charset="0"/>
              <a:cs typeface="Times New Roman" panose="02020603050405020304" pitchFamily="18" charset="0"/>
            </a:endParaRPr>
          </a:p>
          <a:p>
            <a:endParaRPr lang="nl-NL" dirty="0"/>
          </a:p>
          <a:p>
            <a:pPr marL="0" indent="0">
              <a:buNone/>
            </a:pPr>
            <a:endParaRPr lang="nl-NL" dirty="0"/>
          </a:p>
          <a:p>
            <a:pPr marL="0" indent="0">
              <a:buNone/>
            </a:pPr>
            <a:endParaRPr lang="nl-NL" dirty="0"/>
          </a:p>
        </p:txBody>
      </p:sp>
      <p:sp>
        <p:nvSpPr>
          <p:cNvPr id="5" name="Rectangle 1">
            <a:extLst>
              <a:ext uri="{FF2B5EF4-FFF2-40B4-BE49-F238E27FC236}">
                <a16:creationId xmlns:a16="http://schemas.microsoft.com/office/drawing/2014/main" id="{8588CEC4-8F21-1C2C-FFBE-E9B22ED487FC}"/>
              </a:ext>
            </a:extLst>
          </p:cNvPr>
          <p:cNvSpPr>
            <a:spLocks noChangeArrowheads="1"/>
          </p:cNvSpPr>
          <p:nvPr/>
        </p:nvSpPr>
        <p:spPr bwMode="auto">
          <a:xfrm>
            <a:off x="5143500" y="38719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nl-NL" altLang="nl-NL"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br>
            <a:endParaRPr kumimoji="0" lang="nl-NL" altLang="nl-NL"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504591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AB67A53-646F-A063-90BE-DDC98EF3010F}"/>
            </a:ext>
          </a:extLst>
        </p:cNvPr>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A828A407-AB75-59BC-2383-91E4325201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ED534910-0B86-C455-060D-51DE8FF327E4}"/>
              </a:ext>
            </a:extLst>
          </p:cNvPr>
          <p:cNvSpPr>
            <a:spLocks noGrp="1"/>
          </p:cNvSpPr>
          <p:nvPr>
            <p:ph type="title"/>
          </p:nvPr>
        </p:nvSpPr>
        <p:spPr>
          <a:xfrm>
            <a:off x="2567235" y="486959"/>
            <a:ext cx="10515600" cy="1325563"/>
          </a:xfrm>
        </p:spPr>
        <p:txBody>
          <a:bodyPr>
            <a:normAutofit/>
          </a:bodyPr>
          <a:lstStyle/>
          <a:p>
            <a:r>
              <a:rPr lang="nl-NL" sz="5400" dirty="0">
                <a:latin typeface="Trebuchet MS" panose="020B0603020202020204" pitchFamily="34" charset="0"/>
              </a:rPr>
              <a:t>Programmabegroting 2026</a:t>
            </a:r>
          </a:p>
        </p:txBody>
      </p:sp>
      <p:sp>
        <p:nvSpPr>
          <p:cNvPr id="16" name="sketch line">
            <a:extLst>
              <a:ext uri="{FF2B5EF4-FFF2-40B4-BE49-F238E27FC236}">
                <a16:creationId xmlns:a16="http://schemas.microsoft.com/office/drawing/2014/main" id="{19B26F62-8250-F950-4107-1DE2F98676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jdelijke aanduiding voor inhoud 2">
            <a:extLst>
              <a:ext uri="{FF2B5EF4-FFF2-40B4-BE49-F238E27FC236}">
                <a16:creationId xmlns:a16="http://schemas.microsoft.com/office/drawing/2014/main" id="{7FCF3E8E-0505-67F9-FE2A-F84C1BF2FA39}"/>
              </a:ext>
            </a:extLst>
          </p:cNvPr>
          <p:cNvSpPr>
            <a:spLocks noGrp="1"/>
          </p:cNvSpPr>
          <p:nvPr>
            <p:ph idx="1"/>
          </p:nvPr>
        </p:nvSpPr>
        <p:spPr>
          <a:xfrm>
            <a:off x="838200" y="1929384"/>
            <a:ext cx="10515600" cy="4251960"/>
          </a:xfrm>
        </p:spPr>
        <p:txBody>
          <a:bodyPr vert="horz" lIns="91440" tIns="45720" rIns="91440" bIns="45720" rtlCol="0">
            <a:normAutofit/>
          </a:bodyPr>
          <a:lstStyle/>
          <a:p>
            <a:pPr marL="0" indent="0">
              <a:buNone/>
            </a:pPr>
            <a:r>
              <a:rPr lang="nl-NL" sz="2200" dirty="0">
                <a:latin typeface="Trebuchet MS" panose="020B0603020202020204" pitchFamily="34" charset="0"/>
                <a:cs typeface="Calibri"/>
              </a:rPr>
              <a:t>Inkomstenbronnen VRZ:</a:t>
            </a:r>
          </a:p>
          <a:p>
            <a:pPr>
              <a:buFontTx/>
              <a:buChar char="-"/>
            </a:pPr>
            <a:r>
              <a:rPr lang="nl-NL" sz="1800" dirty="0">
                <a:latin typeface="Trebuchet MS" panose="020B0603020202020204" pitchFamily="34" charset="0"/>
                <a:cs typeface="Calibri"/>
              </a:rPr>
              <a:t>Bijdragen gemeenten </a:t>
            </a:r>
            <a:r>
              <a:rPr lang="nl-NL" sz="1800" dirty="0">
                <a:latin typeface="Trebuchet MS" panose="020B0603020202020204" pitchFamily="34" charset="0"/>
                <a:cs typeface="Calibri"/>
                <a:sym typeface="Wingdings" panose="05000000000000000000" pitchFamily="2" charset="2"/>
              </a:rPr>
              <a:t> verdeling uitkeringsmaatstaf volgens gemeentefonds</a:t>
            </a:r>
          </a:p>
          <a:p>
            <a:pPr>
              <a:buFontTx/>
              <a:buChar char="-"/>
            </a:pPr>
            <a:r>
              <a:rPr lang="nl-NL" sz="1800" dirty="0">
                <a:latin typeface="Trebuchet MS" panose="020B0603020202020204" pitchFamily="34" charset="0"/>
                <a:cs typeface="Calibri"/>
                <a:sym typeface="Wingdings" panose="05000000000000000000" pitchFamily="2" charset="2"/>
              </a:rPr>
              <a:t>Bijdrage rijk  Brede Doeluitkering Rampenbestrijding (BDUR)</a:t>
            </a:r>
          </a:p>
          <a:p>
            <a:pPr>
              <a:buFontTx/>
              <a:buChar char="-"/>
            </a:pPr>
            <a:endParaRPr lang="nl-NL" sz="2200" dirty="0">
              <a:latin typeface="Trebuchet MS" panose="020B0603020202020204" pitchFamily="34" charset="0"/>
              <a:cs typeface="Calibri"/>
            </a:endParaRPr>
          </a:p>
          <a:p>
            <a:pPr marL="0" indent="0">
              <a:buNone/>
            </a:pPr>
            <a:r>
              <a:rPr lang="nl-NL" sz="2200" dirty="0">
                <a:latin typeface="Trebuchet MS" panose="020B0603020202020204" pitchFamily="34" charset="0"/>
                <a:cs typeface="Calibri"/>
              </a:rPr>
              <a:t>Begroting</a:t>
            </a:r>
          </a:p>
          <a:p>
            <a:pPr>
              <a:buFontTx/>
              <a:buChar char="-"/>
            </a:pPr>
            <a:r>
              <a:rPr lang="nl-NL" sz="1800" dirty="0">
                <a:latin typeface="Trebuchet MS" panose="020B0603020202020204" pitchFamily="34" charset="0"/>
                <a:cs typeface="Calibri"/>
              </a:rPr>
              <a:t>in lijn met huidige meerjarenbeleidsplan met 2 programma’s:</a:t>
            </a:r>
          </a:p>
          <a:p>
            <a:pPr lvl="1">
              <a:buFontTx/>
              <a:buChar char="-"/>
            </a:pPr>
            <a:r>
              <a:rPr lang="nl-NL" sz="1800" dirty="0">
                <a:latin typeface="Trebuchet MS" panose="020B0603020202020204" pitchFamily="34" charset="0"/>
                <a:cs typeface="Calibri"/>
              </a:rPr>
              <a:t>Toekomstbestendige brandweerzorg</a:t>
            </a:r>
          </a:p>
          <a:p>
            <a:pPr lvl="1">
              <a:buFontTx/>
              <a:buChar char="-"/>
            </a:pPr>
            <a:r>
              <a:rPr lang="nl-NL" sz="1800" dirty="0">
                <a:latin typeface="Trebuchet MS" panose="020B0603020202020204" pitchFamily="34" charset="0"/>
                <a:cs typeface="Calibri"/>
              </a:rPr>
              <a:t>Voorbereide crisisorganisatie</a:t>
            </a:r>
          </a:p>
          <a:p>
            <a:pPr>
              <a:buFontTx/>
              <a:buChar char="-"/>
            </a:pPr>
            <a:r>
              <a:rPr lang="nl-NL" sz="1800" dirty="0">
                <a:latin typeface="Trebuchet MS" panose="020B0603020202020204" pitchFamily="34" charset="0"/>
                <a:cs typeface="Calibri"/>
              </a:rPr>
              <a:t>Maatregelen genomen begrotingstekort in te perken</a:t>
            </a:r>
          </a:p>
          <a:p>
            <a:pPr marL="0" indent="0">
              <a:buNone/>
            </a:pPr>
            <a:endParaRPr lang="nl-NL" sz="1800" dirty="0">
              <a:latin typeface="Trebuchet MS" panose="020B0603020202020204" pitchFamily="34" charset="0"/>
              <a:cs typeface="Calibri"/>
            </a:endParaRPr>
          </a:p>
          <a:p>
            <a:pPr marL="0" indent="0">
              <a:buNone/>
            </a:pPr>
            <a:r>
              <a:rPr lang="nl-NL" sz="1800" u="sng" dirty="0">
                <a:latin typeface="Trebuchet MS" panose="020B0603020202020204" pitchFamily="34" charset="0"/>
                <a:cs typeface="Calibri"/>
              </a:rPr>
              <a:t>niet sluitend i.v.m. VZG </a:t>
            </a:r>
            <a:r>
              <a:rPr lang="nl-NL" sz="1800" u="sng" dirty="0">
                <a:latin typeface="Trebuchet MS" panose="020B0603020202020204" pitchFamily="34" charset="0"/>
                <a:cs typeface="Calibri"/>
                <a:sym typeface="Wingdings" panose="05000000000000000000" pitchFamily="2" charset="2"/>
              </a:rPr>
              <a:t> € 1.539.540 (Goes: € 145.627)</a:t>
            </a:r>
          </a:p>
          <a:p>
            <a:pPr>
              <a:buFontTx/>
              <a:buChar char="-"/>
            </a:pPr>
            <a:endParaRPr lang="nl-NL" sz="2400" dirty="0">
              <a:latin typeface="Trebuchet MS" panose="020B0603020202020204" pitchFamily="34" charset="0"/>
              <a:cs typeface="Calibri"/>
              <a:sym typeface="Wingdings" panose="05000000000000000000" pitchFamily="2" charset="2"/>
            </a:endParaRPr>
          </a:p>
          <a:p>
            <a:pPr>
              <a:buFontTx/>
              <a:buChar char="-"/>
            </a:pPr>
            <a:endParaRPr lang="nl-NL" sz="2400" dirty="0">
              <a:highlight>
                <a:srgbClr val="FFFF00"/>
              </a:highlight>
              <a:latin typeface="Trebuchet MS" panose="020B0603020202020204" pitchFamily="34" charset="0"/>
              <a:cs typeface="Calibri"/>
            </a:endParaRPr>
          </a:p>
          <a:p>
            <a:pPr marL="0" indent="0">
              <a:buNone/>
            </a:pPr>
            <a:endParaRPr lang="nl-NL" sz="2200" dirty="0">
              <a:latin typeface="Trebuchet MS" panose="020B0603020202020204" pitchFamily="34" charset="0"/>
              <a:cs typeface="Calibri"/>
            </a:endParaRPr>
          </a:p>
          <a:p>
            <a:pPr marL="0" indent="0">
              <a:buNone/>
            </a:pPr>
            <a:endParaRPr lang="nl-NL" sz="2200" dirty="0">
              <a:latin typeface="Trebuchet MS" panose="020B0603020202020204" pitchFamily="34" charset="0"/>
              <a:cs typeface="Calibri"/>
            </a:endParaRPr>
          </a:p>
          <a:p>
            <a:pPr marL="0" indent="0">
              <a:buNone/>
            </a:pPr>
            <a:endParaRPr lang="nl-NL" sz="2200" dirty="0"/>
          </a:p>
        </p:txBody>
      </p:sp>
      <p:pic>
        <p:nvPicPr>
          <p:cNvPr id="9" name="Picture 4">
            <a:extLst>
              <a:ext uri="{FF2B5EF4-FFF2-40B4-BE49-F238E27FC236}">
                <a16:creationId xmlns:a16="http://schemas.microsoft.com/office/drawing/2014/main" id="{A4D114E8-A891-CEAE-4A5E-042A15884913}"/>
              </a:ext>
            </a:extLst>
          </p:cNvPr>
          <p:cNvPicPr>
            <a:picLocks noChangeAspect="1"/>
          </p:cNvPicPr>
          <p:nvPr/>
        </p:nvPicPr>
        <p:blipFill>
          <a:blip r:embed="rId3"/>
          <a:srcRect/>
          <a:stretch>
            <a:fillRect/>
          </a:stretch>
        </p:blipFill>
        <p:spPr>
          <a:xfrm>
            <a:off x="222922" y="405386"/>
            <a:ext cx="2121391" cy="819387"/>
          </a:xfrm>
          <a:prstGeom prst="rect">
            <a:avLst/>
          </a:prstGeom>
        </p:spPr>
      </p:pic>
    </p:spTree>
    <p:extLst>
      <p:ext uri="{BB962C8B-B14F-4D97-AF65-F5344CB8AC3E}">
        <p14:creationId xmlns:p14="http://schemas.microsoft.com/office/powerpoint/2010/main" val="28943631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p:cNvSpPr>
            <a:spLocks noGrp="1"/>
          </p:cNvSpPr>
          <p:nvPr>
            <p:ph type="title"/>
          </p:nvPr>
        </p:nvSpPr>
        <p:spPr>
          <a:xfrm>
            <a:off x="2342388" y="405386"/>
            <a:ext cx="10515600" cy="1325563"/>
          </a:xfrm>
        </p:spPr>
        <p:txBody>
          <a:bodyPr>
            <a:normAutofit fontScale="90000"/>
          </a:bodyPr>
          <a:lstStyle/>
          <a:p>
            <a:r>
              <a:rPr lang="nl-NL" sz="5400" dirty="0">
                <a:latin typeface="Trebuchet MS" panose="020B0603020202020204" pitchFamily="34" charset="0"/>
              </a:rPr>
              <a:t>Gemeentelijke bijdrage VRZ 2026</a:t>
            </a:r>
          </a:p>
        </p:txBody>
      </p:sp>
      <p:sp>
        <p:nvSpPr>
          <p:cNvPr id="16"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onnsiteX0" fmla="*/ 0 w 10853928"/>
              <a:gd name="connsiteY0" fmla="*/ 0 h 18288"/>
              <a:gd name="connsiteX1" fmla="*/ 461292 w 10853928"/>
              <a:gd name="connsiteY1" fmla="*/ 0 h 18288"/>
              <a:gd name="connsiteX2" fmla="*/ 1139662 w 10853928"/>
              <a:gd name="connsiteY2" fmla="*/ 0 h 18288"/>
              <a:gd name="connsiteX3" fmla="*/ 1926572 w 10853928"/>
              <a:gd name="connsiteY3" fmla="*/ 0 h 18288"/>
              <a:gd name="connsiteX4" fmla="*/ 2279325 w 10853928"/>
              <a:gd name="connsiteY4" fmla="*/ 0 h 18288"/>
              <a:gd name="connsiteX5" fmla="*/ 2632078 w 10853928"/>
              <a:gd name="connsiteY5" fmla="*/ 0 h 18288"/>
              <a:gd name="connsiteX6" fmla="*/ 3527527 w 10853928"/>
              <a:gd name="connsiteY6" fmla="*/ 0 h 18288"/>
              <a:gd name="connsiteX7" fmla="*/ 4205897 w 10853928"/>
              <a:gd name="connsiteY7" fmla="*/ 0 h 18288"/>
              <a:gd name="connsiteX8" fmla="*/ 4558650 w 10853928"/>
              <a:gd name="connsiteY8" fmla="*/ 0 h 18288"/>
              <a:gd name="connsiteX9" fmla="*/ 5237020 w 10853928"/>
              <a:gd name="connsiteY9" fmla="*/ 0 h 18288"/>
              <a:gd name="connsiteX10" fmla="*/ 6132469 w 10853928"/>
              <a:gd name="connsiteY10" fmla="*/ 0 h 18288"/>
              <a:gd name="connsiteX11" fmla="*/ 6702301 w 10853928"/>
              <a:gd name="connsiteY11" fmla="*/ 0 h 18288"/>
              <a:gd name="connsiteX12" fmla="*/ 7272132 w 10853928"/>
              <a:gd name="connsiteY12" fmla="*/ 0 h 18288"/>
              <a:gd name="connsiteX13" fmla="*/ 7950502 w 10853928"/>
              <a:gd name="connsiteY13" fmla="*/ 0 h 18288"/>
              <a:gd name="connsiteX14" fmla="*/ 8737412 w 10853928"/>
              <a:gd name="connsiteY14" fmla="*/ 0 h 18288"/>
              <a:gd name="connsiteX15" fmla="*/ 9524322 w 10853928"/>
              <a:gd name="connsiteY15" fmla="*/ 0 h 18288"/>
              <a:gd name="connsiteX16" fmla="*/ 10853928 w 10853928"/>
              <a:gd name="connsiteY16" fmla="*/ 0 h 18288"/>
              <a:gd name="connsiteX17" fmla="*/ 10853928 w 10853928"/>
              <a:gd name="connsiteY17" fmla="*/ 18288 h 18288"/>
              <a:gd name="connsiteX18" fmla="*/ 10392636 w 10853928"/>
              <a:gd name="connsiteY18" fmla="*/ 18288 h 18288"/>
              <a:gd name="connsiteX19" fmla="*/ 9497187 w 10853928"/>
              <a:gd name="connsiteY19" fmla="*/ 18288 h 18288"/>
              <a:gd name="connsiteX20" fmla="*/ 8818817 w 10853928"/>
              <a:gd name="connsiteY20" fmla="*/ 18288 h 18288"/>
              <a:gd name="connsiteX21" fmla="*/ 8466064 w 10853928"/>
              <a:gd name="connsiteY21" fmla="*/ 18288 h 18288"/>
              <a:gd name="connsiteX22" fmla="*/ 7787693 w 10853928"/>
              <a:gd name="connsiteY22" fmla="*/ 18288 h 18288"/>
              <a:gd name="connsiteX23" fmla="*/ 7217862 w 10853928"/>
              <a:gd name="connsiteY23" fmla="*/ 18288 h 18288"/>
              <a:gd name="connsiteX24" fmla="*/ 6648031 w 10853928"/>
              <a:gd name="connsiteY24" fmla="*/ 18288 h 18288"/>
              <a:gd name="connsiteX25" fmla="*/ 6078200 w 10853928"/>
              <a:gd name="connsiteY25" fmla="*/ 18288 h 18288"/>
              <a:gd name="connsiteX26" fmla="*/ 5508368 w 10853928"/>
              <a:gd name="connsiteY26" fmla="*/ 18288 h 18288"/>
              <a:gd name="connsiteX27" fmla="*/ 4721459 w 10853928"/>
              <a:gd name="connsiteY27" fmla="*/ 18288 h 18288"/>
              <a:gd name="connsiteX28" fmla="*/ 4043088 w 10853928"/>
              <a:gd name="connsiteY28" fmla="*/ 18288 h 18288"/>
              <a:gd name="connsiteX29" fmla="*/ 3690336 w 10853928"/>
              <a:gd name="connsiteY29" fmla="*/ 18288 h 18288"/>
              <a:gd name="connsiteX30" fmla="*/ 3120504 w 10853928"/>
              <a:gd name="connsiteY30" fmla="*/ 18288 h 18288"/>
              <a:gd name="connsiteX31" fmla="*/ 2333595 w 10853928"/>
              <a:gd name="connsiteY31" fmla="*/ 18288 h 18288"/>
              <a:gd name="connsiteX32" fmla="*/ 1872303 w 10853928"/>
              <a:gd name="connsiteY32" fmla="*/ 18288 h 18288"/>
              <a:gd name="connsiteX33" fmla="*/ 976854 w 10853928"/>
              <a:gd name="connsiteY33" fmla="*/ 18288 h 18288"/>
              <a:gd name="connsiteX34" fmla="*/ 0 w 10853928"/>
              <a:gd name="connsiteY34" fmla="*/ 18288 h 18288"/>
              <a:gd name="connsiteX35" fmla="*/ 0 w 10853928"/>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ijdelijke aanduiding voor inhoud 2"/>
          <p:cNvSpPr>
            <a:spLocks noGrp="1"/>
          </p:cNvSpPr>
          <p:nvPr>
            <p:ph idx="1"/>
          </p:nvPr>
        </p:nvSpPr>
        <p:spPr>
          <a:xfrm>
            <a:off x="838200" y="1929384"/>
            <a:ext cx="10515600" cy="4251960"/>
          </a:xfrm>
        </p:spPr>
        <p:txBody>
          <a:bodyPr vert="horz" lIns="91440" tIns="45720" rIns="91440" bIns="45720" rtlCol="0">
            <a:normAutofit fontScale="47500" lnSpcReduction="20000"/>
          </a:bodyPr>
          <a:lstStyle/>
          <a:p>
            <a:pPr marL="0" indent="0">
              <a:buNone/>
            </a:pPr>
            <a:r>
              <a:rPr lang="nl-NL" sz="4600" u="sng" dirty="0">
                <a:latin typeface="Trebuchet MS" panose="020B0603020202020204" pitchFamily="34" charset="0"/>
                <a:cs typeface="Calibri"/>
              </a:rPr>
              <a:t>Bijdrage:</a:t>
            </a:r>
          </a:p>
          <a:p>
            <a:pPr marL="0" indent="0">
              <a:buNone/>
            </a:pPr>
            <a:r>
              <a:rPr lang="nl-NL" sz="3300" dirty="0">
                <a:latin typeface="Trebuchet MS" panose="020B0603020202020204" pitchFamily="34" charset="0"/>
                <a:cs typeface="Calibri"/>
              </a:rPr>
              <a:t>Gevraagde bijdrage Goes: VZG bij VRZ</a:t>
            </a:r>
            <a:r>
              <a:rPr lang="nl-NL" sz="3300" dirty="0">
                <a:latin typeface="Trebuchet MS" panose="020B0603020202020204" pitchFamily="34" charset="0"/>
                <a:cs typeface="Calibri"/>
                <a:sym typeface="Wingdings" panose="05000000000000000000" pitchFamily="2" charset="2"/>
              </a:rPr>
              <a:t>: € 3.361.346</a:t>
            </a:r>
          </a:p>
          <a:p>
            <a:pPr marL="0" indent="0">
              <a:buNone/>
            </a:pPr>
            <a:r>
              <a:rPr lang="nl-NL" sz="3300" dirty="0">
                <a:latin typeface="Trebuchet MS" panose="020B0603020202020204" pitchFamily="34" charset="0"/>
                <a:cs typeface="Calibri"/>
                <a:sym typeface="Wingdings" panose="05000000000000000000" pitchFamily="2" charset="2"/>
              </a:rPr>
              <a:t>Gevraagde bijdrage Goes: VZG </a:t>
            </a:r>
            <a:r>
              <a:rPr lang="nl-NL" sz="3300">
                <a:latin typeface="Trebuchet MS" panose="020B0603020202020204" pitchFamily="34" charset="0"/>
                <a:cs typeface="Calibri"/>
                <a:sym typeface="Wingdings" panose="05000000000000000000" pitchFamily="2" charset="2"/>
              </a:rPr>
              <a:t>bij gemeenten: </a:t>
            </a:r>
            <a:r>
              <a:rPr lang="nl-NL" sz="3300" dirty="0">
                <a:latin typeface="Trebuchet MS" panose="020B0603020202020204" pitchFamily="34" charset="0"/>
                <a:cs typeface="Calibri"/>
                <a:sym typeface="Wingdings" panose="05000000000000000000" pitchFamily="2" charset="2"/>
              </a:rPr>
              <a:t>€ 3.506.973</a:t>
            </a:r>
          </a:p>
          <a:p>
            <a:pPr marL="0" indent="0">
              <a:buNone/>
            </a:pPr>
            <a:r>
              <a:rPr lang="nl-NL" sz="3300" dirty="0">
                <a:latin typeface="Trebuchet MS" panose="020B0603020202020204" pitchFamily="34" charset="0"/>
                <a:cs typeface="Calibri"/>
                <a:sym typeface="Wingdings" panose="05000000000000000000" pitchFamily="2" charset="2"/>
              </a:rPr>
              <a:t>Verschil voor Goes: € 145.627</a:t>
            </a:r>
          </a:p>
          <a:p>
            <a:pPr marL="0" indent="0">
              <a:buNone/>
            </a:pPr>
            <a:r>
              <a:rPr lang="nl-NL" sz="3300" dirty="0">
                <a:latin typeface="Trebuchet MS" panose="020B0603020202020204" pitchFamily="34" charset="0"/>
                <a:cs typeface="Calibri"/>
                <a:sym typeface="Wingdings" panose="05000000000000000000" pitchFamily="2" charset="2"/>
              </a:rPr>
              <a:t>Begroting 2025 € 3.383.119 (na 1</a:t>
            </a:r>
            <a:r>
              <a:rPr lang="nl-NL" sz="3300" baseline="30000" dirty="0">
                <a:latin typeface="Trebuchet MS" panose="020B0603020202020204" pitchFamily="34" charset="0"/>
                <a:cs typeface="Calibri"/>
                <a:sym typeface="Wingdings" panose="05000000000000000000" pitchFamily="2" charset="2"/>
              </a:rPr>
              <a:t>e</a:t>
            </a:r>
            <a:r>
              <a:rPr lang="nl-NL" sz="3300" dirty="0">
                <a:latin typeface="Trebuchet MS" panose="020B0603020202020204" pitchFamily="34" charset="0"/>
                <a:cs typeface="Calibri"/>
                <a:sym typeface="Wingdings" panose="05000000000000000000" pitchFamily="2" charset="2"/>
              </a:rPr>
              <a:t> BW € 3.422.585)</a:t>
            </a:r>
          </a:p>
          <a:p>
            <a:pPr marL="0" indent="0">
              <a:buNone/>
            </a:pPr>
            <a:endParaRPr lang="nl-NL" sz="2200" dirty="0">
              <a:latin typeface="Trebuchet MS" panose="020B0603020202020204" pitchFamily="34" charset="0"/>
              <a:cs typeface="Calibri"/>
            </a:endParaRPr>
          </a:p>
          <a:p>
            <a:pPr marL="0" indent="0">
              <a:buNone/>
            </a:pPr>
            <a:r>
              <a:rPr lang="nl-NL" sz="4000" u="sng" dirty="0">
                <a:latin typeface="Trebuchet MS" panose="020B0603020202020204" pitchFamily="34" charset="0"/>
                <a:cs typeface="Calibri"/>
              </a:rPr>
              <a:t>Risico:</a:t>
            </a:r>
          </a:p>
          <a:p>
            <a:pPr marL="0" indent="0">
              <a:buNone/>
            </a:pPr>
            <a:r>
              <a:rPr lang="nl-NL" sz="3300" dirty="0">
                <a:latin typeface="Trebuchet MS" panose="020B0603020202020204" pitchFamily="34" charset="0"/>
                <a:cs typeface="Calibri"/>
              </a:rPr>
              <a:t>Weerstandscapaciteit </a:t>
            </a:r>
            <a:r>
              <a:rPr lang="nl-NL" sz="3300" dirty="0">
                <a:latin typeface="Trebuchet MS" panose="020B0603020202020204" pitchFamily="34" charset="0"/>
                <a:cs typeface="Calibri"/>
                <a:sym typeface="Wingdings" panose="05000000000000000000" pitchFamily="2" charset="2"/>
              </a:rPr>
              <a:t> algemene reserve ruim onvoldoende</a:t>
            </a:r>
          </a:p>
          <a:p>
            <a:pPr marL="0" indent="0">
              <a:buNone/>
            </a:pPr>
            <a:r>
              <a:rPr lang="nl-NL" sz="3300" dirty="0">
                <a:latin typeface="Trebuchet MS" panose="020B0603020202020204" pitchFamily="34" charset="0"/>
                <a:cs typeface="Calibri"/>
                <a:sym typeface="Wingdings" panose="05000000000000000000" pitchFamily="2" charset="2"/>
              </a:rPr>
              <a:t>Oplopende kapitaallasten  opgenomen in zienswijze om duidelijkheid te geven</a:t>
            </a:r>
          </a:p>
          <a:p>
            <a:pPr marL="0" indent="0">
              <a:buNone/>
            </a:pPr>
            <a:r>
              <a:rPr lang="nl-NL" sz="3300" dirty="0">
                <a:latin typeface="Trebuchet MS" panose="020B0603020202020204" pitchFamily="34" charset="0"/>
                <a:cs typeface="Calibri"/>
                <a:sym typeface="Wingdings" panose="05000000000000000000" pitchFamily="2" charset="2"/>
              </a:rPr>
              <a:t>Korten op BDUR</a:t>
            </a:r>
          </a:p>
          <a:p>
            <a:pPr marL="0" indent="0">
              <a:buNone/>
            </a:pPr>
            <a:endParaRPr lang="nl-NL" sz="2200" dirty="0">
              <a:latin typeface="Trebuchet MS" panose="020B0603020202020204" pitchFamily="34" charset="0"/>
              <a:cs typeface="Calibri"/>
            </a:endParaRPr>
          </a:p>
          <a:p>
            <a:pPr marL="0" indent="0">
              <a:buNone/>
            </a:pPr>
            <a:r>
              <a:rPr lang="nl-NL" sz="4000" u="sng" dirty="0">
                <a:latin typeface="Trebuchet MS" panose="020B0603020202020204" pitchFamily="34" charset="0"/>
                <a:cs typeface="Calibri"/>
              </a:rPr>
              <a:t>Advies:</a:t>
            </a:r>
          </a:p>
          <a:p>
            <a:pPr marL="0" indent="0">
              <a:buNone/>
            </a:pPr>
            <a:r>
              <a:rPr lang="nl-NL" sz="3400" dirty="0">
                <a:latin typeface="Trebuchet MS" panose="020B0603020202020204" pitchFamily="34" charset="0"/>
                <a:cs typeface="Calibri"/>
              </a:rPr>
              <a:t>Advies begeleidingscommissie (ACF en BAO), samenstellingscommissie en college:</a:t>
            </a:r>
          </a:p>
          <a:p>
            <a:pPr marL="0" indent="0">
              <a:buNone/>
            </a:pPr>
            <a:r>
              <a:rPr lang="nl-NL" sz="3400" i="1" dirty="0">
                <a:latin typeface="Trebuchet MS" panose="020B0603020202020204" pitchFamily="34" charset="0"/>
                <a:cs typeface="Calibri"/>
              </a:rPr>
              <a:t>Negatieve zienswijze</a:t>
            </a:r>
            <a:endParaRPr lang="nl-NL" sz="3400" dirty="0">
              <a:latin typeface="Trebuchet MS" panose="020B0603020202020204" pitchFamily="34" charset="0"/>
              <a:cs typeface="Calibri"/>
            </a:endParaRPr>
          </a:p>
          <a:p>
            <a:endParaRPr lang="nl-NL" sz="2200" dirty="0">
              <a:latin typeface="Trebuchet MS" panose="020B0603020202020204" pitchFamily="34" charset="0"/>
              <a:cs typeface="Calibri"/>
            </a:endParaRPr>
          </a:p>
          <a:p>
            <a:endParaRPr lang="nl-NL" sz="2200" dirty="0">
              <a:cs typeface="Calibri"/>
            </a:endParaRPr>
          </a:p>
          <a:p>
            <a:pPr marL="0" indent="0">
              <a:buNone/>
            </a:pPr>
            <a:endParaRPr lang="nl-NL" sz="2200" dirty="0">
              <a:cs typeface="Calibri"/>
            </a:endParaRPr>
          </a:p>
          <a:p>
            <a:endParaRPr lang="nl-NL" sz="2200" dirty="0">
              <a:cs typeface="Calibri"/>
            </a:endParaRPr>
          </a:p>
          <a:p>
            <a:pPr marL="0" indent="0">
              <a:buNone/>
            </a:pPr>
            <a:endParaRPr lang="nl-NL" sz="2200" dirty="0">
              <a:cs typeface="Calibri"/>
            </a:endParaRPr>
          </a:p>
        </p:txBody>
      </p:sp>
      <p:pic>
        <p:nvPicPr>
          <p:cNvPr id="9" name="Picture 4">
            <a:extLst>
              <a:ext uri="{FF2B5EF4-FFF2-40B4-BE49-F238E27FC236}">
                <a16:creationId xmlns:a16="http://schemas.microsoft.com/office/drawing/2014/main" id="{C43A4E79-E14A-1C87-0B0B-CBD3C335381E}"/>
              </a:ext>
            </a:extLst>
          </p:cNvPr>
          <p:cNvPicPr>
            <a:picLocks noChangeAspect="1"/>
          </p:cNvPicPr>
          <p:nvPr/>
        </p:nvPicPr>
        <p:blipFill>
          <a:blip r:embed="rId3"/>
          <a:srcRect/>
          <a:stretch>
            <a:fillRect/>
          </a:stretch>
        </p:blipFill>
        <p:spPr>
          <a:xfrm>
            <a:off x="222922" y="405386"/>
            <a:ext cx="2121391" cy="819387"/>
          </a:xfrm>
          <a:prstGeom prst="rect">
            <a:avLst/>
          </a:prstGeom>
        </p:spPr>
      </p:pic>
    </p:spTree>
    <p:extLst>
      <p:ext uri="{BB962C8B-B14F-4D97-AF65-F5344CB8AC3E}">
        <p14:creationId xmlns:p14="http://schemas.microsoft.com/office/powerpoint/2010/main" val="39756051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3B560B-A21F-99D8-FBBF-914634B211A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988B2B6-7F2C-48FC-C2D1-75C1BC3D4856}"/>
              </a:ext>
            </a:extLst>
          </p:cNvPr>
          <p:cNvSpPr>
            <a:spLocks noGrp="1"/>
          </p:cNvSpPr>
          <p:nvPr>
            <p:ph type="title"/>
          </p:nvPr>
        </p:nvSpPr>
        <p:spPr/>
        <p:txBody>
          <a:bodyPr/>
          <a:lstStyle/>
          <a:p>
            <a:r>
              <a:rPr lang="nl-NL" dirty="0"/>
              <a:t>GR De </a:t>
            </a:r>
            <a:r>
              <a:rPr lang="nl-NL" dirty="0" err="1"/>
              <a:t>Betho</a:t>
            </a:r>
            <a:endParaRPr lang="nl-NL" dirty="0"/>
          </a:p>
        </p:txBody>
      </p:sp>
      <p:sp>
        <p:nvSpPr>
          <p:cNvPr id="3" name="Tijdelijke aanduiding voor inhoud 2">
            <a:extLst>
              <a:ext uri="{FF2B5EF4-FFF2-40B4-BE49-F238E27FC236}">
                <a16:creationId xmlns:a16="http://schemas.microsoft.com/office/drawing/2014/main" id="{D3EB3497-DE50-4EBB-D40F-99195351B9E4}"/>
              </a:ext>
            </a:extLst>
          </p:cNvPr>
          <p:cNvSpPr>
            <a:spLocks noGrp="1"/>
          </p:cNvSpPr>
          <p:nvPr>
            <p:ph idx="1"/>
          </p:nvPr>
        </p:nvSpPr>
        <p:spPr/>
        <p:txBody>
          <a:bodyPr>
            <a:normAutofit/>
          </a:bodyPr>
          <a:lstStyle/>
          <a:p>
            <a:pPr marL="0" indent="0">
              <a:buNone/>
            </a:pPr>
            <a:r>
              <a:rPr lang="nl-NL" b="1" dirty="0"/>
              <a:t>Voorstel bestemming resultaat:</a:t>
            </a:r>
          </a:p>
          <a:p>
            <a:pPr marL="0" indent="0">
              <a:buNone/>
            </a:pPr>
            <a:r>
              <a:rPr lang="nl-NL" b="1" dirty="0"/>
              <a:t> </a:t>
            </a:r>
          </a:p>
          <a:p>
            <a:pPr marL="0" indent="0">
              <a:buNone/>
            </a:pPr>
            <a:endParaRPr lang="nl-NL" b="1" dirty="0"/>
          </a:p>
          <a:p>
            <a:pPr marL="0" indent="0">
              <a:buNone/>
            </a:pPr>
            <a:endParaRPr lang="nl-NL" b="1" dirty="0"/>
          </a:p>
          <a:p>
            <a:pPr marL="0" indent="0">
              <a:buNone/>
            </a:pPr>
            <a:endParaRPr lang="nl-NL" b="1" dirty="0"/>
          </a:p>
          <a:p>
            <a:pPr marL="0" indent="0">
              <a:buNone/>
            </a:pPr>
            <a:r>
              <a:rPr lang="nl-NL" b="1" dirty="0"/>
              <a:t>Advies college: </a:t>
            </a:r>
            <a:r>
              <a:rPr lang="nl-NL" sz="2400" dirty="0"/>
              <a:t>Een </a:t>
            </a:r>
            <a:r>
              <a:rPr lang="nl-NL" sz="2400" kern="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positieve zienswijze naar voren te brengen over de bestemming van het positieve resultaat met als aandachtspunt om de onderhoudslasten op basis van het </a:t>
            </a:r>
            <a:r>
              <a:rPr lang="nl-NL" sz="2400" kern="0" dirty="0" err="1">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meerjarenonderhoudsplan</a:t>
            </a:r>
            <a:r>
              <a:rPr lang="nl-NL" sz="2400" kern="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 de komende jaren op te nemen als jaarlijkse dotatie in de begroting. </a:t>
            </a:r>
            <a:endParaRPr lang="nl-NL" sz="2400" dirty="0"/>
          </a:p>
          <a:p>
            <a:pPr marL="0" indent="0">
              <a:buNone/>
            </a:pPr>
            <a:endParaRPr lang="nl-NL" dirty="0"/>
          </a:p>
          <a:p>
            <a:pPr marL="0" indent="0">
              <a:buNone/>
            </a:pPr>
            <a:endParaRPr lang="nl-NL" dirty="0"/>
          </a:p>
          <a:p>
            <a:pPr marL="0" indent="0">
              <a:buNone/>
            </a:pPr>
            <a:endParaRPr lang="nl-NL" dirty="0"/>
          </a:p>
        </p:txBody>
      </p:sp>
      <p:sp>
        <p:nvSpPr>
          <p:cNvPr id="5" name="Rectangle 1">
            <a:extLst>
              <a:ext uri="{FF2B5EF4-FFF2-40B4-BE49-F238E27FC236}">
                <a16:creationId xmlns:a16="http://schemas.microsoft.com/office/drawing/2014/main" id="{CB1454A6-7553-3A11-69CF-DEC23A503242}"/>
              </a:ext>
            </a:extLst>
          </p:cNvPr>
          <p:cNvSpPr>
            <a:spLocks noChangeArrowheads="1"/>
          </p:cNvSpPr>
          <p:nvPr/>
        </p:nvSpPr>
        <p:spPr bwMode="auto">
          <a:xfrm>
            <a:off x="5143500" y="387191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nl-NL" altLang="nl-NL" sz="1800" b="0" i="0" u="none" strike="noStrike" kern="1200" cap="none" spc="0" normalizeH="0" baseline="0" noProof="0">
                <a:ln>
                  <a:noFill/>
                </a:ln>
                <a:solidFill>
                  <a:prstClr val="black"/>
                </a:solidFill>
                <a:effectLst/>
                <a:uLnTx/>
                <a:uFillTx/>
                <a:latin typeface="Arial" panose="020B0604020202020204" pitchFamily="34" charset="0"/>
                <a:ea typeface="+mn-ea"/>
                <a:cs typeface="+mn-cs"/>
              </a:rPr>
            </a:br>
            <a:endParaRPr kumimoji="0" lang="nl-NL" altLang="nl-NL"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4" name="Tabel 3">
            <a:extLst>
              <a:ext uri="{FF2B5EF4-FFF2-40B4-BE49-F238E27FC236}">
                <a16:creationId xmlns:a16="http://schemas.microsoft.com/office/drawing/2014/main" id="{08B4A8F3-73E9-EB92-88A1-6513ABBE2CD8}"/>
              </a:ext>
            </a:extLst>
          </p:cNvPr>
          <p:cNvGraphicFramePr>
            <a:graphicFrameLocks noGrp="1"/>
          </p:cNvGraphicFramePr>
          <p:nvPr/>
        </p:nvGraphicFramePr>
        <p:xfrm>
          <a:off x="838198" y="2234086"/>
          <a:ext cx="11013376" cy="1898512"/>
        </p:xfrm>
        <a:graphic>
          <a:graphicData uri="http://schemas.openxmlformats.org/drawingml/2006/table">
            <a:tbl>
              <a:tblPr firstRow="1" firstCol="1" bandRow="1">
                <a:tableStyleId>{5C22544A-7EE6-4342-B048-85BDC9FD1C3A}</a:tableStyleId>
              </a:tblPr>
              <a:tblGrid>
                <a:gridCol w="331378">
                  <a:extLst>
                    <a:ext uri="{9D8B030D-6E8A-4147-A177-3AD203B41FA5}">
                      <a16:colId xmlns:a16="http://schemas.microsoft.com/office/drawing/2014/main" val="3013003887"/>
                    </a:ext>
                  </a:extLst>
                </a:gridCol>
                <a:gridCol w="4127654">
                  <a:extLst>
                    <a:ext uri="{9D8B030D-6E8A-4147-A177-3AD203B41FA5}">
                      <a16:colId xmlns:a16="http://schemas.microsoft.com/office/drawing/2014/main" val="1361749193"/>
                    </a:ext>
                  </a:extLst>
                </a:gridCol>
                <a:gridCol w="1116136">
                  <a:extLst>
                    <a:ext uri="{9D8B030D-6E8A-4147-A177-3AD203B41FA5}">
                      <a16:colId xmlns:a16="http://schemas.microsoft.com/office/drawing/2014/main" val="2403193102"/>
                    </a:ext>
                  </a:extLst>
                </a:gridCol>
                <a:gridCol w="5438208">
                  <a:extLst>
                    <a:ext uri="{9D8B030D-6E8A-4147-A177-3AD203B41FA5}">
                      <a16:colId xmlns:a16="http://schemas.microsoft.com/office/drawing/2014/main" val="232999037"/>
                    </a:ext>
                  </a:extLst>
                </a:gridCol>
              </a:tblGrid>
              <a:tr h="218186">
                <a:tc>
                  <a:txBody>
                    <a:bodyPr/>
                    <a:lstStyle/>
                    <a:p>
                      <a:pPr>
                        <a:lnSpc>
                          <a:spcPct val="107000"/>
                        </a:lnSpc>
                        <a:spcAft>
                          <a:spcPts val="800"/>
                        </a:spcAft>
                        <a:buNone/>
                      </a:pPr>
                      <a:r>
                        <a:rPr lang="nl-NL" sz="1100">
                          <a:effectLst/>
                        </a:rPr>
                        <a:t> </a:t>
                      </a:r>
                      <a:endParaRPr lang="nl-NL" sz="1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pPr>
                      <a:r>
                        <a:rPr lang="nl-NL" sz="1100">
                          <a:effectLst/>
                        </a:rPr>
                        <a:t>Voorstel</a:t>
                      </a:r>
                      <a:endParaRPr lang="nl-NL" sz="1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pPr>
                      <a:r>
                        <a:rPr lang="nl-NL" sz="1100">
                          <a:effectLst/>
                        </a:rPr>
                        <a:t>Bedrag</a:t>
                      </a:r>
                      <a:endParaRPr lang="nl-NL" sz="1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pPr>
                      <a:r>
                        <a:rPr lang="nl-NL" sz="1100" dirty="0">
                          <a:effectLst/>
                        </a:rPr>
                        <a:t>Toelichting</a:t>
                      </a:r>
                      <a:endParaRPr lang="nl-NL" sz="1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0851003"/>
                  </a:ext>
                </a:extLst>
              </a:tr>
              <a:tr h="444630">
                <a:tc>
                  <a:txBody>
                    <a:bodyPr/>
                    <a:lstStyle/>
                    <a:p>
                      <a:pPr>
                        <a:lnSpc>
                          <a:spcPct val="107000"/>
                        </a:lnSpc>
                        <a:spcAft>
                          <a:spcPts val="800"/>
                        </a:spcAft>
                        <a:buNone/>
                      </a:pPr>
                      <a:r>
                        <a:rPr lang="nl-NL" sz="1100">
                          <a:effectLst/>
                        </a:rPr>
                        <a:t>1.</a:t>
                      </a:r>
                      <a:endParaRPr lang="nl-NL" sz="1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pPr>
                      <a:r>
                        <a:rPr lang="nl-NL" sz="1100">
                          <a:effectLst/>
                        </a:rPr>
                        <a:t>Dotatie bestemmingsreserve Participatiewet</a:t>
                      </a:r>
                      <a:endParaRPr lang="nl-NL" sz="1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pPr>
                      <a:r>
                        <a:rPr lang="nl-NL" sz="1100" dirty="0">
                          <a:effectLst/>
                        </a:rPr>
                        <a:t>€438.000</a:t>
                      </a:r>
                      <a:endParaRPr lang="nl-NL" sz="1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pPr>
                      <a:r>
                        <a:rPr lang="nl-NL" sz="1100" dirty="0">
                          <a:effectLst/>
                        </a:rPr>
                        <a:t>Betreft via de bijdrage WSW-uitkering extra middelen voor ontwikkeling sociale infrastructuur.</a:t>
                      </a:r>
                      <a:endParaRPr lang="nl-NL" sz="1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201516982"/>
                  </a:ext>
                </a:extLst>
              </a:tr>
              <a:tr h="572880">
                <a:tc>
                  <a:txBody>
                    <a:bodyPr/>
                    <a:lstStyle/>
                    <a:p>
                      <a:pPr>
                        <a:lnSpc>
                          <a:spcPct val="107000"/>
                        </a:lnSpc>
                        <a:spcAft>
                          <a:spcPts val="800"/>
                        </a:spcAft>
                        <a:buNone/>
                      </a:pPr>
                      <a:r>
                        <a:rPr lang="nl-NL" sz="1100">
                          <a:effectLst/>
                        </a:rPr>
                        <a:t>2.</a:t>
                      </a:r>
                      <a:endParaRPr lang="nl-NL" sz="1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pPr>
                      <a:r>
                        <a:rPr lang="nl-NL" sz="1100">
                          <a:effectLst/>
                        </a:rPr>
                        <a:t>Dotatie bestemmingsreserve Onderhoud Gebouwen:</a:t>
                      </a:r>
                      <a:endParaRPr lang="nl-NL" sz="1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pPr>
                      <a:r>
                        <a:rPr lang="nl-NL" sz="1100">
                          <a:effectLst/>
                        </a:rPr>
                        <a:t>€1.151.000</a:t>
                      </a:r>
                    </a:p>
                    <a:p>
                      <a:pPr>
                        <a:lnSpc>
                          <a:spcPct val="107000"/>
                        </a:lnSpc>
                        <a:spcAft>
                          <a:spcPts val="800"/>
                        </a:spcAft>
                        <a:buNone/>
                      </a:pPr>
                      <a:r>
                        <a:rPr lang="nl-NL" sz="1100">
                          <a:effectLst/>
                        </a:rPr>
                        <a:t> </a:t>
                      </a:r>
                      <a:endParaRPr lang="nl-NL" sz="1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pPr>
                      <a:r>
                        <a:rPr lang="nl-NL" sz="1100">
                          <a:effectLst/>
                        </a:rPr>
                        <a:t>Dit betreft de afdekking van de onderhoudskosten voor de komende 10 jaar van de gebouwen Klein Frankrijk 2 en 3.</a:t>
                      </a:r>
                      <a:endParaRPr lang="nl-NL" sz="1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01974869"/>
                  </a:ext>
                </a:extLst>
              </a:tr>
              <a:tr h="444630">
                <a:tc>
                  <a:txBody>
                    <a:bodyPr/>
                    <a:lstStyle/>
                    <a:p>
                      <a:pPr>
                        <a:lnSpc>
                          <a:spcPct val="107000"/>
                        </a:lnSpc>
                        <a:spcAft>
                          <a:spcPts val="800"/>
                        </a:spcAft>
                        <a:buNone/>
                      </a:pPr>
                      <a:r>
                        <a:rPr lang="nl-NL" sz="1100">
                          <a:effectLst/>
                        </a:rPr>
                        <a:t>3.</a:t>
                      </a:r>
                      <a:endParaRPr lang="nl-NL" sz="1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pPr>
                      <a:r>
                        <a:rPr lang="nl-NL" sz="1100" dirty="0">
                          <a:effectLst/>
                        </a:rPr>
                        <a:t>Terug storting gemeenten</a:t>
                      </a:r>
                      <a:endParaRPr lang="nl-NL" sz="1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pPr>
                      <a:r>
                        <a:rPr lang="nl-NL" sz="1100">
                          <a:effectLst/>
                        </a:rPr>
                        <a:t>€405.000</a:t>
                      </a:r>
                      <a:endParaRPr lang="nl-NL" sz="1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pPr>
                      <a:r>
                        <a:rPr lang="nl-NL" sz="1100">
                          <a:effectLst/>
                        </a:rPr>
                        <a:t>Dit betref het begroot resultaat 2024 minus extra toegezegde middelen bestuur voor Re-integratie/arbeidsparticipatie.</a:t>
                      </a:r>
                      <a:endParaRPr lang="nl-NL" sz="1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97900649"/>
                  </a:ext>
                </a:extLst>
              </a:tr>
              <a:tr h="218186">
                <a:tc>
                  <a:txBody>
                    <a:bodyPr/>
                    <a:lstStyle/>
                    <a:p>
                      <a:pPr>
                        <a:lnSpc>
                          <a:spcPct val="107000"/>
                        </a:lnSpc>
                        <a:spcAft>
                          <a:spcPts val="800"/>
                        </a:spcAft>
                        <a:buNone/>
                      </a:pPr>
                      <a:r>
                        <a:rPr lang="nl-NL" sz="1100">
                          <a:effectLst/>
                        </a:rPr>
                        <a:t>4.</a:t>
                      </a:r>
                      <a:endParaRPr lang="nl-NL" sz="1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pPr>
                      <a:r>
                        <a:rPr lang="nl-NL" sz="1100">
                          <a:effectLst/>
                        </a:rPr>
                        <a:t>Aanvulling 5% algemene reserve</a:t>
                      </a:r>
                      <a:endParaRPr lang="nl-NL" sz="1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pPr>
                      <a:r>
                        <a:rPr lang="nl-NL" sz="1100">
                          <a:effectLst/>
                        </a:rPr>
                        <a:t>€105.000</a:t>
                      </a:r>
                      <a:endParaRPr lang="nl-NL" sz="1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a:lnSpc>
                          <a:spcPct val="107000"/>
                        </a:lnSpc>
                        <a:spcAft>
                          <a:spcPts val="800"/>
                        </a:spcAft>
                        <a:buNone/>
                      </a:pPr>
                      <a:r>
                        <a:rPr lang="nl-NL" sz="1100" dirty="0">
                          <a:effectLst/>
                        </a:rPr>
                        <a:t>Dit betreft de aanvulling tot 5 % norm VZG-richtlijn.</a:t>
                      </a:r>
                      <a:endParaRPr lang="nl-NL" sz="1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6337633"/>
                  </a:ext>
                </a:extLst>
              </a:tr>
            </a:tbl>
          </a:graphicData>
        </a:graphic>
      </p:graphicFrame>
    </p:spTree>
    <p:extLst>
      <p:ext uri="{BB962C8B-B14F-4D97-AF65-F5344CB8AC3E}">
        <p14:creationId xmlns:p14="http://schemas.microsoft.com/office/powerpoint/2010/main" val="38815061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645B85-B346-FD52-6395-461A53603857}"/>
              </a:ext>
            </a:extLst>
          </p:cNvPr>
          <p:cNvSpPr>
            <a:spLocks noGrp="1"/>
          </p:cNvSpPr>
          <p:nvPr>
            <p:ph type="title"/>
          </p:nvPr>
        </p:nvSpPr>
        <p:spPr/>
        <p:txBody>
          <a:bodyPr/>
          <a:lstStyle/>
          <a:p>
            <a:r>
              <a:rPr lang="nl-NL" dirty="0"/>
              <a:t>GR De </a:t>
            </a:r>
            <a:r>
              <a:rPr lang="nl-NL" dirty="0" err="1"/>
              <a:t>Betho</a:t>
            </a:r>
            <a:endParaRPr lang="nl-NL" dirty="0"/>
          </a:p>
        </p:txBody>
      </p:sp>
      <p:sp>
        <p:nvSpPr>
          <p:cNvPr id="3" name="Tijdelijke aanduiding voor inhoud 2">
            <a:extLst>
              <a:ext uri="{FF2B5EF4-FFF2-40B4-BE49-F238E27FC236}">
                <a16:creationId xmlns:a16="http://schemas.microsoft.com/office/drawing/2014/main" id="{D13620B1-911A-C6A1-FC5B-D903E6310C87}"/>
              </a:ext>
            </a:extLst>
          </p:cNvPr>
          <p:cNvSpPr>
            <a:spLocks noGrp="1"/>
          </p:cNvSpPr>
          <p:nvPr>
            <p:ph idx="1"/>
          </p:nvPr>
        </p:nvSpPr>
        <p:spPr/>
        <p:txBody>
          <a:bodyPr>
            <a:normAutofit fontScale="92500"/>
          </a:bodyPr>
          <a:lstStyle/>
          <a:p>
            <a:pPr marL="0" indent="0">
              <a:buNone/>
            </a:pPr>
            <a:r>
              <a:rPr lang="nl-NL" sz="2400" b="1" dirty="0"/>
              <a:t>Ontwerpbegroting 2026</a:t>
            </a:r>
          </a:p>
          <a:p>
            <a:r>
              <a:rPr lang="nl-NL" sz="2400" dirty="0"/>
              <a:t>Sluitende begroting en meerjarenraming. </a:t>
            </a:r>
          </a:p>
          <a:p>
            <a:r>
              <a:rPr lang="nl-NL" sz="2400" dirty="0"/>
              <a:t>Re-integratiebijdrage neemt vanaf 2026 toe van €316.700 naar een bedrag van €575.383 door omvorming naar een ontwikkelbedrijf voor doelgroepen Participatiewet. </a:t>
            </a:r>
          </a:p>
          <a:p>
            <a:r>
              <a:rPr lang="nl-NL" sz="2400" dirty="0"/>
              <a:t>Vanaf 2027 invoering van een gemeentelijke bijdrage. Van €66.262 in 2027 naar €133.298 in 2029. </a:t>
            </a:r>
          </a:p>
          <a:p>
            <a:r>
              <a:rPr lang="nl-NL" sz="2400" dirty="0"/>
              <a:t>Opgave toekomstbestendigheid </a:t>
            </a:r>
            <a:r>
              <a:rPr lang="nl-NL" sz="2400" dirty="0" err="1"/>
              <a:t>Betho</a:t>
            </a:r>
            <a:r>
              <a:rPr lang="nl-NL" sz="2400" dirty="0"/>
              <a:t>: Afname doelgroep SW, toename beschut werkers. Geen sluitende financiering vanuit het Rijk voor beschut werk, wel extra middelen via meicirculaire en impulsbudget om infrastructuur toekomstbestendig te maken. In 2026 moet iedere gemeente hiervoor een plan hebben. </a:t>
            </a:r>
          </a:p>
          <a:p>
            <a:pPr marL="0" indent="0">
              <a:buNone/>
            </a:pPr>
            <a:r>
              <a:rPr lang="nl-NL" sz="2400" b="1" dirty="0"/>
              <a:t>Advies college: </a:t>
            </a:r>
            <a:r>
              <a:rPr lang="nl-NL" sz="2400" kern="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een positieve zienswijze naar voren te brengen over de conceptbegroting 2026.</a:t>
            </a:r>
            <a:endParaRPr lang="nl-NL" sz="2400" dirty="0"/>
          </a:p>
        </p:txBody>
      </p:sp>
    </p:spTree>
    <p:extLst>
      <p:ext uri="{BB962C8B-B14F-4D97-AF65-F5344CB8AC3E}">
        <p14:creationId xmlns:p14="http://schemas.microsoft.com/office/powerpoint/2010/main" val="16769219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4D7DB67-849C-8463-8C75-497C0CB41B06}"/>
              </a:ext>
            </a:extLst>
          </p:cNvPr>
          <p:cNvSpPr>
            <a:spLocks noGrp="1"/>
          </p:cNvSpPr>
          <p:nvPr>
            <p:ph type="title"/>
          </p:nvPr>
        </p:nvSpPr>
        <p:spPr/>
        <p:txBody>
          <a:bodyPr/>
          <a:lstStyle/>
          <a:p>
            <a:r>
              <a:rPr lang="nl-NL" dirty="0"/>
              <a:t>GR de Bevelanden – Begroting 2026</a:t>
            </a:r>
          </a:p>
        </p:txBody>
      </p:sp>
      <p:sp>
        <p:nvSpPr>
          <p:cNvPr id="3" name="Tijdelijke aanduiding voor inhoud 2">
            <a:extLst>
              <a:ext uri="{FF2B5EF4-FFF2-40B4-BE49-F238E27FC236}">
                <a16:creationId xmlns:a16="http://schemas.microsoft.com/office/drawing/2014/main" id="{913F2ADD-A1E4-4DD1-4A14-BA116980D027}"/>
              </a:ext>
            </a:extLst>
          </p:cNvPr>
          <p:cNvSpPr>
            <a:spLocks noGrp="1"/>
          </p:cNvSpPr>
          <p:nvPr>
            <p:ph idx="1"/>
          </p:nvPr>
        </p:nvSpPr>
        <p:spPr/>
        <p:txBody>
          <a:bodyPr>
            <a:normAutofit/>
          </a:bodyPr>
          <a:lstStyle/>
          <a:p>
            <a:r>
              <a:rPr lang="nl-NL" dirty="0"/>
              <a:t>Het college adviseert een negatieve zienswijze ten aanzien van de begroting;</a:t>
            </a:r>
          </a:p>
          <a:p>
            <a:r>
              <a:rPr lang="nl-NL" dirty="0"/>
              <a:t>De begroting wijkt af van de VZG-richtlijn;</a:t>
            </a:r>
          </a:p>
          <a:p>
            <a:r>
              <a:rPr lang="nl-NL" dirty="0"/>
              <a:t>Geadviseerd wordt de GR scenario’s uit te laten werken waarin mogelijke verlagingen van de gemeentelijke bijdrage worden doorgerekend, inclusief de organisatorische en maatschappelijke consequenties;</a:t>
            </a:r>
          </a:p>
          <a:p>
            <a:r>
              <a:rPr lang="nl-NL" dirty="0"/>
              <a:t>Hierbij de GR meegeven dit onder andere te betrekken op de voorziene uitbreiding van de ICT-formatie.</a:t>
            </a:r>
          </a:p>
        </p:txBody>
      </p:sp>
    </p:spTree>
    <p:extLst>
      <p:ext uri="{BB962C8B-B14F-4D97-AF65-F5344CB8AC3E}">
        <p14:creationId xmlns:p14="http://schemas.microsoft.com/office/powerpoint/2010/main" val="18288930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25B9479-609D-1E9D-FEE4-969D9CA29C50}"/>
              </a:ext>
            </a:extLst>
          </p:cNvPr>
          <p:cNvSpPr>
            <a:spLocks noGrp="1"/>
          </p:cNvSpPr>
          <p:nvPr>
            <p:ph type="title"/>
          </p:nvPr>
        </p:nvSpPr>
        <p:spPr/>
        <p:txBody>
          <a:bodyPr/>
          <a:lstStyle/>
          <a:p>
            <a:r>
              <a:rPr lang="nl-NL" dirty="0"/>
              <a:t>GR de Bevelanden – Jaarrekening 2024</a:t>
            </a:r>
          </a:p>
        </p:txBody>
      </p:sp>
      <p:sp>
        <p:nvSpPr>
          <p:cNvPr id="3" name="Tijdelijke aanduiding voor inhoud 2">
            <a:extLst>
              <a:ext uri="{FF2B5EF4-FFF2-40B4-BE49-F238E27FC236}">
                <a16:creationId xmlns:a16="http://schemas.microsoft.com/office/drawing/2014/main" id="{038D42FC-AC61-5A51-E05A-23C3D92D9E07}"/>
              </a:ext>
            </a:extLst>
          </p:cNvPr>
          <p:cNvSpPr>
            <a:spLocks noGrp="1"/>
          </p:cNvSpPr>
          <p:nvPr>
            <p:ph idx="1"/>
          </p:nvPr>
        </p:nvSpPr>
        <p:spPr/>
        <p:txBody>
          <a:bodyPr>
            <a:normAutofit/>
          </a:bodyPr>
          <a:lstStyle/>
          <a:p>
            <a:r>
              <a:rPr lang="nl-NL" dirty="0"/>
              <a:t>Resultaat 2024: positief EUR 54.000;</a:t>
            </a:r>
          </a:p>
          <a:p>
            <a:r>
              <a:rPr lang="nl-NL" dirty="0"/>
              <a:t>Goedkeurende accountantsverklaring is afgegeven; </a:t>
            </a:r>
          </a:p>
          <a:p>
            <a:r>
              <a:rPr lang="nl-NL" dirty="0"/>
              <a:t>De afkoop van het ICT-leasecontract (€2.500.000) is volledig binnen de exploitatie opgevangen -&gt; geen beroep op gemeenten</a:t>
            </a:r>
          </a:p>
          <a:p>
            <a:r>
              <a:rPr lang="nl-NL" dirty="0"/>
              <a:t>In de jaarrekening is € 1,47 miljoen aan onrechtmatigheden geconstateerd maar zonder impact op de controleverklaring.</a:t>
            </a:r>
          </a:p>
          <a:p>
            <a:r>
              <a:rPr lang="nl-NL" dirty="0"/>
              <a:t>Advies is om:</a:t>
            </a:r>
          </a:p>
          <a:p>
            <a:pPr lvl="1"/>
            <a:r>
              <a:rPr lang="nl-NL" dirty="0"/>
              <a:t>Het positieve resultaat toe te voegen aan de algemene reserve.</a:t>
            </a:r>
          </a:p>
          <a:p>
            <a:pPr marL="457200" lvl="1" indent="0">
              <a:buNone/>
            </a:pPr>
            <a:endParaRPr lang="nl-NL" dirty="0"/>
          </a:p>
          <a:p>
            <a:pPr lvl="1"/>
            <a:endParaRPr lang="nl-NL" dirty="0"/>
          </a:p>
        </p:txBody>
      </p:sp>
    </p:spTree>
    <p:extLst>
      <p:ext uri="{BB962C8B-B14F-4D97-AF65-F5344CB8AC3E}">
        <p14:creationId xmlns:p14="http://schemas.microsoft.com/office/powerpoint/2010/main" val="17852030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CADF2DC-CA80-F248-3255-C63B40095F8F}"/>
              </a:ext>
            </a:extLst>
          </p:cNvPr>
          <p:cNvSpPr>
            <a:spLocks noGrp="1"/>
          </p:cNvSpPr>
          <p:nvPr>
            <p:ph type="ctrTitle"/>
          </p:nvPr>
        </p:nvSpPr>
        <p:spPr>
          <a:xfrm>
            <a:off x="-369536" y="461244"/>
            <a:ext cx="9144000" cy="1413677"/>
          </a:xfrm>
        </p:spPr>
        <p:txBody>
          <a:bodyPr/>
          <a:lstStyle/>
          <a:p>
            <a:r>
              <a:rPr lang="nl-NL" dirty="0"/>
              <a:t>GR GGD Zeeland</a:t>
            </a:r>
          </a:p>
        </p:txBody>
      </p:sp>
      <p:sp>
        <p:nvSpPr>
          <p:cNvPr id="3" name="Ondertitel 2">
            <a:extLst>
              <a:ext uri="{FF2B5EF4-FFF2-40B4-BE49-F238E27FC236}">
                <a16:creationId xmlns:a16="http://schemas.microsoft.com/office/drawing/2014/main" id="{21D1C54E-AAAA-7DA2-F2FD-5DE887D30F25}"/>
              </a:ext>
            </a:extLst>
          </p:cNvPr>
          <p:cNvSpPr>
            <a:spLocks noGrp="1"/>
          </p:cNvSpPr>
          <p:nvPr>
            <p:ph type="subTitle" idx="1"/>
          </p:nvPr>
        </p:nvSpPr>
        <p:spPr>
          <a:xfrm>
            <a:off x="1604920" y="2095837"/>
            <a:ext cx="9144000" cy="3598933"/>
          </a:xfrm>
        </p:spPr>
        <p:txBody>
          <a:bodyPr>
            <a:norm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nl-NL" sz="2200" b="0" i="0" u="sng" strike="noStrike" kern="1200" cap="none" spc="0" normalizeH="0" baseline="0" noProof="0" dirty="0">
                <a:ln>
                  <a:noFill/>
                </a:ln>
                <a:solidFill>
                  <a:prstClr val="black"/>
                </a:solidFill>
                <a:effectLst/>
                <a:uLnTx/>
                <a:uFillTx/>
                <a:latin typeface="Trebuchet MS" panose="020B0603020202020204" pitchFamily="34" charset="0"/>
                <a:ea typeface="+mn-ea"/>
                <a:cs typeface="Calibri"/>
              </a:rPr>
              <a:t>1. Jaarstukken 2024 vastgesteld</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18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rPr>
              <a:t>Positief jaarresultaat GGD Zeeland </a:t>
            </a:r>
            <a:r>
              <a:rPr kumimoji="0" lang="nl-NL" sz="18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sym typeface="Wingdings" panose="05000000000000000000" pitchFamily="2" charset="2"/>
              </a:rPr>
              <a:t>€ 1.064.127,-  (Goes € 78.446,-)</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18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sym typeface="Wingdings" panose="05000000000000000000" pitchFamily="2" charset="2"/>
              </a:rPr>
              <a:t>Positief jaarresultaat IJZ € 138.002 (Goes € 13.883,-)</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nl-NL" sz="18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sym typeface="Wingdings" panose="05000000000000000000" pitchFamily="2" charset="2"/>
            </a:endParaRPr>
          </a:p>
          <a:p>
            <a:pPr algn="l">
              <a:defRPr/>
            </a:pPr>
            <a:r>
              <a:rPr kumimoji="0" lang="nl-NL" sz="2200" b="0" i="0" u="sng" strike="noStrike" kern="1200" cap="none" spc="0" normalizeH="0" baseline="0" noProof="0" dirty="0">
                <a:ln>
                  <a:noFill/>
                </a:ln>
                <a:solidFill>
                  <a:prstClr val="black"/>
                </a:solidFill>
                <a:effectLst/>
                <a:uLnTx/>
                <a:uFillTx/>
                <a:latin typeface="Trebuchet MS" panose="020B0603020202020204" pitchFamily="34" charset="0"/>
                <a:ea typeface="+mn-ea"/>
                <a:cs typeface="Calibri"/>
              </a:rPr>
              <a:t>2. 5</a:t>
            </a:r>
            <a:r>
              <a:rPr kumimoji="0" lang="nl-NL" sz="2200" b="0" i="0" u="sng" strike="noStrike" kern="1200" cap="none" spc="0" normalizeH="0" baseline="30000" noProof="0" dirty="0">
                <a:ln>
                  <a:noFill/>
                </a:ln>
                <a:solidFill>
                  <a:prstClr val="black"/>
                </a:solidFill>
                <a:effectLst/>
                <a:uLnTx/>
                <a:uFillTx/>
                <a:latin typeface="Trebuchet MS" panose="020B0603020202020204" pitchFamily="34" charset="0"/>
                <a:ea typeface="+mn-ea"/>
                <a:cs typeface="Calibri"/>
              </a:rPr>
              <a:t>e</a:t>
            </a:r>
            <a:r>
              <a:rPr kumimoji="0" lang="nl-NL" sz="2200" b="0" i="0" u="sng" strike="noStrike" kern="1200" cap="none" spc="0" normalizeH="0" baseline="0" noProof="0" dirty="0">
                <a:ln>
                  <a:noFill/>
                </a:ln>
                <a:solidFill>
                  <a:prstClr val="black"/>
                </a:solidFill>
                <a:effectLst/>
                <a:uLnTx/>
                <a:uFillTx/>
                <a:latin typeface="Trebuchet MS" panose="020B0603020202020204" pitchFamily="34" charset="0"/>
                <a:ea typeface="+mn-ea"/>
                <a:cs typeface="Calibri"/>
              </a:rPr>
              <a:t> Begrotingswijziging 2025</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18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rPr>
              <a:t>Adviesrapport “Samen, Sterker en Beter”</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18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rPr>
              <a:t>3</a:t>
            </a:r>
            <a:r>
              <a:rPr kumimoji="0" lang="nl-NL" sz="1800" b="0" i="0" u="none" strike="noStrike" kern="1200" cap="none" spc="0" normalizeH="0" baseline="30000" noProof="0" dirty="0">
                <a:ln>
                  <a:noFill/>
                </a:ln>
                <a:solidFill>
                  <a:prstClr val="black"/>
                </a:solidFill>
                <a:effectLst/>
                <a:uLnTx/>
                <a:uFillTx/>
                <a:latin typeface="Trebuchet MS" panose="020B0603020202020204" pitchFamily="34" charset="0"/>
                <a:ea typeface="+mn-ea"/>
                <a:cs typeface="Calibri"/>
              </a:rPr>
              <a:t>e</a:t>
            </a:r>
            <a:r>
              <a:rPr kumimoji="0" lang="nl-NL" sz="18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rPr>
              <a:t> begrotingswijzing 2025 VRZ</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18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rPr>
              <a:t>Komt hierna aan bod</a:t>
            </a:r>
          </a:p>
          <a:p>
            <a:pPr algn="l">
              <a:defRPr/>
            </a:pPr>
            <a:endParaRPr kumimoji="0" lang="nl-NL" sz="2200" b="0" i="0" u="sng" strike="noStrike" kern="1200" cap="none" spc="0" normalizeH="0" baseline="0" noProof="0" dirty="0">
              <a:ln>
                <a:noFill/>
              </a:ln>
              <a:solidFill>
                <a:prstClr val="black"/>
              </a:solidFill>
              <a:effectLst/>
              <a:uLnTx/>
              <a:uFillTx/>
              <a:latin typeface="Trebuchet MS" panose="020B0603020202020204" pitchFamily="34" charset="0"/>
              <a:ea typeface="+mn-ea"/>
              <a:cs typeface="Calibri"/>
            </a:endParaRPr>
          </a:p>
          <a:p>
            <a:pPr marR="0" lvl="0" algn="l" defTabSz="914400" rtl="0" eaLnBrk="1" fontAlgn="auto" latinLnBrk="0" hangingPunct="1">
              <a:lnSpc>
                <a:spcPct val="90000"/>
              </a:lnSpc>
              <a:spcBef>
                <a:spcPts val="1000"/>
              </a:spcBef>
              <a:spcAft>
                <a:spcPts val="0"/>
              </a:spcAft>
              <a:buClrTx/>
              <a:buSzTx/>
              <a:tabLst/>
              <a:defRPr/>
            </a:pPr>
            <a:endParaRPr kumimoji="0" lang="nl-NL" sz="18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endParaRPr>
          </a:p>
          <a:p>
            <a:endParaRPr lang="nl-NL" dirty="0"/>
          </a:p>
        </p:txBody>
      </p:sp>
    </p:spTree>
    <p:extLst>
      <p:ext uri="{BB962C8B-B14F-4D97-AF65-F5344CB8AC3E}">
        <p14:creationId xmlns:p14="http://schemas.microsoft.com/office/powerpoint/2010/main" val="33517803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84E7D46A-C522-F01E-0588-021D8DC15D51}"/>
              </a:ext>
            </a:extLst>
          </p:cNvPr>
          <p:cNvSpPr>
            <a:spLocks noGrp="1"/>
          </p:cNvSpPr>
          <p:nvPr>
            <p:ph idx="1"/>
          </p:nvPr>
        </p:nvSpPr>
        <p:spPr>
          <a:xfrm>
            <a:off x="838200" y="736375"/>
            <a:ext cx="10515600" cy="5440588"/>
          </a:xfrm>
        </p:spPr>
        <p:txBody>
          <a:bodyPr>
            <a:norm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nl-NL" sz="2200" b="0" i="0" u="sng" strike="noStrike" kern="1200" cap="none" spc="0" normalizeH="0" baseline="0" noProof="0" dirty="0">
                <a:ln>
                  <a:noFill/>
                </a:ln>
                <a:solidFill>
                  <a:prstClr val="black"/>
                </a:solidFill>
                <a:effectLst/>
                <a:uLnTx/>
                <a:uFillTx/>
                <a:latin typeface="Trebuchet MS" panose="020B0603020202020204" pitchFamily="34" charset="0"/>
                <a:ea typeface="+mn-ea"/>
                <a:cs typeface="Calibri"/>
              </a:rPr>
              <a:t>3. Ontwerpbegroting 2026-2029</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22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rPr>
              <a:t>VZG richtlijn betekent bezuiniging van </a:t>
            </a:r>
            <a:r>
              <a:rPr kumimoji="0" lang="nl-NL" sz="22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sym typeface="Wingdings" panose="05000000000000000000" pitchFamily="2" charset="2"/>
              </a:rPr>
              <a:t>€ 1.123.500,-. </a:t>
            </a:r>
            <a:endParaRPr kumimoji="0" lang="nl-NL" sz="22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nl-NL" sz="22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rPr>
              <a:t>Haalbare maatregelen </a:t>
            </a:r>
            <a:r>
              <a:rPr kumimoji="0" lang="nl-NL" sz="22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sym typeface="Wingdings" panose="05000000000000000000" pitchFamily="2" charset="2"/>
              </a:rPr>
              <a:t>€ </a:t>
            </a:r>
            <a:r>
              <a:rPr kumimoji="0" lang="nl-NL" sz="22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rPr>
              <a:t>445.000: </a:t>
            </a:r>
          </a:p>
          <a:p>
            <a:pPr marL="0" marR="0" lvl="0" indent="0" algn="l" defTabSz="914400" rtl="0" eaLnBrk="1" fontAlgn="auto" latinLnBrk="0" hangingPunct="1">
              <a:lnSpc>
                <a:spcPct val="90000"/>
              </a:lnSpc>
              <a:spcBef>
                <a:spcPts val="1000"/>
              </a:spcBef>
              <a:spcAft>
                <a:spcPts val="0"/>
              </a:spcAft>
              <a:buClrTx/>
              <a:buSzTx/>
              <a:buNone/>
              <a:tabLst/>
              <a:defRPr/>
            </a:pPr>
            <a:r>
              <a:rPr lang="nl-NL" sz="2200" dirty="0">
                <a:solidFill>
                  <a:prstClr val="black"/>
                </a:solidFill>
                <a:latin typeface="Trebuchet MS" panose="020B0603020202020204" pitchFamily="34" charset="0"/>
                <a:cs typeface="Calibri"/>
              </a:rPr>
              <a:t>	</a:t>
            </a:r>
            <a:r>
              <a:rPr lang="nl-NL" sz="2000" dirty="0">
                <a:solidFill>
                  <a:prstClr val="black"/>
                </a:solidFill>
                <a:latin typeface="Trebuchet MS" panose="020B0603020202020204" pitchFamily="34" charset="0"/>
                <a:cs typeface="Calibri"/>
              </a:rPr>
              <a:t>-	Verhogen opbrengsten d.m.v. projectsubsidies en markttaken (150 K)</a:t>
            </a:r>
          </a:p>
          <a:p>
            <a:pPr marL="0" marR="0" lvl="0" indent="0" algn="l" defTabSz="914400" rtl="0" eaLnBrk="1" fontAlgn="auto" latinLnBrk="0" hangingPunct="1">
              <a:lnSpc>
                <a:spcPct val="90000"/>
              </a:lnSpc>
              <a:spcBef>
                <a:spcPts val="1000"/>
              </a:spcBef>
              <a:spcAft>
                <a:spcPts val="0"/>
              </a:spcAft>
              <a:buClrTx/>
              <a:buSzTx/>
              <a:buNone/>
              <a:tabLst/>
              <a:defRPr/>
            </a:pPr>
            <a:r>
              <a:rPr lang="nl-NL" sz="2000" dirty="0">
                <a:solidFill>
                  <a:prstClr val="black"/>
                </a:solidFill>
                <a:latin typeface="Trebuchet MS" panose="020B0603020202020204" pitchFamily="34" charset="0"/>
                <a:cs typeface="Calibri"/>
              </a:rPr>
              <a:t>	- 	Stoppen verwijsindex (110 K)</a:t>
            </a:r>
          </a:p>
          <a:p>
            <a:pPr marL="0" marR="0" lvl="0" indent="0" algn="l" defTabSz="914400" rtl="0" eaLnBrk="1" fontAlgn="auto" latinLnBrk="0" hangingPunct="1">
              <a:lnSpc>
                <a:spcPct val="90000"/>
              </a:lnSpc>
              <a:spcBef>
                <a:spcPts val="1000"/>
              </a:spcBef>
              <a:spcAft>
                <a:spcPts val="0"/>
              </a:spcAft>
              <a:buClrTx/>
              <a:buSzTx/>
              <a:buNone/>
              <a:tabLst/>
              <a:defRPr/>
            </a:pPr>
            <a:r>
              <a:rPr kumimoji="0" lang="nl-NL" sz="20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rPr>
              <a:t>	- 	Elders onderbrengen Calamiteiten Toezicht WMO (30 K)</a:t>
            </a:r>
          </a:p>
          <a:p>
            <a:pPr marL="0" marR="0" lvl="0" indent="0" algn="l" defTabSz="914400" rtl="0" eaLnBrk="1" fontAlgn="auto" latinLnBrk="0" hangingPunct="1">
              <a:lnSpc>
                <a:spcPct val="90000"/>
              </a:lnSpc>
              <a:spcBef>
                <a:spcPts val="1000"/>
              </a:spcBef>
              <a:spcAft>
                <a:spcPts val="0"/>
              </a:spcAft>
              <a:buClrTx/>
              <a:buSzTx/>
              <a:buNone/>
              <a:tabLst/>
              <a:defRPr/>
            </a:pPr>
            <a:r>
              <a:rPr kumimoji="0" lang="nl-NL" sz="20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rPr>
              <a:t>	- 	Vacatures langer openhouden (135 K)</a:t>
            </a:r>
          </a:p>
          <a:p>
            <a:pPr marL="0" marR="0" lvl="0" indent="0" algn="l" defTabSz="914400" rtl="0" eaLnBrk="1" fontAlgn="auto" latinLnBrk="0" hangingPunct="1">
              <a:lnSpc>
                <a:spcPct val="90000"/>
              </a:lnSpc>
              <a:spcBef>
                <a:spcPts val="1000"/>
              </a:spcBef>
              <a:spcAft>
                <a:spcPts val="0"/>
              </a:spcAft>
              <a:buClrTx/>
              <a:buSzTx/>
              <a:buNone/>
              <a:tabLst/>
              <a:defRPr/>
            </a:pPr>
            <a:r>
              <a:rPr kumimoji="0" lang="nl-NL" sz="20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rPr>
              <a:t>	- 	Inzet surplus algemene reserves (20 K)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lang="nl-NL" sz="2200" dirty="0">
                <a:solidFill>
                  <a:prstClr val="black"/>
                </a:solidFill>
                <a:latin typeface="Trebuchet MS" panose="020B0603020202020204" pitchFamily="34" charset="0"/>
                <a:cs typeface="Calibri"/>
              </a:rPr>
              <a:t>Verzoek om restant op te vangen door gemeenten. </a:t>
            </a:r>
          </a:p>
          <a:p>
            <a:pPr marL="0" marR="0" lvl="0" indent="0" algn="l" defTabSz="914400" rtl="0" eaLnBrk="1" fontAlgn="auto" latinLnBrk="0" hangingPunct="1">
              <a:lnSpc>
                <a:spcPct val="90000"/>
              </a:lnSpc>
              <a:spcBef>
                <a:spcPts val="1000"/>
              </a:spcBef>
              <a:spcAft>
                <a:spcPts val="0"/>
              </a:spcAft>
              <a:buClrTx/>
              <a:buSzTx/>
              <a:buNone/>
              <a:tabLst/>
              <a:defRPr/>
            </a:pPr>
            <a:r>
              <a:rPr lang="nl-NL" sz="2200" dirty="0">
                <a:solidFill>
                  <a:prstClr val="black"/>
                </a:solidFill>
                <a:latin typeface="Trebuchet MS" panose="020B0603020202020204" pitchFamily="34" charset="0"/>
                <a:cs typeface="Calibri"/>
              </a:rPr>
              <a:t> 	Totale bijdrage </a:t>
            </a:r>
            <a:r>
              <a:rPr kumimoji="0" lang="nl-NL" sz="22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sym typeface="Wingdings" panose="05000000000000000000" pitchFamily="2" charset="2"/>
              </a:rPr>
              <a:t>€ 26.192.300,-</a:t>
            </a:r>
          </a:p>
          <a:p>
            <a:pPr marL="0" marR="0" lvl="0" indent="0" algn="l" defTabSz="914400" rtl="0" eaLnBrk="1" fontAlgn="auto" latinLnBrk="0" hangingPunct="1">
              <a:lnSpc>
                <a:spcPct val="90000"/>
              </a:lnSpc>
              <a:spcBef>
                <a:spcPts val="1000"/>
              </a:spcBef>
              <a:spcAft>
                <a:spcPts val="0"/>
              </a:spcAft>
              <a:buClrTx/>
              <a:buSzTx/>
              <a:buNone/>
              <a:tabLst/>
              <a:defRPr/>
            </a:pPr>
            <a:r>
              <a:rPr lang="nl-NL" sz="2200" dirty="0">
                <a:solidFill>
                  <a:prstClr val="black"/>
                </a:solidFill>
                <a:latin typeface="Trebuchet MS" panose="020B0603020202020204" pitchFamily="34" charset="0"/>
                <a:cs typeface="Calibri"/>
                <a:sym typeface="Wingdings" panose="05000000000000000000" pitchFamily="2" charset="2"/>
              </a:rPr>
              <a:t>	- GGD </a:t>
            </a:r>
            <a:r>
              <a:rPr kumimoji="0" lang="nl-NL" sz="22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sym typeface="Wingdings" panose="05000000000000000000" pitchFamily="2" charset="2"/>
              </a:rPr>
              <a:t>€ 24.522.100,- (Goes € 2.474.272,-)</a:t>
            </a:r>
            <a:endParaRPr lang="nl-NL" sz="2200" dirty="0">
              <a:solidFill>
                <a:prstClr val="black"/>
              </a:solidFill>
              <a:latin typeface="Trebuchet MS" panose="020B0603020202020204" pitchFamily="34" charset="0"/>
              <a:cs typeface="Calibri"/>
              <a:sym typeface="Wingdings" panose="05000000000000000000" pitchFamily="2" charset="2"/>
            </a:endParaRPr>
          </a:p>
          <a:p>
            <a:pPr marL="0" marR="0" lvl="0" indent="0" algn="l" defTabSz="914400" rtl="0" eaLnBrk="1" fontAlgn="auto" latinLnBrk="0" hangingPunct="1">
              <a:lnSpc>
                <a:spcPct val="90000"/>
              </a:lnSpc>
              <a:spcBef>
                <a:spcPts val="1000"/>
              </a:spcBef>
              <a:spcAft>
                <a:spcPts val="0"/>
              </a:spcAft>
              <a:buClrTx/>
              <a:buSzTx/>
              <a:buNone/>
              <a:tabLst/>
              <a:defRPr/>
            </a:pPr>
            <a:r>
              <a:rPr kumimoji="0" lang="nl-NL" sz="22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sym typeface="Wingdings" panose="05000000000000000000" pitchFamily="2" charset="2"/>
              </a:rPr>
              <a:t>	- IJZ € 1.670.200,- (Goes € 164.181,-) </a:t>
            </a:r>
          </a:p>
          <a:p>
            <a:pPr marL="0" marR="0" lvl="0" indent="0" algn="l" defTabSz="914400" rtl="0" eaLnBrk="1" fontAlgn="auto" latinLnBrk="0" hangingPunct="1">
              <a:lnSpc>
                <a:spcPct val="90000"/>
              </a:lnSpc>
              <a:spcBef>
                <a:spcPts val="1000"/>
              </a:spcBef>
              <a:spcAft>
                <a:spcPts val="0"/>
              </a:spcAft>
              <a:buClrTx/>
              <a:buSzTx/>
              <a:buNone/>
              <a:tabLst/>
              <a:defRPr/>
            </a:pPr>
            <a:endParaRPr kumimoji="0" lang="nl-NL" sz="2800" b="0" i="0" u="none" strike="noStrike" kern="1200" cap="none" spc="0" normalizeH="0" baseline="0" noProof="0" dirty="0">
              <a:ln>
                <a:noFill/>
              </a:ln>
              <a:solidFill>
                <a:prstClr val="black"/>
              </a:solidFill>
              <a:effectLst/>
              <a:uLnTx/>
              <a:uFillTx/>
              <a:latin typeface="Trebuchet MS" panose="020B0603020202020204" pitchFamily="34" charset="0"/>
              <a:ea typeface="+mn-ea"/>
              <a:cs typeface="Calibri"/>
            </a:endParaRPr>
          </a:p>
          <a:p>
            <a:endParaRPr lang="nl-NL" dirty="0"/>
          </a:p>
        </p:txBody>
      </p:sp>
    </p:spTree>
    <p:extLst>
      <p:ext uri="{BB962C8B-B14F-4D97-AF65-F5344CB8AC3E}">
        <p14:creationId xmlns:p14="http://schemas.microsoft.com/office/powerpoint/2010/main" val="3429525529"/>
      </p:ext>
    </p:extLst>
  </p:cSld>
  <p:clrMapOvr>
    <a:masterClrMapping/>
  </p:clrMapOvr>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2_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GemeenteGoes-sjabloon-Blauw">
  <a:themeElements>
    <a:clrScheme name="Gemeente Goes">
      <a:dk1>
        <a:srgbClr val="009BC9"/>
      </a:dk1>
      <a:lt1>
        <a:srgbClr val="FFFFFF"/>
      </a:lt1>
      <a:dk2>
        <a:srgbClr val="FFFFFF"/>
      </a:dk2>
      <a:lt2>
        <a:srgbClr val="FFFFFF"/>
      </a:lt2>
      <a:accent1>
        <a:srgbClr val="0079C0"/>
      </a:accent1>
      <a:accent2>
        <a:srgbClr val="009BC9"/>
      </a:accent2>
      <a:accent3>
        <a:srgbClr val="46529C"/>
      </a:accent3>
      <a:accent4>
        <a:srgbClr val="87B43B"/>
      </a:accent4>
      <a:accent5>
        <a:srgbClr val="B3007A"/>
      </a:accent5>
      <a:accent6>
        <a:srgbClr val="783A8A"/>
      </a:accent6>
      <a:hlink>
        <a:srgbClr val="81002C"/>
      </a:hlink>
      <a:folHlink>
        <a:srgbClr val="81002C"/>
      </a:folHlink>
    </a:clrScheme>
    <a:fontScheme name="Slipstream">
      <a:majorFont>
        <a:latin typeface="Trebuchet MS"/>
        <a:ea typeface=""/>
        <a:cs typeface=""/>
        <a:font script="Jpan" typeface="ＭＳ ゴシック"/>
        <a:font script="Hang" typeface="HY그래픽B"/>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ＭＳ ゴシック"/>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emeenteGoes-sjabloon-Blauw 16-9.pot  -  Compatibiliteitsmodus" id="{2D3E13A1-E5B7-459A-81A6-EA0263D9E717}" vid="{F19C607C-A114-406F-89E9-E2E070462452}"/>
    </a:ext>
  </a:extLst>
</a:theme>
</file>

<file path=ppt/theme/theme5.xml><?xml version="1.0" encoding="utf-8"?>
<a:theme xmlns:a="http://schemas.openxmlformats.org/drawingml/2006/main" name="Presentatie raadsinstrumenten">
  <a:themeElements>
    <a:clrScheme name="Gemeente Goes">
      <a:dk1>
        <a:srgbClr val="0079C0"/>
      </a:dk1>
      <a:lt1>
        <a:srgbClr val="FFFFFF"/>
      </a:lt1>
      <a:dk2>
        <a:srgbClr val="FFFFFF"/>
      </a:dk2>
      <a:lt2>
        <a:srgbClr val="FFFFFF"/>
      </a:lt2>
      <a:accent1>
        <a:srgbClr val="0079C0"/>
      </a:accent1>
      <a:accent2>
        <a:srgbClr val="009BC9"/>
      </a:accent2>
      <a:accent3>
        <a:srgbClr val="46529C"/>
      </a:accent3>
      <a:accent4>
        <a:srgbClr val="87B43B"/>
      </a:accent4>
      <a:accent5>
        <a:srgbClr val="B3007A"/>
      </a:accent5>
      <a:accent6>
        <a:srgbClr val="783A8A"/>
      </a:accent6>
      <a:hlink>
        <a:srgbClr val="81002C"/>
      </a:hlink>
      <a:folHlink>
        <a:srgbClr val="81002C"/>
      </a:folHlink>
    </a:clrScheme>
    <a:fontScheme name="Slipstream">
      <a:majorFont>
        <a:latin typeface="Trebuchet MS"/>
        <a:ea typeface=""/>
        <a:cs typeface=""/>
        <a:font script="Jpan" typeface="ＭＳ ゴシック"/>
        <a:font script="Hang" typeface="HY그래픽B"/>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ＭＳ ゴシック"/>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38</TotalTime>
  <Words>1852</Words>
  <Application>Microsoft Office PowerPoint</Application>
  <PresentationFormat>Breedbeeld</PresentationFormat>
  <Paragraphs>362</Paragraphs>
  <Slides>31</Slides>
  <Notes>10</Notes>
  <HiddenSlides>0</HiddenSlides>
  <MMClips>0</MMClips>
  <ScaleCrop>false</ScaleCrop>
  <HeadingPairs>
    <vt:vector size="6" baseType="variant">
      <vt:variant>
        <vt:lpstr>Gebruikte lettertypen</vt:lpstr>
      </vt:variant>
      <vt:variant>
        <vt:i4>7</vt:i4>
      </vt:variant>
      <vt:variant>
        <vt:lpstr>Thema</vt:lpstr>
      </vt:variant>
      <vt:variant>
        <vt:i4>5</vt:i4>
      </vt:variant>
      <vt:variant>
        <vt:lpstr>Diatitels</vt:lpstr>
      </vt:variant>
      <vt:variant>
        <vt:i4>31</vt:i4>
      </vt:variant>
    </vt:vector>
  </HeadingPairs>
  <TitlesOfParts>
    <vt:vector size="43" baseType="lpstr">
      <vt:lpstr>Aptos</vt:lpstr>
      <vt:lpstr>Aptos Display</vt:lpstr>
      <vt:lpstr>Arial</vt:lpstr>
      <vt:lpstr>Calibri</vt:lpstr>
      <vt:lpstr>Calibri Light</vt:lpstr>
      <vt:lpstr>Trebuchet MS</vt:lpstr>
      <vt:lpstr>ヒラギノ角ゴ Pro W3</vt:lpstr>
      <vt:lpstr>Kantoorthema</vt:lpstr>
      <vt:lpstr>1_Kantoorthema</vt:lpstr>
      <vt:lpstr>2_Kantoorthema</vt:lpstr>
      <vt:lpstr>GemeenteGoes-sjabloon-Blauw</vt:lpstr>
      <vt:lpstr>Presentatie raadsinstrumenten</vt:lpstr>
      <vt:lpstr>Jaarstukken gemeenschappelijke regelingen</vt:lpstr>
      <vt:lpstr>Inhoudsopgave </vt:lpstr>
      <vt:lpstr>GR De Betho</vt:lpstr>
      <vt:lpstr>GR De Betho</vt:lpstr>
      <vt:lpstr>GR De Betho</vt:lpstr>
      <vt:lpstr>GR de Bevelanden – Begroting 2026</vt:lpstr>
      <vt:lpstr>GR de Bevelanden – Jaarrekening 2024</vt:lpstr>
      <vt:lpstr>GR GGD Zeeland</vt:lpstr>
      <vt:lpstr>PowerPoint-presentatie</vt:lpstr>
      <vt:lpstr>PowerPoint-presentatie</vt:lpstr>
      <vt:lpstr>Adviesrapport “Samen, Sterker en Beter”</vt:lpstr>
      <vt:lpstr>Inhoud</vt:lpstr>
      <vt:lpstr>Inhoud</vt:lpstr>
      <vt:lpstr>O.L.A.Z. </vt:lpstr>
      <vt:lpstr> Begrotingswijziging O.L.A.Z. 2025 </vt:lpstr>
      <vt:lpstr> Begrotingswijziging O.L.A.Z. 2025 </vt:lpstr>
      <vt:lpstr>RUD Resultaatbestemming 2024</vt:lpstr>
      <vt:lpstr>RUD Begroting 2026</vt:lpstr>
      <vt:lpstr>RUD Begroting 2026</vt:lpstr>
      <vt:lpstr>RUD Begroting 2026</vt:lpstr>
      <vt:lpstr>Overdracht VTH archieftaken</vt:lpstr>
      <vt:lpstr>PowerPoint-presentatie</vt:lpstr>
      <vt:lpstr>PowerPoint-presentatie</vt:lpstr>
      <vt:lpstr>SWVO</vt:lpstr>
      <vt:lpstr>SWVO</vt:lpstr>
      <vt:lpstr>SWVO</vt:lpstr>
      <vt:lpstr>SWVO</vt:lpstr>
      <vt:lpstr>swvo</vt:lpstr>
      <vt:lpstr>Veiligheidsregio Zeeland</vt:lpstr>
      <vt:lpstr>Programmabegroting 2026</vt:lpstr>
      <vt:lpstr>Gemeentelijke bijdrage VRZ 2026</vt:lpstr>
    </vt:vector>
  </TitlesOfParts>
  <Company>GR de Bevelanden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Sam de Nooijer</dc:creator>
  <cp:lastModifiedBy>Maurits van Belzen</cp:lastModifiedBy>
  <cp:revision>4</cp:revision>
  <dcterms:created xsi:type="dcterms:W3CDTF">2025-05-26T08:52:18Z</dcterms:created>
  <dcterms:modified xsi:type="dcterms:W3CDTF">2025-05-27T11:53:38Z</dcterms:modified>
</cp:coreProperties>
</file>