
<file path=[Content_Types].xml><?xml version="1.0" encoding="utf-8"?>
<Types xmlns="http://schemas.openxmlformats.org/package/2006/content-types">
  <Default Extension="bin" ContentType="image/jpeg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8"/>
  </p:sldMasterIdLst>
  <p:notesMasterIdLst>
    <p:notesMasterId r:id="rId17"/>
  </p:notesMasterIdLst>
  <p:sldIdLst>
    <p:sldId id="256" r:id="rId9"/>
    <p:sldId id="271" r:id="rId10"/>
    <p:sldId id="263" r:id="rId11"/>
    <p:sldId id="266" r:id="rId12"/>
    <p:sldId id="267" r:id="rId13"/>
    <p:sldId id="272" r:id="rId14"/>
    <p:sldId id="270" r:id="rId15"/>
    <p:sldId id="273" r:id="rId16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460" autoAdjust="0"/>
  </p:normalViewPr>
  <p:slideViewPr>
    <p:cSldViewPr snapToGrid="0">
      <p:cViewPr varScale="1">
        <p:scale>
          <a:sx n="87" d="100"/>
          <a:sy n="87" d="100"/>
        </p:scale>
        <p:origin x="14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1.xml"/><Relationship Id="rId13" Type="http://schemas.openxmlformats.org/officeDocument/2006/relationships/slide" Target="slides/slide5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customXml" Target="../customXml/item7.xml"/><Relationship Id="rId12" Type="http://schemas.openxmlformats.org/officeDocument/2006/relationships/slide" Target="slides/slide4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85386-0B38-47BD-AF4E-E556C92F4ABA}" type="datetimeFigureOut">
              <a:rPr lang="nl-NL" smtClean="0"/>
              <a:t>11-11-2024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D593D-A189-4F10-960B-B7D942490CC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5462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4473F-00BB-EE02-21C4-C33A96F21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38918178-8E23-E4B7-A0CA-B2A5127988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E30436B-F5D3-EF5C-78FF-3B23037A2E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C3E37F6-9C51-A1F3-7F1E-B7CD77AF9B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80771E-0736-49CB-B9F7-3E67B88A9A5F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9687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80771E-0736-49CB-B9F7-3E67B88A9A5F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85260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80771E-0736-49CB-B9F7-3E67B88A9A5F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4700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80771E-0736-49CB-B9F7-3E67B88A9A5F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4600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4A0E3-6730-847B-4FE5-328FE53C7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82C92ABB-C494-EC71-A92C-80D12449B5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0A1FD30-0110-8361-AD3C-029254EDC5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DA5CF65-EB36-C0EE-C277-72D613AAE3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80771E-0736-49CB-B9F7-3E67B88A9A5F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8128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6221E7-EA57-E8E1-789B-6DD5DA489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35D1CF2-A65A-ADB6-FADD-1A2562C91A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D37832F-93EA-3C16-D0D6-12E75573B4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B93369-E8A2-2561-0B74-4F1492B9C5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80771E-0736-49CB-B9F7-3E67B88A9A5F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59309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7D593D-A189-4F10-960B-B7D942490CC2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5226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bin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D7186F-71A2-3CC7-0912-864020E69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5916BF8-3CCD-F72C-3294-21F0E36D0D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94DFA0A-B840-E2F1-AB13-2A0BD5BDC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285D3-CDA8-4A85-822A-04273AA29263}" type="datetimeFigureOut">
              <a:rPr lang="nl-NL" smtClean="0"/>
              <a:t>11-11-2024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4CC1949-31B6-2BFF-A673-8C9E4421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C9A9507-BE66-6710-42E9-AAA970DED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1AE37-0B26-46DA-AA40-8D3618849D9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0151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dia - tekst 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titel 1">
            <a:extLst>
              <a:ext uri="{FF2B5EF4-FFF2-40B4-BE49-F238E27FC236}">
                <a16:creationId xmlns:a16="http://schemas.microsoft.com/office/drawing/2014/main" id="{285F3BB1-0028-4411-B765-F240CF515F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240477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b="1">
                <a:solidFill>
                  <a:srgbClr val="43B0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buntu" panose="020B0504030602030204" pitchFamily="34" charset="0"/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7F252125-BC7C-4D62-B90E-27F6D32FDCAB}"/>
              </a:ext>
            </a:extLst>
          </p:cNvPr>
          <p:cNvSpPr/>
          <p:nvPr userDrawn="1"/>
        </p:nvSpPr>
        <p:spPr>
          <a:xfrm>
            <a:off x="0" y="6545580"/>
            <a:ext cx="12192000" cy="312420"/>
          </a:xfrm>
          <a:prstGeom prst="rect">
            <a:avLst/>
          </a:prstGeom>
          <a:solidFill>
            <a:srgbClr val="001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solidFill>
                <a:srgbClr val="43B02A"/>
              </a:solidFill>
              <a:highlight>
                <a:srgbClr val="001E60"/>
              </a:highlight>
            </a:endParaRPr>
          </a:p>
        </p:txBody>
      </p:sp>
      <p:pic>
        <p:nvPicPr>
          <p:cNvPr id="3" name="Picture 2" descr="G:\BNM\Pcj\Communicatie\Fusie gemeente HW\Werkgroep Huisstijl en Schrijven\Logo gemeente HW\JPG\logo jpg\Logo Gemeente HW - RGB.jpg">
            <a:extLst>
              <a:ext uri="{FF2B5EF4-FFF2-40B4-BE49-F238E27FC236}">
                <a16:creationId xmlns:a16="http://schemas.microsoft.com/office/drawing/2014/main" id="{224827E0-F8FD-DEB0-BC6D-0A1298FA113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0258" y="5137973"/>
            <a:ext cx="5151483" cy="935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694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E9776ABF-9C26-0B9A-00F6-82706D30F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6DB15A8-F652-E270-8286-3131552302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3332442-3BB7-1CEE-E7C7-243D41A496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285D3-CDA8-4A85-822A-04273AA29263}" type="datetimeFigureOut">
              <a:rPr lang="nl-NL" smtClean="0"/>
              <a:t>11-11-2024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4FC99E2-197E-F2A2-9346-FC41D95387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A25D000-D23C-5835-C000-2747508257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1AE37-0B26-46DA-AA40-8D3618849D9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3580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7.xml"/><Relationship Id="rId1" Type="http://schemas.openxmlformats.org/officeDocument/2006/relationships/customXml" Target="../../customXml/item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69B653-CCCB-6228-EF71-B3C87B284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Jeugdhulp</a:t>
            </a:r>
            <a:r>
              <a:rPr lang="en-GB" dirty="0"/>
              <a:t> </a:t>
            </a:r>
            <a:r>
              <a:rPr lang="en-GB" dirty="0" err="1"/>
              <a:t>naar</a:t>
            </a:r>
            <a:r>
              <a:rPr lang="en-GB" dirty="0"/>
              <a:t> </a:t>
            </a:r>
            <a:r>
              <a:rPr lang="en-GB" dirty="0" err="1"/>
              <a:t>Voren</a:t>
            </a:r>
            <a:endParaRPr lang="en-GB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778815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E68BB3-871B-459E-1595-A87BC48CAF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D9D59F01-3517-D345-227E-CA51FB928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000" b="1" dirty="0">
                <a:solidFill>
                  <a:srgbClr val="00B050"/>
                </a:solidFill>
                <a:latin typeface="+mn-lt"/>
              </a:rPr>
              <a:t>Inhoud</a:t>
            </a:r>
            <a:endParaRPr lang="nl-NL" dirty="0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12696946-0BD8-76BB-6D78-61A11F15AE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arabicPeriod"/>
            </a:pPr>
            <a:r>
              <a:rPr lang="nl-NL" sz="3000" b="1" dirty="0">
                <a:solidFill>
                  <a:srgbClr val="002060"/>
                </a:solidFill>
                <a:latin typeface="Calibri (Hoofdtekst) "/>
              </a:rPr>
              <a:t>Lokale situatie </a:t>
            </a:r>
          </a:p>
          <a:p>
            <a:pPr marL="514350" indent="-514350">
              <a:buAutoNum type="arabicPeriod"/>
            </a:pPr>
            <a:r>
              <a:rPr lang="nl-NL" sz="3000" b="1" dirty="0">
                <a:solidFill>
                  <a:srgbClr val="002060"/>
                </a:solidFill>
                <a:latin typeface="Calibri (Hoofdtekst) "/>
              </a:rPr>
              <a:t>Regionale en landelijke ontwikkelingen</a:t>
            </a:r>
          </a:p>
          <a:p>
            <a:pPr marL="457200" indent="-457200">
              <a:buAutoNum type="arabicPeriod"/>
            </a:pPr>
            <a:r>
              <a:rPr lang="nl-NL" sz="3000" b="1" dirty="0">
                <a:solidFill>
                  <a:srgbClr val="002060"/>
                </a:solidFill>
                <a:effectLst/>
                <a:latin typeface="Calibri (Hoofdtekst) "/>
                <a:ea typeface="Times New Roman" panose="02020603050405020304" pitchFamily="18" charset="0"/>
                <a:cs typeface="Times New Roman" panose="02020603050405020304" pitchFamily="18" charset="0"/>
              </a:rPr>
              <a:t>Transformatieplan jeugd + evaluatie</a:t>
            </a:r>
          </a:p>
          <a:p>
            <a:pPr marL="457200" indent="-457200">
              <a:buAutoNum type="arabicPeriod"/>
            </a:pPr>
            <a:r>
              <a:rPr lang="nl-NL" sz="30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 panose="02020603050405020304" pitchFamily="18" charset="0"/>
              </a:rPr>
              <a:t>Voorstel</a:t>
            </a:r>
          </a:p>
          <a:p>
            <a:pPr marL="457200" indent="-457200">
              <a:buAutoNum type="arabicPeriod"/>
            </a:pPr>
            <a:r>
              <a:rPr lang="nl-NL" sz="30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 panose="02020603050405020304" pitchFamily="18" charset="0"/>
              </a:rPr>
              <a:t>Vragen</a:t>
            </a:r>
          </a:p>
          <a:p>
            <a:pPr marL="0" indent="0">
              <a:buNone/>
            </a:pPr>
            <a:endParaRPr lang="nl-NL" sz="2000" b="1" dirty="0">
              <a:solidFill>
                <a:srgbClr val="002060"/>
              </a:solidFill>
              <a:effectLst/>
              <a:latin typeface="Calibri (Hoofdtekst) 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nl-NL" sz="1100" b="1" dirty="0">
              <a:solidFill>
                <a:srgbClr val="002060"/>
              </a:solidFill>
              <a:latin typeface="Calibri (Hoofdtekst) "/>
            </a:endParaRPr>
          </a:p>
          <a:p>
            <a:pPr marL="0" indent="0">
              <a:lnSpc>
                <a:spcPts val="1400"/>
              </a:lnSpc>
              <a:buNone/>
            </a:pPr>
            <a:r>
              <a:rPr lang="nl-NL" sz="1100" b="1" dirty="0">
                <a:solidFill>
                  <a:srgbClr val="002060"/>
                </a:solidFill>
                <a:effectLst/>
                <a:latin typeface="Calibri (Hoofdtekst) "/>
                <a:ea typeface="Times New Roman" panose="02020603050405020304" pitchFamily="18" charset="0"/>
                <a:cs typeface="Times New Roman"/>
                <a:sym typeface="Wingdings" panose="05000000000000000000" pitchFamily="2" charset="2"/>
              </a:rPr>
              <a:t> </a:t>
            </a:r>
            <a:endParaRPr lang="nl-NL" sz="1100" b="1" dirty="0">
              <a:solidFill>
                <a:srgbClr val="002060"/>
              </a:solidFill>
              <a:effectLst/>
              <a:latin typeface="Calibri (Hoofdtekst) "/>
              <a:ea typeface="Times New Roman" panose="02020603050405020304" pitchFamily="18" charset="0"/>
              <a:cs typeface="Times New Roman"/>
            </a:endParaRPr>
          </a:p>
        </p:txBody>
      </p:sp>
      <p:pic>
        <p:nvPicPr>
          <p:cNvPr id="2" name="Tijdelijke aanduiding voor inhoud 4">
            <a:extLst>
              <a:ext uri="{FF2B5EF4-FFF2-40B4-BE49-F238E27FC236}">
                <a16:creationId xmlns:a16="http://schemas.microsoft.com/office/drawing/2014/main" id="{02319A8D-683F-9CCF-3853-FB4CA6225D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4572" y="6017898"/>
            <a:ext cx="3849114" cy="69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713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720E689-90CC-59A7-2679-95263F762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pPr algn="ctr"/>
            <a:r>
              <a:rPr lang="nl-NL" sz="4000" b="1" dirty="0">
                <a:solidFill>
                  <a:srgbClr val="00B050"/>
                </a:solidFill>
                <a:latin typeface="+mn-lt"/>
              </a:rPr>
              <a:t>Lokale situatie</a:t>
            </a:r>
            <a:endParaRPr lang="nl-NL" dirty="0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B1BFFAA6-4AC3-A995-668D-FFA4B600A6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/>
          </a:p>
          <a:p>
            <a:pPr marL="0" indent="0">
              <a:buNone/>
            </a:pPr>
            <a:endParaRPr lang="nl-NL" sz="3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nl-NL" sz="2000" dirty="0"/>
          </a:p>
        </p:txBody>
      </p:sp>
      <p:pic>
        <p:nvPicPr>
          <p:cNvPr id="3" name="Afbeelding 2" descr="Afbeelding met tekst, schermopname, kaart&#10;&#10;Automatisch gegenereerde beschrijving">
            <a:extLst>
              <a:ext uri="{FF2B5EF4-FFF2-40B4-BE49-F238E27FC236}">
                <a16:creationId xmlns:a16="http://schemas.microsoft.com/office/drawing/2014/main" id="{066E9CCB-EDA8-F0EB-4086-D912D82770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668" y="1108464"/>
            <a:ext cx="8934112" cy="548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535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720E689-90CC-59A7-2679-95263F762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sz="4000" b="1" dirty="0">
                <a:solidFill>
                  <a:srgbClr val="00B050"/>
                </a:solidFill>
                <a:latin typeface="+mn-lt"/>
              </a:rPr>
              <a:t>Regionale en landelijke ontwikkelingen</a:t>
            </a:r>
            <a:endParaRPr lang="nl-NL" dirty="0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B1BFFAA6-4AC3-A995-668D-FFA4B600A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5180" y="1301948"/>
            <a:ext cx="10515600" cy="4769644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nl-NL" sz="26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</a:rPr>
              <a:t>Hervormingsagenda Jeugd</a:t>
            </a:r>
          </a:p>
          <a:p>
            <a:pPr lvl="1"/>
            <a:r>
              <a:rPr lang="nl-NL" sz="22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</a:rPr>
              <a:t>De belangrijkste lokale opgave vanuit deze agenda is het komen tot stevige lokale teams en toegang. Enkele voorwaarden die gesteld worden aan stevige lokale teams zijn:</a:t>
            </a:r>
          </a:p>
          <a:p>
            <a:pPr lvl="2"/>
            <a:r>
              <a:rPr lang="nl-NL" sz="22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  <a:sym typeface="Wingdings" panose="05000000000000000000" pitchFamily="2" charset="2"/>
              </a:rPr>
              <a:t>Multidisciplinaire teams, dichtbij de inwoner</a:t>
            </a:r>
          </a:p>
          <a:p>
            <a:pPr lvl="2"/>
            <a:r>
              <a:rPr lang="nl-NL" sz="2200" b="1" dirty="0">
                <a:solidFill>
                  <a:srgbClr val="002060"/>
                </a:solidFill>
                <a:effectLst/>
                <a:latin typeface="Calibri (Hoofdtekst) "/>
                <a:ea typeface="Times New Roman" panose="02020603050405020304" pitchFamily="18" charset="0"/>
                <a:cs typeface="Times New Roman"/>
                <a:sym typeface="Wingdings" panose="05000000000000000000" pitchFamily="2" charset="2"/>
              </a:rPr>
              <a:t>Voeren met het gezin de analyse uit op wat nodig is*</a:t>
            </a:r>
            <a:r>
              <a:rPr lang="nl-NL" sz="22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  <a:sym typeface="Wingdings" panose="05000000000000000000" pitchFamily="2" charset="2"/>
              </a:rPr>
              <a:t>, </a:t>
            </a:r>
            <a:r>
              <a:rPr lang="nl-NL" sz="2200" b="1" dirty="0">
                <a:solidFill>
                  <a:srgbClr val="002060"/>
                </a:solidFill>
                <a:effectLst/>
                <a:latin typeface="Calibri (Hoofdtekst) "/>
                <a:ea typeface="Times New Roman" panose="02020603050405020304" pitchFamily="18" charset="0"/>
                <a:cs typeface="Times New Roman"/>
                <a:sym typeface="Wingdings" panose="05000000000000000000" pitchFamily="2" charset="2"/>
              </a:rPr>
              <a:t>bieden zelf hul</a:t>
            </a:r>
            <a:r>
              <a:rPr lang="nl-NL" sz="22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  <a:sym typeface="Wingdings" panose="05000000000000000000" pitchFamily="2" charset="2"/>
              </a:rPr>
              <a:t>p en vliegen expertise in waar nodig</a:t>
            </a:r>
          </a:p>
          <a:p>
            <a:pPr lvl="2"/>
            <a:r>
              <a:rPr lang="nl-NL" sz="22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  <a:sym typeface="Wingdings" panose="05000000000000000000" pitchFamily="2" charset="2"/>
              </a:rPr>
              <a:t>Intensieve samenwerking zowel domein overstijgend als met (in)formele netwerk</a:t>
            </a:r>
          </a:p>
          <a:p>
            <a:pPr lvl="2"/>
            <a:r>
              <a:rPr lang="nl-NL" sz="22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  <a:sym typeface="Wingdings" panose="05000000000000000000" pitchFamily="2" charset="2"/>
              </a:rPr>
              <a:t>Werken mee aan het met partners versterken van sociale basis en collectieve oplossingen</a:t>
            </a:r>
          </a:p>
          <a:p>
            <a:pPr lvl="2"/>
            <a:r>
              <a:rPr lang="nl-NL" sz="22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  <a:sym typeface="Wingdings" panose="05000000000000000000" pitchFamily="2" charset="2"/>
              </a:rPr>
              <a:t>Ingang is ingericht met professionals die zelf ook (direct) hulp kunnen bieden (die kunnen normaliseren, (in)formele voorzieningen benutten en waar nodig expertise kunnen invliegen).</a:t>
            </a:r>
          </a:p>
          <a:p>
            <a:r>
              <a:rPr lang="nl-NL" sz="26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</a:rPr>
              <a:t>Toekomstscenario kind- en gezinsbescherming</a:t>
            </a:r>
          </a:p>
          <a:p>
            <a:pPr lvl="1"/>
            <a:r>
              <a:rPr lang="nl-NL" sz="22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</a:rPr>
              <a:t>Dit landelijk programma wat gaat over de verbetering van de veiligheidsketen gaat ook in over het versterken van de lokale teams.</a:t>
            </a:r>
          </a:p>
          <a:p>
            <a:r>
              <a:rPr lang="nl-NL" sz="26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</a:rPr>
              <a:t>Inkoop Jeugdzorg</a:t>
            </a:r>
          </a:p>
          <a:p>
            <a:pPr lvl="1"/>
            <a:r>
              <a:rPr lang="nl-NL" sz="22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</a:rPr>
              <a:t>Vanaf 2022 is de huidige inkoop van start gegaan. Deze contracten lopen tot 2026. Inmiddels lopen er processen om te komen tot een hernieuwde contracten vanaf 2026. </a:t>
            </a:r>
          </a:p>
          <a:p>
            <a:pPr marL="0" indent="0">
              <a:buNone/>
            </a:pPr>
            <a:endParaRPr lang="nl-NL" sz="2000" b="1" dirty="0">
              <a:solidFill>
                <a:srgbClr val="002060"/>
              </a:solidFill>
              <a:latin typeface="Calibri (Hoofdtekst) "/>
              <a:ea typeface="Times New Roman" panose="02020603050405020304" pitchFamily="18" charset="0"/>
              <a:cs typeface="Times New Roman"/>
              <a:sym typeface="Wingdings" panose="05000000000000000000" pitchFamily="2" charset="2"/>
            </a:endParaRPr>
          </a:p>
          <a:p>
            <a:pPr marL="0" indent="0">
              <a:lnSpc>
                <a:spcPts val="1400"/>
              </a:lnSpc>
              <a:buNone/>
            </a:pPr>
            <a:endParaRPr lang="nl-NL" sz="2000" b="1" dirty="0">
              <a:solidFill>
                <a:srgbClr val="002060"/>
              </a:solidFill>
              <a:latin typeface="Calibri (Hoofdtekst) 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1400"/>
              </a:lnSpc>
              <a:buNone/>
            </a:pPr>
            <a:endParaRPr lang="nl-NL" sz="2000" b="1" dirty="0">
              <a:solidFill>
                <a:srgbClr val="002060"/>
              </a:solidFill>
              <a:effectLst/>
              <a:latin typeface="Calibri (Hoofdtekst) 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2600" dirty="0">
              <a:effectLst/>
              <a:latin typeface="Calibri (Hoofdtekst) 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800" dirty="0">
              <a:effectLst/>
              <a:latin typeface="Ubuntu Light" panose="020B03040306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1400"/>
              </a:lnSpc>
              <a:buNone/>
            </a:pPr>
            <a:endParaRPr lang="nl-NL" sz="2000" b="1" dirty="0">
              <a:solidFill>
                <a:srgbClr val="002060"/>
              </a:solidFill>
              <a:effectLst/>
              <a:latin typeface="Calibri (Hoofdtekst) 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Tijdelijke aanduiding voor inhoud 4">
            <a:extLst>
              <a:ext uri="{FF2B5EF4-FFF2-40B4-BE49-F238E27FC236}">
                <a16:creationId xmlns:a16="http://schemas.microsoft.com/office/drawing/2014/main" id="{3015804A-B398-DB0E-3E91-C89BAADE12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4572" y="6017898"/>
            <a:ext cx="3849114" cy="69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1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720E689-90CC-59A7-2679-95263F762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000" b="1">
                <a:solidFill>
                  <a:srgbClr val="00B050"/>
                </a:solidFill>
                <a:latin typeface="+mn-lt"/>
              </a:rPr>
              <a:t>Evaluatie lokaal transformatieplan jeugd</a:t>
            </a:r>
            <a:endParaRPr lang="nl-NL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B1BFFAA6-4AC3-A995-668D-FFA4B600A6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nl-NL" sz="3000" b="1" dirty="0">
                <a:solidFill>
                  <a:srgbClr val="002060"/>
                </a:solidFill>
                <a:latin typeface="Calibri (Hoofdtekst) "/>
              </a:rPr>
              <a:t>Conclusies</a:t>
            </a:r>
          </a:p>
          <a:p>
            <a:pPr marL="0" indent="0">
              <a:buNone/>
            </a:pPr>
            <a:endParaRPr lang="nl-NL" sz="2000" dirty="0">
              <a:solidFill>
                <a:srgbClr val="002060"/>
              </a:solidFill>
              <a:latin typeface="Calibri (Hoofdtekst) "/>
            </a:endParaRPr>
          </a:p>
          <a:p>
            <a:pPr marL="342900" lvl="0" indent="-342900">
              <a:lnSpc>
                <a:spcPts val="1400"/>
              </a:lnSpc>
              <a:buFont typeface="+mj-lt"/>
              <a:buAutoNum type="arabicPeriod"/>
            </a:pPr>
            <a:r>
              <a:rPr lang="nl-NL" sz="2000" b="1" dirty="0">
                <a:solidFill>
                  <a:srgbClr val="002060"/>
                </a:solidFill>
                <a:effectLst/>
                <a:latin typeface="Calibri (Hoofdtekst) "/>
                <a:ea typeface="Times New Roman" panose="02020603050405020304" pitchFamily="18" charset="0"/>
                <a:cs typeface="Times New Roman"/>
              </a:rPr>
              <a:t>Realisatie van de doelen, ambities en maatschappelijke effecten</a:t>
            </a:r>
          </a:p>
          <a:p>
            <a:pPr marL="342900" lvl="0" indent="-342900">
              <a:lnSpc>
                <a:spcPts val="1400"/>
              </a:lnSpc>
              <a:buFont typeface="+mj-lt"/>
              <a:buAutoNum type="arabicPeriod"/>
            </a:pPr>
            <a:r>
              <a:rPr lang="nl-NL" sz="2000" b="1" dirty="0">
                <a:solidFill>
                  <a:srgbClr val="002060"/>
                </a:solidFill>
                <a:effectLst/>
                <a:latin typeface="Calibri (Hoofdtekst) "/>
                <a:ea typeface="Times New Roman" panose="02020603050405020304" pitchFamily="18" charset="0"/>
                <a:cs typeface="Times New Roman"/>
              </a:rPr>
              <a:t>Er is weinig vloeiende samenwerking tussen de verschillende partners</a:t>
            </a:r>
          </a:p>
          <a:p>
            <a:pPr marL="342900" indent="-342900">
              <a:lnSpc>
                <a:spcPts val="1400"/>
              </a:lnSpc>
              <a:buFont typeface="+mj-lt"/>
              <a:buAutoNum type="arabicPeriod"/>
            </a:pPr>
            <a:r>
              <a:rPr lang="nl-NL" sz="20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</a:rPr>
              <a:t>Als we echt zichtbaar effect willen creëren, dan stevig investeren in de lokale teams en sociale basis</a:t>
            </a:r>
            <a:endParaRPr lang="nl-NL" sz="2000" b="1" dirty="0">
              <a:solidFill>
                <a:srgbClr val="002060"/>
              </a:solidFill>
              <a:effectLst/>
              <a:latin typeface="Calibri (Hoofdtekst) 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nl-NL" sz="1100" b="1" dirty="0">
              <a:solidFill>
                <a:srgbClr val="002060"/>
              </a:solidFill>
              <a:latin typeface="Calibri (Hoofdtekst) "/>
            </a:endParaRPr>
          </a:p>
          <a:p>
            <a:pPr marL="0" indent="0">
              <a:lnSpc>
                <a:spcPts val="1400"/>
              </a:lnSpc>
              <a:buNone/>
            </a:pPr>
            <a:r>
              <a:rPr lang="nl-NL" sz="1100" b="1" dirty="0">
                <a:solidFill>
                  <a:srgbClr val="002060"/>
                </a:solidFill>
                <a:effectLst/>
                <a:latin typeface="Calibri (Hoofdtekst) "/>
                <a:ea typeface="Times New Roman" panose="02020603050405020304" pitchFamily="18" charset="0"/>
                <a:cs typeface="Times New Roman"/>
                <a:sym typeface="Wingdings" panose="05000000000000000000" pitchFamily="2" charset="2"/>
              </a:rPr>
              <a:t> </a:t>
            </a:r>
            <a:endParaRPr lang="nl-NL" sz="1100" b="1" dirty="0">
              <a:solidFill>
                <a:srgbClr val="002060"/>
              </a:solidFill>
              <a:effectLst/>
              <a:latin typeface="Calibri (Hoofdtekst) "/>
              <a:ea typeface="Times New Roman" panose="02020603050405020304" pitchFamily="18" charset="0"/>
              <a:cs typeface="Times New Roman"/>
            </a:endParaRPr>
          </a:p>
        </p:txBody>
      </p:sp>
      <p:pic>
        <p:nvPicPr>
          <p:cNvPr id="2" name="Tijdelijke aanduiding voor inhoud 4">
            <a:extLst>
              <a:ext uri="{FF2B5EF4-FFF2-40B4-BE49-F238E27FC236}">
                <a16:creationId xmlns:a16="http://schemas.microsoft.com/office/drawing/2014/main" id="{3015804A-B398-DB0E-3E91-C89BAADE12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4572" y="6017898"/>
            <a:ext cx="3849114" cy="69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585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E1461-A3D7-9DF3-16A7-AF7ED9FE3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3E93128-70DC-01F9-09D3-51690F5E0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sz="4000" b="1" dirty="0">
                <a:solidFill>
                  <a:srgbClr val="00B050"/>
                </a:solidFill>
                <a:latin typeface="+mn-lt"/>
              </a:rPr>
              <a:t>Voorstel</a:t>
            </a:r>
            <a:endParaRPr lang="nl-NL" dirty="0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A1AD8116-FE36-9EA9-2E47-CFD8B754C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nl-NL" sz="3200" b="1" dirty="0">
                <a:solidFill>
                  <a:srgbClr val="002060"/>
                </a:solidFill>
                <a:effectLst/>
                <a:latin typeface="Calibri (Hoofdtekst) "/>
                <a:ea typeface="Times New Roman" panose="02020603050405020304" pitchFamily="18" charset="0"/>
                <a:cs typeface="Times New Roman"/>
              </a:rPr>
              <a:t>Jeugdhulp naar Voren uitbreiden naar 10 FTE</a:t>
            </a:r>
          </a:p>
          <a:p>
            <a:r>
              <a:rPr lang="nl-NL" sz="32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</a:rPr>
              <a:t>Uitbreiden formatie jeugdprofessionals GGZ bij de huisartsenpraktijken tot een dekking van 100%</a:t>
            </a:r>
          </a:p>
          <a:p>
            <a:r>
              <a:rPr lang="nl-NL" sz="3200" b="1" dirty="0">
                <a:solidFill>
                  <a:srgbClr val="002060"/>
                </a:solidFill>
                <a:effectLst/>
                <a:latin typeface="Calibri (Hoofdtekst) "/>
                <a:ea typeface="Times New Roman" panose="02020603050405020304" pitchFamily="18" charset="0"/>
                <a:cs typeface="Times New Roman"/>
              </a:rPr>
              <a:t>Continueren en behouden van het groepsaanbod van het schoolmaatschappelijk werk</a:t>
            </a:r>
          </a:p>
        </p:txBody>
      </p:sp>
      <p:pic>
        <p:nvPicPr>
          <p:cNvPr id="2" name="Tijdelijke aanduiding voor inhoud 4">
            <a:extLst>
              <a:ext uri="{FF2B5EF4-FFF2-40B4-BE49-F238E27FC236}">
                <a16:creationId xmlns:a16="http://schemas.microsoft.com/office/drawing/2014/main" id="{630936CB-CA1E-98DF-AB51-2A9F4704A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4572" y="6017898"/>
            <a:ext cx="3849114" cy="69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286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88C094-DE4E-6A53-B628-72FC7E6D3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4B30B941-9AF5-7E44-B20B-46AFB7B48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000" b="1" dirty="0">
                <a:solidFill>
                  <a:srgbClr val="00B050"/>
                </a:solidFill>
                <a:latin typeface="+mn-lt"/>
              </a:rPr>
              <a:t>Hoe gaan we verder;</a:t>
            </a:r>
            <a:endParaRPr lang="nl-NL" dirty="0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26818F73-1771-A8D9-32AB-11DB414594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nl-NL" sz="20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</a:rPr>
              <a:t>Herinrichting van de lokale teams, waarin aan de voorwaarden uit de Hervormingsagenda jeugd wordt voldaan</a:t>
            </a:r>
          </a:p>
          <a:p>
            <a:pPr marL="0" indent="0">
              <a:lnSpc>
                <a:spcPts val="1400"/>
              </a:lnSpc>
              <a:buNone/>
            </a:pPr>
            <a:endParaRPr lang="nl-NL" sz="2000" b="1" dirty="0">
              <a:solidFill>
                <a:srgbClr val="002060"/>
              </a:solidFill>
              <a:latin typeface="Calibri (Hoofdtekst) "/>
              <a:ea typeface="Times New Roman" panose="02020603050405020304" pitchFamily="18" charset="0"/>
              <a:cs typeface="Times New Roman"/>
            </a:endParaRPr>
          </a:p>
          <a:p>
            <a:pPr marL="0" indent="0">
              <a:lnSpc>
                <a:spcPts val="1400"/>
              </a:lnSpc>
              <a:buNone/>
            </a:pPr>
            <a:r>
              <a:rPr lang="nl-NL" sz="20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</a:rPr>
              <a:t>Een belangrijke stap hierin is de verschuiving van regionale middelen naar onze lokale teams</a:t>
            </a:r>
          </a:p>
          <a:p>
            <a:pPr marL="0" indent="0">
              <a:lnSpc>
                <a:spcPts val="1400"/>
              </a:lnSpc>
              <a:buNone/>
            </a:pPr>
            <a:endParaRPr lang="nl-NL" sz="2000" b="1" dirty="0">
              <a:solidFill>
                <a:srgbClr val="002060"/>
              </a:solidFill>
              <a:latin typeface="Calibri (Hoofdtekst) "/>
              <a:ea typeface="Times New Roman" panose="02020603050405020304" pitchFamily="18" charset="0"/>
              <a:cs typeface="Times New Roman"/>
            </a:endParaRPr>
          </a:p>
          <a:p>
            <a:pPr marL="0" indent="0">
              <a:lnSpc>
                <a:spcPts val="1400"/>
              </a:lnSpc>
              <a:buNone/>
            </a:pPr>
            <a:r>
              <a:rPr lang="nl-NL" sz="20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</a:rPr>
              <a:t>Stevige monitoring op de effecten en opbrengsten van de inzet.</a:t>
            </a:r>
          </a:p>
          <a:p>
            <a:pPr marL="0" indent="0">
              <a:lnSpc>
                <a:spcPts val="1400"/>
              </a:lnSpc>
              <a:buNone/>
            </a:pPr>
            <a:endParaRPr lang="nl-NL" sz="2000" b="1" dirty="0">
              <a:solidFill>
                <a:srgbClr val="002060"/>
              </a:solidFill>
              <a:latin typeface="Calibri (Hoofdtekst) "/>
              <a:ea typeface="Times New Roman" panose="02020603050405020304" pitchFamily="18" charset="0"/>
              <a:cs typeface="Times New Roman"/>
            </a:endParaRPr>
          </a:p>
          <a:p>
            <a:pPr marL="0" indent="0">
              <a:lnSpc>
                <a:spcPts val="1400"/>
              </a:lnSpc>
              <a:buNone/>
            </a:pPr>
            <a:r>
              <a:rPr lang="nl-NL" sz="2000" b="1" dirty="0">
                <a:solidFill>
                  <a:srgbClr val="002060"/>
                </a:solidFill>
                <a:latin typeface="Calibri (Hoofdtekst) "/>
                <a:ea typeface="Times New Roman" panose="02020603050405020304" pitchFamily="18" charset="0"/>
                <a:cs typeface="Times New Roman"/>
              </a:rPr>
              <a:t>Conclusies &amp; aanbevelingen vanuit Transformatieplan jeugd als input voor verder beleid en inrichting lokale jeugd- en wijkteams (0-100 team)</a:t>
            </a:r>
          </a:p>
          <a:p>
            <a:pPr marL="0" indent="0">
              <a:lnSpc>
                <a:spcPts val="1400"/>
              </a:lnSpc>
              <a:buNone/>
            </a:pPr>
            <a:endParaRPr lang="nl-NL" sz="2000" b="1" dirty="0">
              <a:solidFill>
                <a:srgbClr val="002060"/>
              </a:solidFill>
              <a:latin typeface="Calibri (Hoofdtekst) 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1400"/>
              </a:lnSpc>
              <a:buNone/>
            </a:pPr>
            <a:endParaRPr lang="nl-NL" sz="2000" b="1" dirty="0">
              <a:solidFill>
                <a:srgbClr val="002060"/>
              </a:solidFill>
              <a:effectLst/>
              <a:latin typeface="Calibri (Hoofdtekst) 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2600" dirty="0">
              <a:effectLst/>
              <a:latin typeface="Calibri (Hoofdtekst) 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800" dirty="0">
              <a:effectLst/>
              <a:latin typeface="Ubuntu Light" panose="020B03040306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1400"/>
              </a:lnSpc>
              <a:buNone/>
            </a:pPr>
            <a:endParaRPr lang="nl-NL" sz="2000" b="1" dirty="0">
              <a:solidFill>
                <a:srgbClr val="002060"/>
              </a:solidFill>
              <a:effectLst/>
              <a:latin typeface="Calibri (Hoofdtekst) 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Tijdelijke aanduiding voor inhoud 4">
            <a:extLst>
              <a:ext uri="{FF2B5EF4-FFF2-40B4-BE49-F238E27FC236}">
                <a16:creationId xmlns:a16="http://schemas.microsoft.com/office/drawing/2014/main" id="{D692AEDA-38C4-F4D0-3A92-553CFCAA6A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4572" y="6017898"/>
            <a:ext cx="3849114" cy="69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629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D2B8D4-C9CC-18C0-4B10-2288CCF8B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Vragen</a:t>
            </a:r>
          </a:p>
        </p:txBody>
      </p:sp>
    </p:spTree>
    <p:extLst>
      <p:ext uri="{BB962C8B-B14F-4D97-AF65-F5344CB8AC3E}">
        <p14:creationId xmlns:p14="http://schemas.microsoft.com/office/powerpoint/2010/main" val="90860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6.0.27"/>
  <p:tag name="AS_OS" val="Unix 6.5.0.1014"/>
  <p:tag name="AS_RELEASE_DATE" val="2023.08.14"/>
  <p:tag name="AS_TITLE" val="Aspose.Slides for .NET Standard 2.0"/>
  <p:tag name="AS_VERSION" val="23.8"/>
</p:tagLst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f00989-c141-47d1-a137-310d9339ccf2">
      <Terms xmlns="http://schemas.microsoft.com/office/infopath/2007/PartnerControls"/>
    </lcf76f155ced4ddcb4097134ff3c332f>
    <TaxCatchAll xmlns="e8f38bbe-92cc-4748-8b99-566d0bb8595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A5FA1DBC5A65409366799C1D1CC5C0" ma:contentTypeVersion="18" ma:contentTypeDescription="Een nieuw document maken." ma:contentTypeScope="" ma:versionID="c4f3b16e7db8e9d2844e918c5d6ee99c">
  <xsd:schema xmlns:xsd="http://www.w3.org/2001/XMLSchema" xmlns:xs="http://www.w3.org/2001/XMLSchema" xmlns:p="http://schemas.microsoft.com/office/2006/metadata/properties" xmlns:ns2="32f00989-c141-47d1-a137-310d9339ccf2" xmlns:ns3="e8f38bbe-92cc-4748-8b99-566d0bb85951" targetNamespace="http://schemas.microsoft.com/office/2006/metadata/properties" ma:root="true" ma:fieldsID="1af3e98a22a69501f3e89cbcd368fedf" ns2:_="" ns3:_="">
    <xsd:import namespace="32f00989-c141-47d1-a137-310d9339ccf2"/>
    <xsd:import namespace="e8f38bbe-92cc-4748-8b99-566d0bb8595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f00989-c141-47d1-a137-310d9339cc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4a9d60f7-97eb-43d1-a45a-24c4852383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f38bbe-92cc-4748-8b99-566d0bb8595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5101150-f479-4d0d-a4b5-61cde757690b}" ma:internalName="TaxCatchAll" ma:showField="CatchAllData" ma:web="e8f38bbe-92cc-4748-8b99-566d0bb8595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TemplafyFormConfiguration><![CDATA[{"formFields":[],"formDataEntries":[]}]]></TemplafyFormConfiguration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TemplafyTemplateConfiguration><![CDATA[{"elementsMetadata":[],"transformationConfigurations":[],"templateName":"blankpresentation","templateDescription":"","enableDocumentContentUpdater":false,"version":"2.0"}]]></TemplafyTemplateConfiguration>
</file>

<file path=customXml/item6.xml><?xml version="1.0" encoding="utf-8"?>
<TemplafySlideTemplateConfiguration><![CDATA[{"slideVersion":3,"isValidatorEnabled":false,"isLocked":false,"elementsMetadata":[],"slideId":"638373871452202341","enableDocumentContentUpdater":false,"version":"2.0"}]]></TemplafySlideTemplateConfiguration>
</file>

<file path=customXml/item7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C3E96223-9EB8-48E2-96A5-26A823E1AF80}">
  <ds:schemaRefs>
    <ds:schemaRef ds:uri="http://schemas.microsoft.com/office/2006/documentManagement/types"/>
    <ds:schemaRef ds:uri="e0003dc8-4b86-44ba-8866-5880efb47273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www.w3.org/XML/1998/namespace"/>
    <ds:schemaRef ds:uri="http://purl.org/dc/elements/1.1/"/>
    <ds:schemaRef ds:uri="ee8248ff-101e-428d-a4b8-0719653e7896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BC34A29-4356-4089-B5D9-9FE4ED283349}"/>
</file>

<file path=customXml/itemProps3.xml><?xml version="1.0" encoding="utf-8"?>
<ds:datastoreItem xmlns:ds="http://schemas.openxmlformats.org/officeDocument/2006/customXml" ds:itemID="{D6437064-901B-414A-A74E-9EF36C925604}">
  <ds:schemaRefs/>
</ds:datastoreItem>
</file>

<file path=customXml/itemProps4.xml><?xml version="1.0" encoding="utf-8"?>
<ds:datastoreItem xmlns:ds="http://schemas.openxmlformats.org/officeDocument/2006/customXml" ds:itemID="{6C29A965-3E47-48A8-A501-9D53801C4B98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BD1DD765-28B9-4545-B8C7-5A1D61056D8D}">
  <ds:schemaRefs/>
</ds:datastoreItem>
</file>

<file path=customXml/itemProps6.xml><?xml version="1.0" encoding="utf-8"?>
<ds:datastoreItem xmlns:ds="http://schemas.openxmlformats.org/officeDocument/2006/customXml" ds:itemID="{86D5A02C-C29A-4384-BF36-2DF1864C76C1}">
  <ds:schemaRefs/>
</ds:datastoreItem>
</file>

<file path=customXml/itemProps7.xml><?xml version="1.0" encoding="utf-8"?>
<ds:datastoreItem xmlns:ds="http://schemas.openxmlformats.org/officeDocument/2006/customXml" ds:itemID="{7C68FDBB-487C-43D6-A169-5D1A971E10F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</Words>
  <Application>Microsoft Office PowerPoint</Application>
  <PresentationFormat>Breedbeeld</PresentationFormat>
  <Paragraphs>59</Paragraphs>
  <Slides>8</Slides>
  <Notes>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6" baseType="lpstr">
      <vt:lpstr>Aptos</vt:lpstr>
      <vt:lpstr>Arial</vt:lpstr>
      <vt:lpstr>Calibri</vt:lpstr>
      <vt:lpstr>Calibri (Hoofdtekst) </vt:lpstr>
      <vt:lpstr>Calibri Light</vt:lpstr>
      <vt:lpstr>Ubuntu</vt:lpstr>
      <vt:lpstr>Ubuntu Light</vt:lpstr>
      <vt:lpstr>Kantoorthema</vt:lpstr>
      <vt:lpstr>Jeugdhulp naar Voren</vt:lpstr>
      <vt:lpstr>Inhoud</vt:lpstr>
      <vt:lpstr>Lokale situatie</vt:lpstr>
      <vt:lpstr>Regionale en landelijke ontwikkelingen</vt:lpstr>
      <vt:lpstr>Evaluatie lokaal transformatieplan jeugd</vt:lpstr>
      <vt:lpstr>Voorstel</vt:lpstr>
      <vt:lpstr>Hoe gaan we verder;</vt:lpstr>
      <vt:lpstr>Vragen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53</cp:revision>
  <dcterms:created xsi:type="dcterms:W3CDTF">2024-09-16T13:24:23Z</dcterms:created>
  <dcterms:modified xsi:type="dcterms:W3CDTF">2024-11-11T15:40:49Z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fyTimeStamp">
    <vt:lpwstr>2024-08-01T06:41:31</vt:lpwstr>
  </property>
  <property fmtid="{D5CDD505-2E9C-101B-9397-08002B2CF9AE}" pid="3" name="TemplafyTenantId">
    <vt:lpwstr>hoekschewaard</vt:lpwstr>
  </property>
  <property fmtid="{D5CDD505-2E9C-101B-9397-08002B2CF9AE}" pid="4" name="TemplafyTemplateId">
    <vt:lpwstr>970965610368860320</vt:lpwstr>
  </property>
  <property fmtid="{D5CDD505-2E9C-101B-9397-08002B2CF9AE}" pid="5" name="TemplafyUserProfileId">
    <vt:lpwstr>637769684603482648</vt:lpwstr>
  </property>
  <property fmtid="{D5CDD505-2E9C-101B-9397-08002B2CF9AE}" pid="6" name="TemplafyFromBlank">
    <vt:bool>true</vt:bool>
  </property>
  <property fmtid="{D5CDD505-2E9C-101B-9397-08002B2CF9AE}" pid="7" name="ContentTypeId">
    <vt:lpwstr>0x010100D4A5FA1DBC5A65409366799C1D1CC5C0</vt:lpwstr>
  </property>
  <property fmtid="{D5CDD505-2E9C-101B-9397-08002B2CF9AE}" pid="8" name="MediaServiceImageTags">
    <vt:lpwstr/>
  </property>
</Properties>
</file>