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9" r:id="rId2"/>
    <p:sldId id="295" r:id="rId3"/>
    <p:sldId id="270" r:id="rId4"/>
    <p:sldId id="271" r:id="rId5"/>
    <p:sldId id="297" r:id="rId6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6856"/>
    <a:srgbClr val="8ECDC0"/>
    <a:srgbClr val="F3920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89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14B6A-372C-48A4-B0DA-F9A02F2CBF43}" type="datetimeFigureOut">
              <a:rPr lang="nl-NL" smtClean="0"/>
              <a:t>26-3-2025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9D6A0-06A9-435E-9D46-7D44F86B20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248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66000" y="0"/>
            <a:ext cx="1778000" cy="177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52500" y="1630949"/>
            <a:ext cx="6604000" cy="12192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4200"/>
              </a:lnSpc>
              <a:tabLst/>
              <a:defRPr sz="4000" b="1" i="0">
                <a:solidFill>
                  <a:srgbClr val="7B6856"/>
                </a:solidFill>
                <a:latin typeface="Ari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952500" y="2808000"/>
            <a:ext cx="6604000" cy="131445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200">
                <a:solidFill>
                  <a:srgbClr val="F39200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8703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1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4000" y="0"/>
            <a:ext cx="1270000" cy="1270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698500" cy="1016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52500" y="1260000"/>
            <a:ext cx="6604000" cy="3456000"/>
          </a:xfrm>
          <a:prstGeom prst="rect">
            <a:avLst/>
          </a:prstGeom>
        </p:spPr>
        <p:txBody>
          <a:bodyPr lIns="0" tIns="0" rIns="0" bIns="0"/>
          <a:lstStyle>
            <a:lvl1pPr marL="177800" indent="-177800">
              <a:spcBef>
                <a:spcPts val="0"/>
              </a:spcBef>
              <a:buClr>
                <a:srgbClr val="F39200"/>
              </a:buClr>
              <a:buFont typeface="Wingdings" charset="2"/>
              <a:buChar char="§"/>
              <a:defRPr sz="1800">
                <a:solidFill>
                  <a:srgbClr val="6F6F6F"/>
                </a:solidFill>
                <a:latin typeface="Arial"/>
              </a:defRPr>
            </a:lvl1pPr>
            <a:lvl2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2pPr>
            <a:lvl3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3pPr>
            <a:lvl4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4pPr>
            <a:lvl5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2500" y="508000"/>
            <a:ext cx="6604000" cy="4064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800"/>
              </a:lnSpc>
              <a:defRPr sz="2400" b="1" i="0">
                <a:solidFill>
                  <a:srgbClr val="7B6856"/>
                </a:solidFill>
                <a:latin typeface="Ari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9366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2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98500" cy="10160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4000" y="0"/>
            <a:ext cx="1270000" cy="1270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52500" y="1260000"/>
            <a:ext cx="3175000" cy="3456000"/>
          </a:xfrm>
          <a:prstGeom prst="rect">
            <a:avLst/>
          </a:prstGeom>
        </p:spPr>
        <p:txBody>
          <a:bodyPr lIns="0" tIns="0" rIns="0" bIns="0"/>
          <a:lstStyle>
            <a:lvl1pPr marL="177800" indent="-177800">
              <a:spcBef>
                <a:spcPts val="0"/>
              </a:spcBef>
              <a:buClr>
                <a:srgbClr val="F39200"/>
              </a:buClr>
              <a:buFont typeface="Wingdings" charset="2"/>
              <a:buChar char="§"/>
              <a:defRPr sz="1800">
                <a:solidFill>
                  <a:srgbClr val="6F6F6F"/>
                </a:solidFill>
                <a:latin typeface="Arial"/>
              </a:defRPr>
            </a:lvl1pPr>
            <a:lvl2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2pPr>
            <a:lvl3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3pPr>
            <a:lvl4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4pPr>
            <a:lvl5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52500" y="508000"/>
            <a:ext cx="6604000" cy="4064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800"/>
              </a:lnSpc>
              <a:defRPr sz="2400" b="1" i="0">
                <a:solidFill>
                  <a:srgbClr val="7B6856"/>
                </a:solidFill>
                <a:latin typeface="Arial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inhoud 2"/>
          <p:cNvSpPr>
            <a:spLocks noGrp="1"/>
          </p:cNvSpPr>
          <p:nvPr>
            <p:ph idx="10"/>
          </p:nvPr>
        </p:nvSpPr>
        <p:spPr>
          <a:xfrm>
            <a:off x="4381500" y="1260000"/>
            <a:ext cx="3175000" cy="3456000"/>
          </a:xfrm>
          <a:prstGeom prst="rect">
            <a:avLst/>
          </a:prstGeom>
        </p:spPr>
        <p:txBody>
          <a:bodyPr lIns="0" tIns="0" rIns="0" bIns="0"/>
          <a:lstStyle>
            <a:lvl1pPr marL="177800" indent="-177800">
              <a:spcBef>
                <a:spcPts val="0"/>
              </a:spcBef>
              <a:buClr>
                <a:srgbClr val="F39200"/>
              </a:buClr>
              <a:buFont typeface="Wingdings" charset="2"/>
              <a:buChar char="§"/>
              <a:defRPr sz="1800">
                <a:solidFill>
                  <a:srgbClr val="6F6F6F"/>
                </a:solidFill>
                <a:latin typeface="Arial"/>
              </a:defRPr>
            </a:lvl1pPr>
            <a:lvl2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2pPr>
            <a:lvl3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3pPr>
            <a:lvl4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4pPr>
            <a:lvl5pPr marL="357188" indent="-179388">
              <a:spcBef>
                <a:spcPts val="0"/>
              </a:spcBef>
              <a:buClr>
                <a:srgbClr val="F39200"/>
              </a:buClr>
              <a:defRPr sz="1800">
                <a:solidFill>
                  <a:srgbClr val="6F6F6F"/>
                </a:solidFill>
                <a:latin typeface="Arial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8772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Afbeelding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98500" cy="1016000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4000" y="0"/>
            <a:ext cx="1270000" cy="1270000"/>
          </a:xfrm>
          <a:prstGeom prst="rect">
            <a:avLst/>
          </a:prstGeom>
        </p:spPr>
      </p:pic>
      <p:sp>
        <p:nvSpPr>
          <p:cNvPr id="11" name="Rechthoek 10"/>
          <p:cNvSpPr/>
          <p:nvPr userDrawn="1"/>
        </p:nvSpPr>
        <p:spPr>
          <a:xfrm>
            <a:off x="0" y="3873500"/>
            <a:ext cx="9144000" cy="1270000"/>
          </a:xfrm>
          <a:prstGeom prst="rect">
            <a:avLst/>
          </a:prstGeom>
          <a:solidFill>
            <a:srgbClr val="8ECD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6" name="Afbeelding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39042" y="1991397"/>
            <a:ext cx="83820" cy="8382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1611" y="2320397"/>
            <a:ext cx="83820" cy="83820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327023" y="2320397"/>
            <a:ext cx="83820" cy="83820"/>
          </a:xfrm>
          <a:prstGeom prst="rect">
            <a:avLst/>
          </a:prstGeom>
        </p:spPr>
      </p:pic>
      <p:sp>
        <p:nvSpPr>
          <p:cNvPr id="21" name="Tekstvak 20"/>
          <p:cNvSpPr txBox="1"/>
          <p:nvPr userDrawn="1"/>
        </p:nvSpPr>
        <p:spPr>
          <a:xfrm>
            <a:off x="954000" y="1260000"/>
            <a:ext cx="6602500" cy="15337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ts val="2400"/>
              </a:lnSpc>
              <a:spcBef>
                <a:spcPts val="0"/>
              </a:spcBef>
            </a:pPr>
            <a:r>
              <a:rPr lang="nl-NL" sz="1800" b="1" dirty="0">
                <a:solidFill>
                  <a:srgbClr val="F39200"/>
                </a:solidFill>
                <a:latin typeface="Arial"/>
                <a:cs typeface="Arial"/>
              </a:rPr>
              <a:t>Publiekshal</a:t>
            </a:r>
            <a:r>
              <a:rPr lang="nl-NL" sz="1800" b="1" dirty="0">
                <a:solidFill>
                  <a:srgbClr val="6F6F6F"/>
                </a:solidFill>
                <a:latin typeface="Arial"/>
                <a:cs typeface="Arial"/>
              </a:rPr>
              <a:t> </a:t>
            </a:r>
          </a:p>
          <a:p>
            <a:pPr algn="l">
              <a:lnSpc>
                <a:spcPts val="2400"/>
              </a:lnSpc>
              <a:spcBef>
                <a:spcPts val="0"/>
              </a:spcBef>
            </a:pP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Het Rond 1   Zeist</a:t>
            </a:r>
            <a:b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</a:b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Postbus 51   3700 AM Zeist</a:t>
            </a:r>
            <a:b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</a:b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Telefoon 14 030    </a:t>
            </a:r>
            <a:r>
              <a:rPr lang="nl-NL" sz="1800" dirty="0" err="1">
                <a:solidFill>
                  <a:srgbClr val="6F6F6F"/>
                </a:solidFill>
                <a:latin typeface="Arial"/>
                <a:cs typeface="Arial"/>
              </a:rPr>
              <a:t>zeist@zeist.nl</a:t>
            </a: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    </a:t>
            </a:r>
            <a:r>
              <a:rPr lang="nl-NL" sz="1800" dirty="0" err="1">
                <a:solidFill>
                  <a:srgbClr val="6F6F6F"/>
                </a:solidFill>
                <a:latin typeface="Arial"/>
                <a:cs typeface="Arial"/>
              </a:rPr>
              <a:t>www.zeist.nl</a:t>
            </a: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 </a:t>
            </a:r>
          </a:p>
          <a:p>
            <a:pPr algn="l">
              <a:lnSpc>
                <a:spcPts val="2400"/>
              </a:lnSpc>
              <a:spcBef>
                <a:spcPts val="0"/>
              </a:spcBef>
            </a:pPr>
            <a:r>
              <a:rPr lang="nl-NL" sz="1800" dirty="0" err="1">
                <a:solidFill>
                  <a:srgbClr val="6F6F6F"/>
                </a:solidFill>
                <a:latin typeface="Arial"/>
                <a:cs typeface="Arial"/>
              </a:rPr>
              <a:t>twitter.com</a:t>
            </a: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/</a:t>
            </a:r>
            <a:r>
              <a:rPr lang="nl-NL" sz="1800" dirty="0" err="1">
                <a:solidFill>
                  <a:srgbClr val="6F6F6F"/>
                </a:solidFill>
                <a:latin typeface="Arial"/>
                <a:cs typeface="Arial"/>
              </a:rPr>
              <a:t>gemeentezeist</a:t>
            </a: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    </a:t>
            </a:r>
            <a:r>
              <a:rPr lang="nl-NL" sz="1800" dirty="0" err="1">
                <a:solidFill>
                  <a:srgbClr val="6F6F6F"/>
                </a:solidFill>
                <a:latin typeface="Arial"/>
                <a:cs typeface="Arial"/>
              </a:rPr>
              <a:t>facebook.com</a:t>
            </a: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/</a:t>
            </a:r>
            <a:r>
              <a:rPr lang="nl-NL" sz="1800" dirty="0" err="1">
                <a:solidFill>
                  <a:srgbClr val="6F6F6F"/>
                </a:solidFill>
                <a:latin typeface="Arial"/>
                <a:cs typeface="Arial"/>
              </a:rPr>
              <a:t>gemeentezeist</a:t>
            </a:r>
            <a:r>
              <a:rPr lang="nl-NL" sz="1800" dirty="0">
                <a:solidFill>
                  <a:srgbClr val="6F6F6F"/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76749" y="2618792"/>
            <a:ext cx="83820" cy="83820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57762" y="1698197"/>
            <a:ext cx="83820" cy="83820"/>
          </a:xfrm>
          <a:prstGeom prst="rect">
            <a:avLst/>
          </a:prstGeom>
        </p:spPr>
      </p:pic>
      <p:sp>
        <p:nvSpPr>
          <p:cNvPr id="24" name="Titel 1"/>
          <p:cNvSpPr txBox="1">
            <a:spLocks/>
          </p:cNvSpPr>
          <p:nvPr userDrawn="1"/>
        </p:nvSpPr>
        <p:spPr>
          <a:xfrm>
            <a:off x="954000" y="508000"/>
            <a:ext cx="6604000" cy="406400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algn="l" defTabSz="457200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400" b="1" i="0" kern="1200">
                <a:solidFill>
                  <a:srgbClr val="7B6856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dirty="0" err="1"/>
              <a:t>Gemeente</a:t>
            </a:r>
            <a:r>
              <a:rPr lang="en-US" dirty="0"/>
              <a:t> Zeist</a:t>
            </a:r>
            <a:endParaRPr lang="nl-NL" dirty="0"/>
          </a:p>
        </p:txBody>
      </p:sp>
      <p:sp>
        <p:nvSpPr>
          <p:cNvPr id="25" name="Tekstvak 24"/>
          <p:cNvSpPr txBox="1"/>
          <p:nvPr userDrawn="1"/>
        </p:nvSpPr>
        <p:spPr>
          <a:xfrm>
            <a:off x="955499" y="4149213"/>
            <a:ext cx="7455337" cy="302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ts val="2400"/>
              </a:lnSpc>
              <a:spcBef>
                <a:spcPts val="0"/>
              </a:spcBef>
            </a:pPr>
            <a:r>
              <a:rPr lang="nl-NL" sz="1800" b="1" i="0" dirty="0" err="1">
                <a:solidFill>
                  <a:schemeClr val="bg1"/>
                </a:solidFill>
                <a:latin typeface="Arial"/>
                <a:cs typeface="Arial"/>
              </a:rPr>
              <a:t>Austerlitz</a:t>
            </a:r>
            <a:r>
              <a:rPr lang="nl-NL" sz="1800" b="1" i="0" dirty="0">
                <a:solidFill>
                  <a:schemeClr val="bg1"/>
                </a:solidFill>
                <a:latin typeface="Arial"/>
                <a:cs typeface="Arial"/>
              </a:rPr>
              <a:t>   Bosch en Duin</a:t>
            </a:r>
            <a:r>
              <a:rPr lang="nl-NL" sz="1800" b="1" i="0" baseline="0" dirty="0">
                <a:solidFill>
                  <a:schemeClr val="bg1"/>
                </a:solidFill>
                <a:latin typeface="Arial"/>
                <a:cs typeface="Arial"/>
              </a:rPr>
              <a:t>   Den Dolder   Huis ter Heide   Zeist  </a:t>
            </a:r>
            <a:endParaRPr lang="nl-NL" sz="1800" b="1" i="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9" name="Rechthoek 28"/>
          <p:cNvSpPr/>
          <p:nvPr userDrawn="1"/>
        </p:nvSpPr>
        <p:spPr>
          <a:xfrm>
            <a:off x="2058252" y="4294722"/>
            <a:ext cx="82800" cy="82800"/>
          </a:xfrm>
          <a:prstGeom prst="rect">
            <a:avLst/>
          </a:prstGeom>
          <a:solidFill>
            <a:srgbClr val="7B68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 userDrawn="1"/>
        </p:nvSpPr>
        <p:spPr>
          <a:xfrm>
            <a:off x="3837118" y="4294722"/>
            <a:ext cx="82800" cy="82800"/>
          </a:xfrm>
          <a:prstGeom prst="rect">
            <a:avLst/>
          </a:prstGeom>
          <a:solidFill>
            <a:srgbClr val="7B68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 userDrawn="1"/>
        </p:nvSpPr>
        <p:spPr>
          <a:xfrm>
            <a:off x="5253928" y="4294722"/>
            <a:ext cx="82800" cy="82800"/>
          </a:xfrm>
          <a:prstGeom prst="rect">
            <a:avLst/>
          </a:prstGeom>
          <a:solidFill>
            <a:srgbClr val="7B68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/>
          <p:cNvSpPr/>
          <p:nvPr userDrawn="1"/>
        </p:nvSpPr>
        <p:spPr>
          <a:xfrm>
            <a:off x="6982663" y="4294722"/>
            <a:ext cx="82800" cy="82800"/>
          </a:xfrm>
          <a:prstGeom prst="rect">
            <a:avLst/>
          </a:prstGeom>
          <a:solidFill>
            <a:srgbClr val="7B68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4805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0" y="4864100"/>
            <a:ext cx="9144000" cy="279400"/>
          </a:xfrm>
          <a:prstGeom prst="rect">
            <a:avLst/>
          </a:prstGeom>
          <a:solidFill>
            <a:srgbClr val="8ECD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05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Begrotingssystematiek</a:t>
            </a:r>
            <a:br>
              <a:rPr lang="nl-NL" dirty="0"/>
            </a:br>
            <a:r>
              <a:rPr lang="nl-NL" i="1" dirty="0"/>
              <a:t>Structureel saldo</a:t>
            </a:r>
          </a:p>
        </p:txBody>
      </p:sp>
      <p:sp>
        <p:nvSpPr>
          <p:cNvPr id="5" name="Sub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Auditcommissie - 25 maart 2025</a:t>
            </a:r>
          </a:p>
        </p:txBody>
      </p:sp>
    </p:spTree>
    <p:extLst>
      <p:ext uri="{BB962C8B-B14F-4D97-AF65-F5344CB8AC3E}">
        <p14:creationId xmlns:p14="http://schemas.microsoft.com/office/powerpoint/2010/main" val="1228199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8F316AF-A784-5AFD-EED1-72503674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499" y="508000"/>
            <a:ext cx="7000653" cy="406400"/>
          </a:xfrm>
        </p:spPr>
        <p:txBody>
          <a:bodyPr/>
          <a:lstStyle/>
          <a:p>
            <a:r>
              <a:rPr lang="nl-NL" dirty="0"/>
              <a:t>Beoordeling begroting 2025 – Provincie Utrecht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655CA85-577C-8E48-A3EE-B9B865683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Passage in beoordelingsbrief:</a:t>
            </a:r>
          </a:p>
        </p:txBody>
      </p:sp>
      <p:pic>
        <p:nvPicPr>
          <p:cNvPr id="8" name="Tijdelijke aanduiding voor inhoud 4">
            <a:extLst>
              <a:ext uri="{FF2B5EF4-FFF2-40B4-BE49-F238E27FC236}">
                <a16:creationId xmlns:a16="http://schemas.microsoft.com/office/drawing/2014/main" id="{D5925A8E-F89E-B32B-B1A1-FFB0ED454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104102"/>
            <a:ext cx="6604000" cy="176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5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59681807-C36C-40FD-C3B1-08506CAE0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1050977"/>
            <a:ext cx="6604000" cy="3456000"/>
          </a:xfrm>
        </p:spPr>
        <p:txBody>
          <a:bodyPr/>
          <a:lstStyle/>
          <a:p>
            <a:r>
              <a:rPr lang="nl-NL" dirty="0"/>
              <a:t>Huidige presentatie is </a:t>
            </a:r>
            <a:r>
              <a:rPr lang="nl-NL" b="1" dirty="0"/>
              <a:t>Begrotingssaldo</a:t>
            </a:r>
          </a:p>
          <a:p>
            <a:pPr lvl="4"/>
            <a:r>
              <a:rPr lang="nl-NL" sz="1400" dirty="0"/>
              <a:t>Saldo na bestemming (incl. alle reservemutaties)</a:t>
            </a:r>
          </a:p>
          <a:p>
            <a:r>
              <a:rPr lang="nl-NL" dirty="0"/>
              <a:t>BBV-verplichting</a:t>
            </a:r>
          </a:p>
          <a:p>
            <a:pPr lvl="4"/>
            <a:r>
              <a:rPr lang="nl-NL" sz="1400" dirty="0"/>
              <a:t>Structurele lasten betalen met structurele inkomsten</a:t>
            </a:r>
          </a:p>
          <a:p>
            <a:pPr marL="177800" lvl="1" indent="0">
              <a:buNone/>
            </a:pPr>
            <a:r>
              <a:rPr lang="nl-NL" dirty="0"/>
              <a:t>Beoordeling van Provincie daarom op </a:t>
            </a:r>
            <a:r>
              <a:rPr lang="nl-NL" b="1" dirty="0"/>
              <a:t>Structureel saldo</a:t>
            </a:r>
          </a:p>
          <a:p>
            <a:pPr lvl="4"/>
            <a:r>
              <a:rPr lang="nl-NL" sz="1400" dirty="0"/>
              <a:t>Gecorrigeerd saldo (excl. alle incidentele mutaties)</a:t>
            </a:r>
          </a:p>
          <a:p>
            <a:r>
              <a:rPr lang="nl-NL" dirty="0"/>
              <a:t>Voorbeeld: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sz="1400" dirty="0"/>
              <a:t>NB:</a:t>
            </a:r>
            <a:r>
              <a:rPr lang="nl-NL" sz="1400" i="1" dirty="0"/>
              <a:t> Incidentele lasten beïnvloeden het structureel begrotingssaldo positief en incidentele baten beïnvloeden het structureel begrotingssaldo negatief. </a:t>
            </a:r>
          </a:p>
          <a:p>
            <a:endParaRPr lang="nl-NL" i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FEABCFE-B45F-26F3-DCAD-87302A9E3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Begrotingssaldo vs. Structureel saldo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3B6C12B-7DCD-B9D0-C854-E1BA54187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382" y="2869029"/>
            <a:ext cx="4908328" cy="137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7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2ABE1-AD97-A1BD-93C0-F3AB901D3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03E8AB47-842A-CE04-52D9-F0A5BE18A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99" y="1050977"/>
            <a:ext cx="7404691" cy="3456000"/>
          </a:xfrm>
        </p:spPr>
        <p:txBody>
          <a:bodyPr/>
          <a:lstStyle/>
          <a:p>
            <a:r>
              <a:rPr lang="nl-NL" dirty="0"/>
              <a:t>Zeister situatie (op basis van BG ’25):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sz="1400" dirty="0"/>
          </a:p>
          <a:p>
            <a:endParaRPr lang="nl-NL" sz="900" dirty="0"/>
          </a:p>
          <a:p>
            <a:r>
              <a:rPr lang="nl-NL" dirty="0"/>
              <a:t>Gepresenteerd op pagina 159 van 163 </a:t>
            </a:r>
          </a:p>
          <a:p>
            <a:endParaRPr lang="nl-NL" sz="1000" dirty="0"/>
          </a:p>
          <a:p>
            <a:r>
              <a:rPr lang="nl-NL" dirty="0"/>
              <a:t>Verschil tussen 2025 en 2026 deel te verklaren door egalisatie UVP gelden (conform BG 23)</a:t>
            </a:r>
          </a:p>
          <a:p>
            <a:pPr lvl="1"/>
            <a:r>
              <a:rPr lang="nl-NL" sz="1400" dirty="0"/>
              <a:t>Dotatie en onttrekking aan algemene reserve van circa 2 mln.</a:t>
            </a:r>
          </a:p>
          <a:p>
            <a:pPr lvl="1"/>
            <a:endParaRPr lang="nl-NL" sz="1000" dirty="0"/>
          </a:p>
          <a:p>
            <a:r>
              <a:rPr lang="nl-NL" dirty="0"/>
              <a:t>Verplichting om minimaal 1</a:t>
            </a:r>
            <a:r>
              <a:rPr lang="nl-NL" baseline="30000" dirty="0"/>
              <a:t>e</a:t>
            </a:r>
            <a:r>
              <a:rPr lang="nl-NL" dirty="0"/>
              <a:t> of laatste jaar structureel sluitend te zijn. </a:t>
            </a:r>
          </a:p>
          <a:p>
            <a:pPr lvl="1"/>
            <a:r>
              <a:rPr lang="nl-NL" sz="1400" dirty="0"/>
              <a:t>Zeister ambitie is altijd structureel sluitend</a:t>
            </a:r>
          </a:p>
          <a:p>
            <a:pPr lvl="1"/>
            <a:endParaRPr lang="nl-NL" sz="14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221254-0BAA-A83C-6FB8-065406861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Begrotingssaldo vs. Structureel saldo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6CFCAA8-4B8D-E51E-AAA8-CFACD552E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075" y="1410256"/>
            <a:ext cx="52768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95D21B3A-5857-D614-5188-35371A370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Wellicht bij komende begrotingen een aandachtpunt:</a:t>
            </a:r>
          </a:p>
          <a:p>
            <a:pPr lvl="1"/>
            <a:r>
              <a:rPr lang="nl-NL" dirty="0"/>
              <a:t>Wenselijk om voortaan centraler te positioneren?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Mogelijk aanvullende maatregelen bovenop maatregelen om begrotingssaldo sluitend te krijgen.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AC790B-3448-6DE6-9B4A-823FCD0CB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Toekomst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656B298-0612-9E02-18B1-D34E5897D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484" y="2055297"/>
            <a:ext cx="52768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2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Standaardpresentatie Zeist</Template>
  <TotalTime>438</TotalTime>
  <Words>172</Words>
  <Application>Microsoft Office PowerPoint</Application>
  <PresentationFormat>Diavoorstelling (16:9)</PresentationFormat>
  <Paragraphs>47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Wingdings</vt:lpstr>
      <vt:lpstr>Office-thema</vt:lpstr>
      <vt:lpstr>Begrotingssystematiek Structureel saldo</vt:lpstr>
      <vt:lpstr>Beoordeling begroting 2025 – Provincie Utrecht</vt:lpstr>
      <vt:lpstr>Begrotingssaldo vs. Structureel saldo</vt:lpstr>
      <vt:lpstr>Begrotingssaldo vs. Structureel saldo</vt:lpstr>
      <vt:lpstr>Toekomst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Deijns, Pim</dc:creator>
  <cp:lastModifiedBy>Meijer-de Leeuw, Hanneke</cp:lastModifiedBy>
  <cp:revision>10</cp:revision>
  <dcterms:created xsi:type="dcterms:W3CDTF">2025-02-11T14:20:59Z</dcterms:created>
  <dcterms:modified xsi:type="dcterms:W3CDTF">2025-03-26T11:33:01Z</dcterms:modified>
</cp:coreProperties>
</file>