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75" r:id="rId5"/>
    <p:sldId id="259" r:id="rId6"/>
    <p:sldId id="260" r:id="rId7"/>
    <p:sldId id="261" r:id="rId8"/>
    <p:sldId id="262" r:id="rId9"/>
    <p:sldId id="263" r:id="rId10"/>
    <p:sldId id="267" r:id="rId11"/>
    <p:sldId id="264" r:id="rId12"/>
    <p:sldId id="266" r:id="rId13"/>
    <p:sldId id="268" r:id="rId14"/>
    <p:sldId id="269" r:id="rId15"/>
    <p:sldId id="272" r:id="rId16"/>
    <p:sldId id="271" r:id="rId17"/>
    <p:sldId id="270" r:id="rId18"/>
    <p:sldId id="273" r:id="rId19"/>
    <p:sldId id="274" r:id="rId20"/>
  </p:sldIdLst>
  <p:sldSz cx="12192000" cy="6858000"/>
  <p:notesSz cx="6858000" cy="9144000"/>
  <p:defaultText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5"/>
    <p:restoredTop sz="94694"/>
  </p:normalViewPr>
  <p:slideViewPr>
    <p:cSldViewPr snapToGrid="0" snapToObjects="1">
      <p:cViewPr varScale="1">
        <p:scale>
          <a:sx n="110" d="100"/>
          <a:sy n="110" d="100"/>
        </p:scale>
        <p:origin x="61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A779CC-7E04-BD4E-AEF9-157BE057D93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aa-ET"/>
          </a:p>
        </p:txBody>
      </p:sp>
      <p:sp>
        <p:nvSpPr>
          <p:cNvPr id="3" name="Subtitle 2">
            <a:extLst>
              <a:ext uri="{FF2B5EF4-FFF2-40B4-BE49-F238E27FC236}">
                <a16:creationId xmlns="" xmlns:a16="http://schemas.microsoft.com/office/drawing/2014/main" id="{A5A325CA-E242-A446-B41D-47C70B90F1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aa-ET"/>
          </a:p>
        </p:txBody>
      </p:sp>
      <p:sp>
        <p:nvSpPr>
          <p:cNvPr id="4" name="Date Placeholder 3">
            <a:extLst>
              <a:ext uri="{FF2B5EF4-FFF2-40B4-BE49-F238E27FC236}">
                <a16:creationId xmlns="" xmlns:a16="http://schemas.microsoft.com/office/drawing/2014/main" id="{C56EF325-B4FA-6D45-92F9-05EC38174D18}"/>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99E82B7F-22DE-8E4B-9652-76B081D9824A}"/>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33483992-2398-F84B-9B42-F01E57E5FECB}"/>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31811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AE71FB-C464-1D44-995D-8745D0C25A6C}"/>
              </a:ext>
            </a:extLst>
          </p:cNvPr>
          <p:cNvSpPr>
            <a:spLocks noGrp="1"/>
          </p:cNvSpPr>
          <p:nvPr>
            <p:ph type="title"/>
          </p:nvPr>
        </p:nvSpPr>
        <p:spPr/>
        <p:txBody>
          <a:bodyPr/>
          <a:lstStyle/>
          <a:p>
            <a:r>
              <a:rPr lang="en-GB"/>
              <a:t>Click to edit Master title style</a:t>
            </a:r>
            <a:endParaRPr lang="aa-ET"/>
          </a:p>
        </p:txBody>
      </p:sp>
      <p:sp>
        <p:nvSpPr>
          <p:cNvPr id="3" name="Vertical Text Placeholder 2">
            <a:extLst>
              <a:ext uri="{FF2B5EF4-FFF2-40B4-BE49-F238E27FC236}">
                <a16:creationId xmlns="" xmlns:a16="http://schemas.microsoft.com/office/drawing/2014/main" id="{31E88EB2-AB01-3B44-AFDE-DA37BDF7D1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Date Placeholder 3">
            <a:extLst>
              <a:ext uri="{FF2B5EF4-FFF2-40B4-BE49-F238E27FC236}">
                <a16:creationId xmlns="" xmlns:a16="http://schemas.microsoft.com/office/drawing/2014/main" id="{31D0AF88-7F82-0941-82F2-C52D08F48385}"/>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0EA84C69-18CF-4F4B-A3D3-5D41CBF1D31E}"/>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0943A53B-F7A8-E941-AECB-3A53687D6F29}"/>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1093833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AFA19DB3-8929-BE48-9821-8B905C2878D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aa-ET"/>
          </a:p>
        </p:txBody>
      </p:sp>
      <p:sp>
        <p:nvSpPr>
          <p:cNvPr id="3" name="Vertical Text Placeholder 2">
            <a:extLst>
              <a:ext uri="{FF2B5EF4-FFF2-40B4-BE49-F238E27FC236}">
                <a16:creationId xmlns="" xmlns:a16="http://schemas.microsoft.com/office/drawing/2014/main" id="{888A51DB-3AED-E947-9857-43D4E03C04C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Date Placeholder 3">
            <a:extLst>
              <a:ext uri="{FF2B5EF4-FFF2-40B4-BE49-F238E27FC236}">
                <a16:creationId xmlns="" xmlns:a16="http://schemas.microsoft.com/office/drawing/2014/main" id="{EF5F7C62-C6C4-884A-A070-0786B071CC3C}"/>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3CB2DC95-6C88-DA48-95EC-1589C20F19DD}"/>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79ED02C1-C339-D34C-B510-484FA1C0ABBD}"/>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1075378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A84C81E-B155-3248-8EB2-ED9C2A71CE01}"/>
              </a:ext>
            </a:extLst>
          </p:cNvPr>
          <p:cNvSpPr>
            <a:spLocks noGrp="1"/>
          </p:cNvSpPr>
          <p:nvPr>
            <p:ph type="title"/>
          </p:nvPr>
        </p:nvSpPr>
        <p:spPr/>
        <p:txBody>
          <a:bodyPr/>
          <a:lstStyle/>
          <a:p>
            <a:r>
              <a:rPr lang="en-GB"/>
              <a:t>Click to edit Master title style</a:t>
            </a:r>
            <a:endParaRPr lang="aa-ET"/>
          </a:p>
        </p:txBody>
      </p:sp>
      <p:sp>
        <p:nvSpPr>
          <p:cNvPr id="3" name="Content Placeholder 2">
            <a:extLst>
              <a:ext uri="{FF2B5EF4-FFF2-40B4-BE49-F238E27FC236}">
                <a16:creationId xmlns="" xmlns:a16="http://schemas.microsoft.com/office/drawing/2014/main" id="{C10A6041-2323-9A47-8365-80C74E4DF22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Date Placeholder 3">
            <a:extLst>
              <a:ext uri="{FF2B5EF4-FFF2-40B4-BE49-F238E27FC236}">
                <a16:creationId xmlns="" xmlns:a16="http://schemas.microsoft.com/office/drawing/2014/main" id="{8371DD7A-CE59-2346-A673-4822A0BC168A}"/>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EAD45915-A865-FE44-882A-AD4A05EF8AC3}"/>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9A9F1715-D02A-2546-B167-5C58B4772E2F}"/>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3406305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FD6F33F-85E5-6248-9E5E-7959001029F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aa-ET"/>
          </a:p>
        </p:txBody>
      </p:sp>
      <p:sp>
        <p:nvSpPr>
          <p:cNvPr id="3" name="Text Placeholder 2">
            <a:extLst>
              <a:ext uri="{FF2B5EF4-FFF2-40B4-BE49-F238E27FC236}">
                <a16:creationId xmlns="" xmlns:a16="http://schemas.microsoft.com/office/drawing/2014/main" id="{C9F522CF-0291-5846-8CBD-5B9F260642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 xmlns:a16="http://schemas.microsoft.com/office/drawing/2014/main" id="{6666A478-7929-7641-BD7D-D3985288D8DC}"/>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0B11AECA-85F9-C144-8FC4-29455C7281E3}"/>
              </a:ext>
            </a:extLst>
          </p:cNvPr>
          <p:cNvSpPr>
            <a:spLocks noGrp="1"/>
          </p:cNvSpPr>
          <p:nvPr>
            <p:ph type="ftr" sz="quarter" idx="11"/>
          </p:nvPr>
        </p:nvSpPr>
        <p:spPr/>
        <p:txBody>
          <a:bodyPr/>
          <a:lstStyle/>
          <a:p>
            <a:endParaRPr lang="aa-ET"/>
          </a:p>
        </p:txBody>
      </p:sp>
      <p:sp>
        <p:nvSpPr>
          <p:cNvPr id="6" name="Slide Number Placeholder 5">
            <a:extLst>
              <a:ext uri="{FF2B5EF4-FFF2-40B4-BE49-F238E27FC236}">
                <a16:creationId xmlns="" xmlns:a16="http://schemas.microsoft.com/office/drawing/2014/main" id="{81529F8E-47A4-C24B-ABC7-7993B85FF285}"/>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1246916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54F59DB-DDF5-244C-97CB-5599DD07D1B5}"/>
              </a:ext>
            </a:extLst>
          </p:cNvPr>
          <p:cNvSpPr>
            <a:spLocks noGrp="1"/>
          </p:cNvSpPr>
          <p:nvPr>
            <p:ph type="title"/>
          </p:nvPr>
        </p:nvSpPr>
        <p:spPr/>
        <p:txBody>
          <a:bodyPr/>
          <a:lstStyle/>
          <a:p>
            <a:r>
              <a:rPr lang="en-GB"/>
              <a:t>Click to edit Master title style</a:t>
            </a:r>
            <a:endParaRPr lang="aa-ET"/>
          </a:p>
        </p:txBody>
      </p:sp>
      <p:sp>
        <p:nvSpPr>
          <p:cNvPr id="3" name="Content Placeholder 2">
            <a:extLst>
              <a:ext uri="{FF2B5EF4-FFF2-40B4-BE49-F238E27FC236}">
                <a16:creationId xmlns="" xmlns:a16="http://schemas.microsoft.com/office/drawing/2014/main" id="{846D94B6-10B4-9048-A06A-A320D2C5330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Content Placeholder 3">
            <a:extLst>
              <a:ext uri="{FF2B5EF4-FFF2-40B4-BE49-F238E27FC236}">
                <a16:creationId xmlns="" xmlns:a16="http://schemas.microsoft.com/office/drawing/2014/main" id="{7AB2F731-2FF9-1343-A953-E902DF90BBE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5" name="Date Placeholder 4">
            <a:extLst>
              <a:ext uri="{FF2B5EF4-FFF2-40B4-BE49-F238E27FC236}">
                <a16:creationId xmlns="" xmlns:a16="http://schemas.microsoft.com/office/drawing/2014/main" id="{F8E51E3D-E22A-594A-B2DD-0AF550AA8F31}"/>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6" name="Footer Placeholder 5">
            <a:extLst>
              <a:ext uri="{FF2B5EF4-FFF2-40B4-BE49-F238E27FC236}">
                <a16:creationId xmlns="" xmlns:a16="http://schemas.microsoft.com/office/drawing/2014/main" id="{2B23AEA2-2672-BC42-A536-A329B11EB699}"/>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C9619227-4DAB-7C4D-B7E5-9DD466584575}"/>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3643287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E2D1D0D-65C6-124C-B937-E2CD3F3C7330}"/>
              </a:ext>
            </a:extLst>
          </p:cNvPr>
          <p:cNvSpPr>
            <a:spLocks noGrp="1"/>
          </p:cNvSpPr>
          <p:nvPr>
            <p:ph type="title"/>
          </p:nvPr>
        </p:nvSpPr>
        <p:spPr>
          <a:xfrm>
            <a:off x="839788" y="365125"/>
            <a:ext cx="10515600" cy="1325563"/>
          </a:xfrm>
        </p:spPr>
        <p:txBody>
          <a:bodyPr/>
          <a:lstStyle/>
          <a:p>
            <a:r>
              <a:rPr lang="en-GB"/>
              <a:t>Click to edit Master title style</a:t>
            </a:r>
            <a:endParaRPr lang="aa-ET"/>
          </a:p>
        </p:txBody>
      </p:sp>
      <p:sp>
        <p:nvSpPr>
          <p:cNvPr id="3" name="Text Placeholder 2">
            <a:extLst>
              <a:ext uri="{FF2B5EF4-FFF2-40B4-BE49-F238E27FC236}">
                <a16:creationId xmlns="" xmlns:a16="http://schemas.microsoft.com/office/drawing/2014/main" id="{8A1A4D3C-7490-5C47-961C-FF78B83328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 xmlns:a16="http://schemas.microsoft.com/office/drawing/2014/main" id="{16C65CD5-E750-2948-9412-AA1A4C995E3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5" name="Text Placeholder 4">
            <a:extLst>
              <a:ext uri="{FF2B5EF4-FFF2-40B4-BE49-F238E27FC236}">
                <a16:creationId xmlns="" xmlns:a16="http://schemas.microsoft.com/office/drawing/2014/main" id="{1603462B-A2FF-DB44-ADFC-2700A56B12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 xmlns:a16="http://schemas.microsoft.com/office/drawing/2014/main" id="{EA190D64-DA11-0B41-A008-9D05DE1B266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7" name="Date Placeholder 6">
            <a:extLst>
              <a:ext uri="{FF2B5EF4-FFF2-40B4-BE49-F238E27FC236}">
                <a16:creationId xmlns="" xmlns:a16="http://schemas.microsoft.com/office/drawing/2014/main" id="{CAF277F6-DBC8-464F-9406-C0048EF86E52}"/>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8" name="Footer Placeholder 7">
            <a:extLst>
              <a:ext uri="{FF2B5EF4-FFF2-40B4-BE49-F238E27FC236}">
                <a16:creationId xmlns="" xmlns:a16="http://schemas.microsoft.com/office/drawing/2014/main" id="{C9482F72-F694-6A4F-8F3B-C1F3A79C7DFE}"/>
              </a:ext>
            </a:extLst>
          </p:cNvPr>
          <p:cNvSpPr>
            <a:spLocks noGrp="1"/>
          </p:cNvSpPr>
          <p:nvPr>
            <p:ph type="ftr" sz="quarter" idx="11"/>
          </p:nvPr>
        </p:nvSpPr>
        <p:spPr/>
        <p:txBody>
          <a:bodyPr/>
          <a:lstStyle/>
          <a:p>
            <a:endParaRPr lang="aa-ET"/>
          </a:p>
        </p:txBody>
      </p:sp>
      <p:sp>
        <p:nvSpPr>
          <p:cNvPr id="9" name="Slide Number Placeholder 8">
            <a:extLst>
              <a:ext uri="{FF2B5EF4-FFF2-40B4-BE49-F238E27FC236}">
                <a16:creationId xmlns="" xmlns:a16="http://schemas.microsoft.com/office/drawing/2014/main" id="{4D6439EE-7589-7441-B4DA-5B21D9B625B4}"/>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2331505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992058F-820E-CC41-B768-B8A67C334957}"/>
              </a:ext>
            </a:extLst>
          </p:cNvPr>
          <p:cNvSpPr>
            <a:spLocks noGrp="1"/>
          </p:cNvSpPr>
          <p:nvPr>
            <p:ph type="title"/>
          </p:nvPr>
        </p:nvSpPr>
        <p:spPr/>
        <p:txBody>
          <a:bodyPr/>
          <a:lstStyle/>
          <a:p>
            <a:r>
              <a:rPr lang="en-GB"/>
              <a:t>Click to edit Master title style</a:t>
            </a:r>
            <a:endParaRPr lang="aa-ET"/>
          </a:p>
        </p:txBody>
      </p:sp>
      <p:sp>
        <p:nvSpPr>
          <p:cNvPr id="3" name="Date Placeholder 2">
            <a:extLst>
              <a:ext uri="{FF2B5EF4-FFF2-40B4-BE49-F238E27FC236}">
                <a16:creationId xmlns="" xmlns:a16="http://schemas.microsoft.com/office/drawing/2014/main" id="{41143EB4-A12A-F14F-B982-A36A7CB91D6E}"/>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4" name="Footer Placeholder 3">
            <a:extLst>
              <a:ext uri="{FF2B5EF4-FFF2-40B4-BE49-F238E27FC236}">
                <a16:creationId xmlns="" xmlns:a16="http://schemas.microsoft.com/office/drawing/2014/main" id="{5EF729E3-4181-254F-8835-995C04CD087A}"/>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 xmlns:a16="http://schemas.microsoft.com/office/drawing/2014/main" id="{20A2BC56-2DF2-2A42-808C-A64A82336015}"/>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113824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E9E9DEA4-3639-E548-AD40-FE44E27C5509}"/>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3" name="Footer Placeholder 2">
            <a:extLst>
              <a:ext uri="{FF2B5EF4-FFF2-40B4-BE49-F238E27FC236}">
                <a16:creationId xmlns="" xmlns:a16="http://schemas.microsoft.com/office/drawing/2014/main" id="{A8361E6F-C581-294A-99E0-E55214FA0E00}"/>
              </a:ext>
            </a:extLst>
          </p:cNvPr>
          <p:cNvSpPr>
            <a:spLocks noGrp="1"/>
          </p:cNvSpPr>
          <p:nvPr>
            <p:ph type="ftr" sz="quarter" idx="11"/>
          </p:nvPr>
        </p:nvSpPr>
        <p:spPr/>
        <p:txBody>
          <a:bodyPr/>
          <a:lstStyle/>
          <a:p>
            <a:endParaRPr lang="aa-ET"/>
          </a:p>
        </p:txBody>
      </p:sp>
      <p:sp>
        <p:nvSpPr>
          <p:cNvPr id="4" name="Slide Number Placeholder 3">
            <a:extLst>
              <a:ext uri="{FF2B5EF4-FFF2-40B4-BE49-F238E27FC236}">
                <a16:creationId xmlns="" xmlns:a16="http://schemas.microsoft.com/office/drawing/2014/main" id="{050E1999-26AE-094C-BA58-D73606F11A8D}"/>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73833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5FB0151-19F7-1049-9574-61CCB40C660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aa-ET"/>
          </a:p>
        </p:txBody>
      </p:sp>
      <p:sp>
        <p:nvSpPr>
          <p:cNvPr id="3" name="Content Placeholder 2">
            <a:extLst>
              <a:ext uri="{FF2B5EF4-FFF2-40B4-BE49-F238E27FC236}">
                <a16:creationId xmlns="" xmlns:a16="http://schemas.microsoft.com/office/drawing/2014/main" id="{D824C6D0-7A65-764A-89EC-AA116FF05F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Text Placeholder 3">
            <a:extLst>
              <a:ext uri="{FF2B5EF4-FFF2-40B4-BE49-F238E27FC236}">
                <a16:creationId xmlns="" xmlns:a16="http://schemas.microsoft.com/office/drawing/2014/main" id="{E317060B-1981-944E-93E6-9F1332AC72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 xmlns:a16="http://schemas.microsoft.com/office/drawing/2014/main" id="{58923340-03D0-C544-8DEA-1B79E34400C6}"/>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6" name="Footer Placeholder 5">
            <a:extLst>
              <a:ext uri="{FF2B5EF4-FFF2-40B4-BE49-F238E27FC236}">
                <a16:creationId xmlns="" xmlns:a16="http://schemas.microsoft.com/office/drawing/2014/main" id="{D629B2A3-58D2-1443-848C-EC14CF9E8FE2}"/>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8FCEE538-F910-9643-A15F-B7FACED0721E}"/>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378784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58BE25-B27D-6B49-B328-D8FDED3A841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aa-ET"/>
          </a:p>
        </p:txBody>
      </p:sp>
      <p:sp>
        <p:nvSpPr>
          <p:cNvPr id="3" name="Picture Placeholder 2">
            <a:extLst>
              <a:ext uri="{FF2B5EF4-FFF2-40B4-BE49-F238E27FC236}">
                <a16:creationId xmlns="" xmlns:a16="http://schemas.microsoft.com/office/drawing/2014/main" id="{2A488351-6BAF-E34C-8FB0-BA4946D55F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a-ET"/>
          </a:p>
        </p:txBody>
      </p:sp>
      <p:sp>
        <p:nvSpPr>
          <p:cNvPr id="4" name="Text Placeholder 3">
            <a:extLst>
              <a:ext uri="{FF2B5EF4-FFF2-40B4-BE49-F238E27FC236}">
                <a16:creationId xmlns="" xmlns:a16="http://schemas.microsoft.com/office/drawing/2014/main" id="{AD7E495E-2EAA-CB43-804C-AD8EBD539F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 xmlns:a16="http://schemas.microsoft.com/office/drawing/2014/main" id="{8F9A6449-AE5A-B640-844D-4405799D80F5}"/>
              </a:ext>
            </a:extLst>
          </p:cNvPr>
          <p:cNvSpPr>
            <a:spLocks noGrp="1"/>
          </p:cNvSpPr>
          <p:nvPr>
            <p:ph type="dt" sz="half" idx="10"/>
          </p:nvPr>
        </p:nvSpPr>
        <p:spPr/>
        <p:txBody>
          <a:bodyPr/>
          <a:lstStyle/>
          <a:p>
            <a:fld id="{D63AD43D-8778-C244-9DC6-84145C0EDBAB}" type="datetimeFigureOut">
              <a:rPr lang="aa-ET" smtClean="0"/>
              <a:t>12/03/2021</a:t>
            </a:fld>
            <a:endParaRPr lang="aa-ET"/>
          </a:p>
        </p:txBody>
      </p:sp>
      <p:sp>
        <p:nvSpPr>
          <p:cNvPr id="6" name="Footer Placeholder 5">
            <a:extLst>
              <a:ext uri="{FF2B5EF4-FFF2-40B4-BE49-F238E27FC236}">
                <a16:creationId xmlns="" xmlns:a16="http://schemas.microsoft.com/office/drawing/2014/main" id="{3999B65F-B297-FD4A-8EE6-487AA40D1DDA}"/>
              </a:ext>
            </a:extLst>
          </p:cNvPr>
          <p:cNvSpPr>
            <a:spLocks noGrp="1"/>
          </p:cNvSpPr>
          <p:nvPr>
            <p:ph type="ftr" sz="quarter" idx="11"/>
          </p:nvPr>
        </p:nvSpPr>
        <p:spPr/>
        <p:txBody>
          <a:bodyPr/>
          <a:lstStyle/>
          <a:p>
            <a:endParaRPr lang="aa-ET"/>
          </a:p>
        </p:txBody>
      </p:sp>
      <p:sp>
        <p:nvSpPr>
          <p:cNvPr id="7" name="Slide Number Placeholder 6">
            <a:extLst>
              <a:ext uri="{FF2B5EF4-FFF2-40B4-BE49-F238E27FC236}">
                <a16:creationId xmlns="" xmlns:a16="http://schemas.microsoft.com/office/drawing/2014/main" id="{DC35BA90-2670-1642-A22A-88DC3E1DF900}"/>
              </a:ext>
            </a:extLst>
          </p:cNvPr>
          <p:cNvSpPr>
            <a:spLocks noGrp="1"/>
          </p:cNvSpPr>
          <p:nvPr>
            <p:ph type="sldNum" sz="quarter" idx="12"/>
          </p:nvPr>
        </p:nvSpPr>
        <p:spPr/>
        <p:txBody>
          <a:bodyPr/>
          <a:lstStyle/>
          <a:p>
            <a:fld id="{6D1D7A49-3527-1040-9E33-6DE520207FCD}" type="slidenum">
              <a:rPr lang="aa-ET" smtClean="0"/>
              <a:t>‹nr.›</a:t>
            </a:fld>
            <a:endParaRPr lang="aa-ET"/>
          </a:p>
        </p:txBody>
      </p:sp>
    </p:spTree>
    <p:extLst>
      <p:ext uri="{BB962C8B-B14F-4D97-AF65-F5344CB8AC3E}">
        <p14:creationId xmlns:p14="http://schemas.microsoft.com/office/powerpoint/2010/main" val="2452423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DB43D8FF-4B4C-834D-A597-BD500CB2BE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aa-ET"/>
          </a:p>
        </p:txBody>
      </p:sp>
      <p:sp>
        <p:nvSpPr>
          <p:cNvPr id="3" name="Text Placeholder 2">
            <a:extLst>
              <a:ext uri="{FF2B5EF4-FFF2-40B4-BE49-F238E27FC236}">
                <a16:creationId xmlns="" xmlns:a16="http://schemas.microsoft.com/office/drawing/2014/main" id="{513BF2B6-C866-6D46-A602-27701420EC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aa-ET"/>
          </a:p>
        </p:txBody>
      </p:sp>
      <p:sp>
        <p:nvSpPr>
          <p:cNvPr id="4" name="Date Placeholder 3">
            <a:extLst>
              <a:ext uri="{FF2B5EF4-FFF2-40B4-BE49-F238E27FC236}">
                <a16:creationId xmlns="" xmlns:a16="http://schemas.microsoft.com/office/drawing/2014/main" id="{3A4054E9-4887-0846-A4A5-C6E82E6747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3AD43D-8778-C244-9DC6-84145C0EDBAB}" type="datetimeFigureOut">
              <a:rPr lang="aa-ET" smtClean="0"/>
              <a:t>12/03/2021</a:t>
            </a:fld>
            <a:endParaRPr lang="aa-ET"/>
          </a:p>
        </p:txBody>
      </p:sp>
      <p:sp>
        <p:nvSpPr>
          <p:cNvPr id="5" name="Footer Placeholder 4">
            <a:extLst>
              <a:ext uri="{FF2B5EF4-FFF2-40B4-BE49-F238E27FC236}">
                <a16:creationId xmlns="" xmlns:a16="http://schemas.microsoft.com/office/drawing/2014/main" id="{A0C76E80-75C0-2548-881A-5B9B5F592E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a-ET"/>
          </a:p>
        </p:txBody>
      </p:sp>
      <p:sp>
        <p:nvSpPr>
          <p:cNvPr id="6" name="Slide Number Placeholder 5">
            <a:extLst>
              <a:ext uri="{FF2B5EF4-FFF2-40B4-BE49-F238E27FC236}">
                <a16:creationId xmlns="" xmlns:a16="http://schemas.microsoft.com/office/drawing/2014/main" id="{4AC3F5BC-4416-0F44-9DA2-30E5AA672F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1D7A49-3527-1040-9E33-6DE520207FCD}" type="slidenum">
              <a:rPr lang="aa-ET" smtClean="0"/>
              <a:t>‹nr.›</a:t>
            </a:fld>
            <a:endParaRPr lang="aa-ET"/>
          </a:p>
        </p:txBody>
      </p:sp>
    </p:spTree>
    <p:extLst>
      <p:ext uri="{BB962C8B-B14F-4D97-AF65-F5344CB8AC3E}">
        <p14:creationId xmlns:p14="http://schemas.microsoft.com/office/powerpoint/2010/main" val="969317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a-E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large brick building with green grass in front of a house&#10;&#10;Description automatically generated">
            <a:extLst>
              <a:ext uri="{FF2B5EF4-FFF2-40B4-BE49-F238E27FC236}">
                <a16:creationId xmlns="" xmlns:a16="http://schemas.microsoft.com/office/drawing/2014/main" id="{7CDEB8CF-5723-4044-B9DF-E25C47480776}"/>
              </a:ext>
            </a:extLst>
          </p:cNvPr>
          <p:cNvPicPr>
            <a:picLocks noChangeAspect="1"/>
          </p:cNvPicPr>
          <p:nvPr/>
        </p:nvPicPr>
        <p:blipFill rotWithShape="1">
          <a:blip r:embed="rId2"/>
          <a:srcRect t="20127" b="20127"/>
          <a:stretch/>
        </p:blipFill>
        <p:spPr>
          <a:xfrm>
            <a:off x="0" y="2001838"/>
            <a:ext cx="12192000" cy="4856162"/>
          </a:xfrm>
          <a:prstGeom prst="rect">
            <a:avLst/>
          </a:prstGeom>
        </p:spPr>
      </p:pic>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3"/>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257390"/>
            <a:ext cx="9144000" cy="1744448"/>
          </a:xfrm>
        </p:spPr>
        <p:txBody>
          <a:bodyPr anchor="t" anchorCtr="0">
            <a:noAutofit/>
          </a:bodyPr>
          <a:lstStyle/>
          <a:p>
            <a:pPr algn="l" fontAlgn="t"/>
            <a:r>
              <a:rPr lang="en-GB" sz="3200" dirty="0" err="1" smtClean="0">
                <a:solidFill>
                  <a:schemeClr val="bg1"/>
                </a:solidFill>
                <a:latin typeface="Arial" panose="020B0604020202020204" pitchFamily="34" charset="0"/>
                <a:ea typeface="Helvetica Neue" panose="02000503000000020004" pitchFamily="2" charset="0"/>
                <a:cs typeface="Arial" panose="020B0604020202020204" pitchFamily="34" charset="0"/>
              </a:rPr>
              <a:t>Voorbereiding</a:t>
            </a:r>
            <a:r>
              <a:rPr lang="en-GB"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chemeClr val="bg1"/>
                </a:solidFill>
                <a:latin typeface="Arial" panose="020B0604020202020204" pitchFamily="34" charset="0"/>
                <a:ea typeface="Helvetica Neue" panose="02000503000000020004" pitchFamily="2" charset="0"/>
                <a:cs typeface="Arial" panose="020B0604020202020204" pitchFamily="34" charset="0"/>
              </a:rPr>
              <a:t>bestemmingsplan</a:t>
            </a:r>
            <a:r>
              <a:rPr lang="en-GB"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t> </a:t>
            </a:r>
            <a:br>
              <a:rPr lang="en-GB"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br>
            <a:r>
              <a:rPr lang="nl-NL"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t>Limmerweg </a:t>
            </a:r>
            <a:r>
              <a:rPr lang="nl-NL" sz="3200" dirty="0">
                <a:solidFill>
                  <a:schemeClr val="bg1"/>
                </a:solidFill>
                <a:latin typeface="Arial" panose="020B0604020202020204" pitchFamily="34" charset="0"/>
                <a:ea typeface="Helvetica Neue" panose="02000503000000020004" pitchFamily="2" charset="0"/>
                <a:cs typeface="Arial" panose="020B0604020202020204" pitchFamily="34" charset="0"/>
              </a:rPr>
              <a:t>nabij 7 Egmond </a:t>
            </a:r>
            <a:r>
              <a:rPr lang="nl-NL"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t>Binnen</a:t>
            </a:r>
            <a:br>
              <a:rPr lang="nl-NL"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br>
            <a:r>
              <a:rPr lang="nl-NL" sz="3200" dirty="0" smtClean="0">
                <a:solidFill>
                  <a:schemeClr val="bg1"/>
                </a:solidFill>
                <a:latin typeface="Arial" panose="020B0604020202020204" pitchFamily="34" charset="0"/>
                <a:ea typeface="Helvetica Neue" panose="02000503000000020004" pitchFamily="2" charset="0"/>
                <a:cs typeface="Arial" panose="020B0604020202020204" pitchFamily="34" charset="0"/>
              </a:rPr>
              <a:t>Bedrijfsvestiging bloembollenkwekerij van Dam</a:t>
            </a:r>
            <a:endParaRPr lang="aa-ET" sz="3200" dirty="0">
              <a:solidFill>
                <a:schemeClr val="bg1"/>
              </a:solidFill>
              <a:latin typeface="Arial" panose="020B0604020202020204" pitchFamily="34" charset="0"/>
              <a:ea typeface="Helvetica Neue" panose="02000503000000020004" pitchFamily="2" charset="0"/>
              <a:cs typeface="Arial" panose="020B0604020202020204" pitchFamily="34" charset="0"/>
            </a:endParaRPr>
          </a:p>
        </p:txBody>
      </p:sp>
      <p:sp>
        <p:nvSpPr>
          <p:cNvPr id="3" name="Subtitle 2">
            <a:extLst>
              <a:ext uri="{FF2B5EF4-FFF2-40B4-BE49-F238E27FC236}">
                <a16:creationId xmlns="" xmlns:a16="http://schemas.microsoft.com/office/drawing/2014/main" id="{7B2D3A6F-F80B-104A-8F81-9AF6C009F5E9}"/>
              </a:ext>
            </a:extLst>
          </p:cNvPr>
          <p:cNvSpPr>
            <a:spLocks noGrp="1"/>
          </p:cNvSpPr>
          <p:nvPr>
            <p:ph type="subTitle" idx="1"/>
          </p:nvPr>
        </p:nvSpPr>
        <p:spPr>
          <a:xfrm>
            <a:off x="366583" y="5988994"/>
            <a:ext cx="9144000" cy="611616"/>
          </a:xfrm>
        </p:spPr>
        <p:txBody>
          <a:bodyPr/>
          <a:lstStyle/>
          <a:p>
            <a:pPr algn="l"/>
            <a:r>
              <a:rPr lang="en-GB" dirty="0" err="1" smtClean="0">
                <a:latin typeface="Arial" panose="020B0604020202020204" pitchFamily="34" charset="0"/>
                <a:ea typeface="Helvetica Neue" panose="02000503000000020004" pitchFamily="2" charset="0"/>
                <a:cs typeface="Arial" panose="020B0604020202020204" pitchFamily="34" charset="0"/>
              </a:rPr>
              <a:t>Informatieavond</a:t>
            </a:r>
            <a:r>
              <a:rPr lang="en-GB" dirty="0" smtClean="0">
                <a:latin typeface="Arial" panose="020B0604020202020204" pitchFamily="34" charset="0"/>
                <a:ea typeface="Helvetica Neue" panose="02000503000000020004" pitchFamily="2" charset="0"/>
                <a:cs typeface="Arial" panose="020B0604020202020204" pitchFamily="34" charset="0"/>
              </a:rPr>
              <a:t> </a:t>
            </a:r>
            <a:r>
              <a:rPr lang="en-GB" dirty="0" err="1" smtClean="0">
                <a:latin typeface="Arial" panose="020B0604020202020204" pitchFamily="34" charset="0"/>
                <a:ea typeface="Helvetica Neue" panose="02000503000000020004" pitchFamily="2" charset="0"/>
                <a:cs typeface="Arial" panose="020B0604020202020204" pitchFamily="34" charset="0"/>
              </a:rPr>
              <a:t>n.a.v</a:t>
            </a:r>
            <a:r>
              <a:rPr lang="en-GB" dirty="0" smtClean="0">
                <a:latin typeface="Arial" panose="020B0604020202020204" pitchFamily="34" charset="0"/>
                <a:ea typeface="Helvetica Neue" panose="02000503000000020004" pitchFamily="2" charset="0"/>
                <a:cs typeface="Arial" panose="020B0604020202020204" pitchFamily="34" charset="0"/>
              </a:rPr>
              <a:t>. het </a:t>
            </a:r>
            <a:r>
              <a:rPr lang="en-GB" dirty="0" err="1" smtClean="0">
                <a:latin typeface="Arial" panose="020B0604020202020204" pitchFamily="34" charset="0"/>
                <a:ea typeface="Helvetica Neue" panose="02000503000000020004" pitchFamily="2" charset="0"/>
                <a:cs typeface="Arial" panose="020B0604020202020204" pitchFamily="34" charset="0"/>
              </a:rPr>
              <a:t>raadsbesluit</a:t>
            </a:r>
            <a:r>
              <a:rPr lang="en-GB" dirty="0" smtClean="0">
                <a:latin typeface="Arial" panose="020B0604020202020204" pitchFamily="34" charset="0"/>
                <a:ea typeface="Helvetica Neue" panose="02000503000000020004" pitchFamily="2" charset="0"/>
                <a:cs typeface="Arial" panose="020B0604020202020204" pitchFamily="34" charset="0"/>
              </a:rPr>
              <a:t> van 12 </a:t>
            </a:r>
            <a:r>
              <a:rPr lang="en-GB" dirty="0" err="1" smtClean="0">
                <a:latin typeface="Arial" panose="020B0604020202020204" pitchFamily="34" charset="0"/>
                <a:ea typeface="Helvetica Neue" panose="02000503000000020004" pitchFamily="2" charset="0"/>
                <a:cs typeface="Arial" panose="020B0604020202020204" pitchFamily="34" charset="0"/>
              </a:rPr>
              <a:t>december</a:t>
            </a:r>
            <a:r>
              <a:rPr lang="en-GB" dirty="0" smtClean="0">
                <a:latin typeface="Arial" panose="020B0604020202020204" pitchFamily="34" charset="0"/>
                <a:ea typeface="Helvetica Neue" panose="02000503000000020004" pitchFamily="2" charset="0"/>
                <a:cs typeface="Arial" panose="020B0604020202020204" pitchFamily="34" charset="0"/>
              </a:rPr>
              <a:t> 2019</a:t>
            </a:r>
            <a:endParaRPr lang="en-GB" dirty="0">
              <a:latin typeface="Arial" panose="020B0604020202020204" pitchFamily="34" charset="0"/>
              <a:ea typeface="Helvetica Neue" panose="02000503000000020004" pitchFamily="2" charset="0"/>
              <a:cs typeface="Arial" panose="020B0604020202020204" pitchFamily="34" charset="0"/>
            </a:endParaRPr>
          </a:p>
          <a:p>
            <a:pPr algn="l"/>
            <a:endParaRPr lang="aa-ET"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421960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6096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Locaties</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pic>
        <p:nvPicPr>
          <p:cNvPr id="6" name="Afbeelding 5"/>
          <p:cNvPicPr>
            <a:picLocks noChangeAspect="1"/>
          </p:cNvPicPr>
          <p:nvPr/>
        </p:nvPicPr>
        <p:blipFill>
          <a:blip r:embed="rId3"/>
          <a:stretch>
            <a:fillRect/>
          </a:stretch>
        </p:blipFill>
        <p:spPr>
          <a:xfrm>
            <a:off x="5727573" y="2511198"/>
            <a:ext cx="6496050" cy="3562350"/>
          </a:xfrm>
          <a:prstGeom prst="rect">
            <a:avLst/>
          </a:prstGeom>
        </p:spPr>
      </p:pic>
      <p:pic>
        <p:nvPicPr>
          <p:cNvPr id="7" name="Afbeelding 6"/>
          <p:cNvPicPr>
            <a:picLocks noChangeAspect="1"/>
          </p:cNvPicPr>
          <p:nvPr/>
        </p:nvPicPr>
        <p:blipFill>
          <a:blip r:embed="rId4"/>
          <a:stretch>
            <a:fillRect/>
          </a:stretch>
        </p:blipFill>
        <p:spPr>
          <a:xfrm>
            <a:off x="60960" y="407098"/>
            <a:ext cx="5610225" cy="5781675"/>
          </a:xfrm>
          <a:prstGeom prst="rect">
            <a:avLst/>
          </a:prstGeom>
        </p:spPr>
      </p:pic>
    </p:spTree>
    <p:extLst>
      <p:ext uri="{BB962C8B-B14F-4D97-AF65-F5344CB8AC3E}">
        <p14:creationId xmlns:p14="http://schemas.microsoft.com/office/powerpoint/2010/main" val="24074758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Verkeersveiligheid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Verkeersveiligheid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plansituatie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S</a:t>
            </a:r>
            <a:r>
              <a:rPr lang="nl-NL"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lechts</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een beperkte toename van verkeer van en naar de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planlocatie</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Voldoende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zicht vanaf en op de entree/ontsluiting van het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perceel</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Ruime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en verkeersveilige routing van verkeer op eigen terrein</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Conclusie:</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Aanvullende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maatregelen ter verbetering van de verkeersveiligheid zijn dan ook niet nodig</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4318482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Verkeersanalyse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leefbaarheid</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omgeving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(woningen aan de Limmerweg 5 en 58 en de eventuele toename van verkeersintensiteit op de buurtschap/dijk)</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bedrijfsvestiging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leidt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tot een verkeerstoename 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minder dan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twee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procent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Voor geluid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en luchtkwaliteit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is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er geen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substantiële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toename van hinder en/of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effect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op de gezondheid voor mens 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dier</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Voor omwonenden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van de Limmerweg zal het plan met de geringe hoeveelheid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extra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verkeer geen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merkbare gevolgen hebben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afname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vrachtverkeer wordt gezien als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een positief effect voor de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omgeving</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Conclusie:</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plan leidt niet tot een verslechtering van de leefbaarheid in de omgeving. Compenserende maatregelen zijn dan ook niet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nodig.</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770436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Overige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relevante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milieuonderdelen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Licht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Schuurkassen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Verwerkingsproces heeft geen extra licht in de nacht nodig</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Conclusie:</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geen lichthinder voor omwonenden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Gebiedsbescherming / stikstof</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Vergunning Wet Natuurbescherming is aangevraagd bij de provincie en in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behandeling</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plan is mogelijk door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intern salderen met het huidige gebruik 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landbouwgrond (en beoogde nieuwbouwlocatie</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Advies en conclusie OD NHN:</a:t>
            </a:r>
            <a:b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Berekeningen en onderbouwing moeten nog enigszins worden aangepast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bestemmingsplan is in principe uitvoerbaar met betrekking tot natuur</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pic>
        <p:nvPicPr>
          <p:cNvPr id="3" name="Afbeelding 2"/>
          <p:cNvPicPr>
            <a:picLocks noChangeAspect="1"/>
          </p:cNvPicPr>
          <p:nvPr/>
        </p:nvPicPr>
        <p:blipFill>
          <a:blip r:embed="rId3"/>
          <a:stretch>
            <a:fillRect/>
          </a:stretch>
        </p:blipFill>
        <p:spPr>
          <a:xfrm>
            <a:off x="8381670" y="461389"/>
            <a:ext cx="3810330" cy="3810330"/>
          </a:xfrm>
          <a:prstGeom prst="rect">
            <a:avLst/>
          </a:prstGeom>
        </p:spPr>
      </p:pic>
    </p:spTree>
    <p:extLst>
      <p:ext uri="{BB962C8B-B14F-4D97-AF65-F5344CB8AC3E}">
        <p14:creationId xmlns:p14="http://schemas.microsoft.com/office/powerpoint/2010/main" val="11315189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11825417"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Milieuaspecten</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bij</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ebruik</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Er is </a:t>
            </a:r>
            <a:r>
              <a:rPr lang="nl-NL"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locatiespecifiek</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onderzoek spuitzonering gedaan, wat betekent dat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ter plaatse van de bedrijfswoning moet een aanvaardbaar woon- en leefklimaat aanwezig zijn</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de bedrijfsvoering van omliggende gronden van telers niet mag worden belemmerd door de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bedrijfswoning</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 omvang spuitzone o.a.</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welke gewasbeschermingsmiddelen worden gebruikt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effecten voor de mens</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overheersende windrichting</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Voor omliggende woningen verandert de situatie niet, er is nu ook sprake van een agrarisch perceel met bollenteelt.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t>Advies en conclusie OD </a:t>
            </a: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NHN: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 </a:t>
            </a:r>
            <a:r>
              <a:rPr lang="nl-NL"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locatiespecifiek</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onderzoek is akkoord. In de planregels moet worden geborgd dat de haag met groenblijvende beplanting aan de noordzijde van de bedrijfswoning er ook komt. </a:t>
            </a: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42700095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a:solidFill>
                  <a:srgbClr val="000000"/>
                </a:solidFill>
                <a:latin typeface="Arial" panose="020B0604020202020204" pitchFamily="34" charset="0"/>
                <a:ea typeface="Helvetica Neue" panose="02000503000000020004" pitchFamily="2" charset="0"/>
                <a:cs typeface="Arial" panose="020B0604020202020204" pitchFamily="34" charset="0"/>
              </a:rPr>
              <a:t>D</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Toezicht</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handhaving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a:t>
            </a:r>
            <a:b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gebruik</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Nederlandse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Voedsel-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en Warenautoriteit (NVWA), Ministerie van Landbouw, Natuur 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Voedselkwaliteit gaan over het </a:t>
            </a:r>
            <a:r>
              <a:rPr lang="nl-NL" sz="1800" i="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gebruik van bestrijdingsmiddelen,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intensiteit en mate van gebruik.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NVWA controleert of ondernemers die bestrijdingsmiddelen op de markt brengen en gebruiken zich aan de regels van de Wet gewasbeschermingsmiddelen en biociden houden.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OD NHN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heeft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hierin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i="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bevoegdheden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Bij het gebruik van bestrijdingsmiddelen in de buurt van oppervlakte wateren (sloten, plassen) heeft het waterschap ook een toezichthoudende rol.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3195326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a:solidFill>
                  <a:srgbClr val="000000"/>
                </a:solidFill>
                <a:latin typeface="Arial" panose="020B0604020202020204" pitchFamily="34" charset="0"/>
                <a:ea typeface="Helvetica Neue" panose="02000503000000020004" pitchFamily="2" charset="0"/>
                <a:cs typeface="Arial" panose="020B0604020202020204" pitchFamily="34" charset="0"/>
              </a:rPr>
              <a:t>D</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Toezicht</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handhaving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a:t>
            </a:r>
            <a:b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gebruik</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In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het geval van een nieuwe inrichting moet de </a:t>
            </a:r>
            <a:r>
              <a:rPr lang="nl-NL"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inrichtinghouder</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een melding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doen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of een omgevingsvergunning aanvragen.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OD NHN behandelt de melding/vergunningaanvraag en plant bij akkoord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opleveringscontrole in. Dit is een eerste controle op de milieuaspecten 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bedrijf.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OD NHN heeft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bevoegdheden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t.a.v. de opslag van bestrijdingsmiddelen in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inrichting. De voorschriften voor de opslag staan in het Activiteitenbesluit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of</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omgevingsvergunning.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Daarna komt het bedrijf in principe terecht in de systematiek van reguliere controles. De frequentie en prioriteit wordt daarbij bepaald door o.a. milieucategorie en naleefgedrag.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9616198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212257" y="670560"/>
            <a:ext cx="4153165"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 Impact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ontwikkeling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directe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omgeving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b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32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woningen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5 en 58 en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eventuele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toename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verkeersintensiteit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buurtschap</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dijk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8473" y="0"/>
            <a:ext cx="7869352" cy="6858000"/>
          </a:xfrm>
          <a:prstGeom prst="rect">
            <a:avLst/>
          </a:prstGeom>
        </p:spPr>
      </p:pic>
    </p:spTree>
    <p:extLst>
      <p:ext uri="{BB962C8B-B14F-4D97-AF65-F5344CB8AC3E}">
        <p14:creationId xmlns:p14="http://schemas.microsoft.com/office/powerpoint/2010/main" val="12841135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11747040"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Dank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uw</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aandacht</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Vragen</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901671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11747040"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Planning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30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maart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2021</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B&amp;W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besluit ontwerp omgevingsvergunning 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ontwerp bestemmingsplan ter inzage, gecoördineerde procedure</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12 april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2021		Stukken voor 6 weken ter inzage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12 april tot 24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mei 2021	Mogelijkheid tot indienen zienswijzen</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juni 2021</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Opstellen advies door gemeente aan college en raad n.a.v.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mogelijke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zienswijzen</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juli 2021</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Besluit B&amp;W om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bestemmingsplan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omgevingsvergunning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ter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besluitvorming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voor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te</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leggen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aan raad</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september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2021		Commissie Bestemmingsplannen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september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2021		Raadsvergadering t.b.v. besluitvorming over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bestemmingsplan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Besluit B&amp;W over omgevingsvergunning</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967336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Programma</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Welkom door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wethouder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Valkering</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Presentatie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door Leonie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Kok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senior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beleidsmedewerker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Plannen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Projecten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Speciale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gasten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bij</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dit</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informatiemoment</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zijn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initiatiefnemer</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Paul van Dam en Danielle Reek, </a:t>
            </a:r>
            <a:r>
              <a:rPr lang="en-GB" sz="1800" dirty="0" err="1">
                <a:solidFill>
                  <a:srgbClr val="000000"/>
                </a:solidFill>
                <a:latin typeface="Arial" panose="020B0604020202020204" pitchFamily="34" charset="0"/>
                <a:ea typeface="Helvetica Neue" panose="02000503000000020004" pitchFamily="2" charset="0"/>
                <a:cs typeface="Arial" panose="020B0604020202020204" pitchFamily="34" charset="0"/>
              </a:rPr>
              <a:t>adviseur</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en specialist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bestemmingsplannen</a:t>
            </a:r>
            <a:r>
              <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Vragen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stellen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door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raadsleden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naar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aanleiding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presentatie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of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toegestuurde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onderbouwing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pic>
        <p:nvPicPr>
          <p:cNvPr id="3" name="Afbeelding 2"/>
          <p:cNvPicPr>
            <a:picLocks noChangeAspect="1"/>
          </p:cNvPicPr>
          <p:nvPr/>
        </p:nvPicPr>
        <p:blipFill>
          <a:blip r:embed="rId3"/>
          <a:stretch>
            <a:fillRect/>
          </a:stretch>
        </p:blipFill>
        <p:spPr>
          <a:xfrm>
            <a:off x="6088162" y="502236"/>
            <a:ext cx="2560542" cy="1920406"/>
          </a:xfrm>
          <a:prstGeom prst="rect">
            <a:avLst/>
          </a:prstGeom>
        </p:spPr>
      </p:pic>
      <p:pic>
        <p:nvPicPr>
          <p:cNvPr id="4" name="Afbeelding 3"/>
          <p:cNvPicPr>
            <a:picLocks noChangeAspect="1"/>
          </p:cNvPicPr>
          <p:nvPr/>
        </p:nvPicPr>
        <p:blipFill>
          <a:blip r:embed="rId4"/>
          <a:stretch>
            <a:fillRect/>
          </a:stretch>
        </p:blipFill>
        <p:spPr>
          <a:xfrm>
            <a:off x="3150650" y="502236"/>
            <a:ext cx="2548349" cy="1914310"/>
          </a:xfrm>
          <a:prstGeom prst="rect">
            <a:avLst/>
          </a:prstGeom>
        </p:spPr>
      </p:pic>
      <p:pic>
        <p:nvPicPr>
          <p:cNvPr id="6" name="Afbeelding 5"/>
          <p:cNvPicPr>
            <a:picLocks noChangeAspect="1"/>
          </p:cNvPicPr>
          <p:nvPr/>
        </p:nvPicPr>
        <p:blipFill>
          <a:blip r:embed="rId5"/>
          <a:stretch>
            <a:fillRect/>
          </a:stretch>
        </p:blipFill>
        <p:spPr>
          <a:xfrm>
            <a:off x="9020450" y="502236"/>
            <a:ext cx="2469094" cy="1914310"/>
          </a:xfrm>
          <a:prstGeom prst="rect">
            <a:avLst/>
          </a:prstGeom>
        </p:spPr>
      </p:pic>
    </p:spTree>
    <p:extLst>
      <p:ext uri="{BB962C8B-B14F-4D97-AF65-F5344CB8AC3E}">
        <p14:creationId xmlns:p14="http://schemas.microsoft.com/office/powerpoint/2010/main" val="1715469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Opdracht</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raadsbesluit</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12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december</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2019</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In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principe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akkoord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te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gaan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met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vestiging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agrarisch</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bloembollenbedrijf</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percelen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nabij</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5 in Egmond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Binnen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kadastraal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C2824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en</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C2978)</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Tot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definitieve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besluitvorming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wijziging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bestemmingsplan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over te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gaan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als</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resultaten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hierna</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genoemde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vooraf</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behandeling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plan, aan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Raad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zijn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worden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voorgelegd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bestemmingsplan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landschappelijk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inpassingsplan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te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laten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opstellen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door</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initiatiefnemer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deze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ruimtelijke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ontwikkeling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2872360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Waarom</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medewerking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verlenen</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bedrijfsvestiging</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firma P.A. Van Dam Bloemkwekerij is een volwaardig agrarisch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structuurvisie Landelijk Gebied Bergen maakt incidentele agrarische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nieuwvestiging mogelijk. Initiatiefnemers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hebben beargumenteerd waarom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geen reële optie is om binnen een bestaand bouwvlak of bedrijf te vestigen.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De locatie is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bollenconcentratiegebied / werkingsgebied Agrarische bedrijven in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het gemeentelijke en provinciale beleid, dus juist de plek voor behoud 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versterking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van agrarische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bedrijvigheid.</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gezond agrarisch bedrijf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wil zich vestigen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in het bollenconcentratiegebied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het landelijk gebied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beheren.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bollenteelt heeft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zijn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waarde als toeristisch product.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Deze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is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tijdens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de bloei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van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grote waarde voor het landschapsbeeld en de toeristische aantrekkelijkheid 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gebied</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4458521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aspecten</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bij</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bedrijfsvestiging</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naar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milieu-</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effecten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bodem</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overige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relevante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milieuonderdelen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milieuaspecten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bij</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gebruik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C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impact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ontwikkeling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directe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omgeving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op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welke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wijze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wordt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toezicht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handhaving</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ten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aanzien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gewaarborgd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uitgevoerd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4634027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Bodemkwaliteit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Verkennend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bodemonderzoek</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onderzoeksresultaten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vormen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belemmering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beoogde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agrarische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bestemming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wonen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Aanvullend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bodemonderzoek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organochloorbestrijdingsmiddelen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(OCB) in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bovengrond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ondergrond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grondwater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uitgevoerd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Uit de resultaten van het bodemonderzoek blijkt dat de bodemkwaliteit geen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belemmering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vormt voor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de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omgevingsvergunning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bouwen.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Advies en conclusie OD </a:t>
            </a:r>
            <a: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t>NHN: </a:t>
            </a: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Geadviseerd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wordt de omgevingsvergunning bouwen zonder verdere bouw- en/of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gebruiksbeperkingen </a:t>
            </a: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te verlenen.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156925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inclusief</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mate van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indirecte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hinder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Bedrijfsgeluid (geluiduitstraling naar de omgeving)</a:t>
            </a:r>
            <a: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Er zijn geen woningen gelegen binnen de richtafstand van 30 meter</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Uit het akoestisch onderzoek bedrijvigheid blijkt: voor alle nabij de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bloembollenkwekerij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gelegen woningen kan worden voldaan aan de grenswaarden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van </a:t>
            </a: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 Activiteitenbesluit</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Zowel het gemiddelde geluidsniveau en de piekgeluiden voldoen</a:t>
            </a:r>
            <a:b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Er is dus sprake van een aanvaardbaar woon- en leefklimaat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t>Advies en conclusie OD NHN: </a:t>
            </a:r>
            <a:b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 aspect geluid vormt geen belemmering voor de uitvoering van het plan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9689576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inclusief</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mate van </a:t>
            </a: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indirecte</a:t>
            </a:r>
            <a:r>
              <a:rPr lang="en-GB" sz="32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hinder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a:t>
            </a:r>
            <a:r>
              <a:rPr lang="en-GB"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a:t>
            </a: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wegverkeer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bedrijfswoning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is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volgens</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Wet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geluidhinder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geluidsgevoelig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object,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daarom</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onderzoek</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naar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geluidsbelasting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gevel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wordt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voldaan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aan</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voorkeursgrenswaarde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Wet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geluidhinder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Indirecte</a:t>
            </a:r>
            <a:r>
              <a:rPr lang="en-GB"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hinder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veroorzaakt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door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naar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voldoet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niet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gevel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woning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11a in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maatgevende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avondperiode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Deze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is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46dBa en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dient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45dBa te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zijn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Omdat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ruimschoots</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wordt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voldaan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maximale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grenswaarde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65dB(A)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wordt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een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overschrijding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1dB(A) in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maatgevende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avondperiode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in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deze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situatie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acceptabel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geacht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t>Advies en conclusie OD NHN: </a:t>
            </a:r>
            <a:br>
              <a:rPr lang="nl-NL" sz="1800" b="1"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nl-NL"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Het aspect geluid vormt geen belemmering voor de uitvoering van het plan</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40988015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75F3D6ED-9CEA-204E-B788-DA833062FBFC}"/>
              </a:ext>
            </a:extLst>
          </p:cNvPr>
          <p:cNvPicPr>
            <a:picLocks noChangeAspect="1"/>
          </p:cNvPicPr>
          <p:nvPr/>
        </p:nvPicPr>
        <p:blipFill>
          <a:blip r:embed="rId2"/>
          <a:srcRect/>
          <a:stretch/>
        </p:blipFill>
        <p:spPr>
          <a:xfrm>
            <a:off x="60960" y="0"/>
            <a:ext cx="12192000" cy="6858000"/>
          </a:xfrm>
          <a:prstGeom prst="rect">
            <a:avLst/>
          </a:prstGeom>
        </p:spPr>
      </p:pic>
      <p:sp>
        <p:nvSpPr>
          <p:cNvPr id="2" name="Title 1">
            <a:extLst>
              <a:ext uri="{FF2B5EF4-FFF2-40B4-BE49-F238E27FC236}">
                <a16:creationId xmlns="" xmlns:a16="http://schemas.microsoft.com/office/drawing/2014/main" id="{66004DAD-8671-7347-B38D-EBC706DFC771}"/>
              </a:ext>
            </a:extLst>
          </p:cNvPr>
          <p:cNvSpPr>
            <a:spLocks noGrp="1"/>
          </p:cNvSpPr>
          <p:nvPr>
            <p:ph type="ctrTitle"/>
          </p:nvPr>
        </p:nvSpPr>
        <p:spPr>
          <a:xfrm>
            <a:off x="366583" y="670560"/>
            <a:ext cx="8692073" cy="5254752"/>
          </a:xfrm>
        </p:spPr>
        <p:txBody>
          <a:bodyPr anchor="t" anchorCtr="0">
            <a:noAutofit/>
          </a:bodyPr>
          <a:lstStyle/>
          <a:p>
            <a:pPr algn="l" fontAlgn="t"/>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32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Verkeersintensiteit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Verkeersintensiteit</a:t>
            </a:r>
            <a:r>
              <a:rPr lang="en-GB" sz="1800" b="1"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hoeveelheid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bedrijfsgebonden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vrachtverkeer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neemt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af</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als</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gevolg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vestiging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a:t>
            </a: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aantal</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autoritten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op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neemt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toe met 8 per dag,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verbonden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aan</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nieuwe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bedrijfswoning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b="1"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Conclusie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verkeersaantrekkende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werking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van de (plan)</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locatie</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is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beperkt</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de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Limmerweg</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kan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het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verkeer</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goed</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r>
              <a:rPr lang="en-GB" sz="1800" dirty="0" err="1" smtClean="0">
                <a:solidFill>
                  <a:srgbClr val="000000"/>
                </a:solidFill>
                <a:latin typeface="Arial" panose="020B0604020202020204" pitchFamily="34" charset="0"/>
                <a:ea typeface="Helvetica Neue" panose="02000503000000020004" pitchFamily="2" charset="0"/>
                <a:cs typeface="Arial" panose="020B0604020202020204" pitchFamily="34" charset="0"/>
              </a:rPr>
              <a:t>verwerken</a:t>
            </a: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smtClean="0">
                <a:solidFill>
                  <a:srgbClr val="000000"/>
                </a:solidFill>
                <a:latin typeface="Arial" panose="020B0604020202020204" pitchFamily="34" charset="0"/>
                <a:ea typeface="Helvetica Neue" panose="02000503000000020004" pitchFamily="2" charset="0"/>
                <a:cs typeface="Arial" panose="020B0604020202020204" pitchFamily="34" charset="0"/>
              </a:rPr>
            </a:br>
            <a: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t/>
            </a:r>
            <a:br>
              <a:rPr lang="en-GB" sz="1800" dirty="0">
                <a:solidFill>
                  <a:srgbClr val="000000"/>
                </a:solidFill>
                <a:latin typeface="Arial" panose="020B0604020202020204" pitchFamily="34" charset="0"/>
                <a:ea typeface="Helvetica Neue" panose="02000503000000020004" pitchFamily="2" charset="0"/>
                <a:cs typeface="Arial" panose="020B0604020202020204" pitchFamily="34" charset="0"/>
              </a:rPr>
            </a:br>
            <a:endParaRPr lang="aa-ET" sz="1800" dirty="0">
              <a:solidFill>
                <a:srgbClr val="000000"/>
              </a:solidFill>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6580237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BUCH 1">
      <a:dk1>
        <a:srgbClr val="005BAA"/>
      </a:dk1>
      <a:lt1>
        <a:srgbClr val="FEFFFE"/>
      </a:lt1>
      <a:dk2>
        <a:srgbClr val="005BAA"/>
      </a:dk2>
      <a:lt2>
        <a:srgbClr val="FEFFFE"/>
      </a:lt2>
      <a:accent1>
        <a:srgbClr val="4472C4"/>
      </a:accent1>
      <a:accent2>
        <a:srgbClr val="F48133"/>
      </a:accent2>
      <a:accent3>
        <a:srgbClr val="FBFCFB"/>
      </a:accent3>
      <a:accent4>
        <a:srgbClr val="FEFFFE"/>
      </a:accent4>
      <a:accent5>
        <a:srgbClr val="FEFFFE"/>
      </a:accent5>
      <a:accent6>
        <a:srgbClr val="FEFFFE"/>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897</TotalTime>
  <Words>11</Words>
  <Application>Microsoft Office PowerPoint</Application>
  <PresentationFormat>Breedbeeld</PresentationFormat>
  <Paragraphs>20</Paragraphs>
  <Slides>19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19</vt:i4>
      </vt:variant>
    </vt:vector>
  </HeadingPairs>
  <TitlesOfParts>
    <vt:vector size="24" baseType="lpstr">
      <vt:lpstr>Arial</vt:lpstr>
      <vt:lpstr>Calibri</vt:lpstr>
      <vt:lpstr>Calibri Light</vt:lpstr>
      <vt:lpstr>Helvetica Neue</vt:lpstr>
      <vt:lpstr>Office Theme</vt:lpstr>
      <vt:lpstr>Voorbereiding bestemmingsplan  Limmerweg nabij 7 Egmond Binnen Bedrijfsvestiging bloembollenkwekerij van Dam</vt:lpstr>
      <vt:lpstr>  Programma      Welkom door wethouder Valkering  Presentatie door Leonie Kok, senior beleidsmedewerker Plannen en Projecten  Speciale gasten bij dit informatiemoment zijn initiatiefnemer Paul van Dam en Danielle Reek, adviseur en specialist bestemmingsplannen  Vragen stellen door raadsleden naar aanleiding van de presentatie of de toegestuurde onderbouwing  </vt:lpstr>
      <vt:lpstr>  Opdracht raadsbesluit 12 december 2019      - In principe akkoord te gaan met de vestiging van een agrarisch bloembollenbedrijf   op de percelen nabij de Limmerweg 5 in Egmond Binnen (kadastraal C2824 en   C2978)  - Tot definitieve besluitvorming ‘wijziging bestemmingsplan’ over te gaan als de   resultaten van de hierna genoemde onderzoeken, vooraf aan behandeling van het   plan, aan de Raad zijn/worden voorgelegd  - Een bestemmingsplan en landschappelijk inpassingsplan te laten opstellen door   initiatiefnemer voor deze ruimtelijke ontwikkeling  </vt:lpstr>
      <vt:lpstr>  Waarom medewerking verlenen aan bedrijfsvestiging?    - De firma P.A. Van Dam Bloemkwekerij is een volwaardig agrarisch bedrijf. - De structuurvisie Landelijk Gebied Bergen maakt incidentele agrarische    nieuwvestiging mogelijk. Initiatiefnemers hebben beargumenteerd waarom het   geen reële optie is om binnen een bestaand bouwvlak of bedrijf te vestigen.  - De locatie is bollenconcentratiegebied / werkingsgebied Agrarische bedrijven in   het gemeentelijke en provinciale beleid, dus juist de plek voor behoud en    versterking van agrarische bedrijvigheid. - Een gezond agrarisch bedrijf wil zich vestigen in het bollenconcentratiegebied en   het landelijk gebied beheren.  - De bollenteelt heeft zijn waarde als toeristisch product. Deze is tijdens de bloei van   grote waarde voor het landschapsbeeld en de toeristische aantrekkelijkheid van    het gebied.</vt:lpstr>
      <vt:lpstr>  Onderzoek en aspecten bij bedrijfsvestiging      A onderzoek naar en milieu-effecten van bodem, geluid, verkeer en overige    relevante milieuonderdelen  B milieuaspecten bij het gebruik van bestrijdingsmiddelen  C impact van de ontwikkeling op de directe omgeving  D op welke wijze wordt toezicht en handhaving ten aanzien van     bestrijdingsmiddelen gewaarborgd en uitgevoerd?  </vt:lpstr>
      <vt:lpstr>  A Bodemkwaliteit      - Verkennend bodemonderzoek - De onderzoeksresultaten vormen geen belemmering voor de beoogde agrarische    bestemming (wonen en bedrijf)  - Aanvullend bodemonderzoek voor organochloorbestrijdingsmiddelen (OCB) in    bovengrond, ondergrond en grondwater uitgevoerd - Uit de resultaten van het bodemonderzoek blijkt dat de bodemkwaliteit geen    belemmering vormt voor de omgevingsvergunning bouwen.  Advies en conclusie OD NHN:  Geadviseerd wordt de omgevingsvergunning bouwen zonder verdere bouw- en/of  gebruiksbeperkingen te verlenen.  </vt:lpstr>
      <vt:lpstr>  Geluid, inclusief de mate van indirecte hinder      Bedrijfsgeluid (geluiduitstraling naar de omgeving) - Er zijn geen woningen gelegen binnen de richtafstand van 30 meter - Uit het akoestisch onderzoek bedrijvigheid blijkt: voor alle nabij de    bloembollenkwekerij gelegen woningen kan worden voldaan aan de grenswaarden    van het Activiteitenbesluit - Zowel het gemiddelde geluidsniveau en de piekgeluiden voldoen - Er is dus sprake van een aanvaardbaar woon- en leefklimaat   Advies en conclusie OD NHN:  Het aspect geluid vormt geen belemmering voor de uitvoering van het plan </vt:lpstr>
      <vt:lpstr>  Geluid, inclusief de mate van indirecte hinder     Geluid van wegverkeer - De bedrijfswoning is volgens Wet  geluidhinder een geluidsgevoelig object,    daarom onderzoek naar geluidsbelasting op gevel. Er wordt voldaan aan   voorkeursgrenswaarde Wet geluidhinder  - Indirecte hinder veroorzaakt door het verkeer van en naar het bedrijf voldoet niet   op de gevel van de woning aan de Limmerweg 11a in de maatgevende   avondperiode. Deze is dan 46dBa en dient 45dBa te zijn. Omdat ruimschoots   wordt voldaan aan de maximale grenswaarde van 65dB(A) wordt een   overschrijding van 1dB(A) in de maatgevende avondperiode in deze situatie   acceptabel geacht.   Advies en conclusie OD NHN:  Het aspect geluid vormt geen belemmering voor de uitvoering van het plan </vt:lpstr>
      <vt:lpstr>  Verkeersintensiteit      Verkeersintensiteit: - De hoeveelheid bedrijfsgebonden vrachtverkeer op de Limmerweg neemt af als   gevolg van de vestiging van het bedrijf - Het aantal autoritten op de Limmerweg neemt toe met 8 per dag, verbonden aan   de nieuwe bedrijfswoning  Conclusie: De verkeersaantrekkende werking van de (plan)locatie is beperkt, de Limmerweg kan het verkeer goed verwerken    </vt:lpstr>
      <vt:lpstr>  Locaties en verkeer     </vt:lpstr>
      <vt:lpstr>  Verkeersveiligheid      Verkeersveiligheid van de plansituatie: - Slechts een beperkte toename van verkeer van en naar de planlocatie - Voldoende zicht vanaf en op de entree/ontsluiting van het perceel - Ruime en verkeersveilige routing van verkeer op eigen terrein.  Conclusie: Aanvullende maatregelen ter verbetering van de verkeersveiligheid zijn dan ook niet nodig   </vt:lpstr>
      <vt:lpstr>  Verkeersanalyse en leefbaarheid omgeving (woningen aan de Limmerweg 5 en 58 en de eventuele toename van verkeersintensiteit op de buurtschap/dijk)    - De bedrijfsvestiging leidt tot een verkeerstoename van minder dan twee procent - Voor geluid en luchtkwaliteit is er geen substantiële toename van hinder en/of    effect op de gezondheid voor mens en dier - Voor omwonenden van de Limmerweg zal het plan met de geringe hoeveelheid    extra verkeer geen merkbare gevolgen hebben - De afname van vrachtverkeer wordt gezien als een positief effect voor de    omgeving  Conclusie: Het plan leidt niet tot een verslechtering van de leefbaarheid in de omgeving. Compenserende maatregelen zijn dan ook niet nodig.  </vt:lpstr>
      <vt:lpstr>  Overige relevante milieuonderdelen     Licht - Schuurkassen - Verwerkingsproces heeft geen extra licht in de nacht nodig Conclusie: geen lichthinder voor omwonenden  Gebiedsbescherming / stikstof - Vergunning Wet Natuurbescherming is aangevraagd bij de provincie en in    behandeling - Het plan is mogelijk door intern salderen met het huidige gebruik van de   landbouwgrond (en beoogde nieuwbouwlocatie)  Advies en conclusie OD NHN: - Berekeningen en onderbouwing moeten nog enigszins worden aangepast - Het bestemmingsplan is in principe uitvoerbaar met betrekking tot natuur </vt:lpstr>
      <vt:lpstr>  B Milieuaspecten bij gebruik van bestrijdingsmiddelen     Er is locatiespecifiek onderzoek spuitzonering gedaan, wat betekent dat - ter plaatse van de bedrijfswoning moet een aanvaardbaar woon- en leefklimaat aanwezig zijn - de bedrijfsvoering van omliggende gronden van telers niet mag worden belemmerd door de bedrijfswoning  Onderzoek omvang spuitzone o.a. - welke gewasbeschermingsmiddelen worden gebruikt - effecten voor de mens - overheersende windrichting  Voor omliggende woningen verandert de situatie niet, er is nu ook sprake van een agrarisch perceel met bollenteelt.  Advies en conclusie OD NHN: Het locatiespecifiek onderzoek is akkoord. In de planregels moet worden geborgd dat de haag met groenblijvende beplanting aan de noordzijde van de bedrijfswoning er ook komt. </vt:lpstr>
      <vt:lpstr>  D Toezicht en handhaving op     gebruik bestrijdingsmiddelen    De Nederlandse Voedsel- en Warenautoriteit (NVWA), Ministerie van Landbouw, Natuur en Voedselkwaliteit gaan over het gebruik van bestrijdingsmiddelen, de intensiteit en mate van gebruik.   De NVWA controleert of ondernemers die bestrijdingsmiddelen op de markt brengen en gebruiken zich aan de regels van de Wet gewasbeschermingsmiddelen en biociden houden.   De OD NHN heeft hierin geen bevoegdheden.  Bij het gebruik van bestrijdingsmiddelen in de buurt van oppervlakte wateren (sloten, plassen) heeft het waterschap ook een toezichthoudende rol.     </vt:lpstr>
      <vt:lpstr>  D Toezicht en handhaving op     gebruik bestrijdingsmiddelen    - In het geval van een nieuwe inrichting moet de inrichtinghouder een melding doen   of een omgevingsvergunning aanvragen.  - De OD NHN behandelt de melding/vergunningaanvraag en plant bij akkoord een   opleveringscontrole in. Dit is een eerste controle op de milieuaspecten van het   bedrijf.  - De OD NHN heeft bevoegdheden t.a.v. de opslag van bestrijdingsmiddelen in de   inrichting. De voorschriften voor de opslag staan in het Activiteitenbesluit of   omgevingsvergunning.   Daarna komt het bedrijf in principe terecht in de systematiek van reguliere controles. De frequentie en prioriteit wordt daarbij bepaald door o.a. milieucategorie en naleefgedrag.      </vt:lpstr>
      <vt:lpstr> C Impact ontwikkeling op directe omgeving    (woningen aan de Limmerweg 5 en 58 en de eventuele toename van verkeersintensiteit op de buurtschap/dijk)      </vt:lpstr>
      <vt:lpstr>          Dank voor uw aandacht! Vragen?     </vt:lpstr>
      <vt:lpstr>  Planning      30 maart  2021  B&amp;W besluit ontwerp omgevingsvergunning en     ontwerp bestemmingsplan ter inzage, gecoördineerde procedure 12 april 2021  Stukken voor 6 weken ter inzage  12 april tot 24 mei 2021 Mogelijkheid tot indienen zienswijzen juni 2021  Opstellen advies door gemeente aan college en raad n.a.v. mogelijke zienswijzen juli 2021   Besluit B&amp;W om bestemmingsplan en omgevingsvergunning ter besluitvorming voor te    leggen aan raad september 2021  Commissie Bestemmingsplannen  september 2021  Raadsvergadering t.b.v. besluitvorming over bestemmingsplan    Besluit B&amp;W over omgevingsvergunning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Zet hier de titel van je presentatie  (deze pagina wordt een afbeelding voor de eerste slide van je PowerPoint)</dc:title>
  <dc:creator>E Mels</dc:creator>
  <cp:lastModifiedBy>Leonie Kok-Brink</cp:lastModifiedBy>
  <cp:revision>53</cp:revision>
  <dcterms:created xsi:type="dcterms:W3CDTF">2020-11-23T16:27:01Z</dcterms:created>
  <dcterms:modified xsi:type="dcterms:W3CDTF">2021-03-12T15:43:02Z</dcterms:modified>
</cp:coreProperties>
</file>