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912" r:id="rId1"/>
  </p:sldMasterIdLst>
  <p:notesMasterIdLst>
    <p:notesMasterId r:id="rId11"/>
  </p:notesMasterIdLst>
  <p:sldIdLst>
    <p:sldId id="256" r:id="rId2"/>
    <p:sldId id="257" r:id="rId3"/>
    <p:sldId id="327" r:id="rId4"/>
    <p:sldId id="375" r:id="rId5"/>
    <p:sldId id="377" r:id="rId6"/>
    <p:sldId id="376" r:id="rId7"/>
    <p:sldId id="378" r:id="rId8"/>
    <p:sldId id="381" r:id="rId9"/>
    <p:sldId id="382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ardsectie" id="{8BBC1C4B-91CD-499A-B9D9-2658984D875C}">
          <p14:sldIdLst>
            <p14:sldId id="256"/>
            <p14:sldId id="257"/>
            <p14:sldId id="327"/>
            <p14:sldId id="375"/>
            <p14:sldId id="377"/>
            <p14:sldId id="376"/>
            <p14:sldId id="378"/>
            <p14:sldId id="381"/>
            <p14:sldId id="382"/>
          </p14:sldIdLst>
        </p14:section>
        <p14:section name="energiebeleid" id="{E675698F-10EC-4CD8-B10B-971490449386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214" autoAdjust="0"/>
  </p:normalViewPr>
  <p:slideViewPr>
    <p:cSldViewPr snapToGrid="0">
      <p:cViewPr varScale="1">
        <p:scale>
          <a:sx n="115" d="100"/>
          <a:sy n="115" d="100"/>
        </p:scale>
        <p:origin x="43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DFBAC5-DBA3-46DF-A250-84A21D4A9409}" type="datetimeFigureOut">
              <a:rPr lang="nl-NL" smtClean="0"/>
              <a:t>23-3-2023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8C0BD4-A4DD-40A1-8750-7DD23DE3F95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90430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  <a:defRPr/>
            </a:pPr>
            <a:endParaRPr lang="nl-NL" sz="1200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DAD1AA-683C-4D15-BD8B-904FFBA50DE1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835238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  <a:defRPr/>
            </a:pPr>
            <a:endParaRPr lang="nl-NL" sz="1200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DAD1AA-683C-4D15-BD8B-904FFBA50DE1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434833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  <a:defRPr/>
            </a:pPr>
            <a:endParaRPr lang="nl-NL" sz="1200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DAD1AA-683C-4D15-BD8B-904FFBA50DE1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423829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  <a:defRPr/>
            </a:pPr>
            <a:endParaRPr lang="nl-NL" sz="1200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DAD1AA-683C-4D15-BD8B-904FFBA50DE1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378321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  <a:defRPr/>
            </a:pPr>
            <a:endParaRPr lang="nl-NL" sz="1200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DAD1AA-683C-4D15-BD8B-904FFBA50DE1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342856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  <a:defRPr/>
            </a:pPr>
            <a:endParaRPr lang="nl-NL" sz="1200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DAD1AA-683C-4D15-BD8B-904FFBA50DE1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508255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  <a:defRPr/>
            </a:pPr>
            <a:endParaRPr lang="nl-NL" sz="1200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DAD1AA-683C-4D15-BD8B-904FFBA50DE1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55771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2515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3/23/2023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08863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3/23/2023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23931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5742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32123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3/23/2023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93689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3/23/2023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7515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3/23/2023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87505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1711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3/23/2023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438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3/23/2023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0313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smtClean="0"/>
              <a:pPr/>
              <a:t>3/23/2023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1435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F49FE9F-38EC-466D-AE3E-83A83A811A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00015" y="1591406"/>
            <a:ext cx="7315200" cy="2804043"/>
          </a:xfrm>
        </p:spPr>
        <p:txBody>
          <a:bodyPr>
            <a:normAutofit fontScale="90000"/>
          </a:bodyPr>
          <a:lstStyle/>
          <a:p>
            <a:r>
              <a:rPr lang="nl-NL" dirty="0"/>
              <a:t>Raadsinformatie-</a:t>
            </a:r>
            <a:br>
              <a:rPr lang="nl-NL" dirty="0"/>
            </a:br>
            <a:r>
              <a:rPr lang="nl-NL" dirty="0"/>
              <a:t>bijeenkomst  Warmte gemeente Waddinxveen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2B88430E-D810-4B45-B930-CC4E308E188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b="1" dirty="0"/>
              <a:t>April 2023</a:t>
            </a: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10CA7526-785F-4E31-98F3-08D178773677}"/>
              </a:ext>
            </a:extLst>
          </p:cNvPr>
          <p:cNvSpPr/>
          <p:nvPr/>
        </p:nvSpPr>
        <p:spPr>
          <a:xfrm>
            <a:off x="10452683" y="3171039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B35128E3-77B2-4E1B-9CC8-0AF37F0B917B}"/>
              </a:ext>
            </a:extLst>
          </p:cNvPr>
          <p:cNvSpPr/>
          <p:nvPr/>
        </p:nvSpPr>
        <p:spPr>
          <a:xfrm>
            <a:off x="9192198" y="658105"/>
            <a:ext cx="2922165" cy="54925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725004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D3DCED9-665E-4AC7-98AC-B5DEC979B3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086" y="1128408"/>
            <a:ext cx="2947482" cy="4601183"/>
          </a:xfrm>
        </p:spPr>
        <p:txBody>
          <a:bodyPr>
            <a:normAutofit/>
          </a:bodyPr>
          <a:lstStyle/>
          <a:p>
            <a:r>
              <a:rPr lang="nl-NL" dirty="0"/>
              <a:t/>
            </a:r>
            <a:br>
              <a:rPr lang="nl-NL" dirty="0"/>
            </a:br>
            <a:r>
              <a:rPr lang="nl-NL" dirty="0"/>
              <a:t/>
            </a:r>
            <a:br>
              <a:rPr lang="nl-NL" dirty="0"/>
            </a:br>
            <a:r>
              <a:rPr lang="nl-NL" dirty="0"/>
              <a:t/>
            </a:r>
            <a:br>
              <a:rPr lang="nl-NL" dirty="0"/>
            </a:br>
            <a:r>
              <a:rPr lang="nl-NL" dirty="0"/>
              <a:t/>
            </a:r>
            <a:br>
              <a:rPr lang="nl-NL" dirty="0"/>
            </a:br>
            <a:r>
              <a:rPr lang="nl-NL" dirty="0"/>
              <a:t/>
            </a:r>
            <a:br>
              <a:rPr lang="nl-NL" dirty="0"/>
            </a:br>
            <a:r>
              <a:rPr lang="nl-NL" dirty="0"/>
              <a:t/>
            </a:r>
            <a:br>
              <a:rPr lang="nl-NL" dirty="0"/>
            </a:br>
            <a:r>
              <a:rPr lang="nl-NL" dirty="0"/>
              <a:t/>
            </a:r>
            <a:br>
              <a:rPr lang="nl-NL" dirty="0"/>
            </a:br>
            <a:r>
              <a:rPr lang="nl-NL" dirty="0"/>
              <a:t/>
            </a:r>
            <a:br>
              <a:rPr lang="nl-NL" dirty="0"/>
            </a:br>
            <a:endParaRPr lang="nl-NL" sz="1800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A02863C-9CC0-4C39-9741-86949E77D0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61534" y="776070"/>
            <a:ext cx="8630466" cy="5338653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AGENDA</a:t>
            </a:r>
          </a:p>
          <a:p>
            <a:endParaRPr lang="nl-NL" dirty="0"/>
          </a:p>
          <a:p>
            <a:r>
              <a:rPr lang="nl-NL" dirty="0"/>
              <a:t>Energietransitie glastuinbouw en rol van warmte </a:t>
            </a:r>
            <a:r>
              <a:rPr lang="nl-NL" sz="1200" dirty="0"/>
              <a:t>- Glastuinbouw NL</a:t>
            </a:r>
          </a:p>
          <a:p>
            <a:pPr lvl="1"/>
            <a:r>
              <a:rPr lang="nl-NL" dirty="0"/>
              <a:t>Ontwikkelingen energiemarkt  en -beleid</a:t>
            </a:r>
          </a:p>
          <a:p>
            <a:pPr lvl="1"/>
            <a:r>
              <a:rPr lang="nl-NL" dirty="0"/>
              <a:t>Overzicht  van - en ontwikkelingen bij WSO en Waco’s in </a:t>
            </a:r>
            <a:r>
              <a:rPr lang="nl-NL" dirty="0" err="1"/>
              <a:t>oostland</a:t>
            </a:r>
            <a:r>
              <a:rPr lang="nl-NL" dirty="0"/>
              <a:t> </a:t>
            </a:r>
          </a:p>
          <a:p>
            <a:r>
              <a:rPr lang="nl-NL" dirty="0"/>
              <a:t>Visie </a:t>
            </a:r>
            <a:r>
              <a:rPr lang="nl-NL" dirty="0" err="1"/>
              <a:t>waco</a:t>
            </a:r>
            <a:r>
              <a:rPr lang="nl-NL" dirty="0"/>
              <a:t> op warmte voor glastuinbouwbedrijven  - </a:t>
            </a:r>
            <a:r>
              <a:rPr lang="nl-NL" sz="1200" dirty="0"/>
              <a:t>Hans Koolhaas -  Warmtecooperatie  Zuidplaspolder</a:t>
            </a:r>
          </a:p>
          <a:p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760239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8"/>
          <a:stretch/>
        </p:blipFill>
        <p:spPr>
          <a:xfrm>
            <a:off x="7581900" y="1382552"/>
            <a:ext cx="8204200" cy="5475449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81"/>
          <a:stretch/>
        </p:blipFill>
        <p:spPr>
          <a:xfrm>
            <a:off x="0" y="1"/>
            <a:ext cx="12192000" cy="2136743"/>
          </a:xfrm>
          <a:prstGeom prst="rect">
            <a:avLst/>
          </a:prstGeom>
        </p:spPr>
      </p:pic>
      <p:sp>
        <p:nvSpPr>
          <p:cNvPr id="14339" name="Tekstvak 10"/>
          <p:cNvSpPr txBox="1">
            <a:spLocks noChangeArrowheads="1"/>
          </p:cNvSpPr>
          <p:nvPr/>
        </p:nvSpPr>
        <p:spPr bwMode="auto">
          <a:xfrm>
            <a:off x="313268" y="955106"/>
            <a:ext cx="6561668" cy="59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nl-NL" altLang="nl-NL" sz="4000" dirty="0">
                <a:solidFill>
                  <a:srgbClr val="29952A"/>
                </a:solidFill>
                <a:latin typeface="Gill Sans"/>
                <a:ea typeface="Gill Sans SemiBold"/>
                <a:cs typeface="Gill Sans SemiBold"/>
              </a:rPr>
              <a:t>Ontwikkelingen energiemarkt  </a:t>
            </a:r>
          </a:p>
        </p:txBody>
      </p:sp>
      <p:sp>
        <p:nvSpPr>
          <p:cNvPr id="8" name="Tekstvak 2"/>
          <p:cNvSpPr txBox="1">
            <a:spLocks noChangeArrowheads="1"/>
          </p:cNvSpPr>
          <p:nvPr/>
        </p:nvSpPr>
        <p:spPr bwMode="auto">
          <a:xfrm>
            <a:off x="313268" y="2177986"/>
            <a:ext cx="7014633" cy="31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nl-NL" altLang="nl-NL" sz="2400" dirty="0">
                <a:latin typeface="Gill Sans"/>
              </a:rPr>
              <a:t>Na recordhoge gas- en elektriciteitsprijzen in 2022 nu snel dalende energieprijzen. Hoe gaat dit verder?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nl-NL" altLang="nl-NL" sz="2400" dirty="0">
                <a:latin typeface="Gill Sans"/>
              </a:rPr>
              <a:t>Doordat SDE subsidie nu geheel gekoppeld is aan gas is ook duurzame warmte erg duur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nl-NL" altLang="nl-NL" sz="2400" dirty="0">
                <a:latin typeface="Gill Sans"/>
              </a:rPr>
              <a:t>Alleen besparingsmaatregelen zijn nu heel effectief</a:t>
            </a:r>
          </a:p>
          <a:p>
            <a:pPr marL="0" indent="0">
              <a:lnSpc>
                <a:spcPct val="120000"/>
              </a:lnSpc>
              <a:defRPr/>
            </a:pPr>
            <a:endParaRPr lang="nl-NL" altLang="nl-NL" sz="2400" dirty="0">
              <a:latin typeface="Gill Sans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endParaRPr lang="nl-NL" altLang="nl-NL" sz="2400" dirty="0">
              <a:latin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2541777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81"/>
          <a:stretch/>
        </p:blipFill>
        <p:spPr>
          <a:xfrm>
            <a:off x="0" y="16627"/>
            <a:ext cx="12192000" cy="2136743"/>
          </a:xfrm>
          <a:prstGeom prst="rect">
            <a:avLst/>
          </a:prstGeom>
        </p:spPr>
      </p:pic>
      <p:sp>
        <p:nvSpPr>
          <p:cNvPr id="14339" name="Tekstvak 10"/>
          <p:cNvSpPr txBox="1">
            <a:spLocks noChangeArrowheads="1"/>
          </p:cNvSpPr>
          <p:nvPr/>
        </p:nvSpPr>
        <p:spPr bwMode="auto">
          <a:xfrm>
            <a:off x="313268" y="955106"/>
            <a:ext cx="6376617" cy="59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nl-NL" altLang="nl-NL" sz="4000" dirty="0">
                <a:solidFill>
                  <a:srgbClr val="29952A"/>
                </a:solidFill>
                <a:latin typeface="Gill Sans"/>
                <a:ea typeface="Gill Sans SemiBold"/>
                <a:cs typeface="Gill Sans SemiBold"/>
              </a:rPr>
              <a:t>Ontwikkelingen energiebeleid</a:t>
            </a:r>
          </a:p>
        </p:txBody>
      </p:sp>
      <p:sp>
        <p:nvSpPr>
          <p:cNvPr id="8" name="Tekstvak 2"/>
          <p:cNvSpPr txBox="1">
            <a:spLocks noChangeArrowheads="1"/>
          </p:cNvSpPr>
          <p:nvPr/>
        </p:nvSpPr>
        <p:spPr bwMode="auto">
          <a:xfrm>
            <a:off x="313268" y="1486432"/>
            <a:ext cx="8156477" cy="4494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nl-NL" altLang="nl-NL" sz="2400" dirty="0">
                <a:latin typeface="Gill Sans"/>
              </a:rPr>
              <a:t>Nieuw convenant energietransitie glastuinbouw (wijziging CO2 sectorsysteem)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nl-NL" altLang="nl-NL" sz="2400" dirty="0">
                <a:latin typeface="Gill Sans"/>
              </a:rPr>
              <a:t>Voorgenomen aanpassing Energiebelasting  glastuinbouw 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nl-NL" altLang="nl-NL" sz="2400" dirty="0">
                <a:latin typeface="Gill Sans"/>
              </a:rPr>
              <a:t>Nieuwe SDE ronde 2023 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nl-NL" altLang="nl-NL" sz="2400" dirty="0">
                <a:latin typeface="Gill Sans"/>
              </a:rPr>
              <a:t>Heel veel aanvragen voor subsidie EG regeling 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nl-NL" altLang="nl-NL" sz="2400" dirty="0">
                <a:latin typeface="Gill Sans"/>
              </a:rPr>
              <a:t>Uitwerking subsidieregeling voor warmtenetten glastuinbouw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nl-NL" altLang="nl-NL" sz="2400" dirty="0">
                <a:latin typeface="Gill Sans"/>
              </a:rPr>
              <a:t>Energiebesparingsplicht voor glastuinbouw vanaf .. 2023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nl-NL" altLang="nl-NL" sz="2400" dirty="0">
                <a:latin typeface="Gill Sans"/>
              </a:rPr>
              <a:t>Update energievisie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nl-NL" altLang="nl-NL" sz="2400" dirty="0">
                <a:latin typeface="Gill Sans"/>
              </a:rPr>
              <a:t>Lobby GTNL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endParaRPr lang="nl-NL" altLang="nl-NL" sz="2400" dirty="0">
              <a:latin typeface="Gill Sans"/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52F8A28E-6784-E156-70C8-5C284BC0B0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8292" y="1486432"/>
            <a:ext cx="3583708" cy="5372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465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81"/>
          <a:stretch/>
        </p:blipFill>
        <p:spPr>
          <a:xfrm>
            <a:off x="0" y="1"/>
            <a:ext cx="12192000" cy="2136743"/>
          </a:xfrm>
          <a:prstGeom prst="rect">
            <a:avLst/>
          </a:prstGeom>
        </p:spPr>
      </p:pic>
      <p:sp>
        <p:nvSpPr>
          <p:cNvPr id="14339" name="Tekstvak 10"/>
          <p:cNvSpPr txBox="1">
            <a:spLocks noChangeArrowheads="1"/>
          </p:cNvSpPr>
          <p:nvPr/>
        </p:nvSpPr>
        <p:spPr bwMode="auto">
          <a:xfrm>
            <a:off x="313268" y="955106"/>
            <a:ext cx="8251490" cy="59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nl-NL" altLang="nl-NL" sz="4000" dirty="0">
                <a:solidFill>
                  <a:srgbClr val="29952A"/>
                </a:solidFill>
                <a:latin typeface="Gill Sans"/>
                <a:ea typeface="Gill Sans SemiBold"/>
                <a:cs typeface="Gill Sans SemiBold"/>
              </a:rPr>
              <a:t>Ontwikkeling WSO en Waco’s Oostland</a:t>
            </a:r>
          </a:p>
        </p:txBody>
      </p:sp>
      <p:sp>
        <p:nvSpPr>
          <p:cNvPr id="8" name="Tekstvak 2"/>
          <p:cNvSpPr txBox="1">
            <a:spLocks noChangeArrowheads="1"/>
          </p:cNvSpPr>
          <p:nvPr/>
        </p:nvSpPr>
        <p:spPr bwMode="auto">
          <a:xfrm>
            <a:off x="313268" y="2177986"/>
            <a:ext cx="8156477" cy="4494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nl-NL" altLang="nl-NL" sz="2400" dirty="0">
                <a:latin typeface="Gill Sans"/>
              </a:rPr>
              <a:t>In 2019 is Warmte Samenwerking Oostland WSO opgericht, met als doel binnen 5 jaar </a:t>
            </a:r>
            <a:r>
              <a:rPr lang="nl-NL" altLang="nl-NL" sz="2400" dirty="0" err="1">
                <a:latin typeface="Gill Sans"/>
              </a:rPr>
              <a:t>gebiedsdekkend</a:t>
            </a:r>
            <a:r>
              <a:rPr lang="nl-NL" altLang="nl-NL" sz="2400" dirty="0">
                <a:latin typeface="Gill Sans"/>
              </a:rPr>
              <a:t> warmtenet ontwikkelen. Partijen zijn Lansingerland, Pijnacker Nootdorp, Zuidplas, Waddinxveen, Zoetermeer en Glastuinbouw NL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nl-NL" altLang="nl-NL" sz="2400" dirty="0">
                <a:latin typeface="Gill Sans"/>
              </a:rPr>
              <a:t>Waco’s Zuidplaspolder, Wilgenlei, Noordpolder, EBOP, Centraal Oostland en Noukoop Balijade zijn opgericht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nl-NL" altLang="nl-NL" sz="2400" dirty="0">
                <a:latin typeface="Gill Sans"/>
              </a:rPr>
              <a:t>Veel plannen en projecten steeds concreter. Start uitvoering van het eerste project voorzien in 2024 </a:t>
            </a:r>
          </a:p>
          <a:p>
            <a:pPr marL="457200" lvl="1" indent="0">
              <a:lnSpc>
                <a:spcPct val="120000"/>
              </a:lnSpc>
              <a:defRPr/>
            </a:pPr>
            <a:endParaRPr lang="nl-NL" altLang="nl-NL" sz="2400" dirty="0">
              <a:latin typeface="Gill Sans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endParaRPr lang="nl-NL" altLang="nl-NL" sz="2400" dirty="0">
              <a:latin typeface="Gill Sans"/>
            </a:endParaRP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75C0711A-D475-200D-34BF-6CA1FDF32D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6679" y="2136744"/>
            <a:ext cx="3915321" cy="4105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1205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81"/>
          <a:stretch/>
        </p:blipFill>
        <p:spPr>
          <a:xfrm>
            <a:off x="0" y="1"/>
            <a:ext cx="12192000" cy="2136743"/>
          </a:xfrm>
          <a:prstGeom prst="rect">
            <a:avLst/>
          </a:prstGeom>
        </p:spPr>
      </p:pic>
      <p:sp>
        <p:nvSpPr>
          <p:cNvPr id="14339" name="Tekstvak 10"/>
          <p:cNvSpPr txBox="1">
            <a:spLocks noChangeArrowheads="1"/>
          </p:cNvSpPr>
          <p:nvPr/>
        </p:nvSpPr>
        <p:spPr bwMode="auto">
          <a:xfrm>
            <a:off x="313268" y="955106"/>
            <a:ext cx="7657930" cy="1089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nl-NL" altLang="nl-NL" sz="4000" dirty="0">
                <a:solidFill>
                  <a:srgbClr val="29952A"/>
                </a:solidFill>
                <a:latin typeface="Gill Sans"/>
                <a:ea typeface="Gill Sans SemiBold"/>
                <a:cs typeface="Gill Sans SemiBold"/>
              </a:rPr>
              <a:t>Warmtecooperaties en collectieven </a:t>
            </a:r>
          </a:p>
          <a:p>
            <a:pPr>
              <a:lnSpc>
                <a:spcPct val="80000"/>
              </a:lnSpc>
            </a:pPr>
            <a:r>
              <a:rPr lang="nl-NL" altLang="nl-NL" sz="4000" dirty="0">
                <a:solidFill>
                  <a:srgbClr val="29952A"/>
                </a:solidFill>
                <a:latin typeface="Gill Sans"/>
                <a:ea typeface="Gill Sans SemiBold"/>
                <a:cs typeface="Gill Sans SemiBold"/>
              </a:rPr>
              <a:t>Oostland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DA7D66F2-F0A3-5868-6F91-DADF757718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482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502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81"/>
          <a:stretch/>
        </p:blipFill>
        <p:spPr>
          <a:xfrm>
            <a:off x="0" y="1"/>
            <a:ext cx="12192000" cy="2136743"/>
          </a:xfrm>
          <a:prstGeom prst="rect">
            <a:avLst/>
          </a:prstGeom>
        </p:spPr>
      </p:pic>
      <p:sp>
        <p:nvSpPr>
          <p:cNvPr id="14339" name="Tekstvak 10"/>
          <p:cNvSpPr txBox="1">
            <a:spLocks noChangeArrowheads="1"/>
          </p:cNvSpPr>
          <p:nvPr/>
        </p:nvSpPr>
        <p:spPr bwMode="auto">
          <a:xfrm>
            <a:off x="313268" y="955106"/>
            <a:ext cx="8251490" cy="59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nl-NL" altLang="nl-NL" sz="4000" dirty="0">
                <a:solidFill>
                  <a:srgbClr val="29952A"/>
                </a:solidFill>
                <a:latin typeface="Gill Sans"/>
                <a:ea typeface="Gill Sans SemiBold"/>
                <a:cs typeface="Gill Sans SemiBold"/>
              </a:rPr>
              <a:t>Ontwikkeling WSO en Waco’s Oostland</a:t>
            </a:r>
          </a:p>
        </p:txBody>
      </p:sp>
      <p:sp>
        <p:nvSpPr>
          <p:cNvPr id="8" name="Tekstvak 2"/>
          <p:cNvSpPr txBox="1">
            <a:spLocks noChangeArrowheads="1"/>
          </p:cNvSpPr>
          <p:nvPr/>
        </p:nvSpPr>
        <p:spPr bwMode="auto">
          <a:xfrm>
            <a:off x="313268" y="2029080"/>
            <a:ext cx="8156477" cy="4937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400050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nl-NL" altLang="nl-NL" sz="2400" dirty="0">
                <a:latin typeface="Gill Sans"/>
              </a:rPr>
              <a:t>Succes (in de tuinbouw) wordt mede bepaald door vertrouwen, kennisdeling en transparantie;</a:t>
            </a:r>
          </a:p>
          <a:p>
            <a:pPr marL="400050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nl-NL" altLang="nl-NL" sz="2400" dirty="0">
                <a:latin typeface="Gill Sans"/>
              </a:rPr>
              <a:t>Een </a:t>
            </a:r>
            <a:r>
              <a:rPr lang="nl-NL" altLang="nl-NL" sz="2400" dirty="0" err="1">
                <a:latin typeface="Gill Sans"/>
              </a:rPr>
              <a:t>buca</a:t>
            </a:r>
            <a:r>
              <a:rPr lang="nl-NL" altLang="nl-NL" sz="2400" dirty="0">
                <a:latin typeface="Gill Sans"/>
              </a:rPr>
              <a:t> voor (aard)warmte is er op dit moment niet of flinterdun, ook in het Westland;</a:t>
            </a:r>
          </a:p>
          <a:p>
            <a:pPr marL="400050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nl-NL" altLang="nl-NL" sz="2400" dirty="0">
                <a:latin typeface="Gill Sans"/>
              </a:rPr>
              <a:t>Een partij die </a:t>
            </a:r>
            <a:r>
              <a:rPr lang="nl-NL" altLang="nl-NL" sz="2400" dirty="0" err="1">
                <a:latin typeface="Gill Sans"/>
              </a:rPr>
              <a:t>obv</a:t>
            </a:r>
            <a:r>
              <a:rPr lang="nl-NL" altLang="nl-NL" sz="2400" dirty="0">
                <a:latin typeface="Gill Sans"/>
              </a:rPr>
              <a:t> een lange termijn visie kan investeren is op dit moment cruciaal;</a:t>
            </a:r>
          </a:p>
          <a:p>
            <a:pPr marL="400050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nl-NL" altLang="nl-NL" sz="2400" dirty="0">
                <a:latin typeface="Gill Sans"/>
              </a:rPr>
              <a:t>Opzetten van een krachtige organisatie en uitwerken van een visie per deelgebied is belangrijk;</a:t>
            </a:r>
          </a:p>
          <a:p>
            <a:pPr marL="400050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nl-NL" altLang="nl-NL" sz="2400" dirty="0">
                <a:latin typeface="Gill Sans"/>
              </a:rPr>
              <a:t>Rol gemeenten (voor warmtenetten in de tuinbouw) is belangrijk en vooral voor ondersteuning, faciliteren, vergunningverlening, afstemming;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52F8A28E-6784-E156-70C8-5C284BC0B0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8292" y="1486432"/>
            <a:ext cx="3583708" cy="5372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8266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DCBB59D0-B2AF-D89F-6E4D-7DB9B00455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7929" y="3679593"/>
            <a:ext cx="4764071" cy="3178407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81"/>
          <a:stretch/>
        </p:blipFill>
        <p:spPr>
          <a:xfrm>
            <a:off x="0" y="1"/>
            <a:ext cx="12192000" cy="2136743"/>
          </a:xfrm>
          <a:prstGeom prst="rect">
            <a:avLst/>
          </a:prstGeom>
        </p:spPr>
      </p:pic>
      <p:sp>
        <p:nvSpPr>
          <p:cNvPr id="14339" name="Tekstvak 10"/>
          <p:cNvSpPr txBox="1">
            <a:spLocks noChangeArrowheads="1"/>
          </p:cNvSpPr>
          <p:nvPr/>
        </p:nvSpPr>
        <p:spPr bwMode="auto">
          <a:xfrm>
            <a:off x="313268" y="955106"/>
            <a:ext cx="7310591" cy="1089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nl-NL" altLang="nl-NL" sz="4000" dirty="0">
                <a:solidFill>
                  <a:srgbClr val="29952A"/>
                </a:solidFill>
                <a:latin typeface="Gill Sans"/>
                <a:ea typeface="Gill Sans SemiBold"/>
                <a:cs typeface="Gill Sans SemiBold"/>
              </a:rPr>
              <a:t>Achtergrond </a:t>
            </a:r>
          </a:p>
          <a:p>
            <a:pPr>
              <a:lnSpc>
                <a:spcPct val="80000"/>
              </a:lnSpc>
            </a:pPr>
            <a:r>
              <a:rPr lang="nl-NL" altLang="nl-NL" sz="4000" dirty="0">
                <a:solidFill>
                  <a:srgbClr val="29952A"/>
                </a:solidFill>
                <a:latin typeface="Gill Sans"/>
                <a:ea typeface="Gill Sans SemiBold"/>
                <a:cs typeface="Gill Sans SemiBold"/>
              </a:rPr>
              <a:t>Warmtecoöperatie Zuidplaspolder</a:t>
            </a:r>
          </a:p>
        </p:txBody>
      </p:sp>
      <p:sp>
        <p:nvSpPr>
          <p:cNvPr id="8" name="Tekstvak 2"/>
          <p:cNvSpPr txBox="1">
            <a:spLocks noChangeArrowheads="1"/>
          </p:cNvSpPr>
          <p:nvPr/>
        </p:nvSpPr>
        <p:spPr bwMode="auto">
          <a:xfrm>
            <a:off x="313268" y="2029080"/>
            <a:ext cx="8156477" cy="4723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400050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nl-NL" altLang="nl-NL" dirty="0">
                <a:latin typeface="Gill Sans"/>
              </a:rPr>
              <a:t>Opgericht in 2016</a:t>
            </a:r>
          </a:p>
          <a:p>
            <a:pPr marL="400050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nl-NL" altLang="nl-NL" dirty="0">
                <a:latin typeface="Gill Sans"/>
              </a:rPr>
              <a:t>Ambitie om in 2040 klimaatneutraal te kunnen produceren</a:t>
            </a:r>
          </a:p>
          <a:p>
            <a:pPr marL="400050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nl-NL" altLang="nl-NL" dirty="0">
                <a:latin typeface="Gill Sans"/>
              </a:rPr>
              <a:t>Veel zaken verkend tot nu toe:</a:t>
            </a:r>
          </a:p>
          <a:p>
            <a:pPr marL="400050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nl-NL" altLang="nl-NL" dirty="0">
                <a:latin typeface="Gill Sans"/>
              </a:rPr>
              <a:t>Aansluiten op Leiding over Oost </a:t>
            </a:r>
          </a:p>
          <a:p>
            <a:pPr marL="400050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nl-NL" altLang="nl-NL" dirty="0">
                <a:latin typeface="Gill Sans"/>
              </a:rPr>
              <a:t>Biomassawarmte afnemen van Wagro</a:t>
            </a:r>
          </a:p>
          <a:p>
            <a:pPr marL="400050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nl-NL" altLang="nl-NL" dirty="0">
                <a:latin typeface="Gill Sans"/>
              </a:rPr>
              <a:t>Geothermiebronnen ontwikkelen in Moerkapelle</a:t>
            </a:r>
          </a:p>
          <a:p>
            <a:pPr marL="400050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nl-NL" altLang="nl-NL" dirty="0">
                <a:latin typeface="Gill Sans"/>
              </a:rPr>
              <a:t>Opties bleken allen helaas niet haalbaar</a:t>
            </a:r>
          </a:p>
          <a:p>
            <a:pPr marL="400050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endParaRPr lang="nl-NL" altLang="nl-NL" dirty="0">
              <a:latin typeface="Gill Sans"/>
            </a:endParaRPr>
          </a:p>
          <a:p>
            <a:pPr marL="400050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nl-NL" altLang="nl-NL" dirty="0">
                <a:latin typeface="Gill Sans"/>
              </a:rPr>
              <a:t>Opties welke momenteel worden verkend</a:t>
            </a:r>
          </a:p>
          <a:p>
            <a:pPr marL="400050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nl-NL" altLang="nl-NL" dirty="0">
                <a:latin typeface="Gill Sans"/>
              </a:rPr>
              <a:t>B3 hoek (RoCa) warmte – WSO, AgroEnergy</a:t>
            </a:r>
          </a:p>
          <a:p>
            <a:pPr marL="400050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nl-NL" altLang="nl-NL" dirty="0" err="1">
                <a:latin typeface="Gill Sans"/>
              </a:rPr>
              <a:t>Electrolyser</a:t>
            </a:r>
            <a:r>
              <a:rPr lang="nl-NL" altLang="nl-NL" dirty="0">
                <a:latin typeface="Gill Sans"/>
              </a:rPr>
              <a:t> – RWE</a:t>
            </a:r>
          </a:p>
          <a:p>
            <a:pPr marL="400050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nl-NL" altLang="nl-NL" dirty="0">
                <a:latin typeface="Gill Sans"/>
              </a:rPr>
              <a:t>Samenwerking  “Het Groene hart werkt” onderzoek - H2 in de regio </a:t>
            </a:r>
          </a:p>
          <a:p>
            <a:pPr marL="400050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nl-NL" altLang="nl-NL" dirty="0">
                <a:latin typeface="Gill Sans"/>
              </a:rPr>
              <a:t>Heineken </a:t>
            </a:r>
            <a:r>
              <a:rPr lang="nl-NL" altLang="nl-NL" dirty="0" err="1">
                <a:latin typeface="Gill Sans"/>
              </a:rPr>
              <a:t>vergister</a:t>
            </a:r>
            <a:r>
              <a:rPr lang="nl-NL" altLang="nl-NL" dirty="0">
                <a:latin typeface="Gill Sans"/>
              </a:rPr>
              <a:t> – Groene Cirkels </a:t>
            </a:r>
          </a:p>
          <a:p>
            <a:pPr marL="400050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nl-NL" altLang="nl-NL" dirty="0">
                <a:latin typeface="Gill Sans"/>
              </a:rPr>
              <a:t>Geothermie Nieuwerkerk / R’dam noord oost- </a:t>
            </a:r>
            <a:r>
              <a:rPr lang="nl-NL" altLang="nl-NL" dirty="0" err="1">
                <a:latin typeface="Gill Sans"/>
              </a:rPr>
              <a:t>Aardyn</a:t>
            </a:r>
            <a:endParaRPr lang="nl-NL" altLang="nl-NL" dirty="0">
              <a:latin typeface="Gill Sans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73CF33DD-BDA8-E488-9E7E-732695337F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271" y="130752"/>
            <a:ext cx="2609314" cy="560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2128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81"/>
          <a:stretch/>
        </p:blipFill>
        <p:spPr>
          <a:xfrm>
            <a:off x="0" y="1"/>
            <a:ext cx="12192000" cy="2136743"/>
          </a:xfrm>
          <a:prstGeom prst="rect">
            <a:avLst/>
          </a:prstGeom>
        </p:spPr>
      </p:pic>
      <p:sp>
        <p:nvSpPr>
          <p:cNvPr id="14339" name="Tekstvak 10"/>
          <p:cNvSpPr txBox="1">
            <a:spLocks noChangeArrowheads="1"/>
          </p:cNvSpPr>
          <p:nvPr/>
        </p:nvSpPr>
        <p:spPr bwMode="auto">
          <a:xfrm>
            <a:off x="313268" y="955106"/>
            <a:ext cx="7310591" cy="1089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nl-NL" altLang="nl-NL" sz="4000" dirty="0">
                <a:solidFill>
                  <a:srgbClr val="29952A"/>
                </a:solidFill>
                <a:latin typeface="Gill Sans"/>
                <a:ea typeface="Gill Sans SemiBold"/>
                <a:cs typeface="Gill Sans SemiBold"/>
              </a:rPr>
              <a:t>Ambitie en inzet </a:t>
            </a:r>
          </a:p>
          <a:p>
            <a:pPr>
              <a:lnSpc>
                <a:spcPct val="80000"/>
              </a:lnSpc>
            </a:pPr>
            <a:r>
              <a:rPr lang="nl-NL" altLang="nl-NL" sz="4000" dirty="0" err="1">
                <a:solidFill>
                  <a:srgbClr val="29952A"/>
                </a:solidFill>
                <a:latin typeface="Gill Sans"/>
                <a:ea typeface="Gill Sans SemiBold"/>
                <a:cs typeface="Gill Sans SemiBold"/>
              </a:rPr>
              <a:t>Warmtecoöperatie</a:t>
            </a:r>
            <a:r>
              <a:rPr lang="nl-NL" altLang="nl-NL" sz="4000" dirty="0">
                <a:solidFill>
                  <a:srgbClr val="29952A"/>
                </a:solidFill>
                <a:latin typeface="Gill Sans"/>
                <a:ea typeface="Gill Sans SemiBold"/>
                <a:cs typeface="Gill Sans SemiBold"/>
              </a:rPr>
              <a:t> Zuidplaspolder</a:t>
            </a:r>
          </a:p>
        </p:txBody>
      </p:sp>
      <p:sp>
        <p:nvSpPr>
          <p:cNvPr id="8" name="Tekstvak 2"/>
          <p:cNvSpPr txBox="1">
            <a:spLocks noChangeArrowheads="1"/>
          </p:cNvSpPr>
          <p:nvPr/>
        </p:nvSpPr>
        <p:spPr bwMode="auto">
          <a:xfrm>
            <a:off x="313268" y="2136744"/>
            <a:ext cx="6993306" cy="239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400050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nl-NL" altLang="nl-NL" dirty="0">
                <a:latin typeface="Gill Sans"/>
              </a:rPr>
              <a:t>In 2025 aangesloten op het warmtenet met een duurzame warmtebron. Dit om met het glastuinbouwcluster </a:t>
            </a:r>
            <a:r>
              <a:rPr lang="nl-NL" altLang="nl-NL" dirty="0" smtClean="0">
                <a:latin typeface="Gill Sans"/>
              </a:rPr>
              <a:t>Zuidplaspolder </a:t>
            </a:r>
            <a:r>
              <a:rPr lang="nl-NL" altLang="nl-NL" dirty="0">
                <a:latin typeface="Gill Sans"/>
              </a:rPr>
              <a:t>een forse stap te zetten richting klimaatneutraal</a:t>
            </a:r>
          </a:p>
          <a:p>
            <a:pPr marL="400050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nl-NL" altLang="nl-NL" dirty="0">
                <a:latin typeface="Gill Sans"/>
              </a:rPr>
              <a:t>Hierbij willen we samenwerken met WSO, gemeenten, provincie en Rijk om knelpunten weg te nemen </a:t>
            </a:r>
          </a:p>
          <a:p>
            <a:pPr marL="400050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endParaRPr lang="nl-NL" altLang="nl-NL" dirty="0">
              <a:latin typeface="Gill Sans"/>
            </a:endParaRPr>
          </a:p>
          <a:p>
            <a:pPr marL="400050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endParaRPr lang="nl-NL" altLang="nl-NL" dirty="0">
              <a:latin typeface="Gill Sans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73CF33DD-BDA8-E488-9E7E-732695337F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271" y="130752"/>
            <a:ext cx="2609314" cy="560881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DCBB59D0-B2AF-D89F-6E4D-7DB9B00455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67252" y="2136744"/>
            <a:ext cx="4764071" cy="3178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819011"/>
      </p:ext>
    </p:extLst>
  </p:cSld>
  <p:clrMapOvr>
    <a:masterClrMapping/>
  </p:clrMapOvr>
</p:sld>
</file>

<file path=ppt/theme/theme1.xml><?xml version="1.0" encoding="utf-8"?>
<a:theme xmlns:a="http://schemas.openxmlformats.org/drawingml/2006/main" name="Frame">
  <a:themeElements>
    <a:clrScheme name="Oranje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18A1B607-7BAE-46D6-8090-545AC7BDD739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TM03457475[[fn=Frame]]</Template>
  <TotalTime>6337</TotalTime>
  <Words>439</Words>
  <Application>Microsoft Office PowerPoint</Application>
  <PresentationFormat>Breedbeeld</PresentationFormat>
  <Paragraphs>61</Paragraphs>
  <Slides>9</Slides>
  <Notes>7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1</vt:i4>
      </vt:variant>
      <vt:variant>
        <vt:lpstr>Diatitels</vt:lpstr>
      </vt:variant>
      <vt:variant>
        <vt:i4>9</vt:i4>
      </vt:variant>
    </vt:vector>
  </HeadingPairs>
  <TitlesOfParts>
    <vt:vector size="16" baseType="lpstr">
      <vt:lpstr>Calibri</vt:lpstr>
      <vt:lpstr>Corbel</vt:lpstr>
      <vt:lpstr>Gill Sans</vt:lpstr>
      <vt:lpstr>Gill Sans SemiBold</vt:lpstr>
      <vt:lpstr>Wingdings</vt:lpstr>
      <vt:lpstr>Wingdings 2</vt:lpstr>
      <vt:lpstr>Frame</vt:lpstr>
      <vt:lpstr>Raadsinformatie- bijeenkomst  Warmte gemeente Waddinxveen</vt:lpstr>
      <vt:lpstr>        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ALV  Warmtecoöperatie</dc:title>
  <dc:creator>Berg, Hans van den</dc:creator>
  <cp:lastModifiedBy>Jan Knopper</cp:lastModifiedBy>
  <cp:revision>109</cp:revision>
  <dcterms:created xsi:type="dcterms:W3CDTF">2019-10-18T13:14:18Z</dcterms:created>
  <dcterms:modified xsi:type="dcterms:W3CDTF">2023-03-23T12:58:01Z</dcterms:modified>
</cp:coreProperties>
</file>