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0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  <p:sldMasterId id="2147483662" r:id="rId5"/>
  </p:sldMasterIdLst>
  <p:notesMasterIdLst>
    <p:notesMasterId r:id="rId26"/>
  </p:notesMasterIdLst>
  <p:handoutMasterIdLst>
    <p:handoutMasterId r:id="rId27"/>
  </p:handoutMasterIdLst>
  <p:sldIdLst>
    <p:sldId id="273" r:id="rId6"/>
    <p:sldId id="290" r:id="rId7"/>
    <p:sldId id="301" r:id="rId8"/>
    <p:sldId id="304" r:id="rId9"/>
    <p:sldId id="307" r:id="rId10"/>
    <p:sldId id="308" r:id="rId11"/>
    <p:sldId id="309" r:id="rId12"/>
    <p:sldId id="310" r:id="rId13"/>
    <p:sldId id="311" r:id="rId14"/>
    <p:sldId id="312" r:id="rId15"/>
    <p:sldId id="315" r:id="rId16"/>
    <p:sldId id="316" r:id="rId17"/>
    <p:sldId id="313" r:id="rId18"/>
    <p:sldId id="303" r:id="rId19"/>
    <p:sldId id="317" r:id="rId20"/>
    <p:sldId id="318" r:id="rId21"/>
    <p:sldId id="314" r:id="rId22"/>
    <p:sldId id="305" r:id="rId23"/>
    <p:sldId id="302" r:id="rId24"/>
    <p:sldId id="319" r:id="rId25"/>
  </p:sldIdLst>
  <p:sldSz cx="9144000" cy="6858000" type="screen4x3"/>
  <p:notesSz cx="6797675" cy="9928225"/>
  <p:defaultTextStyle>
    <a:defPPr>
      <a:defRPr lang="nl-NL"/>
    </a:defPPr>
    <a:lvl1pPr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600" b="1"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600" b="1"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600" b="1"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600" b="1"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D9A048A-142A-5B9D-0CA1-7944BC14B085}" name="Veronique Rietman" initials="VR" userId="S::v.rietman@mobycon.nl::fb5a1475-6846-47d6-9955-7f5bde94b9a6" providerId="AD"/>
  <p188:author id="{594DFA9B-BEAE-FACE-C195-55A23C560D3C}" name="Iris Hes" initials="IH" userId="S::I.Hes@derondevenen.nl::96b7f089-8cef-420d-a785-0c236ee457e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EA4"/>
    <a:srgbClr val="00B6AE"/>
    <a:srgbClr val="E32119"/>
    <a:srgbClr val="F18E00"/>
    <a:srgbClr val="34B4E4"/>
    <a:srgbClr val="0071B9"/>
    <a:srgbClr val="B1C800"/>
    <a:srgbClr val="93107E"/>
    <a:srgbClr val="0097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52" autoAdjust="0"/>
    <p:restoredTop sz="94966" autoAdjust="0"/>
  </p:normalViewPr>
  <p:slideViewPr>
    <p:cSldViewPr>
      <p:cViewPr varScale="1">
        <p:scale>
          <a:sx n="78" d="100"/>
          <a:sy n="78" d="100"/>
        </p:scale>
        <p:origin x="1550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08B78B2-E461-F842-A13B-10FCD5DEF58A}" type="doc">
      <dgm:prSet loTypeId="urn:microsoft.com/office/officeart/2005/8/layout/process1" loCatId="" qsTypeId="urn:microsoft.com/office/officeart/2005/8/quickstyle/simple1" qsCatId="simple" csTypeId="urn:microsoft.com/office/officeart/2005/8/colors/accent1_2" csCatId="accent1" phldr="1"/>
      <dgm:spPr/>
    </dgm:pt>
    <dgm:pt modelId="{55FE555A-D818-E746-9596-137F35A10E44}">
      <dgm:prSet phldrT="[Tekst]"/>
      <dgm:spPr>
        <a:solidFill>
          <a:srgbClr val="00B6AE"/>
        </a:solidFill>
      </dgm:spPr>
      <dgm:t>
        <a:bodyPr/>
        <a:lstStyle/>
        <a:p>
          <a:r>
            <a:rPr lang="nl-NL" b="1" dirty="0"/>
            <a:t>Q1 2023</a:t>
          </a:r>
          <a:endParaRPr lang="nl-NL" dirty="0"/>
        </a:p>
        <a:p>
          <a:r>
            <a:rPr lang="nl-NL" u="sng" dirty="0"/>
            <a:t>Uitwerking mobiliteitsplan</a:t>
          </a:r>
        </a:p>
        <a:p>
          <a:r>
            <a:rPr lang="nl-NL" i="1" dirty="0"/>
            <a:t>Brede participatie</a:t>
          </a:r>
        </a:p>
        <a:p>
          <a:r>
            <a:rPr lang="nl-NL" i="1" dirty="0"/>
            <a:t>Opstellen plan</a:t>
          </a:r>
        </a:p>
      </dgm:t>
    </dgm:pt>
    <dgm:pt modelId="{989CBBAF-1E4A-1549-9A5A-0AF36B56BDD7}" type="parTrans" cxnId="{2F2934DC-5544-5543-95E7-7BED84BC378D}">
      <dgm:prSet/>
      <dgm:spPr/>
      <dgm:t>
        <a:bodyPr/>
        <a:lstStyle/>
        <a:p>
          <a:endParaRPr lang="nl-NL"/>
        </a:p>
      </dgm:t>
    </dgm:pt>
    <dgm:pt modelId="{4FEAFD0A-15DE-3942-843F-44C07FE545F8}" type="sibTrans" cxnId="{2F2934DC-5544-5543-95E7-7BED84BC378D}">
      <dgm:prSet/>
      <dgm:spPr>
        <a:solidFill>
          <a:srgbClr val="00AEA4"/>
        </a:solidFill>
      </dgm:spPr>
      <dgm:t>
        <a:bodyPr/>
        <a:lstStyle/>
        <a:p>
          <a:endParaRPr lang="nl-NL"/>
        </a:p>
      </dgm:t>
    </dgm:pt>
    <dgm:pt modelId="{42217000-E811-7D41-8465-83C02735A5C5}">
      <dgm:prSet phldrT="[Tekst]"/>
      <dgm:spPr>
        <a:solidFill>
          <a:srgbClr val="00B6AE"/>
        </a:solidFill>
      </dgm:spPr>
      <dgm:t>
        <a:bodyPr/>
        <a:lstStyle/>
        <a:p>
          <a:r>
            <a:rPr lang="nl-NL" b="1" dirty="0"/>
            <a:t>Q2 2023</a:t>
          </a:r>
          <a:endParaRPr lang="nl-NL" dirty="0"/>
        </a:p>
        <a:p>
          <a:r>
            <a:rPr lang="nl-NL" i="0" u="sng" dirty="0"/>
            <a:t>Politieke behandeling en vaststelling</a:t>
          </a:r>
        </a:p>
        <a:p>
          <a:endParaRPr lang="nl-NL" i="0" u="sng" dirty="0"/>
        </a:p>
        <a:p>
          <a:endParaRPr lang="nl-NL" i="0" u="sng" dirty="0"/>
        </a:p>
        <a:p>
          <a:endParaRPr lang="nl-NL" i="0" u="sng" dirty="0"/>
        </a:p>
      </dgm:t>
    </dgm:pt>
    <dgm:pt modelId="{4679498E-912D-464A-B545-8FA02FE46B04}" type="parTrans" cxnId="{5B4DD0F4-0996-0D43-AC43-459C851C717D}">
      <dgm:prSet/>
      <dgm:spPr/>
      <dgm:t>
        <a:bodyPr/>
        <a:lstStyle/>
        <a:p>
          <a:endParaRPr lang="nl-NL"/>
        </a:p>
      </dgm:t>
    </dgm:pt>
    <dgm:pt modelId="{474BF831-1BB9-434B-A811-67DDDC7446A9}" type="sibTrans" cxnId="{5B4DD0F4-0996-0D43-AC43-459C851C717D}">
      <dgm:prSet/>
      <dgm:spPr/>
      <dgm:t>
        <a:bodyPr/>
        <a:lstStyle/>
        <a:p>
          <a:endParaRPr lang="nl-NL"/>
        </a:p>
      </dgm:t>
    </dgm:pt>
    <dgm:pt modelId="{4716C523-CBC2-B64C-B44F-AD68A1C76339}" type="pres">
      <dgm:prSet presAssocID="{108B78B2-E461-F842-A13B-10FCD5DEF58A}" presName="Name0" presStyleCnt="0">
        <dgm:presLayoutVars>
          <dgm:dir/>
          <dgm:resizeHandles val="exact"/>
        </dgm:presLayoutVars>
      </dgm:prSet>
      <dgm:spPr/>
    </dgm:pt>
    <dgm:pt modelId="{1D90AD0C-81F4-F04C-AAEA-92D24836DB8C}" type="pres">
      <dgm:prSet presAssocID="{55FE555A-D818-E746-9596-137F35A10E44}" presName="node" presStyleLbl="node1" presStyleIdx="0" presStyleCnt="2" custScaleX="160362" custScaleY="170223" custLinFactNeighborX="510" custLinFactNeighborY="55459">
        <dgm:presLayoutVars>
          <dgm:bulletEnabled val="1"/>
        </dgm:presLayoutVars>
      </dgm:prSet>
      <dgm:spPr/>
    </dgm:pt>
    <dgm:pt modelId="{92ED332D-EF82-4246-AC8E-531A6B4AE689}" type="pres">
      <dgm:prSet presAssocID="{4FEAFD0A-15DE-3942-843F-44C07FE545F8}" presName="sibTrans" presStyleLbl="sibTrans2D1" presStyleIdx="0" presStyleCnt="1"/>
      <dgm:spPr/>
    </dgm:pt>
    <dgm:pt modelId="{472E095F-5DB2-6747-9EAD-367D8A651A6F}" type="pres">
      <dgm:prSet presAssocID="{4FEAFD0A-15DE-3942-843F-44C07FE545F8}" presName="connectorText" presStyleLbl="sibTrans2D1" presStyleIdx="0" presStyleCnt="1"/>
      <dgm:spPr/>
    </dgm:pt>
    <dgm:pt modelId="{D53864BA-931B-DE46-B128-10157948B23C}" type="pres">
      <dgm:prSet presAssocID="{42217000-E811-7D41-8465-83C02735A5C5}" presName="node" presStyleLbl="node1" presStyleIdx="1" presStyleCnt="2" custScaleX="148846" custScaleY="164187">
        <dgm:presLayoutVars>
          <dgm:bulletEnabled val="1"/>
        </dgm:presLayoutVars>
      </dgm:prSet>
      <dgm:spPr/>
    </dgm:pt>
  </dgm:ptLst>
  <dgm:cxnLst>
    <dgm:cxn modelId="{8620CB38-08FC-6643-8ADC-F0F4EA49C416}" type="presOf" srcId="{42217000-E811-7D41-8465-83C02735A5C5}" destId="{D53864BA-931B-DE46-B128-10157948B23C}" srcOrd="0" destOrd="0" presId="urn:microsoft.com/office/officeart/2005/8/layout/process1"/>
    <dgm:cxn modelId="{D8AB2074-6878-3643-9042-C10E8460F027}" type="presOf" srcId="{4FEAFD0A-15DE-3942-843F-44C07FE545F8}" destId="{472E095F-5DB2-6747-9EAD-367D8A651A6F}" srcOrd="1" destOrd="0" presId="urn:microsoft.com/office/officeart/2005/8/layout/process1"/>
    <dgm:cxn modelId="{DC354CB9-F4FE-8B4E-81ED-77E31E64DA36}" type="presOf" srcId="{4FEAFD0A-15DE-3942-843F-44C07FE545F8}" destId="{92ED332D-EF82-4246-AC8E-531A6B4AE689}" srcOrd="0" destOrd="0" presId="urn:microsoft.com/office/officeart/2005/8/layout/process1"/>
    <dgm:cxn modelId="{CBF0B7CB-B06C-0441-B35E-161F603E055F}" type="presOf" srcId="{55FE555A-D818-E746-9596-137F35A10E44}" destId="{1D90AD0C-81F4-F04C-AAEA-92D24836DB8C}" srcOrd="0" destOrd="0" presId="urn:microsoft.com/office/officeart/2005/8/layout/process1"/>
    <dgm:cxn modelId="{DAD2F5D3-C25E-9B45-9BCE-4AEA8F325776}" type="presOf" srcId="{108B78B2-E461-F842-A13B-10FCD5DEF58A}" destId="{4716C523-CBC2-B64C-B44F-AD68A1C76339}" srcOrd="0" destOrd="0" presId="urn:microsoft.com/office/officeart/2005/8/layout/process1"/>
    <dgm:cxn modelId="{2F2934DC-5544-5543-95E7-7BED84BC378D}" srcId="{108B78B2-E461-F842-A13B-10FCD5DEF58A}" destId="{55FE555A-D818-E746-9596-137F35A10E44}" srcOrd="0" destOrd="0" parTransId="{989CBBAF-1E4A-1549-9A5A-0AF36B56BDD7}" sibTransId="{4FEAFD0A-15DE-3942-843F-44C07FE545F8}"/>
    <dgm:cxn modelId="{5B4DD0F4-0996-0D43-AC43-459C851C717D}" srcId="{108B78B2-E461-F842-A13B-10FCD5DEF58A}" destId="{42217000-E811-7D41-8465-83C02735A5C5}" srcOrd="1" destOrd="0" parTransId="{4679498E-912D-464A-B545-8FA02FE46B04}" sibTransId="{474BF831-1BB9-434B-A811-67DDDC7446A9}"/>
    <dgm:cxn modelId="{516F904C-0400-E640-A8B6-3D3CF33BCD4D}" type="presParOf" srcId="{4716C523-CBC2-B64C-B44F-AD68A1C76339}" destId="{1D90AD0C-81F4-F04C-AAEA-92D24836DB8C}" srcOrd="0" destOrd="0" presId="urn:microsoft.com/office/officeart/2005/8/layout/process1"/>
    <dgm:cxn modelId="{DE81D548-CEDA-1947-9921-9B9DFD047792}" type="presParOf" srcId="{4716C523-CBC2-B64C-B44F-AD68A1C76339}" destId="{92ED332D-EF82-4246-AC8E-531A6B4AE689}" srcOrd="1" destOrd="0" presId="urn:microsoft.com/office/officeart/2005/8/layout/process1"/>
    <dgm:cxn modelId="{31904DE8-FC55-F843-8B56-1084EC0002C5}" type="presParOf" srcId="{92ED332D-EF82-4246-AC8E-531A6B4AE689}" destId="{472E095F-5DB2-6747-9EAD-367D8A651A6F}" srcOrd="0" destOrd="0" presId="urn:microsoft.com/office/officeart/2005/8/layout/process1"/>
    <dgm:cxn modelId="{E1AFDF41-1BC1-774A-89CA-1E7E35188906}" type="presParOf" srcId="{4716C523-CBC2-B64C-B44F-AD68A1C76339}" destId="{D53864BA-931B-DE46-B128-10157948B23C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90AD0C-81F4-F04C-AAEA-92D24836DB8C}">
      <dsp:nvSpPr>
        <dsp:cNvPr id="0" name=""/>
        <dsp:cNvSpPr/>
      </dsp:nvSpPr>
      <dsp:spPr>
        <a:xfrm>
          <a:off x="8789" y="0"/>
          <a:ext cx="4097052" cy="2304901"/>
        </a:xfrm>
        <a:prstGeom prst="roundRect">
          <a:avLst>
            <a:gd name="adj" fmla="val 10000"/>
          </a:avLst>
        </a:prstGeom>
        <a:solidFill>
          <a:srgbClr val="00B6A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800" b="1" kern="1200" dirty="0"/>
            <a:t>Q1 2023</a:t>
          </a:r>
          <a:endParaRPr lang="nl-NL" sz="1800" kern="1200" dirty="0"/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800" u="sng" kern="1200" dirty="0"/>
            <a:t>Uitwerking mobiliteitsplan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800" i="1" kern="1200" dirty="0"/>
            <a:t>Brede participatie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800" i="1" kern="1200" dirty="0"/>
            <a:t>Opstellen plan</a:t>
          </a:r>
        </a:p>
      </dsp:txBody>
      <dsp:txXfrm>
        <a:off x="76297" y="67508"/>
        <a:ext cx="3962036" cy="2169885"/>
      </dsp:txXfrm>
    </dsp:sp>
    <dsp:sp modelId="{92ED332D-EF82-4246-AC8E-531A6B4AE689}">
      <dsp:nvSpPr>
        <dsp:cNvPr id="0" name=""/>
        <dsp:cNvSpPr/>
      </dsp:nvSpPr>
      <dsp:spPr>
        <a:xfrm>
          <a:off x="4360027" y="835645"/>
          <a:ext cx="538871" cy="633609"/>
        </a:xfrm>
        <a:prstGeom prst="rightArrow">
          <a:avLst>
            <a:gd name="adj1" fmla="val 60000"/>
            <a:gd name="adj2" fmla="val 50000"/>
          </a:avLst>
        </a:prstGeom>
        <a:solidFill>
          <a:srgbClr val="00AEA4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l-NL" sz="1500" kern="1200"/>
        </a:p>
      </dsp:txBody>
      <dsp:txXfrm>
        <a:off x="4360027" y="962367"/>
        <a:ext cx="377210" cy="380165"/>
      </dsp:txXfrm>
    </dsp:sp>
    <dsp:sp modelId="{D53864BA-931B-DE46-B128-10157948B23C}">
      <dsp:nvSpPr>
        <dsp:cNvPr id="0" name=""/>
        <dsp:cNvSpPr/>
      </dsp:nvSpPr>
      <dsp:spPr>
        <a:xfrm>
          <a:off x="5122581" y="40865"/>
          <a:ext cx="3802833" cy="2223170"/>
        </a:xfrm>
        <a:prstGeom prst="roundRect">
          <a:avLst>
            <a:gd name="adj" fmla="val 10000"/>
          </a:avLst>
        </a:prstGeom>
        <a:solidFill>
          <a:srgbClr val="00B6A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800" b="1" kern="1200" dirty="0"/>
            <a:t>Q2 2023</a:t>
          </a:r>
          <a:endParaRPr lang="nl-NL" sz="1800" kern="1200" dirty="0"/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800" i="0" u="sng" kern="1200" dirty="0"/>
            <a:t>Politieke behandeling en vaststelling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l-NL" sz="1800" i="0" u="sng" kern="1200" dirty="0"/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l-NL" sz="1800" i="0" u="sng" kern="1200" dirty="0"/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l-NL" sz="1800" i="0" u="sng" kern="1200" dirty="0"/>
        </a:p>
      </dsp:txBody>
      <dsp:txXfrm>
        <a:off x="5187695" y="105979"/>
        <a:ext cx="3672605" cy="20929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>
            <a:extLst>
              <a:ext uri="{FF2B5EF4-FFF2-40B4-BE49-F238E27FC236}">
                <a16:creationId xmlns:a16="http://schemas.microsoft.com/office/drawing/2014/main" id="{F25297F0-349E-A39A-519C-EF14244CF34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550ECAF2-528C-F72B-BE20-C94DAA04507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1FA60DD-2336-476F-A8F6-D0B72AF160FA}" type="datetimeFigureOut">
              <a:rPr lang="nl-NL"/>
              <a:pPr>
                <a:defRPr/>
              </a:pPr>
              <a:t>14-2-2023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503E0935-6902-8F57-E45F-844EF2EDBCA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7F8BDBE-D7A3-7743-5128-1A8523C0661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C08C954C-9CD6-4378-8A76-7D931F96874A}" type="slidenum">
              <a:rPr lang="nl-NL" altLang="nl-NL"/>
              <a:pPr>
                <a:defRPr/>
              </a:pPr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AF0A2445-2BE4-5C1A-D41C-9EEB6056BD6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86394CEF-7BE7-F940-37A8-75ED1326131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34F27E07-44A2-845A-4C98-9161702473B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2773" name="Rectangle 5">
            <a:extLst>
              <a:ext uri="{FF2B5EF4-FFF2-40B4-BE49-F238E27FC236}">
                <a16:creationId xmlns:a16="http://schemas.microsoft.com/office/drawing/2014/main" id="{E8FFD958-800D-6967-DD3B-276F1A4CBF28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6463"/>
            <a:ext cx="5438775" cy="44672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 noProof="0"/>
              <a:t>Klik om de opmaakprofielen van de modeltekst te bewerken</a:t>
            </a:r>
          </a:p>
          <a:p>
            <a:pPr lvl="1"/>
            <a:r>
              <a:rPr lang="nl-NL" altLang="nl-NL" noProof="0"/>
              <a:t>Tweede niveau</a:t>
            </a:r>
          </a:p>
          <a:p>
            <a:pPr lvl="2"/>
            <a:r>
              <a:rPr lang="nl-NL" altLang="nl-NL" noProof="0"/>
              <a:t>Derde niveau</a:t>
            </a:r>
          </a:p>
          <a:p>
            <a:pPr lvl="3"/>
            <a:r>
              <a:rPr lang="nl-NL" altLang="nl-NL" noProof="0"/>
              <a:t>Vierde niveau</a:t>
            </a:r>
          </a:p>
          <a:p>
            <a:pPr lvl="4"/>
            <a:r>
              <a:rPr lang="nl-NL" altLang="nl-NL" noProof="0"/>
              <a:t>Vijfde niveau</a:t>
            </a:r>
          </a:p>
        </p:txBody>
      </p:sp>
      <p:sp>
        <p:nvSpPr>
          <p:cNvPr id="32774" name="Rectangle 6">
            <a:extLst>
              <a:ext uri="{FF2B5EF4-FFF2-40B4-BE49-F238E27FC236}">
                <a16:creationId xmlns:a16="http://schemas.microsoft.com/office/drawing/2014/main" id="{ABB3DF45-7F28-1D9F-A22A-9AD814524CA9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32775" name="Rectangle 7">
            <a:extLst>
              <a:ext uri="{FF2B5EF4-FFF2-40B4-BE49-F238E27FC236}">
                <a16:creationId xmlns:a16="http://schemas.microsoft.com/office/drawing/2014/main" id="{56C9F1DF-95B5-7DF1-0DFE-5804E6E50D5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21E1D0A-292F-4AAB-AEED-C626CA64C256}" type="slidenum">
              <a:rPr lang="nl-NL" altLang="nl-NL"/>
              <a:pPr>
                <a:defRPr/>
              </a:pPr>
              <a:t>‹nr.›</a:t>
            </a:fld>
            <a:endParaRPr lang="nl-NL" alt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nl-NL" altLang="nl-NL" dirty="0"/>
              <a:t>Intro (sheet 1-3). Melvin. 5 minuten</a:t>
            </a:r>
          </a:p>
          <a:p>
            <a:pPr>
              <a:defRPr/>
            </a:pPr>
            <a:r>
              <a:rPr lang="nl-NL" altLang="nl-NL" dirty="0"/>
              <a:t>Enquête (sheet 4-11). Veronique. 10-15 minuten</a:t>
            </a:r>
          </a:p>
          <a:p>
            <a:pPr>
              <a:defRPr/>
            </a:pPr>
            <a:r>
              <a:rPr lang="nl-NL" altLang="nl-NL" dirty="0"/>
              <a:t>Uitdagingen (12-13). Alex. 5 minuten</a:t>
            </a:r>
          </a:p>
          <a:p>
            <a:pPr>
              <a:defRPr/>
            </a:pPr>
            <a:r>
              <a:rPr lang="nl-NL" altLang="nl-NL" dirty="0"/>
              <a:t>Afwegingen (14-17). Alex. 20 minuten</a:t>
            </a:r>
          </a:p>
          <a:p>
            <a:pPr>
              <a:defRPr/>
            </a:pPr>
            <a:r>
              <a:rPr lang="nl-NL" altLang="nl-NL" dirty="0"/>
              <a:t>Vervolg en afronding (18-20). Veronique 10 minuten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21E1D0A-292F-4AAB-AEED-C626CA64C256}" type="slidenum">
              <a:rPr lang="nl-NL" altLang="nl-NL" smtClean="0"/>
              <a:pPr>
                <a:defRPr/>
              </a:pPr>
              <a:t>1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4061868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21E1D0A-292F-4AAB-AEED-C626CA64C256}" type="slidenum">
              <a:rPr lang="nl-NL" altLang="nl-NL" smtClean="0"/>
              <a:pPr>
                <a:defRPr/>
              </a:pPr>
              <a:t>10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8851469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21E1D0A-292F-4AAB-AEED-C626CA64C256}" type="slidenum">
              <a:rPr lang="nl-NL" altLang="nl-NL" smtClean="0"/>
              <a:pPr>
                <a:defRPr/>
              </a:pPr>
              <a:t>11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5846914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21E1D0A-292F-4AAB-AEED-C626CA64C256}" type="slidenum">
              <a:rPr lang="nl-NL" altLang="nl-NL" smtClean="0"/>
              <a:pPr>
                <a:defRPr/>
              </a:pPr>
              <a:t>12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6013397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21E1D0A-292F-4AAB-AEED-C626CA64C256}" type="slidenum">
              <a:rPr lang="nl-NL" altLang="nl-NL" smtClean="0"/>
              <a:pPr>
                <a:defRPr/>
              </a:pPr>
              <a:t>13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9188427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Vraag aan raad: hoe denkt u hierover?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21E1D0A-292F-4AAB-AEED-C626CA64C256}" type="slidenum">
              <a:rPr lang="nl-NL" altLang="nl-NL" smtClean="0"/>
              <a:pPr>
                <a:defRPr/>
              </a:pPr>
              <a:t>14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6194756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Vraag aan raad: hoe denkt u hierover?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21E1D0A-292F-4AAB-AEED-C626CA64C256}" type="slidenum">
              <a:rPr lang="nl-NL" altLang="nl-NL" smtClean="0"/>
              <a:pPr>
                <a:defRPr/>
              </a:pPr>
              <a:t>15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4953354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Vraag aan raad: hoe denkt u hierover?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21E1D0A-292F-4AAB-AEED-C626CA64C256}" type="slidenum">
              <a:rPr lang="nl-NL" altLang="nl-NL" smtClean="0"/>
              <a:pPr>
                <a:defRPr/>
              </a:pPr>
              <a:t>16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8755769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Vraag aan raad: hoe denkt u hierover?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21E1D0A-292F-4AAB-AEED-C626CA64C256}" type="slidenum">
              <a:rPr lang="nl-NL" altLang="nl-NL" smtClean="0"/>
              <a:pPr>
                <a:defRPr/>
              </a:pPr>
              <a:t>17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9385455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21E1D0A-292F-4AAB-AEED-C626CA64C256}" type="slidenum">
              <a:rPr lang="nl-NL" altLang="nl-NL" smtClean="0"/>
              <a:pPr>
                <a:defRPr/>
              </a:pPr>
              <a:t>18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3146035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21E1D0A-292F-4AAB-AEED-C626CA64C256}" type="slidenum">
              <a:rPr lang="nl-NL" altLang="nl-NL" smtClean="0"/>
              <a:pPr>
                <a:defRPr/>
              </a:pPr>
              <a:t>19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880970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Doet Melvin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21E1D0A-292F-4AAB-AEED-C626CA64C256}" type="slidenum">
              <a:rPr lang="nl-NL" altLang="nl-NL" smtClean="0"/>
              <a:pPr>
                <a:defRPr/>
              </a:pPr>
              <a:t>2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155895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21E1D0A-292F-4AAB-AEED-C626CA64C256}" type="slidenum">
              <a:rPr lang="nl-NL" altLang="nl-NL" smtClean="0"/>
              <a:pPr>
                <a:defRPr/>
              </a:pPr>
              <a:t>20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5687275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Melvin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21E1D0A-292F-4AAB-AEED-C626CA64C256}" type="slidenum">
              <a:rPr lang="nl-NL" altLang="nl-NL" smtClean="0"/>
              <a:pPr>
                <a:defRPr/>
              </a:pPr>
              <a:t>3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8021899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Veronique alle resultaten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21E1D0A-292F-4AAB-AEED-C626CA64C256}" type="slidenum">
              <a:rPr lang="nl-NL" altLang="nl-NL" smtClean="0"/>
              <a:pPr>
                <a:defRPr/>
              </a:pPr>
              <a:t>4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5222766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21E1D0A-292F-4AAB-AEED-C626CA64C256}" type="slidenum">
              <a:rPr lang="nl-NL" altLang="nl-NL" smtClean="0"/>
              <a:pPr>
                <a:defRPr/>
              </a:pPr>
              <a:t>5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961407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Doet Melvin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21E1D0A-292F-4AAB-AEED-C626CA64C256}" type="slidenum">
              <a:rPr lang="nl-NL" altLang="nl-NL" smtClean="0"/>
              <a:pPr>
                <a:defRPr/>
              </a:pPr>
              <a:t>6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7831526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21E1D0A-292F-4AAB-AEED-C626CA64C256}" type="slidenum">
              <a:rPr lang="nl-NL" altLang="nl-NL" smtClean="0"/>
              <a:pPr>
                <a:defRPr/>
              </a:pPr>
              <a:t>7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9800737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21E1D0A-292F-4AAB-AEED-C626CA64C256}" type="slidenum">
              <a:rPr lang="nl-NL" altLang="nl-NL" smtClean="0"/>
              <a:pPr>
                <a:defRPr/>
              </a:pPr>
              <a:t>8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2807929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21E1D0A-292F-4AAB-AEED-C626CA64C256}" type="slidenum">
              <a:rPr lang="nl-NL" altLang="nl-NL" smtClean="0"/>
              <a:pPr>
                <a:defRPr/>
              </a:pPr>
              <a:t>9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9908812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356287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5458918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543675" y="1825625"/>
            <a:ext cx="1971675" cy="43513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57626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89997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1240658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2267229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</p:spTree>
    <p:extLst>
      <p:ext uri="{BB962C8B-B14F-4D97-AF65-F5344CB8AC3E}">
        <p14:creationId xmlns:p14="http://schemas.microsoft.com/office/powerpoint/2010/main" val="32577154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3068638"/>
            <a:ext cx="4038600" cy="3057525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3068638"/>
            <a:ext cx="4038600" cy="3057525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2127208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7824426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24162071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73184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</p:spTree>
    <p:extLst>
      <p:ext uri="{BB962C8B-B14F-4D97-AF65-F5344CB8AC3E}">
        <p14:creationId xmlns:p14="http://schemas.microsoft.com/office/powerpoint/2010/main" val="3423608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5264590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</p:spTree>
    <p:extLst>
      <p:ext uri="{BB962C8B-B14F-4D97-AF65-F5344CB8AC3E}">
        <p14:creationId xmlns:p14="http://schemas.microsoft.com/office/powerpoint/2010/main" val="15014196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670187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38925" y="1700213"/>
            <a:ext cx="2058988" cy="4425950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1700213"/>
            <a:ext cx="6029325" cy="4425950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226103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</p:spTree>
    <p:extLst>
      <p:ext uri="{BB962C8B-B14F-4D97-AF65-F5344CB8AC3E}">
        <p14:creationId xmlns:p14="http://schemas.microsoft.com/office/powerpoint/2010/main" val="3210013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40264054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107462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470190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6449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</p:spTree>
    <p:extLst>
      <p:ext uri="{BB962C8B-B14F-4D97-AF65-F5344CB8AC3E}">
        <p14:creationId xmlns:p14="http://schemas.microsoft.com/office/powerpoint/2010/main" val="36217393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</p:spTree>
    <p:extLst>
      <p:ext uri="{BB962C8B-B14F-4D97-AF65-F5344CB8AC3E}">
        <p14:creationId xmlns:p14="http://schemas.microsoft.com/office/powerpoint/2010/main" val="16598595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8">
            <a:extLst>
              <a:ext uri="{FF2B5EF4-FFF2-40B4-BE49-F238E27FC236}">
                <a16:creationId xmlns:a16="http://schemas.microsoft.com/office/drawing/2014/main" id="{425A0468-F191-FF2E-4E20-24F5B0768E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35" b="2681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7" name="Rectangle 3">
            <a:extLst>
              <a:ext uri="{FF2B5EF4-FFF2-40B4-BE49-F238E27FC236}">
                <a16:creationId xmlns:a16="http://schemas.microsoft.com/office/drawing/2014/main" id="{D407113C-2C7C-166E-A455-B934991704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860800"/>
            <a:ext cx="9144000" cy="2305050"/>
          </a:xfrm>
          <a:prstGeom prst="rect">
            <a:avLst/>
          </a:prstGeom>
          <a:solidFill>
            <a:srgbClr val="93107E">
              <a:alpha val="85097"/>
            </a:srgbClr>
          </a:solidFill>
          <a:ln>
            <a:noFill/>
          </a:ln>
          <a:effectLst/>
        </p:spPr>
        <p:txBody>
          <a:bodyPr wrap="none" anchor="ctr"/>
          <a:lstStyle>
            <a:lvl1pPr>
              <a:spcBef>
                <a:spcPct val="50000"/>
              </a:spcBef>
              <a:defRPr sz="1600" b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50000"/>
              </a:spcBef>
              <a:defRPr sz="16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50000"/>
              </a:spcBef>
              <a:defRPr sz="16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50000"/>
              </a:spcBef>
              <a:defRPr sz="16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50000"/>
              </a:spcBef>
              <a:defRPr sz="16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6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6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6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6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nl-NL" altLang="nl-NL"/>
          </a:p>
        </p:txBody>
      </p:sp>
      <p:sp>
        <p:nvSpPr>
          <p:cNvPr id="1028" name="Text Box 4">
            <a:extLst>
              <a:ext uri="{FF2B5EF4-FFF2-40B4-BE49-F238E27FC236}">
                <a16:creationId xmlns:a16="http://schemas.microsoft.com/office/drawing/2014/main" id="{FF0F8F03-6783-05CD-6931-6FA05B5B2E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088" y="4149725"/>
            <a:ext cx="7920037" cy="3365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spcBef>
                <a:spcPct val="50000"/>
              </a:spcBef>
              <a:defRPr sz="1600" b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50000"/>
              </a:spcBef>
              <a:defRPr sz="16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50000"/>
              </a:spcBef>
              <a:defRPr sz="16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50000"/>
              </a:spcBef>
              <a:defRPr sz="16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50000"/>
              </a:spcBef>
              <a:defRPr sz="16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6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6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6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6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nl-NL" altLang="nl-NL"/>
              <a:t>Presentatie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FC93BEEB-3A3B-D234-5F67-F01C9B1429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27088" y="4581525"/>
            <a:ext cx="7561262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br>
              <a:rPr lang="nl-NL" altLang="nl-NL"/>
            </a:br>
            <a:br>
              <a:rPr lang="nl-NL" altLang="nl-NL"/>
            </a:br>
            <a:endParaRPr lang="nl-NL" altLang="nl-NL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5973AA53-7CA5-6D78-ED18-004C37171E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165850"/>
            <a:ext cx="9144000" cy="692150"/>
          </a:xfrm>
          <a:prstGeom prst="rect">
            <a:avLst/>
          </a:prstGeom>
          <a:solidFill>
            <a:srgbClr val="B1C800">
              <a:alpha val="85097"/>
            </a:srgbClr>
          </a:solidFill>
          <a:ln>
            <a:noFill/>
          </a:ln>
          <a:effectLst/>
        </p:spPr>
        <p:txBody>
          <a:bodyPr wrap="none" anchor="ctr"/>
          <a:lstStyle>
            <a:lvl1pPr>
              <a:spcBef>
                <a:spcPct val="50000"/>
              </a:spcBef>
              <a:defRPr sz="1600" b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50000"/>
              </a:spcBef>
              <a:defRPr sz="16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50000"/>
              </a:spcBef>
              <a:defRPr sz="16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50000"/>
              </a:spcBef>
              <a:defRPr sz="16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50000"/>
              </a:spcBef>
              <a:defRPr sz="16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6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6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6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6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nl-NL" altLang="nl-NL"/>
          </a:p>
        </p:txBody>
      </p:sp>
      <p:sp>
        <p:nvSpPr>
          <p:cNvPr id="1031" name="Text Box 7">
            <a:extLst>
              <a:ext uri="{FF2B5EF4-FFF2-40B4-BE49-F238E27FC236}">
                <a16:creationId xmlns:a16="http://schemas.microsoft.com/office/drawing/2014/main" id="{9A1D5B13-4260-E832-EDED-67F6331D92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088" y="6308725"/>
            <a:ext cx="2449512" cy="3365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spcBef>
                <a:spcPct val="50000"/>
              </a:spcBef>
              <a:defRPr sz="1600" b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50000"/>
              </a:spcBef>
              <a:defRPr sz="16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50000"/>
              </a:spcBef>
              <a:defRPr sz="16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50000"/>
              </a:spcBef>
              <a:defRPr sz="16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50000"/>
              </a:spcBef>
              <a:defRPr sz="16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6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6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6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6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nl-NL" alt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1600" b="1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>
            <a:extLst>
              <a:ext uri="{FF2B5EF4-FFF2-40B4-BE49-F238E27FC236}">
                <a16:creationId xmlns:a16="http://schemas.microsoft.com/office/drawing/2014/main" id="{C2AF7ACB-B229-91C8-DE7A-52DCB16152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35" t="2016" b="81857"/>
          <a:stretch>
            <a:fillRect/>
          </a:stretch>
        </p:blipFill>
        <p:spPr bwMode="auto">
          <a:xfrm>
            <a:off x="0" y="0"/>
            <a:ext cx="9144000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1" name="Rectangle 3">
            <a:extLst>
              <a:ext uri="{FF2B5EF4-FFF2-40B4-BE49-F238E27FC236}">
                <a16:creationId xmlns:a16="http://schemas.microsoft.com/office/drawing/2014/main" id="{A0B43B8A-4F35-F73B-4EF6-5459CA1B42F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700213"/>
            <a:ext cx="8229600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/>
              <a:t>Kop 1 van dia</a:t>
            </a:r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2E82C501-D594-532D-BBBB-26302478CBA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3068638"/>
            <a:ext cx="8229600" cy="305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/>
              <a:t>Klik om de opmaakprofielen van de modeltekst te bewerken</a:t>
            </a:r>
          </a:p>
          <a:p>
            <a:pPr lvl="1"/>
            <a:r>
              <a:rPr lang="nl-NL" altLang="nl-NL"/>
              <a:t>Tweede niveau</a:t>
            </a:r>
          </a:p>
          <a:p>
            <a:pPr lvl="2"/>
            <a:r>
              <a:rPr lang="nl-NL" altLang="nl-NL"/>
              <a:t>Derde niveau</a:t>
            </a:r>
          </a:p>
          <a:p>
            <a:pPr lvl="3"/>
            <a:r>
              <a:rPr lang="nl-NL" altLang="nl-NL"/>
              <a:t>Vierde niveau</a:t>
            </a:r>
          </a:p>
          <a:p>
            <a:pPr lvl="4"/>
            <a:r>
              <a:rPr lang="nl-NL" altLang="nl-NL"/>
              <a:t>Vijfde niveau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kern="1200">
          <a:solidFill>
            <a:srgbClr val="00979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9790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9790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9790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9790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009790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009790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009790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009790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3553EAE5-FD93-5ABA-55BA-1A7AA3BE235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27088" y="4581525"/>
            <a:ext cx="8316912" cy="1295400"/>
          </a:xfrm>
        </p:spPr>
        <p:txBody>
          <a:bodyPr/>
          <a:lstStyle/>
          <a:p>
            <a:pPr eaLnBrk="1" hangingPunct="1"/>
            <a:r>
              <a:rPr lang="nl-NL" altLang="nl-NL" sz="4000" dirty="0"/>
              <a:t>Tussentijdse update Mobiliteits- en verkeersveiligheidsplan</a:t>
            </a:r>
          </a:p>
        </p:txBody>
      </p:sp>
      <p:sp>
        <p:nvSpPr>
          <p:cNvPr id="5123" name="Text Box 4">
            <a:extLst>
              <a:ext uri="{FF2B5EF4-FFF2-40B4-BE49-F238E27FC236}">
                <a16:creationId xmlns:a16="http://schemas.microsoft.com/office/drawing/2014/main" id="{F527C48D-782C-B7DE-4B90-75AF984101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1500" y="6308725"/>
            <a:ext cx="2736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 b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defRPr sz="16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defRPr sz="16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defRPr sz="16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defRPr sz="16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nl-NL" altLang="nl-NL" dirty="0"/>
              <a:t>1 februari 2023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el 1">
            <a:extLst>
              <a:ext uri="{FF2B5EF4-FFF2-40B4-BE49-F238E27FC236}">
                <a16:creationId xmlns:a16="http://schemas.microsoft.com/office/drawing/2014/main" id="{14B55D83-8859-22F6-5450-EF577E870E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dirty="0"/>
              <a:t>Resultaten 1e participatieronde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96B4213B-460B-507E-8279-943D4DFD3FB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2565400"/>
            <a:ext cx="8229600" cy="4176713"/>
          </a:xfrm>
        </p:spPr>
        <p:txBody>
          <a:bodyPr/>
          <a:lstStyle/>
          <a:p>
            <a:pPr>
              <a:defRPr/>
            </a:pPr>
            <a:r>
              <a:rPr lang="nl-NL" altLang="nl-NL" dirty="0"/>
              <a:t>Concluderend:</a:t>
            </a:r>
          </a:p>
          <a:p>
            <a:pPr lvl="1">
              <a:defRPr/>
            </a:pPr>
            <a:r>
              <a:rPr lang="nl-NL" altLang="nl-NL" dirty="0"/>
              <a:t>Jongeren ondervertegenwoordigd in de enquête, extra acties nodig om hen te bereiken</a:t>
            </a:r>
          </a:p>
          <a:p>
            <a:pPr lvl="1">
              <a:defRPr/>
            </a:pPr>
            <a:r>
              <a:rPr lang="nl-NL" altLang="nl-NL" dirty="0"/>
              <a:t>Waardenkaart: gemeente verantwoordelijk voor gelijkwaardig mobiliteitssysteem </a:t>
            </a:r>
          </a:p>
          <a:p>
            <a:pPr lvl="1">
              <a:defRPr/>
            </a:pPr>
            <a:r>
              <a:rPr lang="nl-NL" altLang="nl-NL" dirty="0"/>
              <a:t>Auto in nabijheid kunnen parkeren belangrijk</a:t>
            </a:r>
          </a:p>
          <a:p>
            <a:pPr lvl="1">
              <a:defRPr/>
            </a:pPr>
            <a:r>
              <a:rPr lang="nl-NL" altLang="nl-NL" dirty="0"/>
              <a:t>Met auto langer onderweg zijn ten behoeve van fietsverkeer en leefbaarheid zeer acceptabel tot acceptabel</a:t>
            </a:r>
          </a:p>
          <a:p>
            <a:pPr lvl="1">
              <a:defRPr/>
            </a:pPr>
            <a:endParaRPr lang="nl-NL" altLang="nl-NL" dirty="0"/>
          </a:p>
          <a:p>
            <a:pPr lvl="1">
              <a:defRPr/>
            </a:pPr>
            <a:endParaRPr lang="nl-NL" altLang="nl-NL" dirty="0"/>
          </a:p>
          <a:p>
            <a:pPr>
              <a:defRPr/>
            </a:pPr>
            <a:endParaRPr lang="nl-NL" altLang="nl-NL" dirty="0"/>
          </a:p>
          <a:p>
            <a:pPr>
              <a:defRPr/>
            </a:pPr>
            <a:endParaRPr lang="nl-NL" altLang="nl-NL" dirty="0"/>
          </a:p>
        </p:txBody>
      </p:sp>
    </p:spTree>
    <p:extLst>
      <p:ext uri="{BB962C8B-B14F-4D97-AF65-F5344CB8AC3E}">
        <p14:creationId xmlns:p14="http://schemas.microsoft.com/office/powerpoint/2010/main" val="11104201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el 1">
            <a:extLst>
              <a:ext uri="{FF2B5EF4-FFF2-40B4-BE49-F238E27FC236}">
                <a16:creationId xmlns:a16="http://schemas.microsoft.com/office/drawing/2014/main" id="{14B55D83-8859-22F6-5450-EF577E870E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dirty="0"/>
              <a:t>Resultaten 1e participatieronde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96B4213B-460B-507E-8279-943D4DFD3FB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2565400"/>
            <a:ext cx="8229600" cy="4176713"/>
          </a:xfrm>
        </p:spPr>
        <p:txBody>
          <a:bodyPr/>
          <a:lstStyle/>
          <a:p>
            <a:pPr>
              <a:defRPr/>
            </a:pPr>
            <a:r>
              <a:rPr lang="nl-NL" altLang="nl-NL" dirty="0"/>
              <a:t>Vragen of opmerkingen?</a:t>
            </a:r>
          </a:p>
          <a:p>
            <a:pPr lvl="1">
              <a:defRPr/>
            </a:pPr>
            <a:endParaRPr lang="nl-NL" altLang="nl-NL" dirty="0"/>
          </a:p>
          <a:p>
            <a:pPr lvl="1">
              <a:defRPr/>
            </a:pPr>
            <a:endParaRPr lang="nl-NL" altLang="nl-NL" dirty="0"/>
          </a:p>
          <a:p>
            <a:pPr>
              <a:defRPr/>
            </a:pPr>
            <a:endParaRPr lang="nl-NL" altLang="nl-NL" dirty="0"/>
          </a:p>
          <a:p>
            <a:pPr>
              <a:defRPr/>
            </a:pPr>
            <a:endParaRPr lang="nl-NL" altLang="nl-NL" dirty="0"/>
          </a:p>
        </p:txBody>
      </p:sp>
    </p:spTree>
    <p:extLst>
      <p:ext uri="{BB962C8B-B14F-4D97-AF65-F5344CB8AC3E}">
        <p14:creationId xmlns:p14="http://schemas.microsoft.com/office/powerpoint/2010/main" val="400907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el 1">
            <a:extLst>
              <a:ext uri="{FF2B5EF4-FFF2-40B4-BE49-F238E27FC236}">
                <a16:creationId xmlns:a16="http://schemas.microsoft.com/office/drawing/2014/main" id="{14B55D83-8859-22F6-5450-EF577E870E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dirty="0"/>
              <a:t>Trends en ontwikkelingen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96B4213B-460B-507E-8279-943D4DFD3FB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2565400"/>
            <a:ext cx="8229600" cy="4176713"/>
          </a:xfrm>
        </p:spPr>
        <p:txBody>
          <a:bodyPr/>
          <a:lstStyle/>
          <a:p>
            <a:pPr>
              <a:defRPr/>
            </a:pPr>
            <a:r>
              <a:rPr lang="nl-NL" altLang="nl-NL" dirty="0"/>
              <a:t>steeds meer 1-persoonshuishoudens &amp; vergrijzing</a:t>
            </a:r>
          </a:p>
          <a:p>
            <a:pPr>
              <a:defRPr/>
            </a:pPr>
            <a:r>
              <a:rPr lang="nl-NL" altLang="nl-NL" dirty="0"/>
              <a:t>toerisme neemt toe &amp; steeds meer aandacht voor beleving</a:t>
            </a:r>
          </a:p>
          <a:p>
            <a:pPr>
              <a:defRPr/>
            </a:pPr>
            <a:r>
              <a:rPr lang="nl-NL" altLang="nl-NL" dirty="0"/>
              <a:t>thuiswerken en thuiswinkelen neemt toe</a:t>
            </a:r>
          </a:p>
          <a:p>
            <a:pPr>
              <a:defRPr/>
            </a:pPr>
            <a:r>
              <a:rPr lang="nl-NL" altLang="nl-NL" dirty="0"/>
              <a:t>van </a:t>
            </a:r>
            <a:r>
              <a:rPr lang="nl-NL" altLang="nl-NL" dirty="0" err="1"/>
              <a:t>unimodaal</a:t>
            </a:r>
            <a:r>
              <a:rPr lang="nl-NL" altLang="nl-NL" dirty="0"/>
              <a:t> naar multimodaal personenvervoer</a:t>
            </a:r>
          </a:p>
          <a:p>
            <a:pPr>
              <a:defRPr/>
            </a:pPr>
            <a:r>
              <a:rPr lang="nl-NL" altLang="nl-NL" dirty="0"/>
              <a:t>van bezit naar deelmobiliteit</a:t>
            </a:r>
          </a:p>
          <a:p>
            <a:pPr>
              <a:defRPr/>
            </a:pPr>
            <a:r>
              <a:rPr lang="nl-NL" altLang="nl-NL" dirty="0"/>
              <a:t>opmars van de elektrische fiets &amp; elektrisch personenvervoer steeds goedkoper &amp; ov volledig elektrisch vanaf 2025</a:t>
            </a:r>
          </a:p>
          <a:p>
            <a:pPr>
              <a:defRPr/>
            </a:pPr>
            <a:r>
              <a:rPr lang="nl-NL" altLang="nl-NL" dirty="0"/>
              <a:t>vervoer wordt steeds slimmer &amp; steeds meer data beschikbaar &amp; complexere logistieke stromen</a:t>
            </a:r>
          </a:p>
          <a:p>
            <a:pPr>
              <a:defRPr/>
            </a:pPr>
            <a:r>
              <a:rPr lang="nl-NL" altLang="nl-NL" dirty="0"/>
              <a:t>wegennet wordt steeds drukker</a:t>
            </a:r>
          </a:p>
          <a:p>
            <a:pPr>
              <a:defRPr/>
            </a:pPr>
            <a:r>
              <a:rPr lang="nl-NL" altLang="nl-NL" dirty="0"/>
              <a:t>betaalbaarheid van infrastructuur wordt een uitdaging</a:t>
            </a:r>
          </a:p>
          <a:p>
            <a:pPr>
              <a:defRPr/>
            </a:pPr>
            <a:endParaRPr lang="nl-NL" altLang="nl-NL" dirty="0"/>
          </a:p>
          <a:p>
            <a:pPr>
              <a:defRPr/>
            </a:pPr>
            <a:endParaRPr lang="nl-NL" altLang="nl-NL" dirty="0"/>
          </a:p>
          <a:p>
            <a:pPr>
              <a:defRPr/>
            </a:pPr>
            <a:endParaRPr lang="nl-NL" altLang="nl-NL" dirty="0"/>
          </a:p>
          <a:p>
            <a:pPr>
              <a:defRPr/>
            </a:pPr>
            <a:endParaRPr lang="nl-NL" altLang="nl-NL" dirty="0"/>
          </a:p>
          <a:p>
            <a:pPr>
              <a:defRPr/>
            </a:pPr>
            <a:endParaRPr lang="nl-NL" altLang="nl-NL" dirty="0"/>
          </a:p>
        </p:txBody>
      </p:sp>
    </p:spTree>
    <p:extLst>
      <p:ext uri="{BB962C8B-B14F-4D97-AF65-F5344CB8AC3E}">
        <p14:creationId xmlns:p14="http://schemas.microsoft.com/office/powerpoint/2010/main" val="25712513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el 1">
            <a:extLst>
              <a:ext uri="{FF2B5EF4-FFF2-40B4-BE49-F238E27FC236}">
                <a16:creationId xmlns:a16="http://schemas.microsoft.com/office/drawing/2014/main" id="{14B55D83-8859-22F6-5450-EF577E870E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dirty="0"/>
              <a:t>Uitdagingen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96B4213B-460B-507E-8279-943D4DFD3FB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2565400"/>
            <a:ext cx="8229600" cy="4176713"/>
          </a:xfrm>
        </p:spPr>
        <p:txBody>
          <a:bodyPr/>
          <a:lstStyle/>
          <a:p>
            <a:pPr>
              <a:defRPr/>
            </a:pPr>
            <a:r>
              <a:rPr lang="nl-NL" altLang="nl-NL" dirty="0"/>
              <a:t>Ruimtelijk Perspectief: gemeente wil in 2040 een </a:t>
            </a:r>
            <a:r>
              <a:rPr lang="nl-NL" altLang="nl-NL" u="sng" dirty="0"/>
              <a:t>bereikbare</a:t>
            </a:r>
            <a:r>
              <a:rPr lang="nl-NL" altLang="nl-NL" dirty="0"/>
              <a:t>, leefbare en vitale gemeente zijn, met </a:t>
            </a:r>
            <a:r>
              <a:rPr lang="nl-NL" altLang="nl-NL" u="sng" dirty="0"/>
              <a:t>voldoende woningaanbod </a:t>
            </a:r>
            <a:r>
              <a:rPr lang="nl-NL" altLang="nl-NL" dirty="0"/>
              <a:t>voor de jeugd van nu.</a:t>
            </a:r>
          </a:p>
          <a:p>
            <a:pPr>
              <a:defRPr/>
            </a:pPr>
            <a:r>
              <a:rPr lang="nl-NL" altLang="nl-NL" dirty="0"/>
              <a:t>Door ontwikkelingen buiten gemeente en de woningbouwambitie zijn maatregelen nodig voor goede bereikbaarheid</a:t>
            </a:r>
          </a:p>
          <a:p>
            <a:pPr>
              <a:defRPr/>
            </a:pPr>
            <a:r>
              <a:rPr lang="nl-NL" altLang="nl-NL" dirty="0"/>
              <a:t>Uitbreiden infrastructuur is niet vanzelfsprekend (stikstof, draagvlak; zie ook uitwerking Centrumplan Vinkeveen)</a:t>
            </a:r>
          </a:p>
          <a:p>
            <a:pPr>
              <a:defRPr/>
            </a:pPr>
            <a:r>
              <a:rPr lang="nl-NL" altLang="nl-NL" dirty="0"/>
              <a:t>Daarom is multimodaliteit nodig, met een grotere rol van fiets en openbaar vervoer in het mobiliteitssysteem</a:t>
            </a:r>
          </a:p>
          <a:p>
            <a:pPr>
              <a:defRPr/>
            </a:pPr>
            <a:r>
              <a:rPr lang="nl-NL" altLang="nl-NL" dirty="0"/>
              <a:t>Verkeersveiligheid en aantrekkelijkheid van het fietsnetwerk zijn randvoorwaarden voor meer fietsgebruik</a:t>
            </a:r>
          </a:p>
          <a:p>
            <a:pPr>
              <a:defRPr/>
            </a:pPr>
            <a:endParaRPr lang="nl-NL" altLang="nl-NL" dirty="0"/>
          </a:p>
          <a:p>
            <a:pPr>
              <a:defRPr/>
            </a:pPr>
            <a:endParaRPr lang="nl-NL" altLang="nl-NL" dirty="0"/>
          </a:p>
          <a:p>
            <a:pPr>
              <a:defRPr/>
            </a:pPr>
            <a:endParaRPr lang="nl-NL" altLang="nl-NL" dirty="0"/>
          </a:p>
          <a:p>
            <a:pPr>
              <a:defRPr/>
            </a:pPr>
            <a:endParaRPr lang="nl-NL" altLang="nl-NL" dirty="0"/>
          </a:p>
        </p:txBody>
      </p:sp>
    </p:spTree>
    <p:extLst>
      <p:ext uri="{BB962C8B-B14F-4D97-AF65-F5344CB8AC3E}">
        <p14:creationId xmlns:p14="http://schemas.microsoft.com/office/powerpoint/2010/main" val="14696930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el 1">
            <a:extLst>
              <a:ext uri="{FF2B5EF4-FFF2-40B4-BE49-F238E27FC236}">
                <a16:creationId xmlns:a16="http://schemas.microsoft.com/office/drawing/2014/main" id="{14B55D83-8859-22F6-5450-EF577E870E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dirty="0"/>
              <a:t>Afweging 1: mobiliteitsbeleid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96B4213B-460B-507E-8279-943D4DFD3FB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2565400"/>
            <a:ext cx="8229600" cy="4176713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nl-NL" altLang="nl-NL" dirty="0"/>
              <a:t>Positionering tussen: </a:t>
            </a:r>
          </a:p>
          <a:p>
            <a:pPr>
              <a:defRPr/>
            </a:pPr>
            <a:r>
              <a:rPr lang="nl-NL" altLang="nl-NL" dirty="0"/>
              <a:t>enkel </a:t>
            </a:r>
            <a:r>
              <a:rPr lang="nl-NL" altLang="nl-NL" u="sng" dirty="0"/>
              <a:t>faciliterend</a:t>
            </a:r>
            <a:r>
              <a:rPr lang="nl-NL" altLang="nl-NL" dirty="0"/>
              <a:t> laten zijn voor bereikbaarheid en woningbouw </a:t>
            </a:r>
          </a:p>
          <a:p>
            <a:pPr>
              <a:defRPr/>
            </a:pPr>
            <a:r>
              <a:rPr lang="nl-NL" altLang="nl-NL" u="sng" dirty="0"/>
              <a:t>sturend</a:t>
            </a:r>
            <a:r>
              <a:rPr lang="nl-NL" altLang="nl-NL" dirty="0"/>
              <a:t> laten zijn voor ander mobiliteitsgedrag t.b.v. bijvoorbeeld duurzaamheid en gezondheid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A85AD0B6-6F75-5787-EB69-039B5EFBC3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5756" y="4253803"/>
            <a:ext cx="4392488" cy="24597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034788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el 1">
            <a:extLst>
              <a:ext uri="{FF2B5EF4-FFF2-40B4-BE49-F238E27FC236}">
                <a16:creationId xmlns:a16="http://schemas.microsoft.com/office/drawing/2014/main" id="{14B55D83-8859-22F6-5450-EF577E870E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dirty="0"/>
              <a:t>Afweging 2: verkeersveiligheid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96B4213B-460B-507E-8279-943D4DFD3FB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2565400"/>
            <a:ext cx="8229600" cy="4176713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nl-NL" altLang="nl-NL" dirty="0"/>
              <a:t>Positionering tussen: </a:t>
            </a:r>
          </a:p>
          <a:p>
            <a:pPr>
              <a:defRPr/>
            </a:pPr>
            <a:r>
              <a:rPr lang="nl-NL" altLang="nl-NL" dirty="0"/>
              <a:t>binnen de bebouwde kom 30 km/h instellen met veel oversteekvoorzieningen t.b.v. verkeersveiligheid</a:t>
            </a:r>
          </a:p>
          <a:p>
            <a:pPr>
              <a:defRPr/>
            </a:pPr>
            <a:r>
              <a:rPr lang="nl-NL" altLang="nl-NL" dirty="0"/>
              <a:t>de reistijd voor autoverkeer zo kort houden als deze nu is</a:t>
            </a:r>
          </a:p>
        </p:txBody>
      </p:sp>
      <p:pic>
        <p:nvPicPr>
          <p:cNvPr id="2" name="Picture 8" descr="Praktijk verkeersexamen voor de Mijdrechtse basisscholen - Nieuwe Meerbode">
            <a:extLst>
              <a:ext uri="{FF2B5EF4-FFF2-40B4-BE49-F238E27FC236}">
                <a16:creationId xmlns:a16="http://schemas.microsoft.com/office/drawing/2014/main" id="{1814F92A-79CF-5FB5-1D7D-B4F63F0FFC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3225" y="4136852"/>
            <a:ext cx="4597550" cy="25861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07237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el 1">
            <a:extLst>
              <a:ext uri="{FF2B5EF4-FFF2-40B4-BE49-F238E27FC236}">
                <a16:creationId xmlns:a16="http://schemas.microsoft.com/office/drawing/2014/main" id="{14B55D83-8859-22F6-5450-EF577E870E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dirty="0"/>
              <a:t>Afweging 3: nieuwbouw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96B4213B-460B-507E-8279-943D4DFD3FB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2565400"/>
            <a:ext cx="8229600" cy="4176713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nl-NL" altLang="nl-NL" dirty="0"/>
              <a:t>Positionering tussen:</a:t>
            </a:r>
          </a:p>
          <a:p>
            <a:pPr>
              <a:defRPr/>
            </a:pPr>
            <a:r>
              <a:rPr lang="nl-NL" altLang="nl-NL" dirty="0"/>
              <a:t>nieuwe bewoners </a:t>
            </a:r>
            <a:r>
              <a:rPr lang="nl-NL" altLang="nl-NL" u="sng" dirty="0"/>
              <a:t>sturen in hun mobiliteitsgedrag </a:t>
            </a:r>
            <a:r>
              <a:rPr lang="nl-NL" altLang="nl-NL" dirty="0"/>
              <a:t>d.m.v. lagere parkeernorm, deelmobiliteit en parkeren op afstand</a:t>
            </a:r>
            <a:endParaRPr lang="nl-NL" altLang="nl-NL" i="1" dirty="0"/>
          </a:p>
          <a:p>
            <a:pPr>
              <a:defRPr/>
            </a:pPr>
            <a:r>
              <a:rPr lang="nl-NL" altLang="nl-NL" dirty="0"/>
              <a:t>nieuwe bewoners </a:t>
            </a:r>
            <a:r>
              <a:rPr lang="nl-NL" altLang="nl-NL" u="sng" dirty="0"/>
              <a:t>faciliteren</a:t>
            </a:r>
            <a:r>
              <a:rPr lang="nl-NL" altLang="nl-NL" dirty="0"/>
              <a:t> in de huidige behoefte aan automobiliteit</a:t>
            </a:r>
          </a:p>
        </p:txBody>
      </p:sp>
      <p:pic>
        <p:nvPicPr>
          <p:cNvPr id="3" name="Picture 6" descr="RTV Ronde Venen on Twitter: &quot;EERSTE DEELAUTO VAN MIJDRECHT IN GEBRUIK  GENOMEN: De eerste deelauto van Mijdrecht is in gebruik genomen. Hij staat  op het parkeerterrein langs de Rondweg. De auto reserveren">
            <a:extLst>
              <a:ext uri="{FF2B5EF4-FFF2-40B4-BE49-F238E27FC236}">
                <a16:creationId xmlns:a16="http://schemas.microsoft.com/office/drawing/2014/main" id="{43D71C0E-892B-1444-5317-9E3070CD91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362" y="4399019"/>
            <a:ext cx="4165502" cy="23430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59380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el 1">
            <a:extLst>
              <a:ext uri="{FF2B5EF4-FFF2-40B4-BE49-F238E27FC236}">
                <a16:creationId xmlns:a16="http://schemas.microsoft.com/office/drawing/2014/main" id="{14B55D83-8859-22F6-5450-EF577E870E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dirty="0"/>
              <a:t>Afweging 4: parkeren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96B4213B-460B-507E-8279-943D4DFD3FB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2565400"/>
            <a:ext cx="8229600" cy="4176713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nl-NL" altLang="nl-NL" dirty="0"/>
              <a:t>Positionering tussen:</a:t>
            </a:r>
          </a:p>
          <a:p>
            <a:pPr>
              <a:defRPr/>
            </a:pPr>
            <a:r>
              <a:rPr lang="nl-NL" altLang="nl-NL" dirty="0"/>
              <a:t>het huidige </a:t>
            </a:r>
            <a:r>
              <a:rPr lang="nl-NL" altLang="nl-NL" dirty="0" err="1"/>
              <a:t>autoparkeeraanbod</a:t>
            </a:r>
            <a:r>
              <a:rPr lang="nl-NL" altLang="nl-NL" dirty="0"/>
              <a:t> </a:t>
            </a:r>
            <a:r>
              <a:rPr lang="nl-NL" altLang="nl-NL" u="sng" dirty="0"/>
              <a:t>behouden</a:t>
            </a:r>
            <a:r>
              <a:rPr lang="nl-NL" altLang="nl-NL" dirty="0"/>
              <a:t> t.b.v. autobereikbaarheid </a:t>
            </a:r>
          </a:p>
          <a:p>
            <a:pPr>
              <a:defRPr/>
            </a:pPr>
            <a:r>
              <a:rPr lang="nl-NL" altLang="nl-NL" dirty="0"/>
              <a:t>autoparkeervakken </a:t>
            </a:r>
            <a:r>
              <a:rPr lang="nl-NL" altLang="nl-NL" u="sng" dirty="0"/>
              <a:t>omvormen</a:t>
            </a:r>
            <a:r>
              <a:rPr lang="nl-NL" altLang="nl-NL" dirty="0"/>
              <a:t> naar fietsparkeerplaatsen t.b.v. het stimuleren van fietsgebruik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BF831D1B-D5C7-CB31-EB23-6B7F301E57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9269" y="4225244"/>
            <a:ext cx="3805462" cy="25168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075745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el 1">
            <a:extLst>
              <a:ext uri="{FF2B5EF4-FFF2-40B4-BE49-F238E27FC236}">
                <a16:creationId xmlns:a16="http://schemas.microsoft.com/office/drawing/2014/main" id="{14B55D83-8859-22F6-5450-EF577E870E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dirty="0"/>
              <a:t>2</a:t>
            </a:r>
            <a:r>
              <a:rPr lang="nl-NL" altLang="nl-NL" baseline="30000" dirty="0"/>
              <a:t>e</a:t>
            </a:r>
            <a:r>
              <a:rPr lang="nl-NL" altLang="nl-NL" dirty="0"/>
              <a:t> participatieronde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96B4213B-460B-507E-8279-943D4DFD3FB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2565400"/>
            <a:ext cx="8651304" cy="4176713"/>
          </a:xfrm>
        </p:spPr>
        <p:txBody>
          <a:bodyPr/>
          <a:lstStyle/>
          <a:p>
            <a:pPr>
              <a:defRPr/>
            </a:pPr>
            <a:r>
              <a:rPr lang="nl-NL" altLang="nl-NL" dirty="0"/>
              <a:t>Tactisch niveau: hoe kunnen we de ambitie bereiken?</a:t>
            </a:r>
          </a:p>
          <a:p>
            <a:pPr>
              <a:defRPr/>
            </a:pPr>
            <a:r>
              <a:rPr lang="nl-NL" altLang="nl-NL" dirty="0"/>
              <a:t>Voorbereid met klankbordgroep (o.a. wijk- en dorpsraden en ondernemers)</a:t>
            </a:r>
          </a:p>
          <a:p>
            <a:pPr>
              <a:defRPr/>
            </a:pPr>
            <a:r>
              <a:rPr lang="nl-NL" altLang="nl-NL" dirty="0"/>
              <a:t>Inwonersparticipatie</a:t>
            </a:r>
          </a:p>
          <a:p>
            <a:pPr lvl="1">
              <a:defRPr/>
            </a:pPr>
            <a:r>
              <a:rPr lang="nl-NL" altLang="nl-NL" dirty="0"/>
              <a:t>Digitaal platform (breed en gericht communiceren)</a:t>
            </a:r>
          </a:p>
          <a:p>
            <a:pPr lvl="1">
              <a:defRPr/>
            </a:pPr>
            <a:r>
              <a:rPr lang="nl-NL" altLang="nl-NL" dirty="0"/>
              <a:t>In gesprek met de inwoners: </a:t>
            </a:r>
          </a:p>
          <a:p>
            <a:pPr lvl="2">
              <a:defRPr/>
            </a:pPr>
            <a:r>
              <a:rPr lang="nl-NL" altLang="nl-NL" dirty="0"/>
              <a:t>Markten </a:t>
            </a:r>
          </a:p>
          <a:p>
            <a:pPr lvl="2">
              <a:defRPr/>
            </a:pPr>
            <a:r>
              <a:rPr lang="nl-NL" altLang="nl-NL" dirty="0"/>
              <a:t>Speciale aandacht voor jongeren (bij bushaltes of via scholen)</a:t>
            </a:r>
          </a:p>
          <a:p>
            <a:pPr>
              <a:defRPr/>
            </a:pPr>
            <a:endParaRPr lang="nl-NL" altLang="nl-NL" dirty="0"/>
          </a:p>
          <a:p>
            <a:pPr>
              <a:defRPr/>
            </a:pPr>
            <a:endParaRPr lang="nl-NL" altLang="nl-NL" dirty="0"/>
          </a:p>
          <a:p>
            <a:pPr>
              <a:defRPr/>
            </a:pPr>
            <a:endParaRPr lang="nl-NL" altLang="nl-NL" dirty="0"/>
          </a:p>
        </p:txBody>
      </p:sp>
    </p:spTree>
    <p:extLst>
      <p:ext uri="{BB962C8B-B14F-4D97-AF65-F5344CB8AC3E}">
        <p14:creationId xmlns:p14="http://schemas.microsoft.com/office/powerpoint/2010/main" val="34944084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el 1">
            <a:extLst>
              <a:ext uri="{FF2B5EF4-FFF2-40B4-BE49-F238E27FC236}">
                <a16:creationId xmlns:a16="http://schemas.microsoft.com/office/drawing/2014/main" id="{BDC54641-2A4C-3D6A-60C4-E304A232E6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dirty="0"/>
              <a:t>Hoe nu verder?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A0DB9662-2A20-6A6B-4C0A-D325F86F468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77091825"/>
              </p:ext>
            </p:extLst>
          </p:nvPr>
        </p:nvGraphicFramePr>
        <p:xfrm>
          <a:off x="107504" y="3429000"/>
          <a:ext cx="8928992" cy="23049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243885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el 1">
            <a:extLst>
              <a:ext uri="{FF2B5EF4-FFF2-40B4-BE49-F238E27FC236}">
                <a16:creationId xmlns:a16="http://schemas.microsoft.com/office/drawing/2014/main" id="{7B360C76-E381-3813-9F6C-397373102E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dirty="0"/>
              <a:t>Waar werken we aan?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094FE64F-C3E0-693D-EEC9-D2C2DE9D317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2565400"/>
            <a:ext cx="8229600" cy="4292600"/>
          </a:xfrm>
        </p:spPr>
        <p:txBody>
          <a:bodyPr/>
          <a:lstStyle/>
          <a:p>
            <a:r>
              <a:rPr lang="nl-NL" altLang="nl-N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Een overkoepelende visie en ambitie op het gebied van duurzame bereikbaarheid en verkeersveiligheid voor de periode 2023-2030, met een doorkijk naar 2040.</a:t>
            </a:r>
          </a:p>
          <a:p>
            <a:endParaRPr lang="nl-NL" altLang="nl-NL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nl-NL" altLang="nl-N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Thema’s:</a:t>
            </a:r>
          </a:p>
          <a:p>
            <a:pPr lvl="1"/>
            <a:r>
              <a:rPr lang="nl-NL" altLang="nl-N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Bereikbaarheid</a:t>
            </a:r>
          </a:p>
          <a:p>
            <a:pPr lvl="1"/>
            <a:r>
              <a:rPr lang="nl-NL" altLang="nl-N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Veiligheid en leefbaarheid</a:t>
            </a:r>
          </a:p>
          <a:p>
            <a:pPr lvl="1"/>
            <a:r>
              <a:rPr lang="nl-NL" altLang="nl-N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Duurzaamheid</a:t>
            </a:r>
          </a:p>
          <a:p>
            <a:pPr lvl="1"/>
            <a:r>
              <a:rPr lang="nl-NL" altLang="nl-N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Toegankelijkheid</a:t>
            </a:r>
          </a:p>
          <a:p>
            <a:pPr lvl="1"/>
            <a:r>
              <a:rPr lang="nl-NL" altLang="nl-N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Parkeren</a:t>
            </a:r>
          </a:p>
          <a:p>
            <a:endParaRPr lang="nl-NL" altLang="nl-NL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Picture 8" descr="Praktijk verkeersexamen voor de Mijdrechtse basisscholen - Nieuwe Meerbode">
            <a:extLst>
              <a:ext uri="{FF2B5EF4-FFF2-40B4-BE49-F238E27FC236}">
                <a16:creationId xmlns:a16="http://schemas.microsoft.com/office/drawing/2014/main" id="{30AD2CDB-6D54-FA79-9980-5582373E4B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1754" y="4437112"/>
            <a:ext cx="3215365" cy="18086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el 1">
            <a:extLst>
              <a:ext uri="{FF2B5EF4-FFF2-40B4-BE49-F238E27FC236}">
                <a16:creationId xmlns:a16="http://schemas.microsoft.com/office/drawing/2014/main" id="{BDC54641-2A4C-3D6A-60C4-E304A232E6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dirty="0"/>
              <a:t>Vragen?</a:t>
            </a:r>
          </a:p>
        </p:txBody>
      </p:sp>
    </p:spTree>
    <p:extLst>
      <p:ext uri="{BB962C8B-B14F-4D97-AF65-F5344CB8AC3E}">
        <p14:creationId xmlns:p14="http://schemas.microsoft.com/office/powerpoint/2010/main" val="20852507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el 1">
            <a:extLst>
              <a:ext uri="{FF2B5EF4-FFF2-40B4-BE49-F238E27FC236}">
                <a16:creationId xmlns:a16="http://schemas.microsoft.com/office/drawing/2014/main" id="{14B55D83-8859-22F6-5450-EF577E870E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dirty="0"/>
              <a:t>Stand van zaken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96B4213B-460B-507E-8279-943D4DFD3FB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2565400"/>
            <a:ext cx="8229600" cy="4176713"/>
          </a:xfrm>
        </p:spPr>
        <p:txBody>
          <a:bodyPr/>
          <a:lstStyle/>
          <a:p>
            <a:pPr>
              <a:defRPr/>
            </a:pPr>
            <a:r>
              <a:rPr lang="nl-NL" altLang="nl-NL" dirty="0"/>
              <a:t>11 oktober:	Raadsbijeenkomst start </a:t>
            </a:r>
          </a:p>
          <a:p>
            <a:pPr>
              <a:defRPr/>
            </a:pPr>
            <a:endParaRPr lang="nl-NL" altLang="nl-NL" dirty="0"/>
          </a:p>
          <a:p>
            <a:pPr>
              <a:defRPr/>
            </a:pPr>
            <a:r>
              <a:rPr lang="nl-NL" altLang="nl-NL" dirty="0"/>
              <a:t>December: 	1</a:t>
            </a:r>
            <a:r>
              <a:rPr lang="nl-NL" altLang="nl-NL" baseline="30000" dirty="0"/>
              <a:t>e</a:t>
            </a:r>
            <a:r>
              <a:rPr lang="nl-NL" altLang="nl-NL" dirty="0"/>
              <a:t> participatieronde (visie)</a:t>
            </a:r>
          </a:p>
          <a:p>
            <a:pPr marL="0" indent="0">
              <a:buNone/>
              <a:defRPr/>
            </a:pPr>
            <a:endParaRPr lang="nl-NL" altLang="nl-NL" dirty="0"/>
          </a:p>
          <a:p>
            <a:pPr>
              <a:defRPr/>
            </a:pPr>
            <a:r>
              <a:rPr lang="nl-NL" altLang="nl-NL" dirty="0"/>
              <a:t>1 februari:	Raadsbijeenkomst: resultaten 1</a:t>
            </a:r>
            <a:r>
              <a:rPr lang="nl-NL" altLang="nl-NL" baseline="30000" dirty="0"/>
              <a:t>e</a:t>
            </a:r>
            <a:r>
              <a:rPr lang="nl-NL" altLang="nl-NL" dirty="0"/>
              <a:t> participatieronde, </a:t>
            </a:r>
          </a:p>
          <a:p>
            <a:pPr marL="0" indent="0">
              <a:buNone/>
              <a:defRPr/>
            </a:pPr>
            <a:r>
              <a:rPr lang="nl-NL" altLang="nl-NL" dirty="0"/>
              <a:t>		peilen richting en doorkijk vervolg</a:t>
            </a:r>
          </a:p>
          <a:p>
            <a:pPr marL="0" indent="0">
              <a:buNone/>
              <a:defRPr/>
            </a:pPr>
            <a:endParaRPr lang="nl-NL" altLang="nl-NL" dirty="0"/>
          </a:p>
          <a:p>
            <a:pPr>
              <a:defRPr/>
            </a:pPr>
            <a:r>
              <a:rPr lang="nl-NL" altLang="nl-NL" dirty="0"/>
              <a:t>Februari -	 </a:t>
            </a:r>
          </a:p>
          <a:p>
            <a:pPr marL="0" indent="0">
              <a:buNone/>
              <a:defRPr/>
            </a:pPr>
            <a:r>
              <a:rPr lang="nl-NL" altLang="nl-NL" dirty="0"/>
              <a:t>	maart:	2</a:t>
            </a:r>
            <a:r>
              <a:rPr lang="nl-NL" altLang="nl-NL" baseline="30000" dirty="0"/>
              <a:t>e</a:t>
            </a:r>
            <a:r>
              <a:rPr lang="nl-NL" altLang="nl-NL" dirty="0"/>
              <a:t> participatieronde (strategie)</a:t>
            </a:r>
          </a:p>
          <a:p>
            <a:pPr marL="0" indent="0">
              <a:buNone/>
              <a:defRPr/>
            </a:pPr>
            <a:r>
              <a:rPr lang="nl-NL" altLang="nl-NL" dirty="0"/>
              <a:t>		Opstellen </a:t>
            </a:r>
            <a:r>
              <a:rPr lang="nl-NL" altLang="nl-NL" sz="2000" dirty="0"/>
              <a:t>Mobiliteits- en verkeersveiligheidsplan</a:t>
            </a:r>
            <a:endParaRPr lang="nl-NL" altLang="nl-NL" dirty="0"/>
          </a:p>
          <a:p>
            <a:pPr>
              <a:defRPr/>
            </a:pPr>
            <a:endParaRPr lang="nl-NL" altLang="nl-NL" dirty="0"/>
          </a:p>
          <a:p>
            <a:pPr>
              <a:defRPr/>
            </a:pPr>
            <a:endParaRPr lang="nl-NL" altLang="nl-NL" dirty="0"/>
          </a:p>
          <a:p>
            <a:pPr marL="457200" lvl="1" indent="0">
              <a:buFontTx/>
              <a:buNone/>
              <a:defRPr/>
            </a:pPr>
            <a:endParaRPr lang="nl-NL" altLang="nl-NL" dirty="0"/>
          </a:p>
        </p:txBody>
      </p:sp>
    </p:spTree>
    <p:extLst>
      <p:ext uri="{BB962C8B-B14F-4D97-AF65-F5344CB8AC3E}">
        <p14:creationId xmlns:p14="http://schemas.microsoft.com/office/powerpoint/2010/main" val="3517241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el 1">
            <a:extLst>
              <a:ext uri="{FF2B5EF4-FFF2-40B4-BE49-F238E27FC236}">
                <a16:creationId xmlns:a16="http://schemas.microsoft.com/office/drawing/2014/main" id="{14B55D83-8859-22F6-5450-EF577E870E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dirty="0"/>
              <a:t>Resultaten 1e participatieronde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96B4213B-460B-507E-8279-943D4DFD3FB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2565400"/>
            <a:ext cx="8229600" cy="4176713"/>
          </a:xfrm>
        </p:spPr>
        <p:txBody>
          <a:bodyPr/>
          <a:lstStyle/>
          <a:p>
            <a:pPr>
              <a:defRPr/>
            </a:pPr>
            <a:r>
              <a:rPr lang="nl-NL" altLang="nl-NL" dirty="0"/>
              <a:t>342 respondenten</a:t>
            </a:r>
          </a:p>
          <a:p>
            <a:pPr>
              <a:defRPr/>
            </a:pPr>
            <a:endParaRPr lang="nl-NL" altLang="nl-NL" dirty="0"/>
          </a:p>
          <a:p>
            <a:pPr>
              <a:defRPr/>
            </a:pPr>
            <a:endParaRPr lang="nl-NL" altLang="nl-NL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D65B1119-BA7B-28D9-3275-6F3B22D634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717" y="3263107"/>
            <a:ext cx="4226064" cy="2038102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1E4F09B1-A607-D37D-AE8E-FC2F778963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3264" y="3263107"/>
            <a:ext cx="4245450" cy="2187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2663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el 1">
            <a:extLst>
              <a:ext uri="{FF2B5EF4-FFF2-40B4-BE49-F238E27FC236}">
                <a16:creationId xmlns:a16="http://schemas.microsoft.com/office/drawing/2014/main" id="{14B55D83-8859-22F6-5450-EF577E870E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dirty="0"/>
              <a:t>Resultaten 1e participatieronde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96B4213B-460B-507E-8279-943D4DFD3FB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2565400"/>
            <a:ext cx="8229600" cy="4176713"/>
          </a:xfrm>
        </p:spPr>
        <p:txBody>
          <a:bodyPr/>
          <a:lstStyle/>
          <a:p>
            <a:pPr>
              <a:defRPr/>
            </a:pPr>
            <a:r>
              <a:rPr lang="nl-NL" altLang="nl-NL" dirty="0"/>
              <a:t>Waardenkaart</a:t>
            </a:r>
          </a:p>
          <a:p>
            <a:pPr>
              <a:defRPr/>
            </a:pPr>
            <a:endParaRPr lang="nl-NL" altLang="nl-NL" dirty="0"/>
          </a:p>
          <a:p>
            <a:pPr>
              <a:defRPr/>
            </a:pPr>
            <a:endParaRPr lang="nl-NL" altLang="nl-NL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B49D4F0F-29CF-FAE3-1A36-322BB31495B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24" b="2247"/>
          <a:stretch/>
        </p:blipFill>
        <p:spPr>
          <a:xfrm>
            <a:off x="2551780" y="3061094"/>
            <a:ext cx="4040440" cy="3673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4745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el 1">
            <a:extLst>
              <a:ext uri="{FF2B5EF4-FFF2-40B4-BE49-F238E27FC236}">
                <a16:creationId xmlns:a16="http://schemas.microsoft.com/office/drawing/2014/main" id="{14B55D83-8859-22F6-5450-EF577E870E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dirty="0"/>
              <a:t>Resultaten 1e participatieronde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96B4213B-460B-507E-8279-943D4DFD3FB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2565400"/>
            <a:ext cx="8229600" cy="4176713"/>
          </a:xfrm>
        </p:spPr>
        <p:txBody>
          <a:bodyPr/>
          <a:lstStyle/>
          <a:p>
            <a:pPr>
              <a:defRPr/>
            </a:pPr>
            <a:r>
              <a:rPr lang="nl-NL" altLang="nl-NL" dirty="0"/>
              <a:t>Waardenkaart</a:t>
            </a:r>
          </a:p>
          <a:p>
            <a:pPr>
              <a:defRPr/>
            </a:pPr>
            <a:endParaRPr lang="nl-NL" altLang="nl-NL" dirty="0"/>
          </a:p>
          <a:p>
            <a:pPr>
              <a:defRPr/>
            </a:pPr>
            <a:endParaRPr lang="nl-NL" alt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158FD198-9B64-E42C-132D-13BB65BD6A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4173" y="3095613"/>
            <a:ext cx="6215654" cy="3620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1897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06EAC221-5E4C-5AF8-547C-D6E4387C3E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717" y="3242581"/>
            <a:ext cx="4245450" cy="2187962"/>
          </a:xfrm>
          <a:prstGeom prst="rect">
            <a:avLst/>
          </a:prstGeom>
        </p:spPr>
      </p:pic>
      <p:sp>
        <p:nvSpPr>
          <p:cNvPr id="8194" name="Titel 1">
            <a:extLst>
              <a:ext uri="{FF2B5EF4-FFF2-40B4-BE49-F238E27FC236}">
                <a16:creationId xmlns:a16="http://schemas.microsoft.com/office/drawing/2014/main" id="{14B55D83-8859-22F6-5450-EF577E870E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dirty="0"/>
              <a:t>Resultaten 1e participatieronde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96B4213B-460B-507E-8279-943D4DFD3FB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2565400"/>
            <a:ext cx="8229600" cy="4176713"/>
          </a:xfrm>
        </p:spPr>
        <p:txBody>
          <a:bodyPr/>
          <a:lstStyle/>
          <a:p>
            <a:pPr>
              <a:defRPr/>
            </a:pPr>
            <a:r>
              <a:rPr lang="nl-NL" altLang="nl-NL" dirty="0"/>
              <a:t>Verkeersveiligheid en doorstroming</a:t>
            </a:r>
          </a:p>
          <a:p>
            <a:pPr>
              <a:defRPr/>
            </a:pPr>
            <a:endParaRPr lang="nl-NL" altLang="nl-NL" dirty="0"/>
          </a:p>
          <a:p>
            <a:pPr>
              <a:defRPr/>
            </a:pPr>
            <a:endParaRPr lang="nl-NL" alt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5622459B-D544-E5D6-D289-DBFC37B848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3582" y="3242580"/>
            <a:ext cx="3914331" cy="2187963"/>
          </a:xfrm>
          <a:prstGeom prst="rect">
            <a:avLst/>
          </a:pr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79E15AB0-9245-638F-D09C-8D7AC55309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030" y="3242580"/>
            <a:ext cx="4243138" cy="2843569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0250214A-2840-49AA-E915-54C1235F9E8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83582" y="3242580"/>
            <a:ext cx="4062230" cy="2770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8304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C539023A-9820-D7EF-480C-003C67BA7F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716" y="3242580"/>
            <a:ext cx="5009356" cy="2720599"/>
          </a:xfrm>
          <a:prstGeom prst="rect">
            <a:avLst/>
          </a:prstGeom>
        </p:spPr>
      </p:pic>
      <p:sp>
        <p:nvSpPr>
          <p:cNvPr id="8194" name="Titel 1">
            <a:extLst>
              <a:ext uri="{FF2B5EF4-FFF2-40B4-BE49-F238E27FC236}">
                <a16:creationId xmlns:a16="http://schemas.microsoft.com/office/drawing/2014/main" id="{14B55D83-8859-22F6-5450-EF577E870E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dirty="0"/>
              <a:t>Resultaten 1e participatieronde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96B4213B-460B-507E-8279-943D4DFD3FB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2565400"/>
            <a:ext cx="8229600" cy="4176713"/>
          </a:xfrm>
        </p:spPr>
        <p:txBody>
          <a:bodyPr/>
          <a:lstStyle/>
          <a:p>
            <a:pPr>
              <a:defRPr/>
            </a:pPr>
            <a:r>
              <a:rPr lang="nl-NL" altLang="nl-NL" dirty="0"/>
              <a:t>Leefbaarheid</a:t>
            </a:r>
          </a:p>
          <a:p>
            <a:pPr>
              <a:defRPr/>
            </a:pPr>
            <a:endParaRPr lang="nl-NL" altLang="nl-NL" dirty="0"/>
          </a:p>
          <a:p>
            <a:pPr>
              <a:defRPr/>
            </a:pPr>
            <a:endParaRPr lang="nl-NL" altLang="nl-NL" dirty="0"/>
          </a:p>
        </p:txBody>
      </p:sp>
    </p:spTree>
    <p:extLst>
      <p:ext uri="{BB962C8B-B14F-4D97-AF65-F5344CB8AC3E}">
        <p14:creationId xmlns:p14="http://schemas.microsoft.com/office/powerpoint/2010/main" val="537595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06F377D2-FAD0-87DF-9503-7222677E18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717" y="3265607"/>
            <a:ext cx="4245450" cy="3077647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40A6CC83-BE81-A1D1-53E6-6BA7AD3340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3582" y="3242580"/>
            <a:ext cx="4375505" cy="3003525"/>
          </a:xfrm>
          <a:prstGeom prst="rect">
            <a:avLst/>
          </a:prstGeom>
        </p:spPr>
      </p:pic>
      <p:sp>
        <p:nvSpPr>
          <p:cNvPr id="8194" name="Titel 1">
            <a:extLst>
              <a:ext uri="{FF2B5EF4-FFF2-40B4-BE49-F238E27FC236}">
                <a16:creationId xmlns:a16="http://schemas.microsoft.com/office/drawing/2014/main" id="{14B55D83-8859-22F6-5450-EF577E870E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dirty="0"/>
              <a:t>Resultaten 1e participatieronde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96B4213B-460B-507E-8279-943D4DFD3FB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2565400"/>
            <a:ext cx="8229600" cy="4176713"/>
          </a:xfrm>
        </p:spPr>
        <p:txBody>
          <a:bodyPr/>
          <a:lstStyle/>
          <a:p>
            <a:pPr>
              <a:defRPr/>
            </a:pPr>
            <a:r>
              <a:rPr lang="nl-NL" altLang="nl-NL" dirty="0"/>
              <a:t>Parkeren</a:t>
            </a:r>
          </a:p>
          <a:p>
            <a:pPr>
              <a:defRPr/>
            </a:pPr>
            <a:endParaRPr lang="nl-NL" altLang="nl-NL" dirty="0"/>
          </a:p>
          <a:p>
            <a:pPr>
              <a:defRPr/>
            </a:pPr>
            <a:endParaRPr lang="nl-NL" altLang="nl-NL" dirty="0"/>
          </a:p>
        </p:txBody>
      </p:sp>
    </p:spTree>
    <p:extLst>
      <p:ext uri="{BB962C8B-B14F-4D97-AF65-F5344CB8AC3E}">
        <p14:creationId xmlns:p14="http://schemas.microsoft.com/office/powerpoint/2010/main" val="2737728700"/>
      </p:ext>
    </p:extLst>
  </p:cSld>
  <p:clrMapOvr>
    <a:masterClrMapping/>
  </p:clrMapOvr>
</p:sld>
</file>

<file path=ppt/theme/theme1.xml><?xml version="1.0" encoding="utf-8"?>
<a:theme xmlns:a="http://schemas.openxmlformats.org/drawingml/2006/main" name="11_TitelpaginaDRV">
  <a:themeElements>
    <a:clrScheme name="11_TitelpaginaDRV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1_TitelpaginaDRV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nl-NL" altLang="nl-NL" sz="16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nl-NL" altLang="nl-NL" sz="16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1_TitelpaginaDRV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TitelpaginaDRV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TitelpaginaDRV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TitelpaginaDRV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TitelpaginaDRV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TitelpaginaDRV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TitelpaginaDRV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TitelpaginaDRV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TitelpaginaDRV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TitelpaginaDRV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TitelpaginaDRV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TitelpaginaDRV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6_Standaardontwerp">
  <a:themeElements>
    <a:clrScheme name="6_Standaardontwer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6_Standaardontwerp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nl-NL" altLang="nl-NL" sz="16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nl-NL" altLang="nl-NL" sz="16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6_Standaardontwer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Standaardontwerp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Standaardontwerp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Standaardontwerp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Standaardontwerp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Standaardontwerp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Standaardontwerp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Standaardontwerp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Standaardontwerp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Standaardontwerp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Standaardontwerp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Standaardontwerp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5CB9925DFC4286FB57AAE57CE640" ma:contentTypeVersion="0" ma:contentTypeDescription="Een nieuw document maken." ma:contentTypeScope="" ma:versionID="fafc5ca98ba1b26ff9662a6404e7ff7e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ddbb039a325d9ff99812518c2cbae4c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A83392C-4766-4934-9B98-5909EB1DEA3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E0E6907-E1D6-4F3D-981B-A4B44A30FB16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EE723542-83FB-4599-8ECB-91BD9FAB28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2791</TotalTime>
  <Words>648</Words>
  <Application>Microsoft Office PowerPoint</Application>
  <PresentationFormat>Diavoorstelling (4:3)</PresentationFormat>
  <Paragraphs>135</Paragraphs>
  <Slides>20</Slides>
  <Notes>20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2</vt:i4>
      </vt:variant>
      <vt:variant>
        <vt:lpstr>Diatitels</vt:lpstr>
      </vt:variant>
      <vt:variant>
        <vt:i4>20</vt:i4>
      </vt:variant>
    </vt:vector>
  </HeadingPairs>
  <TitlesOfParts>
    <vt:vector size="24" baseType="lpstr">
      <vt:lpstr>Arial</vt:lpstr>
      <vt:lpstr>Calibri</vt:lpstr>
      <vt:lpstr>11_TitelpaginaDRV</vt:lpstr>
      <vt:lpstr>6_Standaardontwerp</vt:lpstr>
      <vt:lpstr>Tussentijdse update Mobiliteits- en verkeersveiligheidsplan</vt:lpstr>
      <vt:lpstr>Waar werken we aan?</vt:lpstr>
      <vt:lpstr>Stand van zaken</vt:lpstr>
      <vt:lpstr>Resultaten 1e participatieronde</vt:lpstr>
      <vt:lpstr>Resultaten 1e participatieronde</vt:lpstr>
      <vt:lpstr>Resultaten 1e participatieronde</vt:lpstr>
      <vt:lpstr>Resultaten 1e participatieronde</vt:lpstr>
      <vt:lpstr>Resultaten 1e participatieronde</vt:lpstr>
      <vt:lpstr>Resultaten 1e participatieronde</vt:lpstr>
      <vt:lpstr>Resultaten 1e participatieronde</vt:lpstr>
      <vt:lpstr>Resultaten 1e participatieronde</vt:lpstr>
      <vt:lpstr>Trends en ontwikkelingen</vt:lpstr>
      <vt:lpstr>Uitdagingen</vt:lpstr>
      <vt:lpstr>Afweging 1: mobiliteitsbeleid</vt:lpstr>
      <vt:lpstr>Afweging 2: verkeersveiligheid</vt:lpstr>
      <vt:lpstr>Afweging 3: nieuwbouw</vt:lpstr>
      <vt:lpstr>Afweging 4: parkeren</vt:lpstr>
      <vt:lpstr>2e participatieronde</vt:lpstr>
      <vt:lpstr>Hoe nu verder?</vt:lpstr>
      <vt:lpstr>Vragen?</vt:lpstr>
    </vt:vector>
  </TitlesOfParts>
  <Company>Gemeente De Ronde Venen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estherd</dc:creator>
  <cp:lastModifiedBy>Sophie van der Lugt</cp:lastModifiedBy>
  <cp:revision>108</cp:revision>
  <cp:lastPrinted>2019-03-14T14:49:56Z</cp:lastPrinted>
  <dcterms:created xsi:type="dcterms:W3CDTF">2011-01-12T08:51:00Z</dcterms:created>
  <dcterms:modified xsi:type="dcterms:W3CDTF">2023-02-14T08:41:51Z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0x0101008AD15CB9925DFC4286FB57AAE57CE640</vt:lpwstr>
  </property>
</Properties>
</file>