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9"/>
  </p:notesMasterIdLst>
  <p:handoutMasterIdLst>
    <p:handoutMasterId r:id="rId20"/>
  </p:handoutMasterIdLst>
  <p:sldIdLst>
    <p:sldId id="256" r:id="rId2"/>
    <p:sldId id="273" r:id="rId3"/>
    <p:sldId id="259" r:id="rId4"/>
    <p:sldId id="274" r:id="rId5"/>
    <p:sldId id="275" r:id="rId6"/>
    <p:sldId id="262" r:id="rId7"/>
    <p:sldId id="263" r:id="rId8"/>
    <p:sldId id="278" r:id="rId9"/>
    <p:sldId id="279" r:id="rId10"/>
    <p:sldId id="282" r:id="rId11"/>
    <p:sldId id="267" r:id="rId12"/>
    <p:sldId id="280" r:id="rId13"/>
    <p:sldId id="281" r:id="rId14"/>
    <p:sldId id="272" r:id="rId15"/>
    <p:sldId id="287" r:id="rId16"/>
    <p:sldId id="285" r:id="rId17"/>
    <p:sldId id="286" r:id="rId18"/>
  </p:sldIdLst>
  <p:sldSz cx="9144000" cy="5143500" type="screen16x9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2F42"/>
    <a:srgbClr val="005493"/>
    <a:srgbClr val="0082C2"/>
    <a:srgbClr val="FFFFFF"/>
    <a:srgbClr val="0090D3"/>
    <a:srgbClr val="C00434"/>
    <a:srgbClr val="B000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741" autoAdjust="0"/>
    <p:restoredTop sz="94660"/>
  </p:normalViewPr>
  <p:slideViewPr>
    <p:cSldViewPr showGuides="1">
      <p:cViewPr>
        <p:scale>
          <a:sx n="75" d="100"/>
          <a:sy n="75" d="100"/>
        </p:scale>
        <p:origin x="-1552" y="-9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97" d="100"/>
          <a:sy n="97" d="100"/>
        </p:scale>
        <p:origin x="-358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>
              <a:latin typeface="Roboto" panose="02000000000000000000" pitchFamily="2" charset="0"/>
            </a:endParaRP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3BB30-966E-48A2-8CE4-3A9D8917EE06}" type="datetimeFigureOut">
              <a:rPr lang="nl-NL" smtClean="0">
                <a:latin typeface="Roboto" panose="02000000000000000000" pitchFamily="2" charset="0"/>
              </a:rPr>
              <a:t>15-01-19</a:t>
            </a:fld>
            <a:endParaRPr lang="nl-NL" dirty="0">
              <a:latin typeface="Roboto" panose="02000000000000000000" pitchFamily="2" charset="0"/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>
              <a:latin typeface="Roboto" panose="02000000000000000000" pitchFamily="2" charset="0"/>
            </a:endParaRP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B82489-8B59-47F7-8EA2-3840969B75CD}" type="slidenum">
              <a:rPr lang="nl-NL" smtClean="0">
                <a:latin typeface="Roboto" panose="02000000000000000000" pitchFamily="2" charset="0"/>
              </a:rPr>
              <a:t>‹nr.›</a:t>
            </a:fld>
            <a:endParaRPr lang="nl-NL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10681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Roboto" panose="02000000000000000000" pitchFamily="2" charset="0"/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Roboto" panose="02000000000000000000" pitchFamily="2" charset="0"/>
              </a:defRPr>
            </a:lvl1pPr>
          </a:lstStyle>
          <a:p>
            <a:fld id="{420242FF-6F79-49C7-8FA5-F56795C84494}" type="datetimeFigureOut">
              <a:rPr lang="nl-NL" smtClean="0"/>
              <a:pPr/>
              <a:t>15-01-19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Roboto" panose="02000000000000000000" pitchFamily="2" charset="0"/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Roboto" panose="02000000000000000000" pitchFamily="2" charset="0"/>
              </a:defRPr>
            </a:lvl1pPr>
          </a:lstStyle>
          <a:p>
            <a:fld id="{DC0F466D-B6CF-41B2-9E0E-F4E03AD6D9E4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5755104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19672" y="2859782"/>
            <a:ext cx="6984776" cy="810815"/>
          </a:xfrm>
        </p:spPr>
        <p:txBody>
          <a:bodyPr/>
          <a:lstStyle>
            <a:lvl1pPr marL="0" indent="0">
              <a:buFontTx/>
              <a:buNone/>
              <a:defRPr sz="2200" i="0">
                <a:solidFill>
                  <a:srgbClr val="052F42"/>
                </a:solidFill>
                <a:latin typeface="+mn-lt"/>
              </a:defRPr>
            </a:lvl1pPr>
          </a:lstStyle>
          <a:p>
            <a:pPr lvl="0"/>
            <a:r>
              <a:rPr lang="nl-NL" noProof="0" smtClean="0"/>
              <a:t>Klik om de ondertitelstijl van het model te bewerken</a:t>
            </a:r>
            <a:endParaRPr lang="nl-NL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19672" y="1834653"/>
            <a:ext cx="6984776" cy="863204"/>
          </a:xfrm>
        </p:spPr>
        <p:txBody>
          <a:bodyPr/>
          <a:lstStyle>
            <a:lvl1pPr>
              <a:defRPr sz="3600">
                <a:solidFill>
                  <a:srgbClr val="0082C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6D17D5B4-86E1-46C2-A421-85AC9D4912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1510"/>
            <a:ext cx="3457572" cy="752572"/>
          </a:xfrm>
          <a:prstGeom prst="rect">
            <a:avLst/>
          </a:prstGeom>
        </p:spPr>
      </p:pic>
      <p:sp>
        <p:nvSpPr>
          <p:cNvPr id="6" name="Rechthoek 5"/>
          <p:cNvSpPr/>
          <p:nvPr userDrawn="1"/>
        </p:nvSpPr>
        <p:spPr>
          <a:xfrm>
            <a:off x="8460432" y="4803998"/>
            <a:ext cx="360040" cy="288032"/>
          </a:xfrm>
          <a:prstGeom prst="rect">
            <a:avLst/>
          </a:prstGeom>
          <a:solidFill>
            <a:srgbClr val="0054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  <p:extLst mod="1"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>
            <a:extLst>
              <a:ext uri="{FF2B5EF4-FFF2-40B4-BE49-F238E27FC236}">
                <a16:creationId xmlns:a16="http://schemas.microsoft.com/office/drawing/2014/main" xmlns="" id="{031DC778-264A-4A91-9587-0E6F4ACB520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51205" y="4803998"/>
            <a:ext cx="2808312" cy="32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nl-NL" sz="1000" b="0" dirty="0">
                <a:solidFill>
                  <a:schemeClr val="bg1"/>
                </a:solidFill>
                <a:latin typeface="+mj-lt"/>
              </a:rPr>
              <a:t>Regio Gooi en Vechtstreek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xmlns="" id="{3EEF2D6E-C346-4C26-A8A7-E6D195E6F6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3" b="15459"/>
          <a:stretch/>
        </p:blipFill>
        <p:spPr>
          <a:xfrm>
            <a:off x="251520" y="4731990"/>
            <a:ext cx="793027" cy="41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8180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 xmlns="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1A55F58B-8AD1-4F0E-B3DA-8DFA6E8D380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539552" y="432000"/>
            <a:ext cx="8064896" cy="54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2400"/>
            </a:lvl1pPr>
          </a:lstStyle>
          <a:p>
            <a:pPr lvl="0"/>
            <a:r>
              <a:rPr lang="nl-NL" dirty="0"/>
              <a:t>Klik om het opmaakprofiel te bewerken</a:t>
            </a:r>
          </a:p>
        </p:txBody>
      </p:sp>
      <p:sp>
        <p:nvSpPr>
          <p:cNvPr id="12" name="Rectangle 8">
            <a:extLst>
              <a:ext uri="{FF2B5EF4-FFF2-40B4-BE49-F238E27FC236}">
                <a16:creationId xmlns:a16="http://schemas.microsoft.com/office/drawing/2014/main" xmlns="" id="{031DC778-264A-4A91-9587-0E6F4ACB520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51205" y="4803998"/>
            <a:ext cx="2808312" cy="32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nl-NL" sz="1000" b="0" dirty="0">
                <a:solidFill>
                  <a:schemeClr val="bg1"/>
                </a:solidFill>
                <a:latin typeface="+mj-lt"/>
              </a:rPr>
              <a:t>Regio Gooi en Vechtstreek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xmlns="" id="{3EEF2D6E-C346-4C26-A8A7-E6D195E6F6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3" b="15459"/>
          <a:stretch/>
        </p:blipFill>
        <p:spPr>
          <a:xfrm>
            <a:off x="251520" y="4731990"/>
            <a:ext cx="793027" cy="411510"/>
          </a:xfrm>
          <a:prstGeom prst="rect">
            <a:avLst/>
          </a:prstGeom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xmlns="" id="{1E30D420-5D6A-4BC3-B7BA-B9406687C497}"/>
              </a:ext>
            </a:extLst>
          </p:cNvPr>
          <p:cNvSpPr>
            <a:spLocks noGrp="1" noChangeArrowheads="1"/>
          </p:cNvSpPr>
          <p:nvPr>
            <p:ph idx="10"/>
          </p:nvPr>
        </p:nvSpPr>
        <p:spPr bwMode="auto">
          <a:xfrm>
            <a:off x="539552" y="1188000"/>
            <a:ext cx="806489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1976438" algn="l"/>
              </a:tabLst>
              <a:defRPr sz="1800"/>
            </a:lvl1pPr>
            <a:lvl2pPr>
              <a:tabLst>
                <a:tab pos="1976438" algn="l"/>
              </a:tabLst>
              <a:defRPr sz="1800"/>
            </a:lvl2pPr>
            <a:lvl3pPr>
              <a:tabLst>
                <a:tab pos="1976438" algn="l"/>
              </a:tabLst>
              <a:defRPr sz="1800"/>
            </a:lvl3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</p:txBody>
      </p:sp>
    </p:spTree>
    <p:extLst>
      <p:ext uri="{BB962C8B-B14F-4D97-AF65-F5344CB8AC3E}">
        <p14:creationId xmlns:p14="http://schemas.microsoft.com/office/powerpoint/2010/main" val="1760029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xmlns="" id="{63C1F275-8460-4C6A-8278-AA10205F54AF}"/>
              </a:ext>
            </a:extLst>
          </p:cNvPr>
          <p:cNvSpPr/>
          <p:nvPr/>
        </p:nvSpPr>
        <p:spPr>
          <a:xfrm>
            <a:off x="0" y="4731991"/>
            <a:ext cx="9144000" cy="411509"/>
          </a:xfrm>
          <a:prstGeom prst="rect">
            <a:avLst/>
          </a:prstGeom>
          <a:gradFill>
            <a:gsLst>
              <a:gs pos="75000">
                <a:srgbClr val="005493"/>
              </a:gs>
              <a:gs pos="24000">
                <a:srgbClr val="0082C2"/>
              </a:gs>
            </a:gsLst>
            <a:lin ang="3000000" scaled="0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0000" y="432000"/>
            <a:ext cx="8064000" cy="5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/>
              <a:t>Klik om het opmaakprofiel te bewerken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0000" y="1188000"/>
            <a:ext cx="8064000" cy="338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8244408" y="4775727"/>
            <a:ext cx="792088" cy="32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fld id="{364643A5-B50D-42AE-94BB-D3D33DD7C505}" type="slidenum">
              <a:rPr lang="nl-NL" sz="1400" b="1" smtClean="0">
                <a:solidFill>
                  <a:schemeClr val="bg1"/>
                </a:solidFill>
                <a:latin typeface="+mj-lt"/>
              </a:rPr>
              <a:t>‹nr.›</a:t>
            </a:fld>
            <a:endParaRPr lang="nl-NL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xmlns="" id="{74C295C7-45FE-4461-AC6E-8A58A44254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963" y="2257409"/>
            <a:ext cx="962074" cy="62868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55" r:id="rId3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82C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</a:defRPr>
      </a:lvl9pPr>
    </p:titleStyle>
    <p:bodyStyle>
      <a:lvl1pPr marL="457200" indent="-457200" algn="l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82C2"/>
        </a:buClr>
        <a:buFont typeface="+mj-lt"/>
        <a:buAutoNum type="arabicPeriod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82C2"/>
        </a:buClr>
        <a:buFont typeface="+mj-lt"/>
        <a:buAutoNum type="alphaLcPeriod"/>
        <a:defRPr sz="1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82C2"/>
        </a:buClr>
        <a:buFont typeface="Wingdings" panose="05000000000000000000" pitchFamily="2" charset="2"/>
        <a:buChar char="§"/>
        <a:defRPr sz="18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82C2"/>
        </a:buClr>
        <a:buFont typeface="Segoe UI" panose="020B0502040204020203" pitchFamily="34" charset="0"/>
        <a:buChar char="○"/>
        <a:defRPr sz="2400">
          <a:solidFill>
            <a:schemeClr val="tx1"/>
          </a:solidFill>
          <a:latin typeface="+mn-lt"/>
        </a:defRPr>
      </a:lvl4pPr>
      <a:lvl5pPr marL="1828800" indent="0" algn="l" rtl="0" eaLnBrk="1" fontAlgn="base" hangingPunct="1">
        <a:spcBef>
          <a:spcPct val="20000"/>
        </a:spcBef>
        <a:spcAft>
          <a:spcPct val="0"/>
        </a:spcAft>
        <a:buClr>
          <a:srgbClr val="0082C2"/>
        </a:buClr>
        <a:buFont typeface="Wingdings" panose="05000000000000000000" pitchFamily="2" charset="2"/>
        <a:buNone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hyperlink" Target="https://opendata.cbs.nl/statline/%23/CBS/nl/navigatieScherm/thema?themaNr=83221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301" y="1995686"/>
            <a:ext cx="3518535" cy="267081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xmlns="" id="{6381C973-183F-49E4-8550-25D3F45F2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1420068"/>
            <a:ext cx="6984776" cy="863204"/>
          </a:xfrm>
        </p:spPr>
        <p:txBody>
          <a:bodyPr/>
          <a:lstStyle/>
          <a:p>
            <a:r>
              <a:rPr lang="nl-NL" dirty="0" smtClean="0"/>
              <a:t>Transformatieplan 2019-2020</a:t>
            </a:r>
            <a:endParaRPr lang="nl-NL" dirty="0"/>
          </a:p>
        </p:txBody>
      </p:sp>
      <p:sp>
        <p:nvSpPr>
          <p:cNvPr id="4" name="Ondertitel 3"/>
          <p:cNvSpPr>
            <a:spLocks noGrp="1"/>
          </p:cNvSpPr>
          <p:nvPr>
            <p:ph type="subTitle" idx="1"/>
          </p:nvPr>
        </p:nvSpPr>
        <p:spPr>
          <a:xfrm>
            <a:off x="1115616" y="3075806"/>
            <a:ext cx="6984776" cy="810815"/>
          </a:xfrm>
        </p:spPr>
        <p:txBody>
          <a:bodyPr/>
          <a:lstStyle/>
          <a:p>
            <a:r>
              <a:rPr lang="nl-NL" dirty="0" smtClean="0"/>
              <a:t>15 januari 2019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29235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411510"/>
            <a:ext cx="8064896" cy="541487"/>
          </a:xfrm>
        </p:spPr>
        <p:txBody>
          <a:bodyPr/>
          <a:lstStyle/>
          <a:p>
            <a:r>
              <a:rPr lang="nl-NL" dirty="0" smtClean="0"/>
              <a:t>Jeugdhulp in het onderwijs</a:t>
            </a:r>
            <a:endParaRPr lang="nl-NL" dirty="0"/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069083"/>
              </p:ext>
            </p:extLst>
          </p:nvPr>
        </p:nvGraphicFramePr>
        <p:xfrm>
          <a:off x="467544" y="1275606"/>
          <a:ext cx="8280920" cy="2103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0"/>
              </a:tblGrid>
              <a:tr h="553173">
                <a:tc>
                  <a:txBody>
                    <a:bodyPr/>
                    <a:lstStyle/>
                    <a:p>
                      <a:pPr>
                        <a:buFont typeface="+mj-lt"/>
                        <a:buNone/>
                      </a:pPr>
                      <a:r>
                        <a:rPr lang="nl-NL" dirty="0" smtClean="0"/>
                        <a:t>Onderwijszorgarrangementen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NL" dirty="0" smtClean="0"/>
                        <a:t>Samenwerking</a:t>
                      </a:r>
                      <a:r>
                        <a:rPr lang="nl-NL" baseline="0" dirty="0" smtClean="0"/>
                        <a:t> onderwijs – jeugdhulp verstevigen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NL" dirty="0" smtClean="0"/>
                        <a:t>Efficiënte inzet jeugdhulp</a:t>
                      </a:r>
                    </a:p>
                  </a:txBody>
                  <a:tcPr/>
                </a:tc>
              </a:tr>
              <a:tr h="553173">
                <a:tc>
                  <a:txBody>
                    <a:bodyPr/>
                    <a:lstStyle/>
                    <a:p>
                      <a:pPr lvl="0">
                        <a:buFont typeface="Arial" panose="020B0604020202020204" pitchFamily="34" charset="0"/>
                        <a:buNone/>
                      </a:pPr>
                      <a:r>
                        <a:rPr lang="nl-NL" dirty="0" smtClean="0"/>
                        <a:t>Aantal pilot in</a:t>
                      </a:r>
                      <a:r>
                        <a:rPr lang="nl-NL" baseline="0" dirty="0" smtClean="0"/>
                        <a:t> voorbereidende fase (j</a:t>
                      </a:r>
                      <a:r>
                        <a:rPr lang="nl-NL" dirty="0" smtClean="0"/>
                        <a:t>eugdhulp</a:t>
                      </a:r>
                      <a:r>
                        <a:rPr lang="nl-NL" baseline="0" dirty="0" smtClean="0"/>
                        <a:t> in het (speciaal) onderwijs):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nl-NL" baseline="0" dirty="0" smtClean="0"/>
                        <a:t>Rebound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nl-NL" baseline="0" dirty="0" smtClean="0"/>
                        <a:t>Donnerschool, het </a:t>
                      </a:r>
                      <a:r>
                        <a:rPr lang="nl-NL" baseline="0" dirty="0" smtClean="0"/>
                        <a:t>Stekje, </a:t>
                      </a:r>
                      <a:r>
                        <a:rPr lang="nl-NL" baseline="0" dirty="0" err="1" smtClean="0"/>
                        <a:t>Mozarthof</a:t>
                      </a:r>
                      <a:r>
                        <a:rPr lang="nl-NL" baseline="0" dirty="0" smtClean="0"/>
                        <a:t>, </a:t>
                      </a:r>
                      <a:r>
                        <a:rPr lang="nl-NL" baseline="0" dirty="0" err="1" smtClean="0"/>
                        <a:t>Mozaiek</a:t>
                      </a:r>
                      <a:endParaRPr lang="nl-NL" baseline="0" dirty="0" smtClean="0"/>
                    </a:p>
                    <a:p>
                      <a:pPr marL="285750" lvl="0" indent="-285750">
                        <a:buFontTx/>
                        <a:buChar char="-"/>
                      </a:pPr>
                      <a:endParaRPr lang="nl-NL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90913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411510"/>
            <a:ext cx="8064896" cy="541487"/>
          </a:xfrm>
        </p:spPr>
        <p:txBody>
          <a:bodyPr/>
          <a:lstStyle/>
          <a:p>
            <a:r>
              <a:rPr lang="nl-NL" dirty="0" smtClean="0"/>
              <a:t>Kinderen groeien veilig op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539552" y="1188000"/>
            <a:ext cx="8064896" cy="3543990"/>
          </a:xfrm>
        </p:spPr>
        <p:txBody>
          <a:bodyPr/>
          <a:lstStyle/>
          <a:p>
            <a:pPr marL="457200" lvl="1" indent="0">
              <a:buNone/>
            </a:pPr>
            <a:endParaRPr lang="nl-NL" b="1" dirty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NL" b="1" dirty="0" smtClean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NL" b="1" dirty="0" smtClean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NL" b="1" dirty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NL" b="1" dirty="0" smtClean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NL" b="1" dirty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NL" b="1" dirty="0" smtClean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NL" b="1" dirty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NL" sz="1600" b="1" dirty="0" smtClean="0">
              <a:sym typeface="Wingdings" panose="05000000000000000000" pitchFamily="2" charset="2"/>
            </a:endParaRPr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893092"/>
              </p:ext>
            </p:extLst>
          </p:nvPr>
        </p:nvGraphicFramePr>
        <p:xfrm>
          <a:off x="467544" y="1203598"/>
          <a:ext cx="8352928" cy="2212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2928"/>
              </a:tblGrid>
              <a:tr h="3291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Kwaliteitsverbetering</a:t>
                      </a:r>
                      <a:r>
                        <a:rPr lang="nl-NL" baseline="0" dirty="0" smtClean="0"/>
                        <a:t> gedwongen kader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nl-NL" baseline="0" dirty="0" smtClean="0"/>
                        <a:t>Minder kinderen in het gedwongen kader</a:t>
                      </a:r>
                      <a:endParaRPr lang="nl-NL" dirty="0"/>
                    </a:p>
                  </a:txBody>
                  <a:tcPr/>
                </a:tc>
              </a:tr>
              <a:tr h="498336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Geweld</a:t>
                      </a:r>
                      <a:r>
                        <a:rPr lang="nl-NL" baseline="0" dirty="0" smtClean="0"/>
                        <a:t> hoort nergens thuis / Scheiden zonder schade</a:t>
                      </a:r>
                      <a:endParaRPr lang="nl-NL" dirty="0"/>
                    </a:p>
                  </a:txBody>
                  <a:tcPr/>
                </a:tc>
              </a:tr>
              <a:tr h="498336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baseline="0" dirty="0" smtClean="0"/>
                        <a:t>Onderzoek welke elementen verbeterd kunnen worden binnen onze regio</a:t>
                      </a:r>
                      <a:endParaRPr lang="nl-NL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Directe inzet ondersteuning</a:t>
                      </a:r>
                      <a:r>
                        <a:rPr lang="nl-NL" baseline="0" dirty="0" smtClean="0"/>
                        <a:t> kinderrechter bij complexe echtscheiding </a:t>
                      </a:r>
                      <a:endParaRPr lang="nl-NL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5829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411510"/>
            <a:ext cx="8064896" cy="541487"/>
          </a:xfrm>
        </p:spPr>
        <p:txBody>
          <a:bodyPr/>
          <a:lstStyle/>
          <a:p>
            <a:r>
              <a:rPr lang="nl-NL" dirty="0" smtClean="0"/>
              <a:t>Bevorderen kennisontwikkeling en samenwerking </a:t>
            </a:r>
            <a:endParaRPr lang="nl-NL" dirty="0"/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867591"/>
              </p:ext>
            </p:extLst>
          </p:nvPr>
        </p:nvGraphicFramePr>
        <p:xfrm>
          <a:off x="467544" y="1131591"/>
          <a:ext cx="8352928" cy="3441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2928"/>
              </a:tblGrid>
              <a:tr h="8568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Kennis, vaardigheden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nl-NL" dirty="0" smtClean="0"/>
                        <a:t>Samenwerking verbeteren</a:t>
                      </a:r>
                      <a:r>
                        <a:rPr lang="nl-NL" baseline="0" dirty="0" smtClean="0"/>
                        <a:t> tussen jeugdmedewerkers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nl-NL" baseline="0" dirty="0" smtClean="0"/>
                        <a:t>Kennis en expertise verhogen</a:t>
                      </a:r>
                      <a:endParaRPr lang="nl-NL" dirty="0"/>
                    </a:p>
                  </a:txBody>
                  <a:tcPr/>
                </a:tc>
              </a:tr>
              <a:tr h="2527511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Sessies met professionals per USD</a:t>
                      </a:r>
                      <a:r>
                        <a:rPr lang="nl-NL" baseline="0" dirty="0" smtClean="0"/>
                        <a:t> over thema’s die bij ons spelen: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nl-NL" baseline="0" dirty="0" smtClean="0"/>
                        <a:t>Complexe echtscheiding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nl-NL" baseline="0" dirty="0" smtClean="0"/>
                        <a:t>Crisishulpverlening/interventie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nl-NL" dirty="0" smtClean="0"/>
                        <a:t>Culturele diversiteit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nl-NL" dirty="0" smtClean="0"/>
                        <a:t>Jeugdhulpaanbod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nl-NL" dirty="0" smtClean="0"/>
                        <a:t>Voorliggende</a:t>
                      </a:r>
                      <a:r>
                        <a:rPr lang="nl-NL" baseline="0" dirty="0" smtClean="0"/>
                        <a:t> voorzieningen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baseline="0" dirty="0" smtClean="0"/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i="1" baseline="0" dirty="0" smtClean="0"/>
                        <a:t>Jeugdhulpmedewerkers, Veilig Thuis, consulenten, (huis)artsen, Jeugd en Gezin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06687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411510"/>
            <a:ext cx="8064896" cy="541487"/>
          </a:xfrm>
        </p:spPr>
        <p:txBody>
          <a:bodyPr/>
          <a:lstStyle/>
          <a:p>
            <a:r>
              <a:rPr lang="nl-NL" dirty="0" smtClean="0"/>
              <a:t>Basis verder op orde brengen </a:t>
            </a:r>
            <a:endParaRPr lang="nl-NL" dirty="0"/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397019"/>
              </p:ext>
            </p:extLst>
          </p:nvPr>
        </p:nvGraphicFramePr>
        <p:xfrm>
          <a:off x="467544" y="1131590"/>
          <a:ext cx="8136904" cy="21781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36904"/>
              </a:tblGrid>
              <a:tr h="448979">
                <a:tc>
                  <a:txBody>
                    <a:bodyPr/>
                    <a:lstStyle/>
                    <a:p>
                      <a:pPr>
                        <a:buFont typeface="+mj-lt"/>
                        <a:buNone/>
                      </a:pPr>
                      <a:r>
                        <a:rPr lang="nl-NL" dirty="0" smtClean="0"/>
                        <a:t>Overig</a:t>
                      </a:r>
                    </a:p>
                  </a:txBody>
                  <a:tcPr/>
                </a:tc>
              </a:tr>
              <a:tr h="448979">
                <a:tc>
                  <a:txBody>
                    <a:bodyPr/>
                    <a:lstStyle/>
                    <a:p>
                      <a:pPr lvl="0">
                        <a:buFont typeface="Arial" panose="020B0604020202020204" pitchFamily="34" charset="0"/>
                        <a:buNone/>
                      </a:pPr>
                      <a:r>
                        <a:rPr lang="nl-NL" dirty="0" smtClean="0"/>
                        <a:t>Via het consultatie en adviesteam; meer ondersteuning bij huisartsen (onderzoek effect VUMC, Q1</a:t>
                      </a:r>
                      <a:r>
                        <a:rPr lang="nl-NL" baseline="0" dirty="0" smtClean="0"/>
                        <a:t> 2019)</a:t>
                      </a:r>
                      <a:endParaRPr lang="nl-NL" dirty="0" smtClean="0"/>
                    </a:p>
                  </a:txBody>
                  <a:tcPr/>
                </a:tc>
              </a:tr>
              <a:tr h="448979">
                <a:tc>
                  <a:txBody>
                    <a:bodyPr/>
                    <a:lstStyle/>
                    <a:p>
                      <a:pPr lvl="0">
                        <a:buFont typeface="Arial" panose="020B0604020202020204" pitchFamily="34" charset="0"/>
                        <a:buNone/>
                      </a:pPr>
                      <a:r>
                        <a:rPr lang="nl-NL" dirty="0" smtClean="0"/>
                        <a:t>Administratieve</a:t>
                      </a:r>
                      <a:r>
                        <a:rPr lang="nl-NL" baseline="0" dirty="0" smtClean="0"/>
                        <a:t> last; ontregel de zorg, proces beschikkingen </a:t>
                      </a:r>
                      <a:r>
                        <a:rPr lang="nl-NL" baseline="0" dirty="0" err="1" smtClean="0"/>
                        <a:t>CenA</a:t>
                      </a:r>
                      <a:r>
                        <a:rPr lang="nl-NL" baseline="0" dirty="0" smtClean="0"/>
                        <a:t> team  </a:t>
                      </a:r>
                      <a:endParaRPr lang="nl-NL" dirty="0" smtClean="0"/>
                    </a:p>
                  </a:txBody>
                  <a:tcPr/>
                </a:tc>
              </a:tr>
              <a:tr h="448979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Wachtlijst;</a:t>
                      </a:r>
                      <a:r>
                        <a:rPr lang="nl-NL" baseline="0" dirty="0" smtClean="0"/>
                        <a:t> </a:t>
                      </a:r>
                      <a:r>
                        <a:rPr lang="nl-NL" dirty="0" smtClean="0"/>
                        <a:t>coördinator die samen oplossingen</a:t>
                      </a:r>
                      <a:r>
                        <a:rPr lang="nl-NL" baseline="0" dirty="0" smtClean="0"/>
                        <a:t> zoekt</a:t>
                      </a:r>
                      <a:r>
                        <a:rPr lang="nl-NL" dirty="0" smtClean="0"/>
                        <a:t> + mogelijk aansluiten</a:t>
                      </a:r>
                      <a:r>
                        <a:rPr lang="nl-NL" baseline="0" dirty="0" smtClean="0"/>
                        <a:t> </a:t>
                      </a:r>
                      <a:r>
                        <a:rPr lang="nl-NL" dirty="0" smtClean="0"/>
                        <a:t> </a:t>
                      </a:r>
                      <a:r>
                        <a:rPr lang="nl-NL" dirty="0" err="1" smtClean="0"/>
                        <a:t>wachttijdenapp</a:t>
                      </a:r>
                      <a:r>
                        <a:rPr lang="nl-NL" dirty="0" smtClean="0"/>
                        <a:t> met</a:t>
                      </a:r>
                      <a:r>
                        <a:rPr lang="nl-NL" baseline="0" dirty="0" smtClean="0"/>
                        <a:t> omliggende regio’s</a:t>
                      </a:r>
                      <a:endParaRPr lang="nl-NL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49983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Vervolgstappen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nl-NL" dirty="0" smtClean="0"/>
              <a:t>Diverse projecten zijn al gestart</a:t>
            </a:r>
          </a:p>
          <a:p>
            <a:pPr marL="0" indent="0">
              <a:buNone/>
            </a:pPr>
            <a:endParaRPr lang="nl-NL" dirty="0" smtClean="0"/>
          </a:p>
          <a:p>
            <a:r>
              <a:rPr lang="nl-NL" dirty="0" smtClean="0"/>
              <a:t>Leren van en delen met andere jeugdregio’s (voorkomen dat het wiel niet opnieuw uitgevonden hoeft te worden) + actief ondersteuning OZJ</a:t>
            </a:r>
          </a:p>
          <a:p>
            <a:endParaRPr lang="nl-NL" dirty="0" smtClean="0"/>
          </a:p>
          <a:p>
            <a:r>
              <a:rPr lang="nl-NL" dirty="0" smtClean="0"/>
              <a:t>Twee keer per jaar een transformatiebijeenkomst; medio mei en </a:t>
            </a:r>
            <a:r>
              <a:rPr lang="nl-NL" dirty="0" smtClean="0"/>
              <a:t>november</a:t>
            </a:r>
          </a:p>
          <a:p>
            <a:endParaRPr lang="nl-NL" dirty="0"/>
          </a:p>
          <a:p>
            <a:r>
              <a:rPr lang="nl-NL" dirty="0" smtClean="0"/>
              <a:t>2020: besluiten nemen over structurele inbedding projecten (ook financieel)</a:t>
            </a: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27445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560" y="1923678"/>
            <a:ext cx="8064896" cy="541487"/>
          </a:xfrm>
        </p:spPr>
        <p:txBody>
          <a:bodyPr/>
          <a:lstStyle/>
          <a:p>
            <a:r>
              <a:rPr lang="nl-NL" dirty="0" smtClean="0"/>
              <a:t>Bijlage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77972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Jeugdhulp zonder verblijf* </a:t>
            </a:r>
            <a:endParaRPr lang="nl-NL" dirty="0"/>
          </a:p>
        </p:txBody>
      </p:sp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39459"/>
              </p:ext>
            </p:extLst>
          </p:nvPr>
        </p:nvGraphicFramePr>
        <p:xfrm>
          <a:off x="611560" y="1563638"/>
          <a:ext cx="6912767" cy="19623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9151"/>
                <a:gridCol w="1494754"/>
                <a:gridCol w="1920966"/>
                <a:gridCol w="2027896"/>
              </a:tblGrid>
              <a:tr h="2338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Gemeenten</a:t>
                      </a:r>
                      <a:endParaRPr lang="nl-NL" sz="14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2015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2016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2017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04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Blaricum</a:t>
                      </a:r>
                      <a:endParaRPr lang="nl-NL" sz="14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155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160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170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04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 dirty="0" err="1">
                          <a:effectLst/>
                        </a:rPr>
                        <a:t>Gooise</a:t>
                      </a:r>
                      <a:r>
                        <a:rPr lang="nl-NL" sz="1400" dirty="0">
                          <a:effectLst/>
                        </a:rPr>
                        <a:t> Meren</a:t>
                      </a:r>
                      <a:endParaRPr lang="nl-NL" sz="14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1015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1060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990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04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Hilversum</a:t>
                      </a:r>
                      <a:endParaRPr lang="nl-NL" sz="14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1535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1625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1615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04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Huizen</a:t>
                      </a:r>
                      <a:endParaRPr lang="nl-NL" sz="14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865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845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770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04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Laren</a:t>
                      </a:r>
                      <a:endParaRPr lang="nl-NL" sz="14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155</a:t>
                      </a:r>
                      <a:endParaRPr lang="nl-NL" sz="14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175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145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04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Weesp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 dirty="0" smtClean="0">
                          <a:effectLst/>
                        </a:rPr>
                        <a:t>245</a:t>
                      </a:r>
                      <a:endParaRPr lang="nl-NL" sz="14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240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270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49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Wijdemeren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 dirty="0" smtClean="0">
                          <a:effectLst/>
                        </a:rPr>
                        <a:t>375</a:t>
                      </a:r>
                      <a:endParaRPr lang="nl-NL" sz="14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375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385</a:t>
                      </a:r>
                      <a:endParaRPr lang="nl-NL" sz="14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04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400" b="1" dirty="0">
                          <a:effectLst/>
                        </a:rPr>
                        <a:t>Totaal regio</a:t>
                      </a:r>
                      <a:endParaRPr lang="nl-NL" sz="1400" b="1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 b="1" dirty="0" smtClean="0">
                          <a:effectLst/>
                        </a:rPr>
                        <a:t>4345</a:t>
                      </a:r>
                      <a:endParaRPr lang="nl-NL" sz="1400" b="1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 b="1" dirty="0">
                          <a:effectLst/>
                        </a:rPr>
                        <a:t>4480</a:t>
                      </a:r>
                      <a:endParaRPr lang="nl-NL" sz="1400" b="1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 b="1" dirty="0" smtClean="0">
                          <a:effectLst/>
                        </a:rPr>
                        <a:t>4355</a:t>
                      </a:r>
                      <a:endParaRPr lang="nl-NL" sz="1400" b="1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Tekstvak 3"/>
          <p:cNvSpPr txBox="1"/>
          <p:nvPr/>
        </p:nvSpPr>
        <p:spPr>
          <a:xfrm>
            <a:off x="611560" y="4371950"/>
            <a:ext cx="61206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u="sng" dirty="0">
                <a:hlinkClick r:id="rId2"/>
              </a:rPr>
              <a:t>https://opendata.cbs.nl/statline/#/</a:t>
            </a:r>
            <a:r>
              <a:rPr lang="nl-NL" sz="800" u="sng" dirty="0" smtClean="0">
                <a:hlinkClick r:id="rId2"/>
              </a:rPr>
              <a:t>CBS/nl/navigatieScherm/thema?themaNr=83221</a:t>
            </a:r>
            <a:r>
              <a:rPr lang="nl-NL" sz="800" u="sng" dirty="0" smtClean="0"/>
              <a:t> </a:t>
            </a:r>
            <a:endParaRPr lang="nl-NL" sz="800" dirty="0" smtClean="0">
              <a:solidFill>
                <a:srgbClr val="052F42"/>
              </a:solidFill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886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Jeugdhulp met verblijf / pleegzorg</a:t>
            </a:r>
            <a:endParaRPr lang="nl-NL" dirty="0"/>
          </a:p>
        </p:txBody>
      </p:sp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078349"/>
              </p:ext>
            </p:extLst>
          </p:nvPr>
        </p:nvGraphicFramePr>
        <p:xfrm>
          <a:off x="683568" y="1131590"/>
          <a:ext cx="5829300" cy="1645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4120"/>
                <a:gridCol w="1297940"/>
                <a:gridCol w="1616075"/>
                <a:gridCol w="1701165"/>
              </a:tblGrid>
              <a:tr h="1212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Gemeenten 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2015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2016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2017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0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Blaricum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10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10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15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0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 err="1">
                          <a:effectLst/>
                        </a:rPr>
                        <a:t>Gooise</a:t>
                      </a:r>
                      <a:r>
                        <a:rPr lang="nl-NL" sz="1200" dirty="0">
                          <a:effectLst/>
                        </a:rPr>
                        <a:t> Meren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 smtClean="0">
                          <a:effectLst/>
                          <a:latin typeface="Roboto"/>
                          <a:ea typeface="Calibri"/>
                          <a:cs typeface="Times New Roman"/>
                        </a:rPr>
                        <a:t>70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80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 smtClean="0">
                          <a:effectLst/>
                          <a:latin typeface="Roboto"/>
                          <a:ea typeface="Calibri"/>
                          <a:cs typeface="Times New Roman"/>
                        </a:rPr>
                        <a:t>100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0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Hilversum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170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185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 smtClean="0">
                          <a:effectLst/>
                        </a:rPr>
                        <a:t>170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79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Huizen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65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70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 smtClean="0">
                          <a:effectLst/>
                          <a:latin typeface="Roboto"/>
                          <a:ea typeface="Calibri"/>
                          <a:cs typeface="Times New Roman"/>
                        </a:rPr>
                        <a:t>80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0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Laren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10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10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-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0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Weesp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 smtClean="0">
                          <a:effectLst/>
                          <a:latin typeface="Roboto"/>
                          <a:ea typeface="Calibri"/>
                          <a:cs typeface="Times New Roman"/>
                        </a:rPr>
                        <a:t>25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25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30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0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Wijdemeren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 smtClean="0">
                          <a:effectLst/>
                          <a:latin typeface="Roboto"/>
                          <a:ea typeface="Calibri"/>
                          <a:cs typeface="Times New Roman"/>
                        </a:rPr>
                        <a:t>30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30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 smtClean="0">
                          <a:effectLst/>
                          <a:latin typeface="Roboto"/>
                          <a:ea typeface="Calibri"/>
                          <a:cs typeface="Times New Roman"/>
                        </a:rPr>
                        <a:t>30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49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b="1" dirty="0">
                          <a:effectLst/>
                        </a:rPr>
                        <a:t>Totaal regio</a:t>
                      </a:r>
                      <a:endParaRPr lang="nl-NL" sz="1200" b="1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b="1" dirty="0" smtClean="0">
                          <a:effectLst/>
                        </a:rPr>
                        <a:t>380</a:t>
                      </a:r>
                      <a:endParaRPr lang="nl-NL" sz="1200" b="1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b="1" dirty="0">
                          <a:effectLst/>
                        </a:rPr>
                        <a:t>410</a:t>
                      </a:r>
                      <a:endParaRPr lang="nl-NL" sz="1200" b="1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b="1" dirty="0" smtClean="0">
                          <a:effectLst/>
                        </a:rPr>
                        <a:t>425</a:t>
                      </a:r>
                      <a:endParaRPr lang="nl-NL" sz="1200" b="1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Tabel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381014"/>
              </p:ext>
            </p:extLst>
          </p:nvPr>
        </p:nvGraphicFramePr>
        <p:xfrm>
          <a:off x="683568" y="3003798"/>
          <a:ext cx="5829300" cy="1645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8565"/>
                <a:gridCol w="1303020"/>
                <a:gridCol w="1623060"/>
                <a:gridCol w="1684655"/>
              </a:tblGrid>
              <a:tr h="1155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Gemeenten 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2015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2016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2017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46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Blaricum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0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0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0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46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 err="1">
                          <a:effectLst/>
                        </a:rPr>
                        <a:t>Gooise</a:t>
                      </a:r>
                      <a:r>
                        <a:rPr lang="nl-NL" sz="1200" dirty="0">
                          <a:effectLst/>
                        </a:rPr>
                        <a:t> Meren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35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35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35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46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Hilversum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100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95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70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0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Huizen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35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30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30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46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Laren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0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0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0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46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Weesp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15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15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15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46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Wijdemeren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20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20</a:t>
                      </a:r>
                      <a:endParaRPr lang="nl-NL" sz="1200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10</a:t>
                      </a:r>
                      <a:endParaRPr lang="nl-NL" sz="120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7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b="1" dirty="0">
                          <a:effectLst/>
                        </a:rPr>
                        <a:t>Totaal regio</a:t>
                      </a:r>
                      <a:endParaRPr lang="nl-NL" sz="1200" b="1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b="1" dirty="0">
                          <a:effectLst/>
                        </a:rPr>
                        <a:t>205</a:t>
                      </a:r>
                      <a:endParaRPr lang="nl-NL" sz="1200" b="1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b="1" dirty="0">
                          <a:effectLst/>
                        </a:rPr>
                        <a:t>195</a:t>
                      </a:r>
                      <a:endParaRPr lang="nl-NL" sz="1200" b="1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200" b="1" dirty="0">
                          <a:effectLst/>
                        </a:rPr>
                        <a:t>160</a:t>
                      </a:r>
                      <a:endParaRPr lang="nl-NL" sz="1200" b="1" dirty="0">
                        <a:effectLst/>
                        <a:latin typeface="Roboto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01670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Agenda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nl-NL" dirty="0" smtClean="0"/>
              <a:t>Evaluatie Jeugdwet 2018</a:t>
            </a:r>
          </a:p>
          <a:p>
            <a:r>
              <a:rPr lang="nl-NL" dirty="0" smtClean="0"/>
              <a:t>Analyse Gooi en Vechtstreek</a:t>
            </a:r>
          </a:p>
          <a:p>
            <a:r>
              <a:rPr lang="nl-NL" dirty="0" smtClean="0"/>
              <a:t>Transformatieagenda 2019-2020</a:t>
            </a:r>
          </a:p>
          <a:p>
            <a:r>
              <a:rPr lang="nl-NL" dirty="0" smtClean="0"/>
              <a:t>Vervolgstappen</a:t>
            </a:r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77208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Landelijke evaluatie Jeugdwet 2018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nl-NL" dirty="0" smtClean="0"/>
              <a:t>De transitie (overheveling van de taken) is goed verlopen</a:t>
            </a:r>
          </a:p>
          <a:p>
            <a:r>
              <a:rPr lang="nl-NL" dirty="0" smtClean="0"/>
              <a:t>Tekortkomingen:</a:t>
            </a:r>
          </a:p>
          <a:p>
            <a:pPr lvl="1"/>
            <a:r>
              <a:rPr lang="nl-NL" dirty="0" smtClean="0"/>
              <a:t>Gezinnen die de hulp hard nodig hebben, hebben moeite hun weg te vinden</a:t>
            </a:r>
          </a:p>
          <a:p>
            <a:pPr lvl="1"/>
            <a:r>
              <a:rPr lang="nl-NL" dirty="0" smtClean="0"/>
              <a:t>De beweging naar gezinsgerichte opvang komt onvoldoende op gang</a:t>
            </a:r>
          </a:p>
          <a:p>
            <a:pPr lvl="1"/>
            <a:r>
              <a:rPr lang="nl-NL" dirty="0" smtClean="0"/>
              <a:t>Teveel nog kinderen thuis zonder passend aanbod</a:t>
            </a:r>
          </a:p>
          <a:p>
            <a:pPr lvl="1"/>
            <a:r>
              <a:rPr lang="nl-NL" dirty="0" smtClean="0"/>
              <a:t>Overgang 18-/18+</a:t>
            </a:r>
          </a:p>
          <a:p>
            <a:pPr lvl="1"/>
            <a:r>
              <a:rPr lang="nl-NL" dirty="0" smtClean="0"/>
              <a:t>Toestroom in de jeugdbescherming</a:t>
            </a:r>
          </a:p>
          <a:p>
            <a:pPr lvl="1"/>
            <a:r>
              <a:rPr lang="nl-NL" dirty="0" smtClean="0"/>
              <a:t>Jeugdhulpprofessionals voelen onvoldoende ruimte om hun werk goed te doen</a:t>
            </a:r>
          </a:p>
          <a:p>
            <a:endParaRPr lang="nl-N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008" y="-20538"/>
            <a:ext cx="2393504" cy="12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47258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Programma zorg voor de jeugd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lvl="0"/>
            <a:r>
              <a:rPr lang="nl-NL" dirty="0" smtClean="0"/>
              <a:t>Landelijk programma met daarin acties voor de komende jaren</a:t>
            </a:r>
          </a:p>
          <a:p>
            <a:pPr lvl="0"/>
            <a:endParaRPr lang="nl-NL" dirty="0"/>
          </a:p>
          <a:p>
            <a:pPr lvl="0"/>
            <a:r>
              <a:rPr lang="nl-NL" dirty="0" smtClean="0"/>
              <a:t>Vanuit coalitieakkoord middelen beschikbaar gesteld</a:t>
            </a:r>
            <a:endParaRPr lang="nl-NL" dirty="0"/>
          </a:p>
          <a:p>
            <a:endParaRPr lang="nl-NL" dirty="0" smtClean="0"/>
          </a:p>
          <a:p>
            <a:r>
              <a:rPr lang="nl-NL" dirty="0" smtClean="0"/>
              <a:t>Opdracht Rijk (juni 2018); per </a:t>
            </a:r>
            <a:r>
              <a:rPr lang="nl-NL" dirty="0"/>
              <a:t>jeugdhulpregio een transformatieplan </a:t>
            </a:r>
            <a:r>
              <a:rPr lang="nl-NL" dirty="0" smtClean="0"/>
              <a:t>ingediend uiterlijk 1 </a:t>
            </a:r>
            <a:r>
              <a:rPr lang="nl-NL" dirty="0"/>
              <a:t>oktober. Voor onze regio betekent dit 1,5 miljoen voor 3 jaar</a:t>
            </a:r>
          </a:p>
          <a:p>
            <a:endParaRPr lang="nl-N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151444"/>
            <a:ext cx="2736305" cy="1876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1475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1779662"/>
            <a:ext cx="8064896" cy="541487"/>
          </a:xfrm>
        </p:spPr>
        <p:txBody>
          <a:bodyPr/>
          <a:lstStyle/>
          <a:p>
            <a:r>
              <a:rPr lang="nl-NL" dirty="0" smtClean="0"/>
              <a:t>Onze analyse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95263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speelt bij ons?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342900" indent="-342900">
              <a:spcAft>
                <a:spcPts val="0"/>
              </a:spcAft>
            </a:pPr>
            <a:r>
              <a:rPr lang="nl-NL" dirty="0">
                <a:ea typeface="Calibri"/>
                <a:cs typeface="Times New Roman"/>
              </a:rPr>
              <a:t>Toename </a:t>
            </a:r>
            <a:r>
              <a:rPr lang="nl-NL" dirty="0" smtClean="0">
                <a:ea typeface="Calibri"/>
                <a:cs typeface="Times New Roman"/>
              </a:rPr>
              <a:t>verblijf, afname pleegzorg</a:t>
            </a:r>
          </a:p>
          <a:p>
            <a:pPr marL="342900" indent="-342900">
              <a:spcAft>
                <a:spcPts val="0"/>
              </a:spcAft>
            </a:pPr>
            <a:endParaRPr lang="nl-NL" dirty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</a:pPr>
            <a:r>
              <a:rPr lang="nl-NL" dirty="0" smtClean="0">
                <a:ea typeface="Calibri"/>
                <a:cs typeface="Times New Roman"/>
              </a:rPr>
              <a:t>Toename kinderen binnen de jeugd GGZ</a:t>
            </a:r>
          </a:p>
          <a:p>
            <a:pPr marL="342900" lvl="0" indent="-342900">
              <a:spcAft>
                <a:spcPts val="0"/>
              </a:spcAft>
            </a:pPr>
            <a:endParaRPr lang="nl-NL" dirty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</a:pPr>
            <a:r>
              <a:rPr lang="nl-NL" dirty="0" smtClean="0">
                <a:ea typeface="Calibri"/>
                <a:cs typeface="Times New Roman"/>
              </a:rPr>
              <a:t>Toename kinderbeschermingsmaatregelen</a:t>
            </a:r>
          </a:p>
          <a:p>
            <a:pPr marL="342900" lvl="0" indent="-342900">
              <a:spcAft>
                <a:spcPts val="0"/>
              </a:spcAft>
            </a:pPr>
            <a:endParaRPr lang="nl-NL" dirty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</a:pPr>
            <a:r>
              <a:rPr lang="nl-NL" dirty="0" smtClean="0">
                <a:ea typeface="Calibri"/>
                <a:cs typeface="Times New Roman"/>
              </a:rPr>
              <a:t>Complexiteit inzet jeugdhulp binnen het onderwijs</a:t>
            </a:r>
            <a:endParaRPr lang="nl-NL" dirty="0">
              <a:ea typeface="Calibri"/>
              <a:cs typeface="Times New Roman"/>
            </a:endParaRPr>
          </a:p>
          <a:p>
            <a:pPr marL="342900" indent="-342900">
              <a:spcAft>
                <a:spcPts val="0"/>
              </a:spcAft>
            </a:pPr>
            <a:endParaRPr lang="nl-NL" dirty="0" smtClean="0">
              <a:ea typeface="Calibri"/>
              <a:cs typeface="Times New Roman"/>
            </a:endParaRPr>
          </a:p>
          <a:p>
            <a:pPr marL="342900" indent="-342900">
              <a:spcAft>
                <a:spcPts val="0"/>
              </a:spcAft>
            </a:pPr>
            <a:r>
              <a:rPr lang="nl-NL" dirty="0" smtClean="0">
                <a:ea typeface="Calibri"/>
                <a:cs typeface="Times New Roman"/>
              </a:rPr>
              <a:t>Meer </a:t>
            </a:r>
            <a:r>
              <a:rPr lang="nl-NL" dirty="0">
                <a:ea typeface="Calibri"/>
                <a:cs typeface="Times New Roman"/>
              </a:rPr>
              <a:t>kennis en vaardigheden over </a:t>
            </a:r>
            <a:r>
              <a:rPr lang="nl-NL" dirty="0" smtClean="0">
                <a:ea typeface="Calibri"/>
                <a:cs typeface="Times New Roman"/>
              </a:rPr>
              <a:t>alternatieve </a:t>
            </a:r>
            <a:r>
              <a:rPr lang="nl-NL" dirty="0">
                <a:ea typeface="Calibri"/>
                <a:cs typeface="Times New Roman"/>
              </a:rPr>
              <a:t>vormen van verblijf, complexe </a:t>
            </a:r>
            <a:r>
              <a:rPr lang="nl-NL" dirty="0" smtClean="0">
                <a:ea typeface="Calibri"/>
                <a:cs typeface="Times New Roman"/>
              </a:rPr>
              <a:t>echtscheidingen, crisishulpverlening, </a:t>
            </a:r>
            <a:r>
              <a:rPr lang="nl-NL" dirty="0">
                <a:ea typeface="Calibri"/>
                <a:cs typeface="Times New Roman"/>
              </a:rPr>
              <a:t>culturele diversiteit</a:t>
            </a:r>
          </a:p>
          <a:p>
            <a:pPr marL="342900" indent="-342900">
              <a:spcAft>
                <a:spcPts val="0"/>
              </a:spcAft>
            </a:pPr>
            <a:endParaRPr lang="nl-NL" dirty="0" smtClean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</a:pPr>
            <a:endParaRPr lang="nl-NL" dirty="0" smtClean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</a:pPr>
            <a:endParaRPr lang="nl-NL" dirty="0" smtClean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nl-NL" dirty="0">
                <a:ea typeface="Calibri"/>
                <a:cs typeface="Times New Roman"/>
              </a:rPr>
              <a:t> 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48077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speelt bij ons? (2) </a:t>
            </a:r>
            <a:r>
              <a:rPr lang="nl-NL" i="1" dirty="0" err="1" smtClean="0"/>
              <a:t>randvoorwaardelijk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342900" lvl="0" indent="-342900">
              <a:spcAft>
                <a:spcPts val="0"/>
              </a:spcAft>
            </a:pPr>
            <a:r>
              <a:rPr lang="nl-NL" dirty="0" smtClean="0">
                <a:ea typeface="Calibri"/>
                <a:cs typeface="Times New Roman"/>
              </a:rPr>
              <a:t>Goede samenwerking vraagt meer tijd</a:t>
            </a:r>
          </a:p>
          <a:p>
            <a:pPr marL="342900" lvl="0" indent="-342900">
              <a:spcAft>
                <a:spcPts val="0"/>
              </a:spcAft>
            </a:pPr>
            <a:endParaRPr lang="nl-NL" dirty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</a:pPr>
            <a:r>
              <a:rPr lang="nl-NL" dirty="0" smtClean="0">
                <a:ea typeface="Calibri"/>
                <a:cs typeface="Times New Roman"/>
              </a:rPr>
              <a:t>Administratief proces optimaliseren</a:t>
            </a:r>
          </a:p>
          <a:p>
            <a:pPr marL="342900" lvl="0" indent="-342900">
              <a:spcAft>
                <a:spcPts val="0"/>
              </a:spcAft>
            </a:pPr>
            <a:endParaRPr lang="nl-NL" dirty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</a:pPr>
            <a:r>
              <a:rPr lang="nl-NL" dirty="0" smtClean="0">
                <a:ea typeface="Calibri"/>
                <a:cs typeface="Times New Roman"/>
              </a:rPr>
              <a:t>Wachtlijsten bij voornamelijk jeugd GGZ aanbieders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55437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923678"/>
            <a:ext cx="8064896" cy="541487"/>
          </a:xfrm>
        </p:spPr>
        <p:txBody>
          <a:bodyPr/>
          <a:lstStyle/>
          <a:p>
            <a:r>
              <a:rPr lang="nl-NL" dirty="0" smtClean="0"/>
              <a:t>Transformatieagenda 2019-2020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25525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411510"/>
            <a:ext cx="8064896" cy="541487"/>
          </a:xfrm>
        </p:spPr>
        <p:txBody>
          <a:bodyPr/>
          <a:lstStyle/>
          <a:p>
            <a:r>
              <a:rPr lang="nl-NL" dirty="0" smtClean="0"/>
              <a:t>Meer inzet op gezinsgerichte ondersteuning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539552" y="1188000"/>
            <a:ext cx="8064896" cy="3543990"/>
          </a:xfrm>
        </p:spPr>
        <p:txBody>
          <a:bodyPr/>
          <a:lstStyle/>
          <a:p>
            <a:pPr marL="457200" lvl="1" indent="0">
              <a:buNone/>
            </a:pPr>
            <a:endParaRPr lang="nl-NL" b="1" dirty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NL" b="1" dirty="0" smtClean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NL" b="1" dirty="0" smtClean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NL" b="1" dirty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NL" b="1" dirty="0" smtClean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NL" b="1" dirty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NL" b="1" dirty="0" smtClean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NL" b="1" dirty="0">
              <a:sym typeface="Wingdings" panose="05000000000000000000" pitchFamily="2" charset="2"/>
            </a:endParaRPr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64687"/>
              </p:ext>
            </p:extLst>
          </p:nvPr>
        </p:nvGraphicFramePr>
        <p:xfrm>
          <a:off x="467544" y="1275606"/>
          <a:ext cx="8352928" cy="2193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2928"/>
              </a:tblGrid>
              <a:tr h="457953">
                <a:tc>
                  <a:txBody>
                    <a:bodyPr/>
                    <a:lstStyle/>
                    <a:p>
                      <a:pPr>
                        <a:buFont typeface="+mj-lt"/>
                        <a:buNone/>
                      </a:pPr>
                      <a:r>
                        <a:rPr lang="nl-NL" dirty="0" smtClean="0"/>
                        <a:t>Zo thuis als mogelijk opgroeien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NL" dirty="0" smtClean="0"/>
                        <a:t>Minder kinderen in een 24-uursinstelling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NL" dirty="0" smtClean="0"/>
                        <a:t>Interventies inzet</a:t>
                      </a:r>
                      <a:r>
                        <a:rPr lang="nl-NL" baseline="0" dirty="0" smtClean="0"/>
                        <a:t> eigen netwerk vaker inzetten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NL" baseline="0" dirty="0" smtClean="0"/>
                        <a:t>Meer kleinschalige, gezinsgerichte voorzieningen</a:t>
                      </a:r>
                      <a:endParaRPr lang="nl-NL" dirty="0" smtClean="0"/>
                    </a:p>
                  </a:txBody>
                  <a:tcPr/>
                </a:tc>
              </a:tr>
              <a:tr h="395456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Uitvoeringsagenda jeugdhulp in gezinsvormen</a:t>
                      </a:r>
                      <a:r>
                        <a:rPr lang="nl-NL" baseline="0" dirty="0" smtClean="0"/>
                        <a:t> (werving, platform)</a:t>
                      </a:r>
                      <a:endParaRPr lang="nl-NL" dirty="0"/>
                    </a:p>
                  </a:txBody>
                  <a:tcPr/>
                </a:tc>
              </a:tr>
              <a:tr h="609214">
                <a:tc>
                  <a:txBody>
                    <a:bodyPr/>
                    <a:lstStyle/>
                    <a:p>
                      <a:pPr lvl="0">
                        <a:buFont typeface="Arial" panose="020B0604020202020204" pitchFamily="34" charset="0"/>
                        <a:buNone/>
                      </a:pPr>
                      <a:r>
                        <a:rPr lang="nl-NL" dirty="0" smtClean="0"/>
                        <a:t>Uitvraag verblijf (20 december 2018 bespreken we dit met de wethouders)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849897"/>
      </p:ext>
    </p:extLst>
  </p:cSld>
  <p:clrMapOvr>
    <a:masterClrMapping/>
  </p:clrMapOvr>
</p:sld>
</file>

<file path=ppt/theme/theme1.xml><?xml version="1.0" encoding="utf-8"?>
<a:theme xmlns:a="http://schemas.openxmlformats.org/drawingml/2006/main" name="&lt;regio&gt;">
  <a:themeElements>
    <a:clrScheme name="REGIO GV BASIS">
      <a:dk1>
        <a:srgbClr val="052F42"/>
      </a:dk1>
      <a:lt1>
        <a:srgbClr val="FFFFFF"/>
      </a:lt1>
      <a:dk2>
        <a:srgbClr val="052F42"/>
      </a:dk2>
      <a:lt2>
        <a:srgbClr val="F2F2F2"/>
      </a:lt2>
      <a:accent1>
        <a:srgbClr val="0082C2"/>
      </a:accent1>
      <a:accent2>
        <a:srgbClr val="D1F0FF"/>
      </a:accent2>
      <a:accent3>
        <a:srgbClr val="FFFFFF"/>
      </a:accent3>
      <a:accent4>
        <a:srgbClr val="052F42"/>
      </a:accent4>
      <a:accent5>
        <a:srgbClr val="D1F0FF"/>
      </a:accent5>
      <a:accent6>
        <a:srgbClr val="0082C2"/>
      </a:accent6>
      <a:hlink>
        <a:srgbClr val="0082C2"/>
      </a:hlink>
      <a:folHlink>
        <a:srgbClr val="41C0FF"/>
      </a:folHlink>
    </a:clrScheme>
    <a:fontScheme name="Nieuwe huisstijl">
      <a:majorFont>
        <a:latin typeface="Roboto Slab"/>
        <a:ea typeface=""/>
        <a:cs typeface=""/>
      </a:majorFont>
      <a:minorFont>
        <a:latin typeface="Roboto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800" dirty="0" smtClean="0">
            <a:solidFill>
              <a:srgbClr val="052F42"/>
            </a:solidFill>
            <a:latin typeface="Roboto" panose="02000000000000000000" pitchFamily="2" charset="0"/>
          </a:defRPr>
        </a:defPPr>
      </a:lstStyle>
    </a:txDef>
  </a:objectDefaults>
  <a:extraClrSchemeLst>
    <a:extraClrScheme>
      <a:clrScheme name="gg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g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g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g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g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g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g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g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g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g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g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g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regio</Template>
  <TotalTime>1197</TotalTime>
  <Words>624</Words>
  <Application>Microsoft Macintosh PowerPoint</Application>
  <PresentationFormat>Diavoorstelling (16:9)</PresentationFormat>
  <Paragraphs>216</Paragraphs>
  <Slides>17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18" baseType="lpstr">
      <vt:lpstr>&lt;regio&gt;</vt:lpstr>
      <vt:lpstr>Transformatieplan 2019-2020</vt:lpstr>
      <vt:lpstr>Agenda</vt:lpstr>
      <vt:lpstr>Landelijke evaluatie Jeugdwet 2018</vt:lpstr>
      <vt:lpstr>Programma zorg voor de jeugd</vt:lpstr>
      <vt:lpstr>Onze analyse </vt:lpstr>
      <vt:lpstr>Wat speelt bij ons?</vt:lpstr>
      <vt:lpstr>Wat speelt bij ons? (2) randvoorwaardelijk</vt:lpstr>
      <vt:lpstr>Transformatieagenda 2019-2020 </vt:lpstr>
      <vt:lpstr>Meer inzet op gezinsgerichte ondersteuning</vt:lpstr>
      <vt:lpstr>Jeugdhulp in het onderwijs</vt:lpstr>
      <vt:lpstr>Kinderen groeien veilig op</vt:lpstr>
      <vt:lpstr>Bevorderen kennisontwikkeling en samenwerking </vt:lpstr>
      <vt:lpstr>Basis verder op orde brengen </vt:lpstr>
      <vt:lpstr>Vervolgstappen</vt:lpstr>
      <vt:lpstr>Bijlage</vt:lpstr>
      <vt:lpstr>Jeugdhulp zonder verblijf* </vt:lpstr>
      <vt:lpstr>Jeugdhulp met verblijf / pleegzorg</vt:lpstr>
    </vt:vector>
  </TitlesOfParts>
  <Company>Regio Gooi en Vechtstreek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Transformatieplan 2019-2021</dc:title>
  <dc:creator>Geurt van den Broek</dc:creator>
  <cp:lastModifiedBy>Leapp</cp:lastModifiedBy>
  <cp:revision>48</cp:revision>
  <dcterms:created xsi:type="dcterms:W3CDTF">2018-09-13T08:20:52Z</dcterms:created>
  <dcterms:modified xsi:type="dcterms:W3CDTF">2019-01-15T12:27:17Z</dcterms:modified>
</cp:coreProperties>
</file>