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0" r:id="rId2"/>
    <p:sldId id="309" r:id="rId3"/>
    <p:sldId id="319" r:id="rId4"/>
    <p:sldId id="311" r:id="rId5"/>
    <p:sldId id="334" r:id="rId6"/>
    <p:sldId id="326" r:id="rId7"/>
    <p:sldId id="330" r:id="rId8"/>
    <p:sldId id="324" r:id="rId9"/>
    <p:sldId id="323" r:id="rId10"/>
    <p:sldId id="315" r:id="rId11"/>
    <p:sldId id="316" r:id="rId12"/>
    <p:sldId id="321" r:id="rId13"/>
    <p:sldId id="332" r:id="rId14"/>
    <p:sldId id="333" r:id="rId15"/>
    <p:sldId id="335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CFC"/>
    <a:srgbClr val="FFFC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22" autoAdjust="0"/>
    <p:restoredTop sz="81175" autoAdjust="0"/>
  </p:normalViewPr>
  <p:slideViewPr>
    <p:cSldViewPr snapToGrid="0" snapToObjects="1">
      <p:cViewPr varScale="1">
        <p:scale>
          <a:sx n="90" d="100"/>
          <a:sy n="90" d="100"/>
        </p:scale>
        <p:origin x="115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57182A64-2D79-0D36-8A37-798EDC19BE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C28A166-1BF2-299B-C2D7-32A2DA75EF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84CA05-B826-4245-A677-40CAE921373F}" type="datetimeFigureOut">
              <a:rPr lang="nl-NL" smtClean="0"/>
              <a:t>6-5-2025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6F38813-D255-82F6-FE31-E0955F688C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3152890-5ECD-4339-FB3A-04D40C68E7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96FDA-4EC1-C045-A7D6-8D73B2C2F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88476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7A5C8-F58A-604B-B4DD-FC7A76BF55FB}" type="datetimeFigureOut">
              <a:rPr lang="nl-NL" smtClean="0"/>
              <a:t>6-5-2025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A8865-BCBA-AF45-9CE3-5B788B15C82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180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Doel van de bijeenkomst?</a:t>
            </a:r>
          </a:p>
          <a:p>
            <a:r>
              <a:rPr lang="nl-NL" dirty="0"/>
              <a:t>Op basis van opdracht van de gemeenteraad, heeft het college een procesvoorstel vastgesteld om te komen tot beleidskaders voor Toekomstbestendige dorpshuizen.  </a:t>
            </a:r>
          </a:p>
          <a:p>
            <a:r>
              <a:rPr lang="nl-NL" dirty="0"/>
              <a:t>U bent hierover geïnformeerd via een raadsinformatiebrief. </a:t>
            </a:r>
          </a:p>
          <a:p>
            <a:r>
              <a:rPr lang="nl-NL" dirty="0"/>
              <a:t>Gemeenteraad moet straks besluit nemen over beleidsnotitie Toekomstbestendige dorpshuizen . </a:t>
            </a:r>
          </a:p>
          <a:p>
            <a:r>
              <a:rPr lang="nl-NL" dirty="0"/>
              <a:t>Meerwaarde om nu stil te staan bij huidige situatie, behoeften + informeren over het proces.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A8865-BCBA-AF45-9CE3-5B788B15C82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910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85900" lvl="2" indent="-342900"/>
            <a:r>
              <a:rPr lang="nl-BE" sz="12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nl-BE" sz="1200" dirty="0" err="1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Synarchis</a:t>
            </a:r>
            <a:r>
              <a:rPr lang="nl-BE" sz="12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, 2015)</a:t>
            </a:r>
          </a:p>
          <a:p>
            <a:pPr marL="1485900" lvl="2" indent="-342900"/>
            <a:r>
              <a:rPr lang="nl-BE" sz="12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1. Creëer eerst duidelijkheid omtrent het maatschappelijk gebruik/de evt. bredere maatschappelijke opgave van de dorpshuizen voor je invulling geeft aan de beheersvorm </a:t>
            </a:r>
          </a:p>
          <a:p>
            <a:pPr marL="1485900" lvl="2" indent="-342900"/>
            <a:r>
              <a:rPr lang="nl-BE" sz="12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2. Ontwerp duidelijke (</a:t>
            </a:r>
            <a:r>
              <a:rPr lang="nl-BE" sz="1200" dirty="0" err="1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beleids</a:t>
            </a:r>
            <a:r>
              <a:rPr lang="nl-BE" sz="12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)kaders voor het maatschappelijk gebruik van de dorpshuizen</a:t>
            </a:r>
            <a:endParaRPr lang="nl-NL" sz="12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A8865-BCBA-AF45-9CE3-5B788B15C820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9690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sz="1800" dirty="0"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Zien we terug in:</a:t>
            </a:r>
          </a:p>
          <a:p>
            <a:pPr marL="285750" indent="-285750">
              <a:buFontTx/>
              <a:buChar char="-"/>
            </a:pPr>
            <a:r>
              <a:rPr lang="nl-BE" sz="1800" dirty="0"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meer ouderen/senioren, toename eenzaamheid, mantelzorgers, flexibele activiteiten op maat, afname verenigingsleven, integratie/kloof tussen doelgroepen, toenemende druk op vrijwilligers </a:t>
            </a:r>
          </a:p>
          <a:p>
            <a:pPr marL="285750" indent="-285750">
              <a:buFontTx/>
              <a:buChar char="-"/>
            </a:pPr>
            <a:r>
              <a:rPr lang="nl-NL" sz="1400" dirty="0">
                <a:latin typeface="Degular Light" panose="04040306060303040305" pitchFamily="82" charset="0"/>
              </a:rPr>
              <a:t>Druk op zorg &amp; financiën; meer nadruk op preventie en positieve gezondheid</a:t>
            </a:r>
          </a:p>
          <a:p>
            <a:pPr marL="285750" indent="-285750">
              <a:buFontTx/>
              <a:buChar char="-"/>
            </a:pPr>
            <a:r>
              <a:rPr lang="nl-NL" sz="1400" dirty="0">
                <a:latin typeface="Degular Light" panose="04040306060303040305" pitchFamily="82" charset="0"/>
              </a:rPr>
              <a:t>Meer inzet op algemene voorzieningen i.p.v. specialistische voorzieningen</a:t>
            </a:r>
            <a:endParaRPr lang="nl-BE" sz="1400" dirty="0"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A8865-BCBA-AF45-9CE3-5B788B15C820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9172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A8865-BCBA-AF45-9CE3-5B788B15C820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7015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7C2DD6-811B-46E1-9E76-48B3DABAE8E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8654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7C2DD6-811B-46E1-9E76-48B3DABAE8E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5346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7C2DD6-811B-46E1-9E76-48B3DABAE8E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3547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logo op kle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E2B9FFA-62D3-DC42-7E7C-7A95AC5FF4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6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FD4EFD82-43E8-3692-EB27-E5D7F8849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9D0BD5E6-6467-CEFD-ECE3-3F8D892DBC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27267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41DC1557-2557-7807-9910-4ED3289AE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9E4B55D8-212A-6DE1-ACF6-4FC4AF20CC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32974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43F9B82-743F-364C-8202-DE5852C17C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D2891A75-E0C6-FB4A-A423-F2EBD637A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898638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51B3A2FD-23FB-5642-DA86-E1B9C70C3A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3D005DD-0528-F09B-1222-53680B129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58583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0E53A885-210A-F738-D400-D79851733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B525A1C-C7DD-5ABA-D1B7-D19144F27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6702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D60416EB-50A0-FBB2-614D-8AA98F0D94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0B69491-A594-614D-1775-F50402FB1B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16357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7C13871F-4BE5-8754-4C3D-E849929775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963F3EA-51F5-859C-9325-CE056F46C7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39921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797706A8-A72A-553C-5A5B-2F12291629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D50EB26-EFD2-9BE7-8B10-83325B0F2A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07958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1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E3E9840E-1390-A02A-D588-7B595366BC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859E62C-2BAC-4CA4-CBC5-A086814D99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57826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1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C5BE944D-A218-2618-EE0C-0BF4F1457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52C0E05-981A-837F-CD21-BD89C4A472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81142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logo op z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AA14336-67E8-F465-3F79-6D74805C29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98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1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63B5D7E8-C07C-AE83-5521-150A20A584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F23B06A-C78B-660E-636D-0B12DC984F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5538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1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68053661-AC48-757C-FE37-28774F2354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9F1708-643F-5C7A-4A74-497A00D6E61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24206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F0199069-BA7B-F63D-BA2B-113F4BA0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41363282-CA8E-15D1-9D32-085984EE57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1860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07AB773C-E7AC-0E76-EBA3-8DFC39DCE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3C2DB537-1001-0657-9372-9A63D5067B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34376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F86AF006-D2E7-3DB9-1C63-7D1D00AC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486B9555-E081-1146-39DA-8218511CDA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995150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A178E55D-22C3-0AB1-AA79-D3C2BC71E7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5229CDFD-3EB0-9F5B-8768-E7E785A0BC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920078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87C5FD53-A87A-AAD9-75E4-62DF61400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4CE81EB-ACA3-2357-AA9E-41F568DBCB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59176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6A2BD88E-BD04-7319-CD3B-F01CE58BF7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112D25D-F16C-42E5-273C-579A068480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53997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D31E5EF8-5B4A-EA18-CED2-49C78C56BC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6FE1549-A44C-E5B0-979B-A45DB947A4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652326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29AB1ADB-2A54-55A7-CED6-41B6F8F5C7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23D33D6-BA79-B82E-3F2E-B4B2626774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99048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logo op boomga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2FF7435-E528-296B-2237-D73DE04C89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40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3C44CAA0-6D01-F3F6-3B70-8B38045912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71A6C7-A896-4254-C8BB-2624D5B0DE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32040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1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5F7CFDB6-FB8E-21FE-6E54-CF8B3B1F4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0F57BB4-3424-B780-5948-FA8DDA8E29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31003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1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89DEC6CB-F03A-00A7-1C26-2A4D47DA06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F738159-20B2-9994-7726-0741F17899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609206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1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55691047-6854-A7E1-8AB1-D2A5659F70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09AC9CA-861F-31E6-E92D-0E2289881F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18360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blauw_1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EAC63F02-D870-F935-C4F5-5C00379A73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538127C-F0D6-B51A-B1F5-7F0999AB6C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47844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ED9AB89E-DD92-D9A3-B78A-D499980B8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8B22D4BB-188B-3F3D-D3DB-BF2EBAC61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526608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075D90AA-1A42-F9CD-CC4A-0D32E35F5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9D127E4D-7A10-CEBF-18AC-2E35EBC995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824697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C4944018-6F0E-1BF6-FAF5-0B6CC3E81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30F5EDFB-D933-CEA0-CF16-2D3DB2ABED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8127098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E49EDD2D-2B44-8A30-4B15-87C6C18260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C2A5A81-D931-1975-F0D4-332C58569A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86798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77D177DF-C58B-CA30-FCFD-1E54DC4C49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6BB7A61-5837-7972-A778-1999114BB3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577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logo op z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6A7B52B2-B206-94F5-3F8A-60A78553F3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652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9897A2B7-2605-0086-BEA2-4A7083A0FE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C4BD5F0-7DD5-BB73-D584-8A592E99B8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626141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A8A4216A-FEF9-75C7-8479-6FBBC8121E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1091C0D-E0C0-DAFA-8CBC-94BA0F67C7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80056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96DDCD5D-44EA-8947-7A6B-0F13CA470E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11D3FD5-C566-8EBC-B49D-A58E64AFB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704814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CAEB1C26-5136-EEC6-FA8A-40D5F01CCD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92EA4A-E594-5E82-5F9B-1385ED31EC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20341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1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129AC7B1-2455-ADD3-D954-D61522F47C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3662FC7-AD74-743C-ED57-68F4696B34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1024411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1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44FDC111-343D-66EB-419F-D85DEDEEB9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DA22581-38A8-B224-2347-896479DB2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8159496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1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DFE6FF1C-89F2-B40F-5F1A-AFC75BF24B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F1BCDD4-C883-2B32-7D4F-99385186AB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006971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roze_1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F376379B-117A-F48D-7F04-B2018FBC35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675" y="3807232"/>
            <a:ext cx="5086105" cy="929868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6A618C-70C6-71D8-E598-8AACC3D0CC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2430" y="2415677"/>
            <a:ext cx="5086105" cy="115302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8068733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te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112A2-57FC-AF45-AB0C-D73A28B53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2321897"/>
            <a:ext cx="1063916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CB4BA0AC-00E8-DA4B-A852-46B4FCE68F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4241528"/>
            <a:ext cx="10639163" cy="741973"/>
          </a:xfrm>
          <a:prstGeom prst="rect">
            <a:avLst/>
          </a:prstGeom>
        </p:spPr>
        <p:txBody>
          <a:bodyPr anchor="t"/>
          <a:lstStyle>
            <a:lvl1pPr>
              <a:lnSpc>
                <a:spcPct val="80000"/>
              </a:lnSpc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0EB7CE2-3A67-D94D-B625-2534ACD919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9076" y="5109967"/>
            <a:ext cx="10638789" cy="357579"/>
          </a:xfrm>
          <a:prstGeom prst="rect">
            <a:avLst/>
          </a:prstGeom>
        </p:spPr>
        <p:txBody>
          <a:bodyPr anchor="t"/>
          <a:lstStyle>
            <a:lvl1pPr>
              <a:lnSpc>
                <a:spcPct val="80000"/>
              </a:lnSpc>
              <a:defRPr sz="2000" b="1" i="0"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57450ABB-A503-B74F-85D0-6984223E2C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9450" y="5477612"/>
            <a:ext cx="10638788" cy="357579"/>
          </a:xfrm>
          <a:prstGeom prst="rect">
            <a:avLst/>
          </a:prstGeom>
        </p:spPr>
        <p:txBody>
          <a:bodyPr anchor="t"/>
          <a:lstStyle>
            <a:lvl1pPr>
              <a:lnSpc>
                <a:spcPct val="80000"/>
              </a:lnSpc>
              <a:defRPr sz="2000" b="0" i="0">
                <a:latin typeface="Degular Light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24391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2 kolomm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41BFF-FB19-A746-A763-42E8ECF9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F4891C3-64EA-284D-B645-883DC75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projectnaam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35725" y="2255838"/>
            <a:ext cx="4984115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</a:lstStyle>
          <a:p>
            <a:r>
              <a:rPr lang="nl-NL" b="1" i="0" dirty="0">
                <a:latin typeface="Degular" pitchFamily="82" charset="77"/>
              </a:rPr>
              <a:t>Klikken om tekst toe te voegen.</a:t>
            </a:r>
          </a:p>
          <a:p>
            <a:r>
              <a:rPr lang="nl-NL" b="0" i="0" dirty="0">
                <a:latin typeface="Degular Light" pitchFamily="82" charset="77"/>
              </a:rPr>
              <a:t>Klikken om tekst toe te voegen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E8831B0D-F6E0-044F-8B5A-C907137C0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onderwerp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DF31662D-E120-9C48-859C-7E3608D78B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00 - 2024</a:t>
            </a:r>
          </a:p>
        </p:txBody>
      </p:sp>
      <p:sp>
        <p:nvSpPr>
          <p:cNvPr id="6" name="Tijdelijke aanduiding voor tekst 11">
            <a:extLst>
              <a:ext uri="{FF2B5EF4-FFF2-40B4-BE49-F238E27FC236}">
                <a16:creationId xmlns:a16="http://schemas.microsoft.com/office/drawing/2014/main" id="{783195E3-E94D-16CF-CA38-75D12FC7AE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0421" y="2255838"/>
            <a:ext cx="4984115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</a:lstStyle>
          <a:p>
            <a:r>
              <a:rPr lang="nl-NL" b="1" i="0" dirty="0">
                <a:latin typeface="Degular" pitchFamily="82" charset="77"/>
              </a:rPr>
              <a:t>Klikken om tekst toe te voegen.</a:t>
            </a:r>
          </a:p>
          <a:p>
            <a:r>
              <a:rPr lang="nl-NL" b="0" i="0" dirty="0">
                <a:latin typeface="Degular Light" pitchFamily="82" charset="77"/>
              </a:rPr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50536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met logo op bloe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56A9283-8C25-E8BF-E543-002144D5F8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512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kolom tekst + opsomm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41BFF-FB19-A746-A763-42E8ECF9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DACDC0-BEDF-874E-AFDC-08638A8B4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2160" y="2255520"/>
            <a:ext cx="5074920" cy="283464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F4891C3-64EA-284D-B645-883DC75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De naam van het project en </a:t>
            </a:r>
            <a:r>
              <a:rPr lang="nl-NL" dirty="0" err="1"/>
              <a:t>evt</a:t>
            </a:r>
            <a:r>
              <a:rPr lang="nl-NL" dirty="0"/>
              <a:t> extra informatie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35725" y="2255838"/>
            <a:ext cx="4984115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tx1"/>
              </a:buClr>
              <a:buFont typeface="Wingdings" pitchFamily="2" charset="2"/>
              <a:buChar char="§"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9B55FB6C-991A-6F4A-ACB8-9E952D8EFB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Informatie over het onderwerp van het project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E00D82CB-FCDF-5047-8404-AB316CE79C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00 - 2023</a:t>
            </a:r>
          </a:p>
        </p:txBody>
      </p:sp>
    </p:spTree>
    <p:extLst>
      <p:ext uri="{BB962C8B-B14F-4D97-AF65-F5344CB8AC3E}">
        <p14:creationId xmlns:p14="http://schemas.microsoft.com/office/powerpoint/2010/main" val="37622946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1 kolom opsomm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41BFF-FB19-A746-A763-42E8ECF9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F4891C3-64EA-284D-B645-883DC75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De naam van het project en </a:t>
            </a:r>
            <a:r>
              <a:rPr lang="nl-NL" dirty="0" err="1"/>
              <a:t>evt</a:t>
            </a:r>
            <a:r>
              <a:rPr lang="nl-NL" dirty="0"/>
              <a:t> extra informatie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1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tx1"/>
              </a:buClr>
              <a:buFont typeface="Wingdings" pitchFamily="2" charset="2"/>
              <a:buChar char="§"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48AB8292-248E-074B-B54C-4C6F5274AE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Informatie over het onderwerp van het project</a:t>
            </a:r>
          </a:p>
        </p:txBody>
      </p:sp>
      <p:sp>
        <p:nvSpPr>
          <p:cNvPr id="10" name="Tijdelijke aanduiding voor tekst 12">
            <a:extLst>
              <a:ext uri="{FF2B5EF4-FFF2-40B4-BE49-F238E27FC236}">
                <a16:creationId xmlns:a16="http://schemas.microsoft.com/office/drawing/2014/main" id="{003842BD-975C-9C42-B75B-A3A4F859D5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00 - 2023</a:t>
            </a:r>
          </a:p>
        </p:txBody>
      </p:sp>
    </p:spTree>
    <p:extLst>
      <p:ext uri="{BB962C8B-B14F-4D97-AF65-F5344CB8AC3E}">
        <p14:creationId xmlns:p14="http://schemas.microsoft.com/office/powerpoint/2010/main" val="40019843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1 kolom + 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41BFF-FB19-A746-A763-42E8ECF9E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0" y="694210"/>
            <a:ext cx="507492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3B53DC87-7DCB-D049-AA48-DD08ECD05D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694210"/>
            <a:ext cx="5313363" cy="53181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tekst 11">
            <a:extLst>
              <a:ext uri="{FF2B5EF4-FFF2-40B4-BE49-F238E27FC236}">
                <a16:creationId xmlns:a16="http://schemas.microsoft.com/office/drawing/2014/main" id="{49FC5E8A-F3DD-0F81-B79D-48A47B0C11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0720" y="1869440"/>
            <a:ext cx="5074920" cy="414289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451358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1 kolom + afbeelding + inf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F4891C3-64EA-284D-B645-883DC75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Projectnaam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2677F22-9A61-4140-95C4-930B307C7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0" y="694210"/>
            <a:ext cx="507492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BC85A5AD-C14B-C440-AA2C-9CCE9DEE4A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772160"/>
            <a:ext cx="5324475" cy="4642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buFontTx/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0E1DFC41-60F9-4D47-A1B7-2B729662A1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onderwerp</a:t>
            </a:r>
          </a:p>
        </p:txBody>
      </p:sp>
      <p:sp>
        <p:nvSpPr>
          <p:cNvPr id="12" name="Tijdelijke aanduiding voor tekst 12">
            <a:extLst>
              <a:ext uri="{FF2B5EF4-FFF2-40B4-BE49-F238E27FC236}">
                <a16:creationId xmlns:a16="http://schemas.microsoft.com/office/drawing/2014/main" id="{0852BB17-6D3B-CC4C-A15C-DB09A83660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00 - 2024</a:t>
            </a:r>
          </a:p>
        </p:txBody>
      </p:sp>
      <p:sp>
        <p:nvSpPr>
          <p:cNvPr id="3" name="Tijdelijke aanduiding voor tekst 11">
            <a:extLst>
              <a:ext uri="{FF2B5EF4-FFF2-40B4-BE49-F238E27FC236}">
                <a16:creationId xmlns:a16="http://schemas.microsoft.com/office/drawing/2014/main" id="{C4529C8E-ED3A-2670-4643-A099E56493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0720" y="1869440"/>
            <a:ext cx="5074920" cy="354552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664180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 afbeelding + opsomm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18480" y="1834197"/>
            <a:ext cx="5801361" cy="40281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900" indent="-342900">
              <a:lnSpc>
                <a:spcPct val="110000"/>
              </a:lnSpc>
              <a:buClr>
                <a:schemeClr val="tx1"/>
              </a:buClr>
              <a:buFont typeface="Wingdings" pitchFamily="2" charset="2"/>
              <a:buChar char="§"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AAA4009-208A-F940-898D-81FDFB9E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8480" y="694210"/>
            <a:ext cx="580136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B28AF179-22A6-AB46-BD44-4FC6B88770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0638" y="0"/>
            <a:ext cx="5029201" cy="6867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26652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afbeelding + teks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18480" y="1834197"/>
            <a:ext cx="5801361" cy="40281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  <a:defRPr sz="2200" b="0" i="0">
                <a:latin typeface="Degular Light" pitchFamily="82" charset="77"/>
              </a:defRPr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AAA4009-208A-F940-898D-81FDFB9E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8480" y="694210"/>
            <a:ext cx="580136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B28AF179-22A6-AB46-BD44-4FC6B88770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0638" y="0"/>
            <a:ext cx="5029201" cy="6867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2264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dia_afbeelding + tekst + inf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18480" y="1834197"/>
            <a:ext cx="5801361" cy="40281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  <a:defRPr sz="2200" b="1" i="0">
                <a:latin typeface="Degular" pitchFamily="82" charset="77"/>
              </a:defRPr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AAA4009-208A-F940-898D-81FDFB9E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8479" y="694210"/>
            <a:ext cx="5801361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B28AF179-22A6-AB46-BD44-4FC6B88770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0638" y="1"/>
            <a:ext cx="5029201" cy="54254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datum 4">
            <a:extLst>
              <a:ext uri="{FF2B5EF4-FFF2-40B4-BE49-F238E27FC236}">
                <a16:creationId xmlns:a16="http://schemas.microsoft.com/office/drawing/2014/main" id="{B474E599-68BF-3440-A51D-75B3C42D85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project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07475ED8-EC3A-4E4F-B88E-8857EB7027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onderwerp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31D3A648-3B01-B84D-B417-1AA82328EF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00 - 2024</a:t>
            </a:r>
          </a:p>
        </p:txBody>
      </p:sp>
    </p:spTree>
    <p:extLst>
      <p:ext uri="{BB962C8B-B14F-4D97-AF65-F5344CB8AC3E}">
        <p14:creationId xmlns:p14="http://schemas.microsoft.com/office/powerpoint/2010/main" val="17604729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beeld + ond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11">
            <a:extLst>
              <a:ext uri="{FF2B5EF4-FFF2-40B4-BE49-F238E27FC236}">
                <a16:creationId xmlns:a16="http://schemas.microsoft.com/office/drawing/2014/main" id="{9AE1D66C-FD57-3044-A53B-F012A2B42A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2906" y="4987463"/>
            <a:ext cx="10741307" cy="13255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74073561-AA52-B842-9888-268771E446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588" y="752475"/>
            <a:ext cx="10660062" cy="3795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36755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2 beelden + ond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11">
            <a:extLst>
              <a:ext uri="{FF2B5EF4-FFF2-40B4-BE49-F238E27FC236}">
                <a16:creationId xmlns:a16="http://schemas.microsoft.com/office/drawing/2014/main" id="{9AE1D66C-FD57-3044-A53B-F012A2B42A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2906" y="4987463"/>
            <a:ext cx="10741307" cy="13255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74073561-AA52-B842-9888-268771E446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588" y="752475"/>
            <a:ext cx="4931156" cy="3795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afbeelding 7">
            <a:extLst>
              <a:ext uri="{FF2B5EF4-FFF2-40B4-BE49-F238E27FC236}">
                <a16:creationId xmlns:a16="http://schemas.microsoft.com/office/drawing/2014/main" id="{F36E11D8-AC0A-1B46-8859-214E7A9D20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93057" y="752474"/>
            <a:ext cx="4931156" cy="3795713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311354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beeld + inf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74073561-AA52-B842-9888-268771E446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588" y="752475"/>
            <a:ext cx="10660062" cy="46529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datum 4">
            <a:extLst>
              <a:ext uri="{FF2B5EF4-FFF2-40B4-BE49-F238E27FC236}">
                <a16:creationId xmlns:a16="http://schemas.microsoft.com/office/drawing/2014/main" id="{86245A28-02DF-F44E-BCE4-8D3124A653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project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9DDC2CA2-77DC-A545-A2A2-73F83E2AC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onderwerp</a:t>
            </a:r>
          </a:p>
        </p:txBody>
      </p:sp>
      <p:sp>
        <p:nvSpPr>
          <p:cNvPr id="9" name="Tijdelijke aanduiding voor tekst 12">
            <a:extLst>
              <a:ext uri="{FF2B5EF4-FFF2-40B4-BE49-F238E27FC236}">
                <a16:creationId xmlns:a16="http://schemas.microsoft.com/office/drawing/2014/main" id="{B38271F3-A228-9E4B-9184-9826AE92F7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00 - 2024</a:t>
            </a:r>
          </a:p>
        </p:txBody>
      </p:sp>
    </p:spTree>
    <p:extLst>
      <p:ext uri="{BB962C8B-B14F-4D97-AF65-F5344CB8AC3E}">
        <p14:creationId xmlns:p14="http://schemas.microsoft.com/office/powerpoint/2010/main" val="1394871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klei/zand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112A2-57FC-AF45-AB0C-D73A28B53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5E5B54E-5548-A649-9915-0BC23FE7E6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52331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2 beelden + inf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4">
            <a:extLst>
              <a:ext uri="{FF2B5EF4-FFF2-40B4-BE49-F238E27FC236}">
                <a16:creationId xmlns:a16="http://schemas.microsoft.com/office/drawing/2014/main" id="{86245A28-02DF-F44E-BCE4-8D3124A653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project</a:t>
            </a:r>
          </a:p>
        </p:txBody>
      </p:sp>
      <p:sp>
        <p:nvSpPr>
          <p:cNvPr id="6" name="Tijdelijke aanduiding voor afbeelding 7">
            <a:extLst>
              <a:ext uri="{FF2B5EF4-FFF2-40B4-BE49-F238E27FC236}">
                <a16:creationId xmlns:a16="http://schemas.microsoft.com/office/drawing/2014/main" id="{B5E62727-09AA-A643-B3B5-C063BF59D1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3588" y="752475"/>
            <a:ext cx="4931156" cy="46529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9" name="Tijdelijke aanduiding voor afbeelding 7">
            <a:extLst>
              <a:ext uri="{FF2B5EF4-FFF2-40B4-BE49-F238E27FC236}">
                <a16:creationId xmlns:a16="http://schemas.microsoft.com/office/drawing/2014/main" id="{65B610BA-57AC-9744-BB75-C9DC9EE4D8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93057" y="752474"/>
            <a:ext cx="4931156" cy="4652902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72EDE97B-1711-2B42-8060-3F530DFACA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onderwerp</a:t>
            </a:r>
          </a:p>
        </p:txBody>
      </p:sp>
      <p:sp>
        <p:nvSpPr>
          <p:cNvPr id="10" name="Tijdelijke aanduiding voor tekst 12">
            <a:extLst>
              <a:ext uri="{FF2B5EF4-FFF2-40B4-BE49-F238E27FC236}">
                <a16:creationId xmlns:a16="http://schemas.microsoft.com/office/drawing/2014/main" id="{5018D14B-31CC-2F4E-8F67-3F2461F9A6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00 - 2024</a:t>
            </a:r>
          </a:p>
        </p:txBody>
      </p:sp>
    </p:spTree>
    <p:extLst>
      <p:ext uri="{BB962C8B-B14F-4D97-AF65-F5344CB8AC3E}">
        <p14:creationId xmlns:p14="http://schemas.microsoft.com/office/powerpoint/2010/main" val="16040397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04950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521574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747512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323231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986151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9522345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236227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926175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10492A8-A954-584F-9A8A-9BE864A2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09B5F8A9-93A7-7F4D-BDE5-98D8304B93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81639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klei/zand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202F8B6A-6C83-9B8C-F449-340030382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0229914A-FD58-7A01-4051-778F206224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5797647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groot tekstvak_1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80744D-7348-B74D-844D-BD184FA20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11">
            <a:extLst>
              <a:ext uri="{FF2B5EF4-FFF2-40B4-BE49-F238E27FC236}">
                <a16:creationId xmlns:a16="http://schemas.microsoft.com/office/drawing/2014/main" id="{3C0EAE7D-29EB-8745-913A-DF507D832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1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1691005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317F304-FC07-184C-9876-FF8C46036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32D2171A-BBFB-6242-8B5D-961006FC6B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31253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4DABF0FA-DCDC-2844-BFF5-2657D5E08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7" name="Tijdelijke aanduiding voor tekst 11">
            <a:extLst>
              <a:ext uri="{FF2B5EF4-FFF2-40B4-BE49-F238E27FC236}">
                <a16:creationId xmlns:a16="http://schemas.microsoft.com/office/drawing/2014/main" id="{AF2BE5FD-BEBD-364C-9E81-CC26E9F0DC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734614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E8D783D-7D73-6340-8650-862D82AC3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FDE03C0D-5902-BB4B-801A-8FE438F123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312578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0E64571-649B-854B-8142-20EEFA287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59570D1A-12E2-2949-B47D-A3FE9A602E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747332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FA693F4E-6174-ED4C-A4E2-2019E7E426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26B23AF-D4EA-486B-51E3-3AA24FF09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711658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8B7913A2-5B57-7E49-A554-CE886A19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268FC9D4-5764-684B-95D2-5F2E47BAF9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499565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675E15E3-D847-9D46-A698-A0E54A78E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CE84F3C8-5B89-4A4F-8D57-63FC64A8A1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9303384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B83249C-7250-3145-900D-6E5D754CE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C44C2D08-67FD-E54A-95B0-71EC3099A8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228211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92BFBF8-1A1A-2443-9719-1BF232192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2470" y="681037"/>
            <a:ext cx="4738453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11">
            <a:extLst>
              <a:ext uri="{FF2B5EF4-FFF2-40B4-BE49-F238E27FC236}">
                <a16:creationId xmlns:a16="http://schemas.microsoft.com/office/drawing/2014/main" id="{8A455DD7-92E0-1546-8204-7F9B040C47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2470" y="2255838"/>
            <a:ext cx="4738454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8970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klei/zand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F2987CFE-4E1B-9470-D4F3-A3CED8482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5E3D5E5D-433E-C537-360D-6430B676DF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314726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 tekstvak 1 kolom_10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80744D-7348-B74D-844D-BD184FA20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681037"/>
            <a:ext cx="4984115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11">
            <a:extLst>
              <a:ext uri="{FF2B5EF4-FFF2-40B4-BE49-F238E27FC236}">
                <a16:creationId xmlns:a16="http://schemas.microsoft.com/office/drawing/2014/main" id="{3C0EAE7D-29EB-8745-913A-DF507D8323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4984115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nl-NL" b="0" i="0">
                <a:latin typeface="Degular Light" pitchFamily="82" charset="77"/>
              </a:rPr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8578041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gro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id="{67E1CE78-EF4A-054F-922B-774839B347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11350" y="1660302"/>
            <a:ext cx="3397250" cy="3959225"/>
          </a:xfrm>
          <a:prstGeom prst="rect">
            <a:avLst/>
          </a:prstGeom>
        </p:spPr>
        <p:txBody>
          <a:bodyPr/>
          <a:lstStyle>
            <a:lvl1pPr>
              <a:lnSpc>
                <a:spcPct val="93000"/>
              </a:lnSpc>
              <a:defRPr sz="3750"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2621391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blau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EF8BD2B-29DF-C54F-8D25-DA698D2E2D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11350" y="1660302"/>
            <a:ext cx="3397250" cy="3959225"/>
          </a:xfrm>
          <a:prstGeom prst="rect">
            <a:avLst/>
          </a:prstGeom>
        </p:spPr>
        <p:txBody>
          <a:bodyPr/>
          <a:lstStyle>
            <a:lvl1pPr>
              <a:lnSpc>
                <a:spcPct val="93000"/>
              </a:lnSpc>
              <a:defRPr sz="3750"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291281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roz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863B8B5-A85A-0B45-8772-D301D117EF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11350" y="1660302"/>
            <a:ext cx="3397250" cy="3959225"/>
          </a:xfrm>
          <a:prstGeom prst="rect">
            <a:avLst/>
          </a:prstGeom>
        </p:spPr>
        <p:txBody>
          <a:bodyPr/>
          <a:lstStyle>
            <a:lvl1pPr>
              <a:lnSpc>
                <a:spcPct val="93000"/>
              </a:lnSpc>
              <a:defRPr sz="3750"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095918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8D609B2-E494-704D-ADA7-EC0BFCDC02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65077" y="2077745"/>
            <a:ext cx="7483616" cy="3959225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6000" b="1" i="0">
                <a:solidFill>
                  <a:schemeClr val="bg1"/>
                </a:solidFill>
                <a:latin typeface="Degular" pitchFamily="82" charset="77"/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889530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ende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48087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fsluitende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66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fsluitende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0451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fsluitende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83165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fsluitende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79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_groen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74F8DC14-E651-3AD5-AF66-DB6705F6D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77" y="3464897"/>
            <a:ext cx="7174603" cy="1538903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45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DB90B79A-CBDD-F504-8ECF-A114A0E16A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9076" y="5357169"/>
            <a:ext cx="7174603" cy="865831"/>
          </a:xfrm>
          <a:prstGeom prst="rect">
            <a:avLst/>
          </a:prstGeom>
        </p:spPr>
        <p:txBody>
          <a:bodyPr anchor="t"/>
          <a:lstStyle>
            <a:lvl1pPr>
              <a:lnSpc>
                <a:spcPct val="90000"/>
              </a:lnSpc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11508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ende dia + partnerlogo'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2">
            <a:extLst>
              <a:ext uri="{FF2B5EF4-FFF2-40B4-BE49-F238E27FC236}">
                <a16:creationId xmlns:a16="http://schemas.microsoft.com/office/drawing/2014/main" id="{A1CD20AD-33C5-F753-C0B4-F87D12EE1D2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01329" y="3967063"/>
            <a:ext cx="1621459" cy="689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9" name="Tijdelijke aanduiding voor afbeelding 2">
            <a:extLst>
              <a:ext uri="{FF2B5EF4-FFF2-40B4-BE49-F238E27FC236}">
                <a16:creationId xmlns:a16="http://schemas.microsoft.com/office/drawing/2014/main" id="{01C0ABA8-0E7D-0B7B-D166-8ACA0EE7E2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5270" y="3967062"/>
            <a:ext cx="1621459" cy="6895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10" name="Tijdelijke aanduiding voor afbeelding 2">
            <a:extLst>
              <a:ext uri="{FF2B5EF4-FFF2-40B4-BE49-F238E27FC236}">
                <a16:creationId xmlns:a16="http://schemas.microsoft.com/office/drawing/2014/main" id="{F7D9EB11-8801-0439-97F3-676BB774E90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4085" y="3967063"/>
            <a:ext cx="1621459" cy="6895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11" name="Tijdelijke aanduiding voor afbeelding 2">
            <a:extLst>
              <a:ext uri="{FF2B5EF4-FFF2-40B4-BE49-F238E27FC236}">
                <a16:creationId xmlns:a16="http://schemas.microsoft.com/office/drawing/2014/main" id="{CC63504A-D963-DACA-22A2-DF054772F4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01329" y="4977715"/>
            <a:ext cx="1621459" cy="689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0FADCE05-A842-C2DF-1A63-9A331AAB707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85270" y="4977714"/>
            <a:ext cx="1621459" cy="6895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13" name="Tijdelijke aanduiding voor afbeelding 2">
            <a:extLst>
              <a:ext uri="{FF2B5EF4-FFF2-40B4-BE49-F238E27FC236}">
                <a16:creationId xmlns:a16="http://schemas.microsoft.com/office/drawing/2014/main" id="{32A85FA1-D8D9-84F6-D8A1-75398141A8C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64085" y="4977714"/>
            <a:ext cx="1621459" cy="689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</p:spTree>
    <p:extLst>
      <p:ext uri="{BB962C8B-B14F-4D97-AF65-F5344CB8AC3E}">
        <p14:creationId xmlns:p14="http://schemas.microsoft.com/office/powerpoint/2010/main" val="20427636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ende dia + partnerlogo's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9F79C39-ED88-C74E-9752-DE9A302104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01329" y="3967063"/>
            <a:ext cx="1621459" cy="689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4" name="Tijdelijke aanduiding voor afbeelding 2">
            <a:extLst>
              <a:ext uri="{FF2B5EF4-FFF2-40B4-BE49-F238E27FC236}">
                <a16:creationId xmlns:a16="http://schemas.microsoft.com/office/drawing/2014/main" id="{462BAA65-8A14-1942-910A-02A17393517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5270" y="3967062"/>
            <a:ext cx="1621459" cy="6895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5" name="Tijdelijke aanduiding voor afbeelding 2">
            <a:extLst>
              <a:ext uri="{FF2B5EF4-FFF2-40B4-BE49-F238E27FC236}">
                <a16:creationId xmlns:a16="http://schemas.microsoft.com/office/drawing/2014/main" id="{0494348B-B0CF-A44A-824E-7688926CDA6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664085" y="3967063"/>
            <a:ext cx="1621459" cy="6895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6" name="Tijdelijke aanduiding voor afbeelding 2">
            <a:extLst>
              <a:ext uri="{FF2B5EF4-FFF2-40B4-BE49-F238E27FC236}">
                <a16:creationId xmlns:a16="http://schemas.microsoft.com/office/drawing/2014/main" id="{B489089C-34D8-A54D-9E9E-01F69ED21D1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01329" y="4977715"/>
            <a:ext cx="1621459" cy="689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7" name="Tijdelijke aanduiding voor afbeelding 2">
            <a:extLst>
              <a:ext uri="{FF2B5EF4-FFF2-40B4-BE49-F238E27FC236}">
                <a16:creationId xmlns:a16="http://schemas.microsoft.com/office/drawing/2014/main" id="{5ED3C9B6-694E-D043-A2A1-4FE05E0481F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85270" y="4977714"/>
            <a:ext cx="1621459" cy="6895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  <p:sp>
        <p:nvSpPr>
          <p:cNvPr id="8" name="Tijdelijke aanduiding voor afbeelding 2">
            <a:extLst>
              <a:ext uri="{FF2B5EF4-FFF2-40B4-BE49-F238E27FC236}">
                <a16:creationId xmlns:a16="http://schemas.microsoft.com/office/drawing/2014/main" id="{D3D02163-379C-1A48-86F6-3061C108230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64085" y="4977714"/>
            <a:ext cx="1621459" cy="6895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Hier kan een logo geplaatst worden</a:t>
            </a:r>
          </a:p>
        </p:txBody>
      </p:sp>
    </p:spTree>
    <p:extLst>
      <p:ext uri="{BB962C8B-B14F-4D97-AF65-F5344CB8AC3E}">
        <p14:creationId xmlns:p14="http://schemas.microsoft.com/office/powerpoint/2010/main" val="11967717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ekst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41BFF-FB19-A746-A763-42E8ECF9E9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3300"/>
            </a:lvl1pPr>
          </a:lstStyle>
          <a:p>
            <a:r>
              <a:rPr lang="nl-NL" dirty="0"/>
              <a:t>Hier komt een titel te staan, </a:t>
            </a:r>
            <a:br>
              <a:rPr lang="nl-NL" dirty="0"/>
            </a:br>
            <a:r>
              <a:rPr lang="nl-NL" dirty="0"/>
              <a:t>misschien 2 regels.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F4891C3-64EA-284D-B645-883DC750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26160" y="6223636"/>
            <a:ext cx="4114800" cy="365125"/>
          </a:xfrm>
          <a:prstGeom prst="rect">
            <a:avLst/>
          </a:prstGeom>
        </p:spPr>
        <p:txBody>
          <a:bodyPr anchor="t"/>
          <a:lstStyle>
            <a:lvl1pPr>
              <a:defRPr sz="1250" b="0" i="0">
                <a:solidFill>
                  <a:schemeClr val="tx1"/>
                </a:solidFill>
                <a:latin typeface="Degular" pitchFamily="82" charset="77"/>
              </a:defRPr>
            </a:lvl1pPr>
          </a:lstStyle>
          <a:p>
            <a:r>
              <a:rPr lang="nl-NL" b="1" dirty="0"/>
              <a:t>Project: </a:t>
            </a:r>
            <a:r>
              <a:rPr lang="nl-NL" dirty="0"/>
              <a:t>De naam van het project en </a:t>
            </a:r>
            <a:r>
              <a:rPr lang="nl-NL" dirty="0" err="1"/>
              <a:t>evt</a:t>
            </a:r>
            <a:r>
              <a:rPr lang="nl-NL" dirty="0"/>
              <a:t> extra informatie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F6AC2A8-4D1C-3D44-9E57-ED743982C1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2161" y="2255838"/>
            <a:ext cx="10647680" cy="28336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tx1"/>
              </a:buClr>
              <a:buFont typeface="Wingdings" pitchFamily="2" charset="2"/>
              <a:buChar char="§"/>
              <a:defRPr sz="2200"/>
            </a:lvl1pPr>
          </a:lstStyle>
          <a:p>
            <a:r>
              <a:rPr lang="nl-NL" b="0" i="0" dirty="0">
                <a:latin typeface="Degular Light" pitchFamily="82" charset="77"/>
              </a:rPr>
              <a:t>Opsomming, kan een veel langer zin zijn, of zelfs meerdere zinnen achter elkaar.</a:t>
            </a:r>
          </a:p>
          <a:p>
            <a:r>
              <a:rPr lang="nl-NL" b="0" i="0" dirty="0">
                <a:latin typeface="Degular Light" pitchFamily="82" charset="77"/>
              </a:rPr>
              <a:t>Opsomming.</a:t>
            </a:r>
          </a:p>
          <a:p>
            <a:r>
              <a:rPr lang="nl-NL" b="0" i="0" dirty="0">
                <a:latin typeface="Degular Light" pitchFamily="82" charset="77"/>
              </a:rPr>
              <a:t>Opsomming.</a:t>
            </a:r>
          </a:p>
          <a:p>
            <a:r>
              <a:rPr lang="nl-NL" b="0" i="0" dirty="0">
                <a:latin typeface="Degular Light" pitchFamily="82" charset="77"/>
              </a:rPr>
              <a:t>Opsomming.</a:t>
            </a:r>
          </a:p>
          <a:p>
            <a:r>
              <a:rPr lang="nl-NL" b="0" i="0" dirty="0">
                <a:latin typeface="Degular Light" pitchFamily="82" charset="77"/>
              </a:rPr>
              <a:t>Opsomming.</a:t>
            </a:r>
          </a:p>
          <a:p>
            <a:r>
              <a:rPr lang="nl-NL" b="0" i="0" dirty="0">
                <a:latin typeface="Degular Light" pitchFamily="82" charset="77"/>
              </a:rPr>
              <a:t>Opsomming</a:t>
            </a:r>
          </a:p>
          <a:p>
            <a:r>
              <a:rPr lang="nl-NL" b="0" i="0" dirty="0">
                <a:latin typeface="Degular Light" pitchFamily="82" charset="77"/>
              </a:rPr>
              <a:t>Opsomming.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48AB8292-248E-074B-B54C-4C6F5274AE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40680" y="62407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Onderwerp: </a:t>
            </a:r>
            <a:r>
              <a:rPr lang="nl-NL" dirty="0"/>
              <a:t>Informatie over het onderwerp van het project</a:t>
            </a:r>
          </a:p>
        </p:txBody>
      </p:sp>
      <p:sp>
        <p:nvSpPr>
          <p:cNvPr id="10" name="Tijdelijke aanduiding voor tekst 12">
            <a:extLst>
              <a:ext uri="{FF2B5EF4-FFF2-40B4-BE49-F238E27FC236}">
                <a16:creationId xmlns:a16="http://schemas.microsoft.com/office/drawing/2014/main" id="{003842BD-975C-9C42-B75B-A3A4F859D5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55199" y="6243300"/>
            <a:ext cx="1746865" cy="365125"/>
          </a:xfrm>
          <a:prstGeom prst="rect">
            <a:avLst/>
          </a:prstGeom>
        </p:spPr>
        <p:txBody>
          <a:bodyPr/>
          <a:lstStyle>
            <a:lvl1pPr>
              <a:defRPr sz="1250"/>
            </a:lvl1pPr>
          </a:lstStyle>
          <a:p>
            <a:r>
              <a:rPr lang="nl-NL" b="1" i="0" dirty="0">
                <a:latin typeface="Degular" pitchFamily="82" charset="77"/>
              </a:rPr>
              <a:t>Datum: </a:t>
            </a:r>
            <a:r>
              <a:rPr lang="nl-NL" dirty="0"/>
              <a:t> 00 – 00 - 2023</a:t>
            </a:r>
          </a:p>
        </p:txBody>
      </p:sp>
    </p:spTree>
    <p:extLst>
      <p:ext uri="{BB962C8B-B14F-4D97-AF65-F5344CB8AC3E}">
        <p14:creationId xmlns:p14="http://schemas.microsoft.com/office/powerpoint/2010/main" val="8239806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angepaste indeling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246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97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53" r:id="rId2"/>
    <p:sldLayoutId id="2147483754" r:id="rId3"/>
    <p:sldLayoutId id="2147483755" r:id="rId4"/>
    <p:sldLayoutId id="2147483756" r:id="rId5"/>
    <p:sldLayoutId id="2147483660" r:id="rId6"/>
    <p:sldLayoutId id="2147483699" r:id="rId7"/>
    <p:sldLayoutId id="2147483700" r:id="rId8"/>
    <p:sldLayoutId id="2147483701" r:id="rId9"/>
    <p:sldLayoutId id="2147483698" r:id="rId10"/>
    <p:sldLayoutId id="2147483702" r:id="rId11"/>
    <p:sldLayoutId id="2147483678" r:id="rId12"/>
    <p:sldLayoutId id="2147483687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03" r:id="rId22"/>
    <p:sldLayoutId id="2147483704" r:id="rId23"/>
    <p:sldLayoutId id="2147483697" r:id="rId24"/>
    <p:sldLayoutId id="2147483677" r:id="rId25"/>
    <p:sldLayoutId id="2147483686" r:id="rId26"/>
    <p:sldLayoutId id="2147483708" r:id="rId27"/>
    <p:sldLayoutId id="2147483709" r:id="rId28"/>
    <p:sldLayoutId id="2147483710" r:id="rId29"/>
    <p:sldLayoutId id="2147483711" r:id="rId30"/>
    <p:sldLayoutId id="2147483712" r:id="rId31"/>
    <p:sldLayoutId id="2147483713" r:id="rId32"/>
    <p:sldLayoutId id="2147483714" r:id="rId33"/>
    <p:sldLayoutId id="2147483715" r:id="rId34"/>
    <p:sldLayoutId id="2147483705" r:id="rId35"/>
    <p:sldLayoutId id="2147483706" r:id="rId36"/>
    <p:sldLayoutId id="2147483707" r:id="rId37"/>
    <p:sldLayoutId id="2147483679" r:id="rId38"/>
    <p:sldLayoutId id="2147483688" r:id="rId39"/>
    <p:sldLayoutId id="2147483724" r:id="rId40"/>
    <p:sldLayoutId id="2147483725" r:id="rId41"/>
    <p:sldLayoutId id="2147483726" r:id="rId42"/>
    <p:sldLayoutId id="2147483727" r:id="rId43"/>
    <p:sldLayoutId id="2147483728" r:id="rId44"/>
    <p:sldLayoutId id="2147483729" r:id="rId45"/>
    <p:sldLayoutId id="2147483730" r:id="rId46"/>
    <p:sldLayoutId id="2147483731" r:id="rId47"/>
    <p:sldLayoutId id="2147483663" r:id="rId48"/>
    <p:sldLayoutId id="2147483652" r:id="rId49"/>
    <p:sldLayoutId id="2147483670" r:id="rId50"/>
    <p:sldLayoutId id="2147483669" r:id="rId51"/>
    <p:sldLayoutId id="2147483671" r:id="rId52"/>
    <p:sldLayoutId id="2147483673" r:id="rId53"/>
    <p:sldLayoutId id="2147483674" r:id="rId54"/>
    <p:sldLayoutId id="2147483675" r:id="rId55"/>
    <p:sldLayoutId id="2147483676" r:id="rId56"/>
    <p:sldLayoutId id="2147483682" r:id="rId57"/>
    <p:sldLayoutId id="2147483683" r:id="rId58"/>
    <p:sldLayoutId id="2147483684" r:id="rId59"/>
    <p:sldLayoutId id="2147483685" r:id="rId60"/>
    <p:sldLayoutId id="2147483696" r:id="rId61"/>
    <p:sldLayoutId id="2147483735" r:id="rId62"/>
    <p:sldLayoutId id="2147483736" r:id="rId63"/>
    <p:sldLayoutId id="2147483737" r:id="rId64"/>
    <p:sldLayoutId id="2147483738" r:id="rId65"/>
    <p:sldLayoutId id="2147483739" r:id="rId66"/>
    <p:sldLayoutId id="2147483740" r:id="rId67"/>
    <p:sldLayoutId id="2147483741" r:id="rId68"/>
    <p:sldLayoutId id="2147483742" r:id="rId69"/>
    <p:sldLayoutId id="2147483732" r:id="rId70"/>
    <p:sldLayoutId id="2147483733" r:id="rId71"/>
    <p:sldLayoutId id="2147483744" r:id="rId72"/>
    <p:sldLayoutId id="2147483745" r:id="rId73"/>
    <p:sldLayoutId id="2147483746" r:id="rId74"/>
    <p:sldLayoutId id="2147483747" r:id="rId75"/>
    <p:sldLayoutId id="2147483748" r:id="rId76"/>
    <p:sldLayoutId id="2147483749" r:id="rId77"/>
    <p:sldLayoutId id="2147483750" r:id="rId78"/>
    <p:sldLayoutId id="2147483751" r:id="rId79"/>
    <p:sldLayoutId id="2147483734" r:id="rId80"/>
    <p:sldLayoutId id="2147483690" r:id="rId81"/>
    <p:sldLayoutId id="2147483689" r:id="rId82"/>
    <p:sldLayoutId id="2147483691" r:id="rId83"/>
    <p:sldLayoutId id="2147483692" r:id="rId84"/>
    <p:sldLayoutId id="2147483693" r:id="rId85"/>
    <p:sldLayoutId id="2147483757" r:id="rId86"/>
    <p:sldLayoutId id="2147483758" r:id="rId87"/>
    <p:sldLayoutId id="2147483759" r:id="rId88"/>
    <p:sldLayoutId id="2147483760" r:id="rId89"/>
    <p:sldLayoutId id="2147483694" r:id="rId90"/>
    <p:sldLayoutId id="2147483695" r:id="rId91"/>
    <p:sldLayoutId id="2147483761" r:id="rId92"/>
    <p:sldLayoutId id="2147483762" r:id="rId9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6450" b="1" i="0" kern="1200">
          <a:solidFill>
            <a:schemeClr val="tx1"/>
          </a:solidFill>
          <a:latin typeface="Degular" pitchFamily="8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500" b="0" i="0" kern="1200">
          <a:solidFill>
            <a:schemeClr val="tx1"/>
          </a:solidFill>
          <a:latin typeface="Degular Light" pitchFamily="8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9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944B80E3-0D0C-034D-AA87-03095BEB5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780143"/>
            <a:ext cx="12229873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E5C5F2F-AB2B-F94A-BD67-8C68AF3DF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D5F0F552-39BE-6C8C-C1B5-E08829CE5F5E}"/>
              </a:ext>
            </a:extLst>
          </p:cNvPr>
          <p:cNvSpPr txBox="1">
            <a:spLocks/>
          </p:cNvSpPr>
          <p:nvPr/>
        </p:nvSpPr>
        <p:spPr>
          <a:xfrm>
            <a:off x="679077" y="3663017"/>
            <a:ext cx="10639163" cy="1325563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450" b="1" i="0" kern="1200">
                <a:solidFill>
                  <a:schemeClr val="bg2"/>
                </a:solidFill>
                <a:latin typeface="Degular" pitchFamily="82" charset="77"/>
                <a:ea typeface="+mj-ea"/>
                <a:cs typeface="+mj-cs"/>
              </a:defRPr>
            </a:lvl1pPr>
          </a:lstStyle>
          <a:p>
            <a:r>
              <a:rPr lang="nl-NL" dirty="0"/>
              <a:t>Toekomstbestendige dorpshuizen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7F08E58E-C340-2788-4A0B-6792AFCDB0DE}"/>
              </a:ext>
            </a:extLst>
          </p:cNvPr>
          <p:cNvSpPr txBox="1">
            <a:spLocks/>
          </p:cNvSpPr>
          <p:nvPr/>
        </p:nvSpPr>
        <p:spPr>
          <a:xfrm>
            <a:off x="679078" y="5424497"/>
            <a:ext cx="10639162" cy="956206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600" b="0" i="0" kern="1200">
                <a:solidFill>
                  <a:schemeClr val="bg1"/>
                </a:solidFill>
                <a:latin typeface="Degular Light" pitchFamily="8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nl-NL" dirty="0"/>
              <a:t>Beeldvormende bijeenkomst gemeenteraad 6 mei 2025</a:t>
            </a:r>
          </a:p>
        </p:txBody>
      </p:sp>
    </p:spTree>
    <p:extLst>
      <p:ext uri="{BB962C8B-B14F-4D97-AF65-F5344CB8AC3E}">
        <p14:creationId xmlns:p14="http://schemas.microsoft.com/office/powerpoint/2010/main" val="2927164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E5995E-DA4B-D7AB-387D-5629F3101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1" y="1962616"/>
            <a:ext cx="10829902" cy="1861374"/>
          </a:xfrm>
        </p:spPr>
        <p:txBody>
          <a:bodyPr>
            <a:normAutofit/>
          </a:bodyPr>
          <a:lstStyle/>
          <a:p>
            <a:r>
              <a:rPr lang="nl-NL" sz="4000" dirty="0"/>
              <a:t>‘’Het dorpshuis is een essentiële voorziening die van groot maatschappelijk belang is. Nu en in de toekomst’’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0627DCB-7A42-6A6D-F055-0BB3FB270B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C19F602-74CD-0D2E-6D9F-7D163C113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530" y="3883915"/>
            <a:ext cx="2172939" cy="207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952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D30D56-EACF-43CB-0375-DD09C7014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384" y="1882271"/>
            <a:ext cx="10647680" cy="965201"/>
          </a:xfrm>
        </p:spPr>
        <p:txBody>
          <a:bodyPr>
            <a:noAutofit/>
          </a:bodyPr>
          <a:lstStyle/>
          <a:p>
            <a:r>
              <a:rPr lang="nl-NL" sz="3600" dirty="0"/>
              <a:t>‘’De dorpskernen verschillen onderling, maar het is belangrijk dat de gemeente één lijn trekt en dat voor dorpshuizen dezelfde afspraken gelden. ’’</a:t>
            </a:r>
            <a:br>
              <a:rPr lang="nl-NL" sz="3600" dirty="0"/>
            </a:br>
            <a:endParaRPr lang="nl-NL" sz="3600" dirty="0"/>
          </a:p>
        </p:txBody>
      </p:sp>
      <p:pic>
        <p:nvPicPr>
          <p:cNvPr id="9218" name="Picture 2" descr="125.000+ Diversiteit Stockillustraties, royalty-free vector illustraties en  clipart - iStock | Cultuur, Kiezen, Variety">
            <a:extLst>
              <a:ext uri="{FF2B5EF4-FFF2-40B4-BE49-F238E27FC236}">
                <a16:creationId xmlns:a16="http://schemas.microsoft.com/office/drawing/2014/main" id="{DE9E2119-F0CF-9A3D-46F7-D41A2146CA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t="11837" r="22007" b="31540"/>
          <a:stretch/>
        </p:blipFill>
        <p:spPr bwMode="auto">
          <a:xfrm>
            <a:off x="4902116" y="3607684"/>
            <a:ext cx="2144916" cy="215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746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DA14021F-C3F4-8D1A-B08A-E95F11723571}"/>
              </a:ext>
            </a:extLst>
          </p:cNvPr>
          <p:cNvSpPr txBox="1"/>
          <p:nvPr/>
        </p:nvSpPr>
        <p:spPr>
          <a:xfrm>
            <a:off x="8209158" y="2521058"/>
            <a:ext cx="2908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latin typeface="Degular Light" panose="04040306060303040305" pitchFamily="82" charset="0"/>
              </a:rPr>
              <a:t>3.</a:t>
            </a:r>
          </a:p>
          <a:p>
            <a:r>
              <a:rPr lang="nl-NL" dirty="0">
                <a:latin typeface="Degular Light" panose="04040306060303040305" pitchFamily="82" charset="0"/>
              </a:rPr>
              <a:t>De dorpshuizen en het verenigingsleven zijn een verantwoordelijkheid van de gemeente. De gemeente neemt hierin </a:t>
            </a:r>
            <a:r>
              <a:rPr lang="nl-NL" dirty="0">
                <a:solidFill>
                  <a:schemeClr val="tx2"/>
                </a:solidFill>
                <a:latin typeface="Degular Light" panose="04040306060303040305" pitchFamily="82" charset="0"/>
              </a:rPr>
              <a:t>een </a:t>
            </a:r>
            <a:r>
              <a:rPr lang="nl-NL" b="1" dirty="0">
                <a:solidFill>
                  <a:schemeClr val="tx2"/>
                </a:solidFill>
                <a:latin typeface="Degular Light" panose="04040306060303040305" pitchFamily="82" charset="0"/>
              </a:rPr>
              <a:t>actieve rol.</a:t>
            </a:r>
            <a:r>
              <a:rPr lang="nl-NL" dirty="0">
                <a:solidFill>
                  <a:schemeClr val="tx2"/>
                </a:solidFill>
                <a:latin typeface="Degular Light" panose="04040306060303040305" pitchFamily="82" charset="0"/>
              </a:rPr>
              <a:t>  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82B3316-18BA-4DF5-0DC1-7241C7EAA5A2}"/>
              </a:ext>
            </a:extLst>
          </p:cNvPr>
          <p:cNvSpPr txBox="1"/>
          <p:nvPr/>
        </p:nvSpPr>
        <p:spPr>
          <a:xfrm>
            <a:off x="4506952" y="2406859"/>
            <a:ext cx="31539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latin typeface="Degular Light" panose="04040306060303040305" pitchFamily="82" charset="0"/>
              </a:rPr>
              <a:t>2.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De gemeente, dorpshuizen en verenigingen zijn partners die samenwerken aan maatschappelijke doelstellingen. De </a:t>
            </a:r>
            <a:r>
              <a:rPr lang="nl-NL" sz="2000" dirty="0">
                <a:solidFill>
                  <a:schemeClr val="tx2"/>
                </a:solidFill>
                <a:latin typeface="Degular Light" panose="04040306060303040305" pitchFamily="82" charset="0"/>
              </a:rPr>
              <a:t>gemeente heeft hierin een </a:t>
            </a:r>
            <a:r>
              <a:rPr lang="nl-NL" sz="2000" b="1" dirty="0">
                <a:solidFill>
                  <a:schemeClr val="tx2"/>
                </a:solidFill>
                <a:latin typeface="Degular Light" panose="04040306060303040305" pitchFamily="82" charset="0"/>
              </a:rPr>
              <a:t>faciliterende rol</a:t>
            </a:r>
            <a:r>
              <a:rPr lang="nl-NL" sz="2000" dirty="0">
                <a:solidFill>
                  <a:schemeClr val="tx2"/>
                </a:solidFill>
                <a:latin typeface="Degular Light" panose="04040306060303040305" pitchFamily="82" charset="0"/>
              </a:rPr>
              <a:t>.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04EC7EA-05EE-BC75-7054-95474AC385ED}"/>
              </a:ext>
            </a:extLst>
          </p:cNvPr>
          <p:cNvSpPr txBox="1"/>
          <p:nvPr/>
        </p:nvSpPr>
        <p:spPr>
          <a:xfrm>
            <a:off x="927408" y="2413337"/>
            <a:ext cx="30312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latin typeface="Degular Light" panose="04040306060303040305" pitchFamily="82" charset="0"/>
              </a:rPr>
              <a:t>1. 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Het is aan de dorpshuizen en het verenigingsleven om de eigen broek op te houden. De gemeente heeft </a:t>
            </a:r>
            <a:r>
              <a:rPr lang="nl-NL" sz="2000" dirty="0">
                <a:solidFill>
                  <a:schemeClr val="tx2"/>
                </a:solidFill>
                <a:latin typeface="Degular Light" panose="04040306060303040305" pitchFamily="82" charset="0"/>
              </a:rPr>
              <a:t>hierin </a:t>
            </a:r>
            <a:r>
              <a:rPr lang="nl-NL" sz="2000" b="1" dirty="0">
                <a:solidFill>
                  <a:schemeClr val="tx2"/>
                </a:solidFill>
                <a:latin typeface="Degular Light" panose="04040306060303040305" pitchFamily="82" charset="0"/>
              </a:rPr>
              <a:t>geen actieve rol</a:t>
            </a:r>
            <a:r>
              <a:rPr lang="nl-NL" sz="2000" dirty="0">
                <a:solidFill>
                  <a:schemeClr val="tx2"/>
                </a:solidFill>
                <a:latin typeface="Degular Light" panose="04040306060303040305" pitchFamily="82" charset="0"/>
              </a:rPr>
              <a:t>. 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681F2D1-31A0-52C7-67D5-965972813C23}"/>
              </a:ext>
            </a:extLst>
          </p:cNvPr>
          <p:cNvSpPr txBox="1">
            <a:spLocks/>
          </p:cNvSpPr>
          <p:nvPr/>
        </p:nvSpPr>
        <p:spPr>
          <a:xfrm>
            <a:off x="772160" y="681037"/>
            <a:ext cx="10647680" cy="965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450" b="1" i="0" kern="1200">
                <a:solidFill>
                  <a:schemeClr val="tx1"/>
                </a:solidFill>
                <a:latin typeface="Degular" pitchFamily="82" charset="77"/>
                <a:ea typeface="+mj-ea"/>
                <a:cs typeface="+mj-cs"/>
              </a:defRPr>
            </a:lvl1pPr>
          </a:lstStyle>
          <a:p>
            <a:r>
              <a:rPr lang="nl-NL" sz="4000" dirty="0"/>
              <a:t>Welke rollen passen Kapelle?</a:t>
            </a:r>
          </a:p>
        </p:txBody>
      </p:sp>
      <p:pic>
        <p:nvPicPr>
          <p:cNvPr id="7170" name="Picture 2" descr="Netwerk pictogram met platte stijl. Geïsoleerde raster netwerk pictogram afbeelding, eenvoudige stijl. - 170478854">
            <a:extLst>
              <a:ext uri="{FF2B5EF4-FFF2-40B4-BE49-F238E27FC236}">
                <a16:creationId xmlns:a16="http://schemas.microsoft.com/office/drawing/2014/main" id="{D43B633D-E6DB-42A9-9C08-DADE6FA22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068" y="633815"/>
            <a:ext cx="1773044" cy="177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80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0C60B-B191-CA3B-E998-65973E709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B5BEB4-525A-8839-047C-899459148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320" y="2769814"/>
            <a:ext cx="10647680" cy="965201"/>
          </a:xfrm>
        </p:spPr>
        <p:txBody>
          <a:bodyPr/>
          <a:lstStyle/>
          <a:p>
            <a:r>
              <a:rPr lang="nl-NL" dirty="0"/>
              <a:t>3) Toelichting (vervolg)proces</a:t>
            </a:r>
          </a:p>
        </p:txBody>
      </p:sp>
    </p:spTree>
    <p:extLst>
      <p:ext uri="{BB962C8B-B14F-4D97-AF65-F5344CB8AC3E}">
        <p14:creationId xmlns:p14="http://schemas.microsoft.com/office/powerpoint/2010/main" val="4065621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4031E-41DD-8B5E-8E41-E2D66682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doen we dat?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E35E5B4-EB94-43B4-D6E2-69A3A2713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1772908"/>
            <a:ext cx="10647680" cy="283368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Zie ook raadsinformatiebrief Proces toekomstbestendige dorpshuizen (januari, 2025)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5EE66F4E-7194-F0E9-C826-AC15B1D58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050510"/>
              </p:ext>
            </p:extLst>
          </p:nvPr>
        </p:nvGraphicFramePr>
        <p:xfrm>
          <a:off x="1709271" y="2569523"/>
          <a:ext cx="8128000" cy="3475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058">
                  <a:extLst>
                    <a:ext uri="{9D8B030D-6E8A-4147-A177-3AD203B41FA5}">
                      <a16:colId xmlns:a16="http://schemas.microsoft.com/office/drawing/2014/main" val="2724271029"/>
                    </a:ext>
                  </a:extLst>
                </a:gridCol>
                <a:gridCol w="5094942">
                  <a:extLst>
                    <a:ext uri="{9D8B030D-6E8A-4147-A177-3AD203B41FA5}">
                      <a16:colId xmlns:a16="http://schemas.microsoft.com/office/drawing/2014/main" val="3838131510"/>
                    </a:ext>
                  </a:extLst>
                </a:gridCol>
              </a:tblGrid>
              <a:tr h="380265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41211"/>
                  </a:ext>
                </a:extLst>
              </a:tr>
              <a:tr h="540610">
                <a:tc>
                  <a:txBody>
                    <a:bodyPr/>
                    <a:lstStyle/>
                    <a:p>
                      <a:r>
                        <a:rPr lang="nl-NL" dirty="0"/>
                        <a:t>Communicatie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Informeren en participeren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162332"/>
                  </a:ext>
                </a:extLst>
              </a:tr>
              <a:tr h="380265">
                <a:tc>
                  <a:txBody>
                    <a:bodyPr/>
                    <a:lstStyle/>
                    <a:p>
                      <a:r>
                        <a:rPr lang="nl-NL" dirty="0"/>
                        <a:t>Ophalen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Behoeften, meningen, signalen onder (alle) belanghebbenden, leren van praktijkvoorbeelden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424920"/>
                  </a:ext>
                </a:extLst>
              </a:tr>
              <a:tr h="497418">
                <a:tc>
                  <a:txBody>
                    <a:bodyPr/>
                    <a:lstStyle/>
                    <a:p>
                      <a:r>
                        <a:rPr lang="nl-NL" dirty="0"/>
                        <a:t>Resultaten &amp; analyse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nl-NL" dirty="0"/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Q2 –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925295"/>
                  </a:ext>
                </a:extLst>
              </a:tr>
              <a:tr h="656347">
                <a:tc>
                  <a:txBody>
                    <a:bodyPr/>
                    <a:lstStyle/>
                    <a:p>
                      <a:r>
                        <a:rPr lang="nl-NL" dirty="0"/>
                        <a:t>Conceptnotitie met denkrichtingen en keuzes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465590"/>
                  </a:ext>
                </a:extLst>
              </a:tr>
              <a:tr h="380265">
                <a:tc>
                  <a:txBody>
                    <a:bodyPr/>
                    <a:lstStyle/>
                    <a:p>
                      <a:r>
                        <a:rPr lang="nl-NL" dirty="0"/>
                        <a:t>Consultatie/gesprek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544950"/>
                  </a:ext>
                </a:extLst>
              </a:tr>
              <a:tr h="380265">
                <a:tc>
                  <a:txBody>
                    <a:bodyPr/>
                    <a:lstStyle/>
                    <a:p>
                      <a:r>
                        <a:rPr lang="nl-NL" dirty="0"/>
                        <a:t>Besluitvorming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Q3 –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514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339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385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A7941-4EBC-212A-A9F1-E61BEF186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dromen…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E19D26C-2D14-DCFA-816E-4618BF68DA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2210" y="1667992"/>
            <a:ext cx="10647680" cy="2833687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Mijn toekomstwens voor de dorpshuizen (en het verenigingsleven) in Kapelle.</a:t>
            </a:r>
          </a:p>
          <a:p>
            <a:pPr marL="0" indent="0">
              <a:buNone/>
            </a:pPr>
            <a:r>
              <a:rPr lang="nl-NL" dirty="0"/>
              <a:t>Ik droom dat dit er over 10 – 50 jaar … uitziet. </a:t>
            </a:r>
          </a:p>
        </p:txBody>
      </p:sp>
      <p:pic>
        <p:nvPicPr>
          <p:cNvPr id="6" name="Picture 2" descr="Photo">
            <a:extLst>
              <a:ext uri="{FF2B5EF4-FFF2-40B4-BE49-F238E27FC236}">
                <a16:creationId xmlns:a16="http://schemas.microsoft.com/office/drawing/2014/main" id="{0A574C55-0C1B-5807-9D01-E1E99EB19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" y="3145535"/>
            <a:ext cx="3573780" cy="268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hoto">
            <a:extLst>
              <a:ext uri="{FF2B5EF4-FFF2-40B4-BE49-F238E27FC236}">
                <a16:creationId xmlns:a16="http://schemas.microsoft.com/office/drawing/2014/main" id="{94E469BD-BD00-6A16-0CAE-AD664CBBE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2" r="14805"/>
          <a:stretch/>
        </p:blipFill>
        <p:spPr bwMode="auto">
          <a:xfrm>
            <a:off x="4182999" y="3145535"/>
            <a:ext cx="3573781" cy="268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hoto">
            <a:extLst>
              <a:ext uri="{FF2B5EF4-FFF2-40B4-BE49-F238E27FC236}">
                <a16:creationId xmlns:a16="http://schemas.microsoft.com/office/drawing/2014/main" id="{5C57F484-7E0D-4B0B-FB59-D0C1B7567D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9" r="20396" b="29582"/>
          <a:stretch/>
        </p:blipFill>
        <p:spPr bwMode="auto">
          <a:xfrm>
            <a:off x="7949468" y="3145535"/>
            <a:ext cx="3534602" cy="268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room Wolk Vector Icoon Stockvectorkunst en meer beelden van Bel -  Vloeistof - Bel - Vloeistof, Slapen, Abstract - iStock">
            <a:extLst>
              <a:ext uri="{FF2B5EF4-FFF2-40B4-BE49-F238E27FC236}">
                <a16:creationId xmlns:a16="http://schemas.microsoft.com/office/drawing/2014/main" id="{51FCE8BD-F961-E451-CFEF-44F4A09735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1" t="18697" r="22244" b="19298"/>
          <a:stretch/>
        </p:blipFill>
        <p:spPr bwMode="auto">
          <a:xfrm rot="1257279">
            <a:off x="9948107" y="780585"/>
            <a:ext cx="1918012" cy="217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696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81E5D7-382F-F831-440F-FCBFE3607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007D2B3-FD9D-5CAE-A8EC-A8AA2DD51E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1353312"/>
            <a:ext cx="10647680" cy="4823651"/>
          </a:xfrm>
        </p:spPr>
        <p:txBody>
          <a:bodyPr/>
          <a:lstStyle/>
          <a:p>
            <a:r>
              <a:rPr lang="nl-NL" b="1" dirty="0"/>
              <a:t>20.05 – 20.20 Toelichting Toekomstbestendige dorpshuizen</a:t>
            </a:r>
          </a:p>
          <a:p>
            <a:pPr marL="1028700" lvl="1" indent="-342900"/>
            <a:r>
              <a:rPr lang="nl-NL" sz="2000" dirty="0">
                <a:latin typeface="Degular Light" panose="04040306060303040305" pitchFamily="82" charset="0"/>
              </a:rPr>
              <a:t>aanleiding(en), maatschappelijke ontwikkelingen en samenhangende bestuurlijke opgaven</a:t>
            </a:r>
          </a:p>
          <a:p>
            <a:pPr marL="1028700" lvl="1" indent="-342900"/>
            <a:r>
              <a:rPr lang="nl-NL" sz="2000" dirty="0">
                <a:latin typeface="Degular Light" panose="04040306060303040305" pitchFamily="82" charset="0"/>
              </a:rPr>
              <a:t>rollen samenwerking, maatschappelijk gebruik en financiële ondersteuning</a:t>
            </a:r>
          </a:p>
          <a:p>
            <a:pPr lvl="1" indent="0">
              <a:buNone/>
            </a:pPr>
            <a:endParaRPr lang="nl-NL" dirty="0"/>
          </a:p>
          <a:p>
            <a:r>
              <a:rPr lang="nl-NL" b="1" dirty="0"/>
              <a:t>20.20 – 20.40 In gesprek aan de hand van stellingen </a:t>
            </a:r>
          </a:p>
          <a:p>
            <a:endParaRPr lang="nl-NL" b="1" dirty="0"/>
          </a:p>
          <a:p>
            <a:r>
              <a:rPr lang="nl-NL" b="1" dirty="0"/>
              <a:t>20.40 – 20.45 Toelichting (vervolg)proces en afronding</a:t>
            </a:r>
          </a:p>
        </p:txBody>
      </p:sp>
    </p:spTree>
    <p:extLst>
      <p:ext uri="{BB962C8B-B14F-4D97-AF65-F5344CB8AC3E}">
        <p14:creationId xmlns:p14="http://schemas.microsoft.com/office/powerpoint/2010/main" val="470093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1B60A1-B786-873C-905C-15AA20660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368537"/>
            <a:ext cx="10647680" cy="965201"/>
          </a:xfrm>
        </p:spPr>
        <p:txBody>
          <a:bodyPr/>
          <a:lstStyle/>
          <a:p>
            <a:r>
              <a:rPr lang="nl-NL" dirty="0"/>
              <a:t>Aanleiding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77B549F-0022-9E04-0B79-F4A842FEFE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867343"/>
            <a:ext cx="10647680" cy="5856185"/>
          </a:xfrm>
        </p:spPr>
        <p:txBody>
          <a:bodyPr>
            <a:normAutofit fontScale="92500" lnSpcReduction="10000"/>
          </a:bodyPr>
          <a:lstStyle/>
          <a:p>
            <a:r>
              <a:rPr lang="nl-NL" sz="2000" b="1" dirty="0">
                <a:latin typeface="Degular Light" panose="04040306060303040305" pitchFamily="82" charset="0"/>
              </a:rPr>
              <a:t>Begroting (2024)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‘’We willen onderzoeken in welke mate de buurthuizen de beoogde, maatschappelijke functie kunnen vervullen. Van daaruit willen we deze evt. verbeteren en/of verstevigen’’</a:t>
            </a:r>
          </a:p>
          <a:p>
            <a:br>
              <a:rPr lang="nl-NL" sz="2000" b="1" dirty="0">
                <a:latin typeface="Degular Light" panose="04040306060303040305" pitchFamily="82" charset="0"/>
              </a:rPr>
            </a:br>
            <a:r>
              <a:rPr lang="nl-NL" sz="2000" b="1" dirty="0">
                <a:latin typeface="Degular Light" panose="04040306060303040305" pitchFamily="82" charset="0"/>
              </a:rPr>
              <a:t>Vraag 1 =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Wat ís de beoogde, maatschappelijke functie van de dorpshuizen in de gemeente Kapelle?</a:t>
            </a:r>
          </a:p>
          <a:p>
            <a:pPr marL="1028700" lvl="1" indent="-342900"/>
            <a:r>
              <a:rPr lang="nl-NL" sz="2000" dirty="0">
                <a:latin typeface="Degular Light" panose="04040306060303040305" pitchFamily="82" charset="0"/>
              </a:rPr>
              <a:t>Gebruikers- en exploitatieovereenkomst</a:t>
            </a:r>
          </a:p>
          <a:p>
            <a:pPr marL="1028700" lvl="1" indent="-342900"/>
            <a:r>
              <a:rPr lang="nl-NL" sz="2000" dirty="0">
                <a:latin typeface="Degular Light" panose="04040306060303040305" pitchFamily="82" charset="0"/>
              </a:rPr>
              <a:t>Aanbevelingen onderzoek </a:t>
            </a:r>
            <a:r>
              <a:rPr lang="nl-NL" sz="2000" dirty="0" err="1">
                <a:latin typeface="Degular Light" panose="04040306060303040305" pitchFamily="82" charset="0"/>
              </a:rPr>
              <a:t>Synarchis</a:t>
            </a:r>
            <a:r>
              <a:rPr lang="nl-NL" sz="2000" dirty="0">
                <a:latin typeface="Degular Light" panose="04040306060303040305" pitchFamily="82" charset="0"/>
              </a:rPr>
              <a:t> (2015)  </a:t>
            </a:r>
          </a:p>
          <a:p>
            <a:br>
              <a:rPr lang="nl-NL" sz="2000" b="1" dirty="0">
                <a:latin typeface="Degular Light" panose="04040306060303040305" pitchFamily="82" charset="0"/>
              </a:rPr>
            </a:br>
            <a:r>
              <a:rPr lang="nl-NL" sz="2000" b="1" dirty="0">
                <a:latin typeface="Degular Light" panose="04040306060303040305" pitchFamily="82" charset="0"/>
              </a:rPr>
              <a:t>Vervolgvragen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Wat speelt er? Wat zijn de behoeften van inwoners, gebruikers, exploitanten/beheerders, de gemeente? Welke mogelijkheden zijn er? </a:t>
            </a:r>
          </a:p>
          <a:p>
            <a:endParaRPr lang="nl-NL" sz="2000" dirty="0">
              <a:latin typeface="Degular Light" panose="04040306060303040305" pitchFamily="82" charset="0"/>
            </a:endParaRPr>
          </a:p>
          <a:p>
            <a:r>
              <a:rPr lang="nl-NL" sz="2000" b="1" dirty="0">
                <a:latin typeface="Degular Light" panose="04040306060303040305" pitchFamily="82" charset="0"/>
              </a:rPr>
              <a:t>Procesvoorstel Toekomstbestendige dorpshuizen &amp; verwacht resultaat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Beleidskaders met lange termijnblik voor de dorpshuizen in de gemeente, maatschappelijke gebruik en onderlinge samenwerking (</a:t>
            </a:r>
            <a:r>
              <a:rPr lang="nl-NL" sz="2000" dirty="0" err="1">
                <a:latin typeface="Degular Light" panose="04040306060303040305" pitchFamily="82" charset="0"/>
              </a:rPr>
              <a:t>beleids</a:t>
            </a:r>
            <a:r>
              <a:rPr lang="nl-NL" sz="2000" dirty="0">
                <a:latin typeface="Degular Light" panose="04040306060303040305" pitchFamily="82" charset="0"/>
              </a:rPr>
              <a:t>)doelstellingen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Aansluitend bij de behoeften</a:t>
            </a:r>
          </a:p>
          <a:p>
            <a:r>
              <a:rPr lang="nl-NL" sz="2000" dirty="0">
                <a:latin typeface="Degular Light" panose="04040306060303040305" pitchFamily="82" charset="0"/>
              </a:rPr>
              <a:t>En maatwerk…  </a:t>
            </a:r>
          </a:p>
          <a:p>
            <a:endParaRPr lang="nl-NL" sz="2000" dirty="0">
              <a:latin typeface="Degular Light" panose="04040306060303040305" pitchFamily="82" charset="0"/>
            </a:endParaRPr>
          </a:p>
          <a:p>
            <a:endParaRPr lang="nl-NL" sz="2000" dirty="0">
              <a:latin typeface="Degular Light" panose="04040306060303040305" pitchFamily="82" charset="0"/>
            </a:endParaRPr>
          </a:p>
          <a:p>
            <a:endParaRPr lang="nl-NL" sz="2000" dirty="0">
              <a:latin typeface="Deregular light"/>
            </a:endParaRPr>
          </a:p>
          <a:p>
            <a:pPr lvl="1" indent="0">
              <a:buNone/>
            </a:pPr>
            <a:endParaRPr lang="nl-NL" sz="2000" dirty="0">
              <a:latin typeface="Deregular light"/>
            </a:endParaRPr>
          </a:p>
          <a:p>
            <a:pPr marL="1028700" lvl="1" indent="-342900"/>
            <a:endParaRPr lang="nl-NL" sz="2000" dirty="0">
              <a:latin typeface="Deregular light"/>
            </a:endParaRPr>
          </a:p>
          <a:p>
            <a:pPr marL="1028700" lvl="1" indent="-342900"/>
            <a:endParaRPr lang="nl-NL" sz="1600" dirty="0">
              <a:latin typeface="Deregular light"/>
            </a:endParaRPr>
          </a:p>
          <a:p>
            <a:endParaRPr lang="nl-NL" b="1" dirty="0"/>
          </a:p>
          <a:p>
            <a:endParaRPr lang="nl-NL" b="1" dirty="0"/>
          </a:p>
          <a:p>
            <a:endParaRPr lang="nl-NL" b="1" dirty="0"/>
          </a:p>
          <a:p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35477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2E67D0-7325-7656-5855-881CCBB53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421061"/>
            <a:ext cx="10647680" cy="965201"/>
          </a:xfrm>
        </p:spPr>
        <p:txBody>
          <a:bodyPr/>
          <a:lstStyle/>
          <a:p>
            <a:r>
              <a:rPr lang="nl-NL" dirty="0"/>
              <a:t>Beleid als duidelijke richting &amp; handvat voor samenwerking en keuzes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A6ADE6-FF97-5F58-E947-202F4B910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1386262"/>
            <a:ext cx="10647680" cy="5316070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Wat is/zijn de beoogde functie(s) van de dorpshuizen in de gemeente Kapelle? </a:t>
            </a:r>
            <a:endParaRPr lang="nl-NL" sz="24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Een gedragen en toekomstbestendige visie op de dorpshuizen met doelstellingen die aansluiten op de behoeften van de inwoners.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Wat verstaan we onder het maatschappelijk gebruik/maatschappelijke activiteiten?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Wat zijn de (toekomstige) behoeften van inwoners? Hoe kunnen we daarop inspelen?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Aan welke (</a:t>
            </a:r>
            <a:r>
              <a:rPr lang="nl-BE" sz="1600" dirty="0" err="1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beleids</a:t>
            </a: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)doelstellingen kunnen de dorpshuizen bijdragen?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Welke belanghebbenden zijn hierbij betrokken en welke rol hebben zij hierin? Wie draagt op wat voor manier bij aan deze gezamenlijke doelstellingen?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Hoe organiseren we dit? </a:t>
            </a:r>
            <a:endParaRPr lang="nl-NL" sz="24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(Het onderhoud van) de panden van de dorpshuizen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buFont typeface="+mj-lt"/>
              <a:buAutoNum type="roman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Behoeften vs. investering</a:t>
            </a:r>
            <a:endParaRPr lang="nl-NL" sz="24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buFont typeface="+mj-lt"/>
              <a:buAutoNum type="roman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Visie op maatschappelijk vastgoed / herbestemming</a:t>
            </a:r>
            <a:endParaRPr lang="nl-NL" sz="24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Het beheer en bestuur van de dorpshuizen (opdracht)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buFont typeface="+mj-lt"/>
              <a:buAutoNum type="romanLcPeriod"/>
            </a:pPr>
            <a:r>
              <a:rPr lang="nl-BE" sz="1600" dirty="0"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E</a:t>
            </a: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enduidige afspraken vs. aandacht voor behoefte in de kern</a:t>
            </a:r>
            <a:endParaRPr lang="nl-NL" sz="24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betrokkenheid en inbreng van de samenleving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exploitatie van de dorpshuizen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samenwerking tussen gemeente, dorpshuizen en andere partners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sturing op de maatschappelijke doelstellingen van de dorpshuizen en bijbehorende verantwoording </a:t>
            </a:r>
            <a:endParaRPr lang="nl-NL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5205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170E1A-48A7-4140-B057-6D3FC6833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 welke context kijken we naar deze vragen?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4F4E09E-DEAA-3E78-31D4-85C85F766D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9407" y="1646238"/>
            <a:ext cx="2768899" cy="3789642"/>
          </a:xfrm>
        </p:spPr>
        <p:txBody>
          <a:bodyPr>
            <a:normAutofit/>
          </a:bodyPr>
          <a:lstStyle/>
          <a:p>
            <a:r>
              <a:rPr lang="nl-NL" b="1" dirty="0"/>
              <a:t>Samenleving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Vergrijzing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Individualisering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Digitalisering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‘Druk’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Toename diversiteit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id="{5DA826BC-F6E3-639B-2A31-313E18B8C46A}"/>
              </a:ext>
            </a:extLst>
          </p:cNvPr>
          <p:cNvSpPr txBox="1">
            <a:spLocks/>
          </p:cNvSpPr>
          <p:nvPr/>
        </p:nvSpPr>
        <p:spPr>
          <a:xfrm>
            <a:off x="4227455" y="1648666"/>
            <a:ext cx="2768899" cy="41628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0" i="0" kern="1200">
                <a:solidFill>
                  <a:schemeClr val="tx1"/>
                </a:solidFill>
                <a:latin typeface="Degular Light" pitchFamily="8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Bestuurlijke opgaven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Faciliterende overheid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Druk op financiën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Versteviging maatschappelijk </a:t>
            </a:r>
            <a:r>
              <a:rPr lang="nl-NL" dirty="0" err="1"/>
              <a:t>voorveld</a:t>
            </a:r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 Behouden van voorzieningen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Verduurzaming maatschappelijk vastgoed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3AF92F90-EB90-B8BA-3D39-23D25F5291F6}"/>
              </a:ext>
            </a:extLst>
          </p:cNvPr>
          <p:cNvSpPr txBox="1">
            <a:spLocks/>
          </p:cNvSpPr>
          <p:nvPr/>
        </p:nvSpPr>
        <p:spPr>
          <a:xfrm>
            <a:off x="8046419" y="1646238"/>
            <a:ext cx="2971203" cy="386136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0" i="0" kern="1200">
                <a:solidFill>
                  <a:schemeClr val="tx1"/>
                </a:solidFill>
                <a:latin typeface="Degular Light" pitchFamily="8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/>
              <a:t>Beleid(</a:t>
            </a:r>
            <a:r>
              <a:rPr lang="nl-NL" b="1" dirty="0" err="1"/>
              <a:t>sontwikkeling</a:t>
            </a:r>
            <a:r>
              <a:rPr lang="nl-NL" b="1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Strategisch Kompas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Visie op Schore 2030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Preventienota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Duurzaamheidsagenda en MJOP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Subsidiebeleid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Hervormingsagenda Jeugd en regiovisie </a:t>
            </a:r>
          </a:p>
        </p:txBody>
      </p:sp>
    </p:spTree>
    <p:extLst>
      <p:ext uri="{BB962C8B-B14F-4D97-AF65-F5344CB8AC3E}">
        <p14:creationId xmlns:p14="http://schemas.microsoft.com/office/powerpoint/2010/main" val="267928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730DB5-2A23-6D3F-20DC-89A9EF399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Organisatie dorpshuizen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4AD9579-F865-477F-98BC-5237813499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2160" y="2255838"/>
            <a:ext cx="10647680" cy="4189786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Maatschappelijke functie &amp; samenwerking gezamenlijke doelen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Commerciële en maatschappelijke doelstelling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/>
              <a:t>Financiële onderbouwing </a:t>
            </a:r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3E6A23D1-CAA1-B740-EBC7-A9A2CAEE8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231185"/>
              </p:ext>
            </p:extLst>
          </p:nvPr>
        </p:nvGraphicFramePr>
        <p:xfrm>
          <a:off x="182935" y="1251791"/>
          <a:ext cx="11826129" cy="3288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471">
                  <a:extLst>
                    <a:ext uri="{9D8B030D-6E8A-4147-A177-3AD203B41FA5}">
                      <a16:colId xmlns:a16="http://schemas.microsoft.com/office/drawing/2014/main" val="587763150"/>
                    </a:ext>
                  </a:extLst>
                </a:gridCol>
                <a:gridCol w="3136211">
                  <a:extLst>
                    <a:ext uri="{9D8B030D-6E8A-4147-A177-3AD203B41FA5}">
                      <a16:colId xmlns:a16="http://schemas.microsoft.com/office/drawing/2014/main" val="2521737060"/>
                    </a:ext>
                  </a:extLst>
                </a:gridCol>
                <a:gridCol w="3229550">
                  <a:extLst>
                    <a:ext uri="{9D8B030D-6E8A-4147-A177-3AD203B41FA5}">
                      <a16:colId xmlns:a16="http://schemas.microsoft.com/office/drawing/2014/main" val="3086558331"/>
                    </a:ext>
                  </a:extLst>
                </a:gridCol>
                <a:gridCol w="3406897">
                  <a:extLst>
                    <a:ext uri="{9D8B030D-6E8A-4147-A177-3AD203B41FA5}">
                      <a16:colId xmlns:a16="http://schemas.microsoft.com/office/drawing/2014/main" val="309089562"/>
                    </a:ext>
                  </a:extLst>
                </a:gridCol>
              </a:tblGrid>
              <a:tr h="423245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De </a:t>
                      </a:r>
                      <a:r>
                        <a:rPr lang="nl-NL" dirty="0" err="1"/>
                        <a:t>Vroone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De Wemel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Schore ‘t </a:t>
                      </a:r>
                      <a:r>
                        <a:rPr lang="nl-NL" dirty="0" err="1"/>
                        <a:t>Durpshart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6505760"/>
                  </a:ext>
                </a:extLst>
              </a:tr>
              <a:tr h="558509">
                <a:tc>
                  <a:txBody>
                    <a:bodyPr/>
                    <a:lstStyle/>
                    <a:p>
                      <a:r>
                        <a:rPr lang="nl-NL" dirty="0"/>
                        <a:t>Bestuur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Particulier (BV)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err="1"/>
                        <a:t>Optisport</a:t>
                      </a:r>
                      <a:r>
                        <a:rPr lang="nl-NL" sz="1600" dirty="0"/>
                        <a:t> (BV)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Particulier (bestuur: Stichting Dorpshuis Schore)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690971"/>
                  </a:ext>
                </a:extLst>
              </a:tr>
              <a:tr h="2883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Rol gemeente 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600" dirty="0"/>
                        <a:t>Samenwerkingspartner (uitvoering sociale taken, financiële bijdrage, sturing &amp; verantwoording)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nl-NL" sz="1600" dirty="0"/>
                        <a:t>Eigenaar pand (groot onderhoud)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260565"/>
                  </a:ext>
                </a:extLst>
              </a:tr>
              <a:tr h="558509">
                <a:tc>
                  <a:txBody>
                    <a:bodyPr/>
                    <a:lstStyle/>
                    <a:p>
                      <a:r>
                        <a:rPr lang="nl-NL" dirty="0"/>
                        <a:t>Bijdrage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€39.637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€82.791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/>
                        <a:t>€23.528</a:t>
                      </a:r>
                    </a:p>
                    <a:p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647108"/>
                  </a:ext>
                </a:extLst>
              </a:tr>
              <a:tr h="558509">
                <a:tc>
                  <a:txBody>
                    <a:bodyPr/>
                    <a:lstStyle/>
                    <a:p>
                      <a:r>
                        <a:rPr lang="nl-NL" dirty="0"/>
                        <a:t>Functie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</a:rPr>
                        <a:t>Zaalverhuur, eetcafé, verenigingen, (dorps)huiskamer, prikpost, rouwkamer, regionaal cultuurhuis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</a:rPr>
                        <a:t>Ontmoetingscentrum, zaalverhuur, verenigingen, wat de pot schaft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</a:rPr>
                        <a:t>Huiskamer van het dorp, zaalverhuur, verenigingen, familiekamer, eetcafé/bar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305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8213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4AF3D1-9745-33DA-070B-4E0E9B146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60" y="235789"/>
            <a:ext cx="10647680" cy="965201"/>
          </a:xfrm>
        </p:spPr>
        <p:txBody>
          <a:bodyPr/>
          <a:lstStyle/>
          <a:p>
            <a:r>
              <a:rPr lang="nl-NL" dirty="0"/>
              <a:t>Maatschappelijk gebruik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3CBEF9B-1AEC-5744-856B-D95A6C6461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7689" y="878541"/>
            <a:ext cx="10647680" cy="5979459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functie van dorpshuizen kan breder zijn dan het huisvesten van maatschappelijke activiteiten. Activiteiten kunnen echter alleen als maatschappelijk gezien worden als ze passen binnen de functie van dorpshuizen.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847725" algn="l"/>
              </a:tabLst>
            </a:pPr>
            <a:r>
              <a:rPr lang="nl-BE" sz="1600" dirty="0">
                <a:effectLst/>
                <a:highlight>
                  <a:srgbClr val="FFFF00"/>
                </a:highlight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Functie dorpshuis: </a:t>
            </a: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huisvesten maatschappelijk gebruik gericht op vorming/educatie, recreatie en ontmoeting (ontmoeting ter versterking van sociale samenhang). Aanvullend: t.a.v. informatieverstrekking, dienstverlening, zorg, activering e.d.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Maatschappelijk gebruik: het door bepaalde organisaties onder bepaalde criteria of voorwaarden gebruiken van ruimten van dorpshuizen: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officiële verenigingen (of andere rechtsvormen) die in Kapelle gevestigd zijn zonder winstoogmerk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andere groepen die aan deze criteria voldoen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vereniging of organisatie dient in principe open te staan voor alle inwoners van Kapelle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organisaties die uitvoering geven of bijdragen aan gemeentelijke beleidsdoelen (bijv. bibliotheek, SWVO, </a:t>
            </a:r>
            <a:r>
              <a:rPr lang="nl-BE" sz="1600" dirty="0" err="1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Cederhof</a:t>
            </a: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 Welzijn e.d.) 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gemeente kan personen die wel een winstoogmerk hebben als maatschappelijk beoordelen als zij zich richten op het doel en totale inkomsten niet &gt;15)% van maatschappelijke huurprijs (betreft individuen een geen grote instellingen, bijv. yogacursus) 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&gt;50% of &lt;30 deelnemers dienen in Kapelle woonachtig te zijn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&gt; groepen welke &lt; 50% deelnemers uit Kapelle hebben, maar op </a:t>
            </a:r>
            <a:r>
              <a:rPr lang="nl-BE" sz="1600" dirty="0" err="1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Kapelse</a:t>
            </a: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 schaal niet levensvatbaar zijn en bijdragen aan doelen kunnen door gemeente worden beoordeeld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028700" lvl="1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  <a:tabLst>
                <a:tab pos="847725" algn="l"/>
              </a:tabLst>
            </a:pPr>
            <a:r>
              <a:rPr lang="nl-BE" sz="1600" dirty="0">
                <a:effectLst/>
                <a:latin typeface="Degular Light" panose="04040306060303040305" pitchFamily="82" charset="0"/>
                <a:ea typeface="Aptos" panose="020B0004020202020204" pitchFamily="34" charset="0"/>
                <a:cs typeface="Times New Roman" panose="02020603050405020304" pitchFamily="18" charset="0"/>
              </a:rPr>
              <a:t>De burgemeester en wethouders zijn bevoegd om te oordelen. </a:t>
            </a:r>
            <a:endParaRPr lang="nl-NL" sz="1600" dirty="0">
              <a:effectLst/>
              <a:latin typeface="Degular Light" panose="04040306060303040305" pitchFamily="8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nl-NL" sz="1500" dirty="0">
              <a:latin typeface="Degular Light" panose="04040306060303040305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310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67EC2-05AD-7F49-1440-DE6AA2949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7FED-E50E-EE57-0396-684343518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320" y="2769814"/>
            <a:ext cx="10647680" cy="965201"/>
          </a:xfrm>
        </p:spPr>
        <p:txBody>
          <a:bodyPr/>
          <a:lstStyle/>
          <a:p>
            <a:r>
              <a:rPr lang="nl-NL" dirty="0"/>
              <a:t>2) In gesprek aan de hand van stellingen</a:t>
            </a:r>
          </a:p>
        </p:txBody>
      </p:sp>
    </p:spTree>
    <p:extLst>
      <p:ext uri="{BB962C8B-B14F-4D97-AF65-F5344CB8AC3E}">
        <p14:creationId xmlns:p14="http://schemas.microsoft.com/office/powerpoint/2010/main" val="37976689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GEMEENTE KAPELLE">
      <a:dk1>
        <a:srgbClr val="303333"/>
      </a:dk1>
      <a:lt1>
        <a:srgbClr val="F4F0EC"/>
      </a:lt1>
      <a:dk2>
        <a:srgbClr val="303333"/>
      </a:dk2>
      <a:lt2>
        <a:srgbClr val="F4F0EC"/>
      </a:lt2>
      <a:accent1>
        <a:srgbClr val="375B3D"/>
      </a:accent1>
      <a:accent2>
        <a:srgbClr val="5F9C48"/>
      </a:accent2>
      <a:accent3>
        <a:srgbClr val="C1C341"/>
      </a:accent3>
      <a:accent4>
        <a:srgbClr val="33718B"/>
      </a:accent4>
      <a:accent5>
        <a:srgbClr val="C88BB6"/>
      </a:accent5>
      <a:accent6>
        <a:srgbClr val="D34B32"/>
      </a:accent6>
      <a:hlink>
        <a:srgbClr val="C8BCA3"/>
      </a:hlink>
      <a:folHlink>
        <a:srgbClr val="F4F0E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6850_GEMEENTE KAPELLE_POWERPOINT_TEMPLATE_DEF_AANGEPAST 04-09.pptx" id="{48B0BD95-48E4-4A95-9F21-E97BD3BFAE06}" vid="{71109ED3-0CE1-4220-9634-FA5C2B84026E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349</TotalTime>
  <Words>1163</Words>
  <Application>Microsoft Office PowerPoint</Application>
  <PresentationFormat>Breedbeeld</PresentationFormat>
  <Paragraphs>156</Paragraphs>
  <Slides>15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4" baseType="lpstr">
      <vt:lpstr>Arial</vt:lpstr>
      <vt:lpstr>Calibri</vt:lpstr>
      <vt:lpstr>Courier New</vt:lpstr>
      <vt:lpstr>Degular</vt:lpstr>
      <vt:lpstr>Degular Light</vt:lpstr>
      <vt:lpstr>Deregular light</vt:lpstr>
      <vt:lpstr>Symbol</vt:lpstr>
      <vt:lpstr>Wingdings</vt:lpstr>
      <vt:lpstr>Kantoorthema</vt:lpstr>
      <vt:lpstr>PowerPoint-presentatie</vt:lpstr>
      <vt:lpstr>Even dromen…</vt:lpstr>
      <vt:lpstr>Programma</vt:lpstr>
      <vt:lpstr>Aanleiding</vt:lpstr>
      <vt:lpstr>Beleid als duidelijke richting &amp; handvat voor samenwerking en keuzes</vt:lpstr>
      <vt:lpstr>In welke context kijken we naar deze vragen? </vt:lpstr>
      <vt:lpstr>Organisatie dorpshuizen</vt:lpstr>
      <vt:lpstr>Maatschappelijk gebruik</vt:lpstr>
      <vt:lpstr>2) In gesprek aan de hand van stellingen</vt:lpstr>
      <vt:lpstr>‘’Het dorpshuis is een essentiële voorziening die van groot maatschappelijk belang is. Nu en in de toekomst’’</vt:lpstr>
      <vt:lpstr>‘’De dorpskernen verschillen onderling, maar het is belangrijk dat de gemeente één lijn trekt en dat voor dorpshuizen dezelfde afspraken gelden. ’’ </vt:lpstr>
      <vt:lpstr>PowerPoint-presentatie</vt:lpstr>
      <vt:lpstr>3) Toelichting (vervolg)proces</vt:lpstr>
      <vt:lpstr>Hoe doen we dat? </vt:lpstr>
      <vt:lpstr>PowerPoint-presentatie</vt:lpstr>
    </vt:vector>
  </TitlesOfParts>
  <Company>GR de Bevelanden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Astrid van den Beemt</dc:creator>
  <cp:lastModifiedBy>Astrid van den Beemt</cp:lastModifiedBy>
  <cp:revision>10</cp:revision>
  <dcterms:created xsi:type="dcterms:W3CDTF">2025-05-01T09:49:05Z</dcterms:created>
  <dcterms:modified xsi:type="dcterms:W3CDTF">2025-05-06T11:24:55Z</dcterms:modified>
</cp:coreProperties>
</file>