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3"/>
  </p:sldMasterIdLst>
  <p:notesMasterIdLst>
    <p:notesMasterId r:id="rId14"/>
  </p:notesMasterIdLst>
  <p:sldIdLst>
    <p:sldId id="256" r:id="rId4"/>
    <p:sldId id="259" r:id="rId5"/>
    <p:sldId id="260" r:id="rId6"/>
    <p:sldId id="261" r:id="rId7"/>
    <p:sldId id="262" r:id="rId8"/>
    <p:sldId id="263" r:id="rId9"/>
    <p:sldId id="273" r:id="rId10"/>
    <p:sldId id="278" r:id="rId11"/>
    <p:sldId id="279" r:id="rId12"/>
    <p:sldId id="277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8724BDD-2434-6332-6C53-C1BE8C527D75}" name="Melissa Mol" initials="MM" userId="Melissa Mol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E833F1-C936-43FB-BF95-0B9508C756C2}" v="3" dt="2022-11-28T13:13:17.64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3" autoAdjust="0"/>
    <p:restoredTop sz="94660"/>
  </p:normalViewPr>
  <p:slideViewPr>
    <p:cSldViewPr snapToGrid="0">
      <p:cViewPr varScale="1">
        <p:scale>
          <a:sx n="42" d="100"/>
          <a:sy n="42" d="100"/>
        </p:scale>
        <p:origin x="146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21" Type="http://schemas.microsoft.com/office/2018/10/relationships/authors" Target="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enke Slump" userId="f6e655eb-673a-4095-8709-88a59e457b98" providerId="ADAL" clId="{ACE833F1-C936-43FB-BF95-0B9508C756C2}"/>
    <pc:docChg chg="delSld">
      <pc:chgData name="Nienke Slump" userId="f6e655eb-673a-4095-8709-88a59e457b98" providerId="ADAL" clId="{ACE833F1-C936-43FB-BF95-0B9508C756C2}" dt="2022-11-28T13:12:54.977" v="1" actId="47"/>
      <pc:docMkLst>
        <pc:docMk/>
      </pc:docMkLst>
      <pc:sldChg chg="del">
        <pc:chgData name="Nienke Slump" userId="f6e655eb-673a-4095-8709-88a59e457b98" providerId="ADAL" clId="{ACE833F1-C936-43FB-BF95-0B9508C756C2}" dt="2022-11-28T13:11:46.054" v="0" actId="2696"/>
        <pc:sldMkLst>
          <pc:docMk/>
          <pc:sldMk cId="2139179701" sldId="261"/>
        </pc:sldMkLst>
      </pc:sldChg>
      <pc:sldChg chg="del">
        <pc:chgData name="Nienke Slump" userId="f6e655eb-673a-4095-8709-88a59e457b98" providerId="ADAL" clId="{ACE833F1-C936-43FB-BF95-0B9508C756C2}" dt="2022-11-28T13:12:54.977" v="1" actId="47"/>
        <pc:sldMkLst>
          <pc:docMk/>
          <pc:sldMk cId="911356599" sldId="27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Blad1!$B$1</c:f>
              <c:strCache>
                <c:ptCount val="1"/>
                <c:pt idx="0">
                  <c:v>Welke onderwerpen? (%)</c:v>
                </c:pt>
              </c:strCache>
            </c:strRef>
          </c:tx>
          <c:spPr>
            <a:ln w="381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E3D-459D-A550-0F11D32E876D}"/>
              </c:ext>
            </c:extLst>
          </c:dPt>
          <c:dPt>
            <c:idx val="1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E3D-459D-A550-0F11D32E876D}"/>
              </c:ext>
            </c:extLst>
          </c:dPt>
          <c:dPt>
            <c:idx val="2"/>
            <c:bubble3D val="0"/>
            <c:explosion val="2"/>
            <c:spPr>
              <a:solidFill>
                <a:schemeClr val="accent4">
                  <a:lumMod val="60000"/>
                  <a:lumOff val="40000"/>
                </a:schemeClr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E3D-459D-A550-0F11D32E876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E3D-459D-A550-0F11D32E876D}"/>
              </c:ext>
            </c:extLst>
          </c:dPt>
          <c:dPt>
            <c:idx val="4"/>
            <c:bubble3D val="0"/>
            <c:spPr>
              <a:solidFill>
                <a:schemeClr val="accent3">
                  <a:lumMod val="75000"/>
                </a:schemeClr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E3D-459D-A550-0F11D32E876D}"/>
              </c:ext>
            </c:extLst>
          </c:dPt>
          <c:dPt>
            <c:idx val="5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FE3D-459D-A550-0F11D32E876D}"/>
              </c:ext>
            </c:extLst>
          </c:dPt>
          <c:dPt>
            <c:idx val="6"/>
            <c:bubble3D val="0"/>
            <c:spPr>
              <a:solidFill>
                <a:schemeClr val="accent4">
                  <a:lumMod val="75000"/>
                </a:schemeClr>
              </a:solidFill>
              <a:ln w="381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FE3D-459D-A550-0F11D32E876D}"/>
              </c:ext>
            </c:extLst>
          </c:dPt>
          <c:dLbls>
            <c:dLbl>
              <c:idx val="0"/>
              <c:layout>
                <c:manualLayout>
                  <c:x val="1.8344380179164864E-2"/>
                  <c:y val="-1.205708684777975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spc="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800" b="0">
                        <a:solidFill>
                          <a:schemeClr val="tx1"/>
                        </a:solidFill>
                      </a:rPr>
                      <a:t>Wonen en Buren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l-N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E3D-459D-A550-0F11D32E876D}"/>
                </c:ext>
              </c:extLst>
            </c:dLbl>
            <c:dLbl>
              <c:idx val="1"/>
              <c:layout>
                <c:manualLayout>
                  <c:x val="4.7093567044758589E-2"/>
                  <c:y val="2.77283159938681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l-N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E3D-459D-A550-0F11D32E876D}"/>
                </c:ext>
              </c:extLst>
            </c:dLbl>
            <c:dLbl>
              <c:idx val="2"/>
              <c:layout>
                <c:manualLayout>
                  <c:x val="-2.9135149565750539E-2"/>
                  <c:y val="2.111983889887467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0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l-N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209421959149212"/>
                      <c:h val="7.130905649972596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E3D-459D-A550-0F11D32E876D}"/>
                </c:ext>
              </c:extLst>
            </c:dLbl>
            <c:dLbl>
              <c:idx val="3"/>
              <c:layout>
                <c:manualLayout>
                  <c:x val="-4.6400491041417004E-2"/>
                  <c:y val="2.066929173905100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l-N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3D-459D-A550-0F11D32E876D}"/>
                </c:ext>
              </c:extLst>
            </c:dLbl>
            <c:dLbl>
              <c:idx val="4"/>
              <c:layout>
                <c:manualLayout>
                  <c:x val="-3.5609679171320033E-2"/>
                  <c:y val="6.889763913016939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l-N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E3D-459D-A550-0F11D32E876D}"/>
                </c:ext>
              </c:extLst>
            </c:dLbl>
            <c:dLbl>
              <c:idx val="5"/>
              <c:layout>
                <c:manualLayout>
                  <c:x val="-3.8846922732349125E-2"/>
                  <c:y val="-2.755905565206800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l-N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E3D-459D-A550-0F11D32E876D}"/>
                </c:ext>
              </c:extLst>
            </c:dLbl>
            <c:dLbl>
              <c:idx val="6"/>
              <c:layout>
                <c:manualLayout>
                  <c:x val="-1.4028055431126112E-2"/>
                  <c:y val="-1.894685076079677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l-NL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E3D-459D-A550-0F11D32E87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Blad1!$A$2:$A$8</c:f>
              <c:strCache>
                <c:ptCount val="7"/>
                <c:pt idx="0">
                  <c:v>Wonen en Buren</c:v>
                </c:pt>
                <c:pt idx="1">
                  <c:v>Werk en Inkomen</c:v>
                </c:pt>
                <c:pt idx="2">
                  <c:v>Aankopen en Garantie</c:v>
                </c:pt>
                <c:pt idx="3">
                  <c:v>Familie en Relaties</c:v>
                </c:pt>
                <c:pt idx="4">
                  <c:v>Schulden en Incasso</c:v>
                </c:pt>
                <c:pt idx="5">
                  <c:v>Politie en Justitie</c:v>
                </c:pt>
                <c:pt idx="6">
                  <c:v>Overig</c:v>
                </c:pt>
              </c:strCache>
            </c:strRef>
          </c:cat>
          <c:val>
            <c:numRef>
              <c:f>Blad1!$B$2:$B$8</c:f>
              <c:numCache>
                <c:formatCode>General</c:formatCode>
                <c:ptCount val="7"/>
                <c:pt idx="0">
                  <c:v>84</c:v>
                </c:pt>
                <c:pt idx="1">
                  <c:v>48</c:v>
                </c:pt>
                <c:pt idx="2">
                  <c:v>6</c:v>
                </c:pt>
                <c:pt idx="3">
                  <c:v>14</c:v>
                </c:pt>
                <c:pt idx="4">
                  <c:v>9</c:v>
                </c:pt>
                <c:pt idx="5">
                  <c:v>6</c:v>
                </c:pt>
                <c:pt idx="6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E3D-459D-A550-0F11D32E876D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eur en datum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8657488"/>
            <a:ext cx="11607801" cy="461060"/>
          </a:xfrm>
          <a:prstGeom prst="rect">
            <a:avLst/>
          </a:prstGeom>
        </p:spPr>
        <p:txBody>
          <a:bodyPr anchor="b"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sz="2304" b="1"/>
            </a:lvl1pPr>
          </a:lstStyle>
          <a:p>
            <a:r>
              <a:t>Auteur en datum</a:t>
            </a:r>
          </a:p>
        </p:txBody>
      </p:sp>
      <p:sp>
        <p:nvSpPr>
          <p:cNvPr id="12" name="Naam presentatie"/>
          <p:cNvSpPr txBox="1">
            <a:spLocks noGrp="1"/>
          </p:cNvSpPr>
          <p:nvPr>
            <p:ph type="title" hasCustomPrompt="1"/>
          </p:nvPr>
        </p:nvSpPr>
        <p:spPr>
          <a:xfrm>
            <a:off x="698500" y="1854200"/>
            <a:ext cx="11609057" cy="3302000"/>
          </a:xfrm>
          <a:prstGeom prst="rect">
            <a:avLst/>
          </a:prstGeom>
        </p:spPr>
        <p:txBody>
          <a:bodyPr anchor="b"/>
          <a:lstStyle>
            <a:lvl1pPr>
              <a:defRPr sz="8200" spc="-164"/>
            </a:lvl1pPr>
          </a:lstStyle>
          <a:p>
            <a:r>
              <a:t>Naam presentatie</a:t>
            </a:r>
          </a:p>
        </p:txBody>
      </p:sp>
      <p:sp>
        <p:nvSpPr>
          <p:cNvPr id="13" name="Hoofdtekst - niveau één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98500" y="5105400"/>
            <a:ext cx="11607800" cy="1456399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5pPr>
          </a:lstStyle>
          <a:p>
            <a:r>
              <a:t>Ondertitel presentatie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353454" y="9220199"/>
            <a:ext cx="297892" cy="28747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Groot fe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eitinformati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6209979"/>
            <a:ext cx="11607800" cy="6718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Feitinformatie</a:t>
            </a:r>
          </a:p>
        </p:txBody>
      </p:sp>
      <p:sp>
        <p:nvSpPr>
          <p:cNvPr id="107" name="Hoofdtekst - niveau één…"/>
          <p:cNvSpPr txBox="1">
            <a:spLocks noGrp="1"/>
          </p:cNvSpPr>
          <p:nvPr>
            <p:ph type="body" idx="1" hasCustomPrompt="1"/>
          </p:nvPr>
        </p:nvSpPr>
        <p:spPr>
          <a:xfrm>
            <a:off x="698500" y="999066"/>
            <a:ext cx="11607800" cy="521091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Hoofdtekst - niveau één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736600" y="3721100"/>
            <a:ext cx="11531600" cy="2324100"/>
          </a:xfrm>
          <a:prstGeom prst="rect">
            <a:avLst/>
          </a:prstGeom>
        </p:spPr>
        <p:txBody>
          <a:bodyPr anchor="ctr"/>
          <a:lstStyle>
            <a:lvl1pPr marL="457200" indent="-342900">
              <a:spcBef>
                <a:spcPts val="0"/>
              </a:spcBef>
              <a:buSzTx/>
              <a:buNone/>
              <a:defRPr sz="6000" spc="-11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457200" indent="114300">
              <a:spcBef>
                <a:spcPts val="0"/>
              </a:spcBef>
              <a:buSzTx/>
              <a:buNone/>
              <a:defRPr sz="6000" spc="-11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457200" indent="571500">
              <a:spcBef>
                <a:spcPts val="0"/>
              </a:spcBef>
              <a:buSzTx/>
              <a:buNone/>
              <a:defRPr sz="6000" spc="-11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457200" indent="1028700">
              <a:spcBef>
                <a:spcPts val="0"/>
              </a:spcBef>
              <a:buSzTx/>
              <a:buNone/>
              <a:defRPr sz="6000" spc="-11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457200" indent="1485900">
              <a:spcBef>
                <a:spcPts val="0"/>
              </a:spcBef>
              <a:buSzTx/>
              <a:buNone/>
              <a:defRPr sz="6000" spc="-11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“Bijzonder citaat”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6" name="Toekenning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6426200"/>
            <a:ext cx="11049000" cy="461059"/>
          </a:xfrm>
          <a:prstGeom prst="rect">
            <a:avLst/>
          </a:prstGeom>
        </p:spPr>
        <p:txBody>
          <a:bodyPr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sz="2304" b="1"/>
            </a:lvl1pPr>
          </a:lstStyle>
          <a:p>
            <a:r>
              <a:t>Toekenning</a:t>
            </a:r>
          </a:p>
        </p:txBody>
      </p:sp>
      <p:sp>
        <p:nvSpPr>
          <p:cNvPr id="117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chaal pappardellepasta met peterselieboter, geroosterde hazelnoten en geraspte parmezaanse kaas"/>
          <p:cNvSpPr>
            <a:spLocks noGrp="1"/>
          </p:cNvSpPr>
          <p:nvPr>
            <p:ph type="pic" idx="21"/>
          </p:nvPr>
        </p:nvSpPr>
        <p:spPr>
          <a:xfrm>
            <a:off x="-2082800" y="687558"/>
            <a:ext cx="11165190" cy="837389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Schaal salade met gebakken rijst, gekookte eieren en eetstokjes"/>
          <p:cNvSpPr>
            <a:spLocks noGrp="1"/>
          </p:cNvSpPr>
          <p:nvPr>
            <p:ph type="pic" sz="half" idx="22"/>
          </p:nvPr>
        </p:nvSpPr>
        <p:spPr>
          <a:xfrm>
            <a:off x="6597650" y="292100"/>
            <a:ext cx="5740400" cy="459232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Schaal met zalmkoekjes, salade en hummus"/>
          <p:cNvSpPr>
            <a:spLocks noGrp="1"/>
          </p:cNvSpPr>
          <p:nvPr>
            <p:ph type="pic" idx="23"/>
          </p:nvPr>
        </p:nvSpPr>
        <p:spPr>
          <a:xfrm>
            <a:off x="4984750" y="2749413"/>
            <a:ext cx="7937500" cy="92382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chaal salade met gebakken rijst, gekookte eieren en eetstokjes"/>
          <p:cNvSpPr>
            <a:spLocks noGrp="1"/>
          </p:cNvSpPr>
          <p:nvPr>
            <p:ph type="pic" idx="21"/>
          </p:nvPr>
        </p:nvSpPr>
        <p:spPr>
          <a:xfrm>
            <a:off x="-1016000" y="-1054100"/>
            <a:ext cx="14427200" cy="115417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353454" y="9220199"/>
            <a:ext cx="297892" cy="2874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f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chaal met zalmkoekjes, salade en hummus "/>
          <p:cNvSpPr>
            <a:spLocks noGrp="1"/>
          </p:cNvSpPr>
          <p:nvPr>
            <p:ph type="pic" idx="21"/>
          </p:nvPr>
        </p:nvSpPr>
        <p:spPr>
          <a:xfrm>
            <a:off x="5319129" y="495299"/>
            <a:ext cx="7543801" cy="87800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Hoofdtekst - niveau één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98500" y="5003800"/>
            <a:ext cx="5105400" cy="4044566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5pPr>
          </a:lstStyle>
          <a:p>
            <a:r>
              <a:t>Ondertitel dia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Naam dia"/>
          <p:cNvSpPr txBox="1">
            <a:spLocks noGrp="1"/>
          </p:cNvSpPr>
          <p:nvPr>
            <p:ph type="title" hasCustomPrompt="1"/>
          </p:nvPr>
        </p:nvSpPr>
        <p:spPr>
          <a:xfrm>
            <a:off x="698500" y="692534"/>
            <a:ext cx="5105400" cy="4387466"/>
          </a:xfrm>
          <a:prstGeom prst="rect">
            <a:avLst/>
          </a:prstGeom>
        </p:spPr>
        <p:txBody>
          <a:bodyPr anchor="b"/>
          <a:lstStyle/>
          <a:p>
            <a:r>
              <a:t>Naam dia</a:t>
            </a:r>
          </a:p>
        </p:txBody>
      </p:sp>
      <p:sp>
        <p:nvSpPr>
          <p:cNvPr id="3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Hoofdtekst - niveau één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Dia-opsommingstekst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3" name="Ondertitel di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1412977"/>
            <a:ext cx="11607801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Ondertitel dia</a:t>
            </a:r>
          </a:p>
        </p:txBody>
      </p:sp>
      <p:sp>
        <p:nvSpPr>
          <p:cNvPr id="44" name="Naam di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Naam dia</a:t>
            </a:r>
          </a:p>
        </p:txBody>
      </p:sp>
      <p:sp>
        <p:nvSpPr>
          <p:cNvPr id="4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Hoofdtekst - niveau één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589358"/>
          <a:lstStyle/>
          <a:p>
            <a:r>
              <a:t>Dia-opsommingstekst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, opsomm.,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chaal pappardellepasta met peterselieboter, geroosterde hazelnoten en geraspte parmezaanse kaas"/>
          <p:cNvSpPr>
            <a:spLocks noGrp="1"/>
          </p:cNvSpPr>
          <p:nvPr>
            <p:ph type="pic" idx="21"/>
          </p:nvPr>
        </p:nvSpPr>
        <p:spPr>
          <a:xfrm>
            <a:off x="6172200" y="596900"/>
            <a:ext cx="6448425" cy="85979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1" name="Naam dia"/>
          <p:cNvSpPr txBox="1">
            <a:spLocks noGrp="1"/>
          </p:cNvSpPr>
          <p:nvPr>
            <p:ph type="title" hasCustomPrompt="1"/>
          </p:nvPr>
        </p:nvSpPr>
        <p:spPr>
          <a:xfrm>
            <a:off x="698500" y="444500"/>
            <a:ext cx="5105400" cy="1016000"/>
          </a:xfrm>
          <a:prstGeom prst="rect">
            <a:avLst/>
          </a:prstGeom>
        </p:spPr>
        <p:txBody>
          <a:bodyPr/>
          <a:lstStyle/>
          <a:p>
            <a:r>
              <a:t>Naam dia</a:t>
            </a:r>
          </a:p>
        </p:txBody>
      </p:sp>
      <p:sp>
        <p:nvSpPr>
          <p:cNvPr id="62" name="Ondertitel dia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98500" y="1412977"/>
            <a:ext cx="5105400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Ondertitel dia</a:t>
            </a:r>
          </a:p>
        </p:txBody>
      </p:sp>
      <p:sp>
        <p:nvSpPr>
          <p:cNvPr id="63" name="Hoofdtekst - niveau één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8500" y="3480196"/>
            <a:ext cx="5105400" cy="5593161"/>
          </a:xfrm>
          <a:prstGeom prst="rect">
            <a:avLst/>
          </a:prstGeom>
        </p:spPr>
        <p:txBody>
          <a:bodyPr/>
          <a:lstStyle/>
          <a:p>
            <a:r>
              <a:t>Dia-opsommingstekst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etitel"/>
          <p:cNvSpPr txBox="1">
            <a:spLocks noGrp="1"/>
          </p:cNvSpPr>
          <p:nvPr>
            <p:ph type="title" hasCustomPrompt="1"/>
          </p:nvPr>
        </p:nvSpPr>
        <p:spPr>
          <a:xfrm>
            <a:off x="698500" y="3225800"/>
            <a:ext cx="11607800" cy="3302000"/>
          </a:xfrm>
          <a:prstGeom prst="rect">
            <a:avLst/>
          </a:prstGeom>
        </p:spPr>
        <p:txBody>
          <a:bodyPr anchor="ctr"/>
          <a:lstStyle>
            <a:lvl1pPr>
              <a:defRPr sz="8200" b="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Sectietitel</a:t>
            </a:r>
          </a:p>
        </p:txBody>
      </p:sp>
      <p:sp>
        <p:nvSpPr>
          <p:cNvPr id="72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Naam dia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Naam dia</a:t>
            </a:r>
          </a:p>
        </p:txBody>
      </p:sp>
      <p:sp>
        <p:nvSpPr>
          <p:cNvPr id="80" name="Ondertitel di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1412977"/>
            <a:ext cx="11607801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Ondertitel dia</a:t>
            </a:r>
          </a:p>
        </p:txBody>
      </p:sp>
      <p:sp>
        <p:nvSpPr>
          <p:cNvPr id="8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el agenda"/>
          <p:cNvSpPr txBox="1">
            <a:spLocks noGrp="1"/>
          </p:cNvSpPr>
          <p:nvPr>
            <p:ph type="title" hasCustomPrompt="1"/>
          </p:nvPr>
        </p:nvSpPr>
        <p:spPr>
          <a:xfrm>
            <a:off x="698500" y="444500"/>
            <a:ext cx="11607800" cy="1016000"/>
          </a:xfrm>
          <a:prstGeom prst="rect">
            <a:avLst/>
          </a:prstGeom>
        </p:spPr>
        <p:txBody>
          <a:bodyPr/>
          <a:lstStyle/>
          <a:p>
            <a:r>
              <a:t>Titel agenda</a:t>
            </a:r>
          </a:p>
        </p:txBody>
      </p:sp>
      <p:sp>
        <p:nvSpPr>
          <p:cNvPr id="89" name="Ondertitel agenda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1409700"/>
            <a:ext cx="11607801" cy="671802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Ondertitel agenda</a:t>
            </a:r>
          </a:p>
        </p:txBody>
      </p:sp>
      <p:sp>
        <p:nvSpPr>
          <p:cNvPr id="90" name="Hoofdtekst - niveau één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300"/>
              </a:spcBef>
              <a:buSzTx/>
              <a:buNone/>
              <a:defRPr sz="3800" spc="-38"/>
            </a:lvl1pPr>
            <a:lvl2pPr marL="0" indent="457200">
              <a:spcBef>
                <a:spcPts val="1300"/>
              </a:spcBef>
              <a:buSzTx/>
              <a:buNone/>
              <a:defRPr sz="3800" spc="-38"/>
            </a:lvl2pPr>
            <a:lvl3pPr marL="0" indent="914400">
              <a:spcBef>
                <a:spcPts val="1300"/>
              </a:spcBef>
              <a:buSzTx/>
              <a:buNone/>
              <a:defRPr sz="3800" spc="-38"/>
            </a:lvl3pPr>
            <a:lvl4pPr marL="0" indent="1371600">
              <a:spcBef>
                <a:spcPts val="1300"/>
              </a:spcBef>
              <a:buSzTx/>
              <a:buNone/>
              <a:defRPr sz="3800" spc="-38"/>
            </a:lvl4pPr>
            <a:lvl5pPr marL="0" indent="1828800">
              <a:spcBef>
                <a:spcPts val="1300"/>
              </a:spcBef>
              <a:buSzTx/>
              <a:buNone/>
              <a:defRPr sz="3800" spc="-38"/>
            </a:lvl5pPr>
          </a:lstStyle>
          <a:p>
            <a:r>
              <a:t>Agendaonderwerpen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Hoofdtekst - niveau één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8500" y="3568700"/>
            <a:ext cx="11607800" cy="26177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Uiting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ofdtekst - niveau één…"/>
          <p:cNvSpPr txBox="1">
            <a:spLocks noGrp="1"/>
          </p:cNvSpPr>
          <p:nvPr>
            <p:ph type="body" idx="1" hasCustomPrompt="1"/>
          </p:nvPr>
        </p:nvSpPr>
        <p:spPr>
          <a:xfrm>
            <a:off x="698500" y="2959100"/>
            <a:ext cx="11607800" cy="609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Dia-opsommingstekst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Naam dia"/>
          <p:cNvSpPr txBox="1">
            <a:spLocks noGrp="1"/>
          </p:cNvSpPr>
          <p:nvPr>
            <p:ph type="title" hasCustomPrompt="1"/>
          </p:nvPr>
        </p:nvSpPr>
        <p:spPr>
          <a:xfrm>
            <a:off x="698500" y="440266"/>
            <a:ext cx="11607800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Naam dia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6350067" y="9220199"/>
            <a:ext cx="297892" cy="287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3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ransition spd="med"/>
  <p:txStyles>
    <p:titleStyle>
      <a:lvl1pPr marL="0" marR="0" indent="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81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762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143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524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1905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286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667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048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3429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microsoft.com/office/2007/relationships/hdphoto" Target="../media/hdphoto1.wdp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Naam presentatie"/>
          <p:cNvSpPr txBox="1">
            <a:spLocks noGrp="1"/>
          </p:cNvSpPr>
          <p:nvPr>
            <p:ph type="ctrTitle"/>
          </p:nvPr>
        </p:nvSpPr>
        <p:spPr>
          <a:xfrm>
            <a:off x="973013" y="1984829"/>
            <a:ext cx="11609057" cy="3302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>
              <a:defRPr sz="7600" b="0" spc="-152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rPr lang="nl-NL" sz="7200" dirty="0">
                <a:latin typeface="+mj-lt"/>
              </a:rPr>
              <a:t>Samen Recht Vinden</a:t>
            </a:r>
            <a:endParaRPr sz="7200" dirty="0">
              <a:latin typeface="+mj-lt"/>
            </a:endParaRPr>
          </a:p>
        </p:txBody>
      </p:sp>
      <p:sp>
        <p:nvSpPr>
          <p:cNvPr id="152" name="Ondertitel presentatie"/>
          <p:cNvSpPr txBox="1">
            <a:spLocks noGrp="1"/>
          </p:cNvSpPr>
          <p:nvPr>
            <p:ph type="subTitle" sz="quarter" idx="1"/>
          </p:nvPr>
        </p:nvSpPr>
        <p:spPr>
          <a:xfrm>
            <a:off x="4383313" y="5156200"/>
            <a:ext cx="8198757" cy="1456399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>
              <a:defRPr sz="43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nl-NL" b="0" i="0" u="none" strike="noStrike" dirty="0">
                <a:solidFill>
                  <a:srgbClr val="385723"/>
                </a:solidFill>
                <a:effectLst/>
              </a:rPr>
              <a:t>Een passende oplossing bij juridische problemen, voor iedereen</a:t>
            </a:r>
            <a:r>
              <a:rPr lang="nl-NL" b="0" i="0" dirty="0">
                <a:solidFill>
                  <a:srgbClr val="000000"/>
                </a:solidFill>
                <a:effectLst/>
              </a:rPr>
              <a:t>​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3910A5-10A0-6D07-24CB-A76577AEF7CC}"/>
              </a:ext>
            </a:extLst>
          </p:cNvPr>
          <p:cNvSpPr txBox="1">
            <a:spLocks/>
          </p:cNvSpPr>
          <p:nvPr/>
        </p:nvSpPr>
        <p:spPr>
          <a:xfrm>
            <a:off x="533401" y="754744"/>
            <a:ext cx="11531600" cy="232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marL="0" marR="0" indent="0" algn="l" defTabSz="587022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587022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587022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587022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587022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8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2286000" marR="0" indent="-381000" algn="l" defTabSz="1733930" rtl="0" latinLnBrk="0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2667000" marR="0" indent="-381000" algn="l" defTabSz="1733930" rtl="0" latinLnBrk="0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3048000" marR="0" indent="-381000" algn="l" defTabSz="1733930" rtl="0" latinLnBrk="0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3429000" marR="0" indent="-381000" algn="l" defTabSz="1733930" rtl="0" latinLnBrk="0">
              <a:lnSpc>
                <a:spcPct val="90000"/>
              </a:lnSpc>
              <a:spcBef>
                <a:spcPts val="32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3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hangingPunct="1">
              <a:spcAft>
                <a:spcPts val="600"/>
              </a:spcAft>
            </a:pPr>
            <a:r>
              <a:rPr lang="nl-NL" sz="4800" dirty="0">
                <a:solidFill>
                  <a:srgbClr val="92D050"/>
                </a:solidFill>
              </a:rPr>
              <a:t>Wat kunnen we voor jullie</a:t>
            </a:r>
          </a:p>
          <a:p>
            <a:pPr hangingPunct="1">
              <a:spcAft>
                <a:spcPts val="600"/>
              </a:spcAft>
            </a:pPr>
            <a:r>
              <a:rPr lang="nl-NL" sz="4800" dirty="0">
                <a:solidFill>
                  <a:srgbClr val="92D050"/>
                </a:solidFill>
              </a:rPr>
              <a:t>betekenen?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5CD02F64-D436-1C38-FE1D-F06C4EEB8B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695" t="25423" r="8594" b="6458"/>
          <a:stretch/>
        </p:blipFill>
        <p:spPr>
          <a:xfrm>
            <a:off x="3448049" y="3060381"/>
            <a:ext cx="6108701" cy="535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17318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58C94F-8E43-61AF-EB0E-7C513A0A0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440266"/>
            <a:ext cx="11607800" cy="1016001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92D050"/>
                </a:solidFill>
              </a:rPr>
              <a:t>Wie zijn we?</a:t>
            </a:r>
          </a:p>
        </p:txBody>
      </p:sp>
      <p:pic>
        <p:nvPicPr>
          <p:cNvPr id="4" name="Afbeelding 3" descr="Afbeelding met tekst, persoon, buiten, mensen&#10;&#10;Automatisch gegenereerde beschrijving">
            <a:extLst>
              <a:ext uri="{FF2B5EF4-FFF2-40B4-BE49-F238E27FC236}">
                <a16:creationId xmlns:a16="http://schemas.microsoft.com/office/drawing/2014/main" id="{539FE964-C4BD-A639-4B37-93DA27A69B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034" y="1874765"/>
            <a:ext cx="6260731" cy="651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31377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2">
            <a:extLst>
              <a:ext uri="{FF2B5EF4-FFF2-40B4-BE49-F238E27FC236}">
                <a16:creationId xmlns:a16="http://schemas.microsoft.com/office/drawing/2014/main" id="{7C272C71-C227-8BDD-26E3-B5121BC76A3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98500" y="610873"/>
            <a:ext cx="12536237" cy="1371474"/>
          </a:xfrm>
        </p:spPr>
        <p:txBody>
          <a:bodyPr>
            <a:normAutofit/>
          </a:bodyPr>
          <a:lstStyle/>
          <a:p>
            <a:r>
              <a:rPr lang="nl-NL" sz="2800" dirty="0">
                <a:solidFill>
                  <a:schemeClr val="tx1"/>
                </a:solidFill>
              </a:rPr>
              <a:t>Bemiddeling in conflicten ter voorkoming van juridische procedures</a:t>
            </a:r>
          </a:p>
        </p:txBody>
      </p:sp>
      <p:sp>
        <p:nvSpPr>
          <p:cNvPr id="3" name="Titel 3">
            <a:extLst>
              <a:ext uri="{FF2B5EF4-FFF2-40B4-BE49-F238E27FC236}">
                <a16:creationId xmlns:a16="http://schemas.microsoft.com/office/drawing/2014/main" id="{3F326D41-A917-B7B7-F818-F18DBC1CD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440266"/>
            <a:ext cx="11607800" cy="1016001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92D050"/>
                </a:solidFill>
              </a:rPr>
              <a:t>Wat doen we?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F1275361-8A16-CE92-70D3-AE47FBE453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891" y="2357422"/>
            <a:ext cx="10825018" cy="608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8577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: afgeronde hoeken 1">
            <a:extLst>
              <a:ext uri="{FF2B5EF4-FFF2-40B4-BE49-F238E27FC236}">
                <a16:creationId xmlns:a16="http://schemas.microsoft.com/office/drawing/2014/main" id="{0BAAE32F-9D2C-45D8-9440-2C7A4121F534}"/>
              </a:ext>
            </a:extLst>
          </p:cNvPr>
          <p:cNvSpPr/>
          <p:nvPr/>
        </p:nvSpPr>
        <p:spPr>
          <a:xfrm>
            <a:off x="6671680" y="5245037"/>
            <a:ext cx="5595260" cy="334364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>
            <a:noFill/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Rechthoek: afgeronde hoeken 2">
            <a:extLst>
              <a:ext uri="{FF2B5EF4-FFF2-40B4-BE49-F238E27FC236}">
                <a16:creationId xmlns:a16="http://schemas.microsoft.com/office/drawing/2014/main" id="{D4AE5938-3EB5-4BD3-CC56-4A5DDB7C0494}"/>
              </a:ext>
            </a:extLst>
          </p:cNvPr>
          <p:cNvSpPr/>
          <p:nvPr/>
        </p:nvSpPr>
        <p:spPr>
          <a:xfrm>
            <a:off x="6641195" y="1643097"/>
            <a:ext cx="5595261" cy="330436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>
            <a:noFill/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8CF1E4E7-B9AB-EEB1-CE87-E8716A1A3CE4}"/>
              </a:ext>
            </a:extLst>
          </p:cNvPr>
          <p:cNvSpPr/>
          <p:nvPr/>
        </p:nvSpPr>
        <p:spPr>
          <a:xfrm>
            <a:off x="764717" y="5245037"/>
            <a:ext cx="5595261" cy="334364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>
            <a:noFill/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C37E79B5-4738-FB3B-EFFA-6ABF46364F40}"/>
              </a:ext>
            </a:extLst>
          </p:cNvPr>
          <p:cNvSpPr/>
          <p:nvPr/>
        </p:nvSpPr>
        <p:spPr>
          <a:xfrm>
            <a:off x="743853" y="1674570"/>
            <a:ext cx="5595261" cy="334364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 cap="flat">
            <a:noFill/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4C76C39D-B490-D640-D62C-B78B1046FBE9}"/>
              </a:ext>
            </a:extLst>
          </p:cNvPr>
          <p:cNvSpPr txBox="1"/>
          <p:nvPr/>
        </p:nvSpPr>
        <p:spPr>
          <a:xfrm>
            <a:off x="1045934" y="2575357"/>
            <a:ext cx="4991100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nl-NL" sz="440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Breder, informeler dan het juridische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A4D6DE2-9C47-2191-8A94-315D6EE98E7D}"/>
              </a:ext>
            </a:extLst>
          </p:cNvPr>
          <p:cNvSpPr txBox="1"/>
          <p:nvPr/>
        </p:nvSpPr>
        <p:spPr>
          <a:xfrm>
            <a:off x="6943275" y="2354927"/>
            <a:ext cx="4991100" cy="21339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nl-NL" sz="440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De-escaleren en </a:t>
            </a:r>
            <a:r>
              <a:rPr lang="nl-NL" sz="4400" dirty="0"/>
              <a:t>v</a:t>
            </a:r>
            <a:r>
              <a:rPr kumimoji="0" lang="nl-NL" sz="440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erbinding maken met anderen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E9D014C9-D50C-3F81-8F03-6F2710EF77A0}"/>
              </a:ext>
            </a:extLst>
          </p:cNvPr>
          <p:cNvSpPr txBox="1"/>
          <p:nvPr/>
        </p:nvSpPr>
        <p:spPr>
          <a:xfrm>
            <a:off x="1066797" y="6223447"/>
            <a:ext cx="4991100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nl-NL" sz="440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Mensen voelen zich gehoord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135EE763-DAFD-0162-A2C8-AD5DF31CD988}"/>
              </a:ext>
            </a:extLst>
          </p:cNvPr>
          <p:cNvSpPr txBox="1"/>
          <p:nvPr/>
        </p:nvSpPr>
        <p:spPr>
          <a:xfrm>
            <a:off x="6995528" y="6241090"/>
            <a:ext cx="4991100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nl-NL" sz="4400" dirty="0"/>
              <a:t>The Whole System in the Room</a:t>
            </a:r>
            <a:endParaRPr kumimoji="0" lang="nl-NL" sz="440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1" name="Graphic 10" descr="Oor silhouet">
            <a:extLst>
              <a:ext uri="{FF2B5EF4-FFF2-40B4-BE49-F238E27FC236}">
                <a16:creationId xmlns:a16="http://schemas.microsoft.com/office/drawing/2014/main" id="{2128630B-939A-6F7B-E94F-37D1F53DA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07551" y="7342287"/>
            <a:ext cx="1302205" cy="1302205"/>
          </a:xfrm>
          <a:prstGeom prst="rect">
            <a:avLst/>
          </a:prstGeom>
        </p:spPr>
      </p:pic>
      <p:pic>
        <p:nvPicPr>
          <p:cNvPr id="12" name="Graphic 11" descr="Vergadering silhouet">
            <a:extLst>
              <a:ext uri="{FF2B5EF4-FFF2-40B4-BE49-F238E27FC236}">
                <a16:creationId xmlns:a16="http://schemas.microsoft.com/office/drawing/2014/main" id="{BB0DE3C3-E21A-5B58-22D3-8A0061AE69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96338" y="7434530"/>
            <a:ext cx="1165682" cy="1165682"/>
          </a:xfrm>
          <a:prstGeom prst="rect">
            <a:avLst/>
          </a:prstGeom>
        </p:spPr>
      </p:pic>
      <p:pic>
        <p:nvPicPr>
          <p:cNvPr id="13" name="Graphic 12" descr="Verbindingen silhouet">
            <a:extLst>
              <a:ext uri="{FF2B5EF4-FFF2-40B4-BE49-F238E27FC236}">
                <a16:creationId xmlns:a16="http://schemas.microsoft.com/office/drawing/2014/main" id="{EE99B409-142B-0BA8-9554-B3DB5F00D8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85524" y="3637730"/>
            <a:ext cx="1350932" cy="1350932"/>
          </a:xfrm>
          <a:prstGeom prst="rect">
            <a:avLst/>
          </a:prstGeom>
        </p:spPr>
      </p:pic>
      <p:pic>
        <p:nvPicPr>
          <p:cNvPr id="14" name="Graphic 13" descr="Ongelijke weegschaal silhouet">
            <a:extLst>
              <a:ext uri="{FF2B5EF4-FFF2-40B4-BE49-F238E27FC236}">
                <a16:creationId xmlns:a16="http://schemas.microsoft.com/office/drawing/2014/main" id="{C8B23B8A-0116-0110-3E34-6DD023D003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44963" y="3733582"/>
            <a:ext cx="1159229" cy="1159229"/>
          </a:xfrm>
          <a:prstGeom prst="rect">
            <a:avLst/>
          </a:prstGeom>
        </p:spPr>
      </p:pic>
      <p:sp>
        <p:nvSpPr>
          <p:cNvPr id="17" name="Titel 3">
            <a:extLst>
              <a:ext uri="{FF2B5EF4-FFF2-40B4-BE49-F238E27FC236}">
                <a16:creationId xmlns:a16="http://schemas.microsoft.com/office/drawing/2014/main" id="{E0DA3727-A00B-B859-AB09-E8C3FED3F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440266"/>
            <a:ext cx="11607800" cy="1016001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92D050"/>
                </a:solidFill>
              </a:rPr>
              <a:t>Wat doen we?</a:t>
            </a:r>
          </a:p>
        </p:txBody>
      </p:sp>
    </p:spTree>
    <p:extLst>
      <p:ext uri="{BB962C8B-B14F-4D97-AF65-F5344CB8AC3E}">
        <p14:creationId xmlns:p14="http://schemas.microsoft.com/office/powerpoint/2010/main" val="213917970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B138456-F2CA-0ABE-C4AA-1D627612361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79235" y="1268275"/>
            <a:ext cx="11364444" cy="620668"/>
          </a:xfrm>
        </p:spPr>
        <p:txBody>
          <a:bodyPr>
            <a:normAutofit/>
          </a:bodyPr>
          <a:lstStyle/>
          <a:p>
            <a:r>
              <a:rPr lang="nl-NL" sz="3200" dirty="0">
                <a:solidFill>
                  <a:schemeClr val="tx1"/>
                </a:solidFill>
              </a:rPr>
              <a:t>Onderwerp van onze zaken</a:t>
            </a:r>
          </a:p>
        </p:txBody>
      </p:sp>
      <p:graphicFrame>
        <p:nvGraphicFramePr>
          <p:cNvPr id="4" name="Grafiek 3">
            <a:extLst>
              <a:ext uri="{FF2B5EF4-FFF2-40B4-BE49-F238E27FC236}">
                <a16:creationId xmlns:a16="http://schemas.microsoft.com/office/drawing/2014/main" id="{3A212FD7-2EC9-45D1-5506-FD54E483BF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0470328"/>
              </p:ext>
            </p:extLst>
          </p:nvPr>
        </p:nvGraphicFramePr>
        <p:xfrm>
          <a:off x="698499" y="1940077"/>
          <a:ext cx="11522530" cy="6812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el 3">
            <a:extLst>
              <a:ext uri="{FF2B5EF4-FFF2-40B4-BE49-F238E27FC236}">
                <a16:creationId xmlns:a16="http://schemas.microsoft.com/office/drawing/2014/main" id="{77FC49DF-EFE8-6FE8-0897-0A6BFCD16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440266"/>
            <a:ext cx="11607800" cy="1016001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92D050"/>
                </a:solidFill>
              </a:rPr>
              <a:t>Wat doen we?</a:t>
            </a:r>
          </a:p>
        </p:txBody>
      </p:sp>
    </p:spTree>
    <p:extLst>
      <p:ext uri="{BB962C8B-B14F-4D97-AF65-F5344CB8AC3E}">
        <p14:creationId xmlns:p14="http://schemas.microsoft.com/office/powerpoint/2010/main" val="282923713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13F1BD-16CC-928F-F02E-91585B3F0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824" y="362367"/>
            <a:ext cx="12617976" cy="1016001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92D050"/>
                </a:solidFill>
              </a:rPr>
              <a:t>Hoeveel cases hebben we?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A43707B-F26B-667D-B069-3B98B8D7202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86824" y="1161853"/>
            <a:ext cx="11607801" cy="671803"/>
          </a:xfrm>
        </p:spPr>
        <p:txBody>
          <a:bodyPr>
            <a:normAutofit/>
          </a:bodyPr>
          <a:lstStyle/>
          <a:p>
            <a:r>
              <a:rPr lang="nl-NL" sz="2800" dirty="0">
                <a:solidFill>
                  <a:schemeClr val="tx1"/>
                </a:solidFill>
              </a:rPr>
              <a:t>Periode: 1 mei 2021 t/m 30 september 2022</a:t>
            </a:r>
          </a:p>
        </p:txBody>
      </p:sp>
      <p:pic>
        <p:nvPicPr>
          <p:cNvPr id="4" name="Afbeelding 3" descr="Afbeelding met kaart&#10;&#10;Automatisch gegenereerde beschrijving">
            <a:extLst>
              <a:ext uri="{FF2B5EF4-FFF2-40B4-BE49-F238E27FC236}">
                <a16:creationId xmlns:a16="http://schemas.microsoft.com/office/drawing/2014/main" id="{D813D930-E3CD-979C-E899-D9BDAF6B5B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1" t="12419" r="5262" b="6549"/>
          <a:stretch/>
        </p:blipFill>
        <p:spPr>
          <a:xfrm>
            <a:off x="5892800" y="1833656"/>
            <a:ext cx="7010399" cy="7022120"/>
          </a:xfrm>
          <a:prstGeom prst="rect">
            <a:avLst/>
          </a:prstGeom>
          <a:effectLst/>
        </p:spPr>
      </p:pic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1A7B91BB-B5DD-A7D7-1766-F83FE2C3C793}"/>
              </a:ext>
            </a:extLst>
          </p:cNvPr>
          <p:cNvSpPr/>
          <p:nvPr/>
        </p:nvSpPr>
        <p:spPr>
          <a:xfrm>
            <a:off x="2641266" y="2075543"/>
            <a:ext cx="4499763" cy="2197159"/>
          </a:xfrm>
          <a:prstGeom prst="roundRect">
            <a:avLst/>
          </a:prstGeom>
          <a:solidFill>
            <a:srgbClr val="92D050"/>
          </a:solidFill>
          <a:ln w="12700" cap="flat">
            <a:noFill/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5FD7932D-2CC7-2B40-3A0A-DF5047A64944}"/>
              </a:ext>
            </a:extLst>
          </p:cNvPr>
          <p:cNvSpPr txBox="1"/>
          <p:nvPr/>
        </p:nvSpPr>
        <p:spPr>
          <a:xfrm>
            <a:off x="2641266" y="2749256"/>
            <a:ext cx="4991100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nl-NL" sz="3200" dirty="0">
                <a:solidFill>
                  <a:schemeClr val="bg1"/>
                </a:solidFill>
              </a:rPr>
              <a:t>196 zaken aangenomen</a:t>
            </a:r>
            <a:br>
              <a:rPr lang="nl-NL" sz="3200" dirty="0">
                <a:solidFill>
                  <a:schemeClr val="bg1"/>
                </a:solidFill>
              </a:rPr>
            </a:br>
            <a:r>
              <a:rPr lang="nl-NL" sz="3200" dirty="0">
                <a:solidFill>
                  <a:schemeClr val="bg1"/>
                </a:solidFill>
              </a:rPr>
              <a:t>131 zaken afgerond</a:t>
            </a:r>
            <a:endParaRPr kumimoji="0" lang="nl-NL" sz="320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9820447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7595B0-AE30-1179-C778-0A045271C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499" y="440267"/>
            <a:ext cx="11607800" cy="1016001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92D050"/>
                </a:solidFill>
              </a:rPr>
              <a:t>Terneuzen</a:t>
            </a:r>
          </a:p>
        </p:txBody>
      </p:sp>
      <p:sp>
        <p:nvSpPr>
          <p:cNvPr id="3" name="Rechthoek: afgeronde hoeken 2">
            <a:extLst>
              <a:ext uri="{FF2B5EF4-FFF2-40B4-BE49-F238E27FC236}">
                <a16:creationId xmlns:a16="http://schemas.microsoft.com/office/drawing/2014/main" id="{DFC76D62-A692-09EF-74C6-C60457B5EF16}"/>
              </a:ext>
            </a:extLst>
          </p:cNvPr>
          <p:cNvSpPr/>
          <p:nvPr/>
        </p:nvSpPr>
        <p:spPr>
          <a:xfrm>
            <a:off x="6707986" y="1610315"/>
            <a:ext cx="5767670" cy="706374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68C3A411-7ED3-6419-7738-EF859BA15AFE}"/>
              </a:ext>
            </a:extLst>
          </p:cNvPr>
          <p:cNvSpPr/>
          <p:nvPr/>
        </p:nvSpPr>
        <p:spPr>
          <a:xfrm>
            <a:off x="441158" y="1662193"/>
            <a:ext cx="6061242" cy="347696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A914A801-A79F-7FC3-3F81-CB7290206042}"/>
              </a:ext>
            </a:extLst>
          </p:cNvPr>
          <p:cNvSpPr txBox="1"/>
          <p:nvPr/>
        </p:nvSpPr>
        <p:spPr>
          <a:xfrm>
            <a:off x="529144" y="2023391"/>
            <a:ext cx="6061243" cy="21954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nl-NL" sz="3600" dirty="0">
                <a:solidFill>
                  <a:schemeClr val="tx2"/>
                </a:solidFill>
              </a:rPr>
              <a:t>Wekelijks inloopspreekuur</a:t>
            </a:r>
            <a:br>
              <a:rPr lang="nl-NL" sz="3600" dirty="0">
                <a:solidFill>
                  <a:schemeClr val="tx2"/>
                </a:solidFill>
              </a:rPr>
            </a:br>
            <a:endParaRPr lang="nl-NL" sz="3600" dirty="0">
              <a:solidFill>
                <a:schemeClr val="tx2"/>
              </a:solidFill>
            </a:endParaRPr>
          </a:p>
          <a:p>
            <a:pPr marL="457200" marR="0" indent="-45720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kumimoji="0" lang="nl-NL" sz="320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Bibliotheek Terneuzen (Dinsdagochtend)</a:t>
            </a:r>
            <a:endParaRPr kumimoji="0" lang="nl-NL" sz="280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47F22C3-8C35-78CC-609A-96BB9E167907}"/>
              </a:ext>
            </a:extLst>
          </p:cNvPr>
          <p:cNvSpPr txBox="1"/>
          <p:nvPr/>
        </p:nvSpPr>
        <p:spPr>
          <a:xfrm>
            <a:off x="6691047" y="1938336"/>
            <a:ext cx="4991100" cy="7797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nl-NL" sz="440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Laminaatvloer</a:t>
            </a:r>
          </a:p>
        </p:txBody>
      </p:sp>
      <p:pic>
        <p:nvPicPr>
          <p:cNvPr id="7" name="Graphic 6" descr="Bus met effen opvulling">
            <a:extLst>
              <a:ext uri="{FF2B5EF4-FFF2-40B4-BE49-F238E27FC236}">
                <a16:creationId xmlns:a16="http://schemas.microsoft.com/office/drawing/2014/main" id="{13809311-958C-7B27-8774-FC937B47AC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9907" y="3924862"/>
            <a:ext cx="1681188" cy="16811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c 7" descr="Vergrootglas met effen opvulling">
            <a:extLst>
              <a:ext uri="{FF2B5EF4-FFF2-40B4-BE49-F238E27FC236}">
                <a16:creationId xmlns:a16="http://schemas.microsoft.com/office/drawing/2014/main" id="{2E0B522C-7544-5E53-563A-E393E739F4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416546" y="1269804"/>
            <a:ext cx="1337063" cy="1337063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1F30B69E-06CA-718C-A392-3D3EA221A720}"/>
              </a:ext>
            </a:extLst>
          </p:cNvPr>
          <p:cNvSpPr/>
          <p:nvPr/>
        </p:nvSpPr>
        <p:spPr>
          <a:xfrm>
            <a:off x="2823412" y="5392421"/>
            <a:ext cx="3491832" cy="174631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 cap="flat">
            <a:noFill/>
            <a:miter lim="4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37080449-DF8A-97EB-A345-8D7FB5AA9F5F}"/>
              </a:ext>
            </a:extLst>
          </p:cNvPr>
          <p:cNvSpPr txBox="1"/>
          <p:nvPr/>
        </p:nvSpPr>
        <p:spPr>
          <a:xfrm>
            <a:off x="1058554" y="6017899"/>
            <a:ext cx="6061243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nl-NL" sz="4000" u="none" strike="noStrike" cap="none" spc="0" normalizeH="0" baseline="0" dirty="0">
                <a:ln>
                  <a:noFill/>
                </a:ln>
                <a:solidFill>
                  <a:schemeClr val="tx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23 zaken</a:t>
            </a:r>
          </a:p>
        </p:txBody>
      </p:sp>
      <p:pic>
        <p:nvPicPr>
          <p:cNvPr id="11" name="Graphic 10" descr="Presentatie met staafdiagram met effen opvulling">
            <a:extLst>
              <a:ext uri="{FF2B5EF4-FFF2-40B4-BE49-F238E27FC236}">
                <a16:creationId xmlns:a16="http://schemas.microsoft.com/office/drawing/2014/main" id="{E154503C-483B-1D1B-C6B5-97B9393A28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053360" y="5286710"/>
            <a:ext cx="1301786" cy="130178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Rechthoek: afgeronde hoeken 11">
            <a:extLst>
              <a:ext uri="{FF2B5EF4-FFF2-40B4-BE49-F238E27FC236}">
                <a16:creationId xmlns:a16="http://schemas.microsoft.com/office/drawing/2014/main" id="{0DBE286F-EC25-0E53-8F92-433F758DB35E}"/>
              </a:ext>
            </a:extLst>
          </p:cNvPr>
          <p:cNvSpPr/>
          <p:nvPr/>
        </p:nvSpPr>
        <p:spPr>
          <a:xfrm>
            <a:off x="346623" y="7341500"/>
            <a:ext cx="5968620" cy="133256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12700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9CD62602-6D2E-4137-C6B7-D6F94492BADE}"/>
              </a:ext>
            </a:extLst>
          </p:cNvPr>
          <p:cNvSpPr txBox="1"/>
          <p:nvPr/>
        </p:nvSpPr>
        <p:spPr>
          <a:xfrm>
            <a:off x="346623" y="7660712"/>
            <a:ext cx="6061243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nl-NL" sz="3600" dirty="0">
                <a:solidFill>
                  <a:schemeClr val="tx2"/>
                </a:solidFill>
              </a:rPr>
              <a:t>+/- 15% van alle SRV-zaken</a:t>
            </a:r>
            <a:endParaRPr kumimoji="0" lang="nl-NL" sz="3600" u="none" strike="noStrike" cap="none" spc="0" normalizeH="0" baseline="0" dirty="0">
              <a:ln>
                <a:noFill/>
              </a:ln>
              <a:solidFill>
                <a:schemeClr val="tx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pic>
        <p:nvPicPr>
          <p:cNvPr id="14" name="Afbeelding 13" descr="Afbeelding met tekst&#10;&#10;Automatisch gegenereerde beschrijving">
            <a:extLst>
              <a:ext uri="{FF2B5EF4-FFF2-40B4-BE49-F238E27FC236}">
                <a16:creationId xmlns:a16="http://schemas.microsoft.com/office/drawing/2014/main" id="{A61AFE3B-DB80-427C-87BF-380FBA8601E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02" y="4783612"/>
            <a:ext cx="452544" cy="253501"/>
          </a:xfrm>
          <a:prstGeom prst="rect">
            <a:avLst/>
          </a:prstGeo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D582C603-8C3C-ABDC-991E-578711B8D52F}"/>
              </a:ext>
            </a:extLst>
          </p:cNvPr>
          <p:cNvSpPr txBox="1"/>
          <p:nvPr/>
        </p:nvSpPr>
        <p:spPr>
          <a:xfrm>
            <a:off x="7064691" y="2642616"/>
            <a:ext cx="5528564" cy="675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nl-NL" sz="240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Waterschade aan laminaat in huurwoning</a:t>
            </a:r>
          </a:p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nl-NL" sz="240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Reparatie door ketenpartner van corporatie € 400,= voor </a:t>
            </a:r>
            <a:r>
              <a:rPr lang="nl-NL" sz="2400" u="sng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enkele vierkante meters;</a:t>
            </a:r>
          </a:p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nl-NL" sz="240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Zelf (met hulp buurman) kan bewoonster </a:t>
            </a:r>
            <a:r>
              <a:rPr lang="nl-NL" sz="2400" u="sng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hele vloer </a:t>
            </a:r>
            <a:r>
              <a:rPr lang="nl-NL" sz="240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leggen voor </a:t>
            </a:r>
            <a:br>
              <a:rPr lang="nl-NL" sz="240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</a:br>
            <a:r>
              <a:rPr lang="nl-NL" sz="240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€ 400,=.</a:t>
            </a:r>
          </a:p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nl-NL" sz="240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Antwoord corporatie: ‘</a:t>
            </a:r>
            <a:r>
              <a:rPr lang="nl-NL" sz="2400" i="1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nee, we werken met vaste onderaannemers</a:t>
            </a:r>
            <a:r>
              <a:rPr lang="nl-NL" sz="240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.’</a:t>
            </a:r>
          </a:p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nl-NL" sz="240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SRV belt met eigen contactpersoon bij corporatie.</a:t>
            </a:r>
          </a:p>
          <a:p>
            <a:pPr marL="342900" marR="0" indent="-3429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</a:pPr>
            <a:r>
              <a:rPr lang="nl-NL" sz="240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Dag later Whatsappbericht dat management toch akkoord is, mits het bestede bedrag goed wordt aangetoond.</a:t>
            </a:r>
          </a:p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ea typeface="Helvetica Neue Medium"/>
              <a:cs typeface="Helvetica Neue Medium"/>
              <a:sym typeface="Helvetica Neue Medium"/>
            </a:endParaRPr>
          </a:p>
          <a:p>
            <a:pPr marL="0" marR="0" indent="0" algn="ctr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4498132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7FFED3-9FE8-EDE4-DD65-2555A5C90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440266"/>
            <a:ext cx="11607800" cy="1016001"/>
          </a:xfrm>
        </p:spPr>
        <p:txBody>
          <a:bodyPr>
            <a:noAutofit/>
          </a:bodyPr>
          <a:lstStyle/>
          <a:p>
            <a:r>
              <a:rPr lang="nl-NL" sz="6000" dirty="0">
                <a:solidFill>
                  <a:srgbClr val="92D050"/>
                </a:solidFill>
              </a:rPr>
              <a:t>Samen bouwen aan vertrouwen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4C68C79-57E8-0656-0FD7-3D23D831646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98499" y="1188515"/>
            <a:ext cx="12090400" cy="671803"/>
          </a:xfrm>
        </p:spPr>
        <p:txBody>
          <a:bodyPr>
            <a:normAutofit/>
          </a:bodyPr>
          <a:lstStyle/>
          <a:p>
            <a:r>
              <a:rPr lang="nl-NL" sz="2400" dirty="0">
                <a:solidFill>
                  <a:schemeClr val="tx1"/>
                </a:solidFill>
              </a:rPr>
              <a:t>Als ‘andere partij’ in zaken, onderdeel van onze sociale kaart en/of anderszins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E0D1D2CB-BF19-0650-4116-42453F9142E9}"/>
              </a:ext>
            </a:extLst>
          </p:cNvPr>
          <p:cNvSpPr txBox="1"/>
          <p:nvPr/>
        </p:nvSpPr>
        <p:spPr>
          <a:xfrm>
            <a:off x="698499" y="2439657"/>
            <a:ext cx="3581400" cy="68736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Zeeuwse g</a:t>
            </a: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emeentes</a:t>
            </a:r>
            <a:b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Provincie Zeeland</a:t>
            </a:r>
            <a:br>
              <a:rPr lang="nl-NL" sz="2000" dirty="0"/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Waterschap </a:t>
            </a:r>
            <a:br>
              <a:rPr lang="nl-NL" sz="2000" dirty="0"/>
            </a:br>
            <a:r>
              <a:rPr lang="nl-NL" sz="2000" dirty="0"/>
              <a:t>  Scheldestromen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Politie (Hulst + Terneuzen)</a:t>
            </a:r>
            <a:b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UWV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nl-NL" sz="20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Orionis</a:t>
            </a: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Walcheren</a:t>
            </a:r>
            <a:b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</a:t>
            </a:r>
            <a:r>
              <a:rPr lang="nl-NL" sz="2000" dirty="0" err="1"/>
              <a:t>Vigere</a:t>
            </a:r>
            <a:r>
              <a:rPr lang="nl-NL" sz="2000" dirty="0"/>
              <a:t> Jeugdzorg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nl-NL" sz="2000" b="0" i="0" u="none" strike="noStrike" cap="none" spc="0" normalizeH="0" baseline="0" dirty="0" err="1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Sabewa</a:t>
            </a:r>
            <a:b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RUD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nl-NL" sz="20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Nationale Ombudsm</a:t>
            </a:r>
            <a:r>
              <a:rPr lang="nl-NL" sz="2000" b="1" dirty="0"/>
              <a:t>an</a:t>
            </a:r>
            <a:br>
              <a:rPr lang="nl-NL" sz="2000" dirty="0"/>
            </a:br>
            <a:endParaRPr lang="nl-NL" sz="2000" dirty="0"/>
          </a:p>
          <a:p>
            <a:pPr marR="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tabLst/>
            </a:pP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24139C1-E4AB-CDDE-530D-96C5DD761472}"/>
              </a:ext>
            </a:extLst>
          </p:cNvPr>
          <p:cNvSpPr txBox="1"/>
          <p:nvPr/>
        </p:nvSpPr>
        <p:spPr>
          <a:xfrm>
            <a:off x="4641850" y="2439657"/>
            <a:ext cx="3721100" cy="74892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CZ</a:t>
            </a:r>
            <a:b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L’Escaut Woonservice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Woongoed Zeeuws-Vlaanderen</a:t>
            </a:r>
            <a:b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Clavis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Woongoed Middelburg</a:t>
            </a:r>
            <a:b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Beveland Wonen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Openbaar Ministerie</a:t>
            </a:r>
            <a:b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GGD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Schuldhulpmaatje</a:t>
            </a:r>
            <a:b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GR de </a:t>
            </a:r>
            <a:r>
              <a:rPr lang="nl-NL" sz="2000" dirty="0" err="1"/>
              <a:t>Bevelanden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0" marR="0" indent="0" algn="ctr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70000"/>
              <a:buFontTx/>
              <a:buNone/>
              <a:tabLst/>
            </a:pP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7BFC8582-7D9E-FA11-B400-019B50C9FA0E}"/>
              </a:ext>
            </a:extLst>
          </p:cNvPr>
          <p:cNvSpPr txBox="1"/>
          <p:nvPr/>
        </p:nvSpPr>
        <p:spPr>
          <a:xfrm>
            <a:off x="8724900" y="2285769"/>
            <a:ext cx="3581400" cy="71814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Bibliotheek Zeeland</a:t>
            </a:r>
            <a:b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Hogeschool Zeeland (HZ)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Raad voor Rechtsbijstand</a:t>
            </a:r>
            <a:b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</a:b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</a:t>
            </a:r>
            <a:r>
              <a:rPr lang="nl-NL" sz="2000" b="1" dirty="0"/>
              <a:t>Ministerie van Justitie en </a:t>
            </a:r>
            <a:br>
              <a:rPr lang="nl-NL" sz="2000" b="1" dirty="0"/>
            </a:br>
            <a:r>
              <a:rPr lang="nl-NL" sz="2000" b="1" dirty="0"/>
              <a:t>  Veiligheid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</a:t>
            </a:r>
            <a:r>
              <a:rPr kumimoji="0" lang="nl-NL" sz="2000" b="1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De Zeeuwse Regelrechter per 1 januari 2023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</a:t>
            </a:r>
            <a:r>
              <a:rPr lang="nl-NL" sz="2000" b="1" dirty="0"/>
              <a:t>Maatschappelijk werk </a:t>
            </a:r>
            <a:br>
              <a:rPr lang="nl-NL" sz="2000" b="1" dirty="0"/>
            </a:br>
            <a:r>
              <a:rPr lang="nl-NL" sz="2000" b="1" dirty="0"/>
              <a:t>  Walcheren/Welzijn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kumimoji="0" lang="nl-NL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t> Juridisch Loket</a:t>
            </a:r>
          </a:p>
          <a:p>
            <a:pPr marR="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tabLst/>
            </a:pP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  <a:p>
            <a:pPr marL="285750" marR="0" indent="-285750" algn="l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 Humanitas</a:t>
            </a:r>
            <a:br>
              <a:rPr lang="nl-NL" sz="2000" dirty="0"/>
            </a:br>
            <a:endParaRPr lang="nl-NL" sz="2000" dirty="0"/>
          </a:p>
          <a:p>
            <a:pPr marL="285750" marR="0" indent="-285750" algn="l" defTabSz="173393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170000"/>
              <a:buFont typeface="Wingdings" panose="05000000000000000000" pitchFamily="2" charset="2"/>
              <a:buChar char="ü"/>
              <a:tabLst/>
            </a:pPr>
            <a:r>
              <a:rPr lang="nl-NL" sz="2000" dirty="0"/>
              <a:t>….</a:t>
            </a:r>
            <a:br>
              <a:rPr lang="nl-NL" sz="2000" dirty="0"/>
            </a:br>
            <a:endParaRPr lang="nl-NL" sz="2000" dirty="0"/>
          </a:p>
          <a:p>
            <a:pPr marL="0" marR="0" indent="0" algn="ctr" defTabSz="17339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69145095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8775832-B281-DE4D-5E62-7795776D390D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698500" y="1722120"/>
            <a:ext cx="7744460" cy="3794760"/>
          </a:xfrm>
        </p:spPr>
        <p:txBody>
          <a:bodyPr>
            <a:normAutofit fontScale="55000" lnSpcReduction="20000"/>
          </a:bodyPr>
          <a:lstStyle/>
          <a:p>
            <a:r>
              <a:rPr lang="nl-NL" dirty="0"/>
              <a:t>Ombudsman</a:t>
            </a:r>
          </a:p>
          <a:p>
            <a:endParaRPr lang="nl-NL" dirty="0"/>
          </a:p>
          <a:p>
            <a:r>
              <a:rPr lang="nl-NL" b="0" u="sng" dirty="0"/>
              <a:t>Formele</a:t>
            </a:r>
            <a:r>
              <a:rPr lang="nl-NL" b="0" dirty="0"/>
              <a:t> wettelijke klacht</a:t>
            </a:r>
            <a:r>
              <a:rPr lang="nl-NL" b="0" u="sng" dirty="0"/>
              <a:t>procedure</a:t>
            </a:r>
            <a:r>
              <a:rPr lang="nl-NL" b="0" dirty="0"/>
              <a:t> met beperkt bereik (gedrag bestuur). Geen alternatief voor bezwaar en beroep.</a:t>
            </a:r>
          </a:p>
          <a:p>
            <a:endParaRPr lang="nl-NL" dirty="0"/>
          </a:p>
          <a:p>
            <a:r>
              <a:rPr lang="nl-NL" dirty="0"/>
              <a:t>SRV</a:t>
            </a:r>
          </a:p>
          <a:p>
            <a:endParaRPr lang="nl-NL" dirty="0"/>
          </a:p>
          <a:p>
            <a:r>
              <a:rPr lang="nl-NL" b="0" u="sng" dirty="0"/>
              <a:t>Informele</a:t>
            </a:r>
            <a:r>
              <a:rPr lang="nl-NL" b="0" dirty="0"/>
              <a:t> oplossings</a:t>
            </a:r>
            <a:r>
              <a:rPr lang="nl-NL" b="0" u="sng" dirty="0"/>
              <a:t>methode</a:t>
            </a:r>
            <a:r>
              <a:rPr lang="nl-NL" b="0" dirty="0"/>
              <a:t> voor ieder conflict over meerdere (juridische) onderwerpen (bestuurs-, straf- en civiel recht) en met meerdere partijen tegelijk. Ook alternatief voor bezwaar en beroep.</a:t>
            </a:r>
          </a:p>
          <a:p>
            <a:endParaRPr lang="nl-NL" b="0" dirty="0"/>
          </a:p>
          <a:p>
            <a:r>
              <a:rPr lang="nl-NL" dirty="0"/>
              <a:t>Goede samenwerking/afstemming tussen SRV en Ombudsman = staande praktijk</a:t>
            </a:r>
            <a:r>
              <a:rPr lang="nl-NL" b="0" dirty="0"/>
              <a:t>.</a:t>
            </a:r>
          </a:p>
          <a:p>
            <a:endParaRPr lang="nl-NL" b="0" dirty="0"/>
          </a:p>
          <a:p>
            <a:endParaRPr lang="nl-NL" b="0" dirty="0"/>
          </a:p>
          <a:p>
            <a:endParaRPr lang="nl-NL" b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AA3FC94-0DDE-B5FB-2DDE-E8D4CCEC4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500" y="692534"/>
            <a:ext cx="12164430" cy="1029586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rgbClr val="92D050"/>
                </a:solidFill>
              </a:rPr>
              <a:t>Uitgelichte samenwerkingspartners:</a:t>
            </a:r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85CC745A-F11E-A664-FEE3-4B2D1DBEDA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5516880"/>
            <a:ext cx="2195195" cy="1194256"/>
          </a:xfrm>
          <a:prstGeom prst="rect">
            <a:avLst/>
          </a:prstGeom>
          <a:noFill/>
        </p:spPr>
      </p:pic>
      <p:sp>
        <p:nvSpPr>
          <p:cNvPr id="9" name="Rechthoek: afgeronde hoeken 8">
            <a:extLst>
              <a:ext uri="{FF2B5EF4-FFF2-40B4-BE49-F238E27FC236}">
                <a16:creationId xmlns:a16="http://schemas.microsoft.com/office/drawing/2014/main" id="{E647BD57-DE3E-A06B-076E-E7ED15F46673}"/>
              </a:ext>
            </a:extLst>
          </p:cNvPr>
          <p:cNvSpPr/>
          <p:nvPr/>
        </p:nvSpPr>
        <p:spPr>
          <a:xfrm>
            <a:off x="8442960" y="1673274"/>
            <a:ext cx="4108537" cy="625459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nl-NL" sz="4000" dirty="0"/>
              <a:t>Dit SRV- programma wordt mede mogelijk gemaakt door het Ministerie van Justitie en Veiligheid</a:t>
            </a:r>
          </a:p>
          <a:p>
            <a:endParaRPr lang="nl-NL" sz="5400" dirty="0"/>
          </a:p>
        </p:txBody>
      </p:sp>
      <p:sp>
        <p:nvSpPr>
          <p:cNvPr id="11" name="Rechthoek: afgeronde hoeken 10">
            <a:extLst>
              <a:ext uri="{FF2B5EF4-FFF2-40B4-BE49-F238E27FC236}">
                <a16:creationId xmlns:a16="http://schemas.microsoft.com/office/drawing/2014/main" id="{7A266BE3-2A90-22E0-5E73-46F463A9EB8F}"/>
              </a:ext>
            </a:extLst>
          </p:cNvPr>
          <p:cNvSpPr/>
          <p:nvPr/>
        </p:nvSpPr>
        <p:spPr>
          <a:xfrm>
            <a:off x="698500" y="6882679"/>
            <a:ext cx="6342380" cy="161178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12700" cap="flat">
            <a:noFill/>
            <a:miter lim="4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2200" dirty="0">
                <a:solidFill>
                  <a:schemeClr val="accent3">
                    <a:lumMod val="50000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rPr>
              <a:t>Vanaf 1 januari 2023 werken SRV en de rechtbank Zeeland West Brabant samen: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2200" b="0" i="0" u="none" strike="noStrike" cap="none" spc="0" normalizeH="0" baseline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nl-NL" sz="2200" b="1" dirty="0">
                <a:solidFill>
                  <a:schemeClr val="accent3">
                    <a:lumMod val="50000"/>
                  </a:schemeClr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rPr>
              <a:t>DE ZEEUWSE REGELRECHTER, een unicum</a:t>
            </a:r>
            <a:endParaRPr kumimoji="0" lang="nl-NL" sz="2200" b="1" i="0" u="none" strike="noStrike" cap="none" spc="0" normalizeH="0" baseline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29856187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7339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7339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99045CA65F08448B4FE0A304A327B3" ma:contentTypeVersion="16" ma:contentTypeDescription="Een nieuw document maken." ma:contentTypeScope="" ma:versionID="22a7593db1f76019aafdf5f542ec5ab9">
  <xsd:schema xmlns:xsd="http://www.w3.org/2001/XMLSchema" xmlns:xs="http://www.w3.org/2001/XMLSchema" xmlns:p="http://schemas.microsoft.com/office/2006/metadata/properties" xmlns:ns2="c60e3b35-b552-4c8e-bdcc-aa7db9c7469a" xmlns:ns3="6b6e5090-7cff-4c53-9373-442fac245b5e" targetNamespace="http://schemas.microsoft.com/office/2006/metadata/properties" ma:root="true" ma:fieldsID="2696844f721d5afd48ebd00f0a460388" ns2:_="" ns3:_="">
    <xsd:import namespace="c60e3b35-b552-4c8e-bdcc-aa7db9c7469a"/>
    <xsd:import namespace="6b6e5090-7cff-4c53-9373-442fac245b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0e3b35-b552-4c8e-bdcc-aa7db9c746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6b01aa62-29a4-4bf3-ba59-7c14fdca72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6e5090-7cff-4c53-9373-442fac245b5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67c5104-37ae-4381-af14-d591ebad83ef}" ma:internalName="TaxCatchAll" ma:showField="CatchAllData" ma:web="6b6e5090-7cff-4c53-9373-442fac245b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EE9DD5F-FDB8-4C19-B963-F848F59D8B8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58B4D0-4839-4872-920B-25187BCBA2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60e3b35-b552-4c8e-bdcc-aa7db9c7469a"/>
    <ds:schemaRef ds:uri="6b6e5090-7cff-4c53-9373-442fac245b5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</Words>
  <Application>Microsoft Office PowerPoint</Application>
  <PresentationFormat>Aangepast</PresentationFormat>
  <Paragraphs>84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5" baseType="lpstr">
      <vt:lpstr>Calibri</vt:lpstr>
      <vt:lpstr>Helvetica Neue</vt:lpstr>
      <vt:lpstr>Helvetica Neue Medium</vt:lpstr>
      <vt:lpstr>Wingdings</vt:lpstr>
      <vt:lpstr>21_BasicWhite</vt:lpstr>
      <vt:lpstr>Samen Recht Vinden</vt:lpstr>
      <vt:lpstr>Wie zijn we?</vt:lpstr>
      <vt:lpstr>Wat doen we?</vt:lpstr>
      <vt:lpstr>Wat doen we?</vt:lpstr>
      <vt:lpstr>Wat doen we?</vt:lpstr>
      <vt:lpstr>Hoeveel cases hebben we?</vt:lpstr>
      <vt:lpstr>Terneuzen</vt:lpstr>
      <vt:lpstr>Samen bouwen aan vertrouwen</vt:lpstr>
      <vt:lpstr>Uitgelichte samenwerkingspartners: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Samen Recht Vinden</dc:title>
  <dc:creator>Melissa</dc:creator>
  <cp:lastModifiedBy>Nienke Slump</cp:lastModifiedBy>
  <cp:revision>7</cp:revision>
  <dcterms:modified xsi:type="dcterms:W3CDTF">2022-11-28T13:13:21Z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0x0101004499045CA65F08448B4FE0A304A327B3</vt:lpwstr>
  </property>
</Properties>
</file>