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16C64D-3605-4D60-AFDA-CD6F531EA546}" v="6" dt="2025-05-14T08:00:36.7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908" y="264"/>
      </p:cViewPr>
      <p:guideLst>
        <p:guide orient="horz" pos="23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ngendoen, S.M. (Samantha)" userId="9b2491e6-5117-4e45-9f34-9cd0ac9367f8" providerId="ADAL" clId="{E316C64D-3605-4D60-AFDA-CD6F531EA546}"/>
    <pc:docChg chg="custSel modSld">
      <pc:chgData name="Langendoen, S.M. (Samantha)" userId="9b2491e6-5117-4e45-9f34-9cd0ac9367f8" providerId="ADAL" clId="{E316C64D-3605-4D60-AFDA-CD6F531EA546}" dt="2025-05-14T08:03:32.736" v="148" actId="1035"/>
      <pc:docMkLst>
        <pc:docMk/>
      </pc:docMkLst>
      <pc:sldChg chg="addSp modSp mod">
        <pc:chgData name="Langendoen, S.M. (Samantha)" userId="9b2491e6-5117-4e45-9f34-9cd0ac9367f8" providerId="ADAL" clId="{E316C64D-3605-4D60-AFDA-CD6F531EA546}" dt="2025-05-14T08:02:00.445" v="124" actId="1076"/>
        <pc:sldMkLst>
          <pc:docMk/>
          <pc:sldMk cId="3952868956" sldId="257"/>
        </pc:sldMkLst>
        <pc:picChg chg="add mod">
          <ac:chgData name="Langendoen, S.M. (Samantha)" userId="9b2491e6-5117-4e45-9f34-9cd0ac9367f8" providerId="ADAL" clId="{E316C64D-3605-4D60-AFDA-CD6F531EA546}" dt="2025-05-14T08:02:00.445" v="124" actId="1076"/>
          <ac:picMkLst>
            <pc:docMk/>
            <pc:sldMk cId="3952868956" sldId="257"/>
            <ac:picMk id="7" creationId="{BEBE1EE6-9BF0-8F86-F063-DAB30A1608DF}"/>
          </ac:picMkLst>
        </pc:picChg>
      </pc:sldChg>
      <pc:sldChg chg="modSp mod">
        <pc:chgData name="Langendoen, S.M. (Samantha)" userId="9b2491e6-5117-4e45-9f34-9cd0ac9367f8" providerId="ADAL" clId="{E316C64D-3605-4D60-AFDA-CD6F531EA546}" dt="2025-05-14T08:01:34.226" v="122" actId="20577"/>
        <pc:sldMkLst>
          <pc:docMk/>
          <pc:sldMk cId="3314881235" sldId="258"/>
        </pc:sldMkLst>
        <pc:spChg chg="mod">
          <ac:chgData name="Langendoen, S.M. (Samantha)" userId="9b2491e6-5117-4e45-9f34-9cd0ac9367f8" providerId="ADAL" clId="{E316C64D-3605-4D60-AFDA-CD6F531EA546}" dt="2025-05-14T08:01:34.226" v="122" actId="20577"/>
          <ac:spMkLst>
            <pc:docMk/>
            <pc:sldMk cId="3314881235" sldId="258"/>
            <ac:spMk id="3" creationId="{533B8D36-2367-3C3A-BC75-EFAA92D0B84B}"/>
          </ac:spMkLst>
        </pc:spChg>
      </pc:sldChg>
      <pc:sldChg chg="addSp modSp mod">
        <pc:chgData name="Langendoen, S.M. (Samantha)" userId="9b2491e6-5117-4e45-9f34-9cd0ac9367f8" providerId="ADAL" clId="{E316C64D-3605-4D60-AFDA-CD6F531EA546}" dt="2025-05-14T08:01:28.759" v="121" actId="404"/>
        <pc:sldMkLst>
          <pc:docMk/>
          <pc:sldMk cId="1052255844" sldId="259"/>
        </pc:sldMkLst>
        <pc:spChg chg="mod">
          <ac:chgData name="Langendoen, S.M. (Samantha)" userId="9b2491e6-5117-4e45-9f34-9cd0ac9367f8" providerId="ADAL" clId="{E316C64D-3605-4D60-AFDA-CD6F531EA546}" dt="2025-05-14T07:29:25.450" v="25" actId="20577"/>
          <ac:spMkLst>
            <pc:docMk/>
            <pc:sldMk cId="1052255844" sldId="259"/>
            <ac:spMk id="2" creationId="{A9D6F96F-5825-36F2-8DD4-6CF8502EB910}"/>
          </ac:spMkLst>
        </pc:spChg>
        <pc:spChg chg="mod">
          <ac:chgData name="Langendoen, S.M. (Samantha)" userId="9b2491e6-5117-4e45-9f34-9cd0ac9367f8" providerId="ADAL" clId="{E316C64D-3605-4D60-AFDA-CD6F531EA546}" dt="2025-05-14T08:01:28.759" v="121" actId="404"/>
          <ac:spMkLst>
            <pc:docMk/>
            <pc:sldMk cId="1052255844" sldId="259"/>
            <ac:spMk id="3" creationId="{5FD5842D-14DE-5787-4911-F8E0D39CC26F}"/>
          </ac:spMkLst>
        </pc:spChg>
        <pc:picChg chg="add mod">
          <ac:chgData name="Langendoen, S.M. (Samantha)" userId="9b2491e6-5117-4e45-9f34-9cd0ac9367f8" providerId="ADAL" clId="{E316C64D-3605-4D60-AFDA-CD6F531EA546}" dt="2025-05-14T07:57:11.789" v="106" actId="1076"/>
          <ac:picMkLst>
            <pc:docMk/>
            <pc:sldMk cId="1052255844" sldId="259"/>
            <ac:picMk id="7" creationId="{887C1DFF-F592-2A31-850E-C2A69E4B914B}"/>
          </ac:picMkLst>
        </pc:picChg>
      </pc:sldChg>
      <pc:sldChg chg="addSp delSp modSp mod">
        <pc:chgData name="Langendoen, S.M. (Samantha)" userId="9b2491e6-5117-4e45-9f34-9cd0ac9367f8" providerId="ADAL" clId="{E316C64D-3605-4D60-AFDA-CD6F531EA546}" dt="2025-05-14T08:03:32.736" v="148" actId="1035"/>
        <pc:sldMkLst>
          <pc:docMk/>
          <pc:sldMk cId="3345451725" sldId="260"/>
        </pc:sldMkLst>
        <pc:spChg chg="mod">
          <ac:chgData name="Langendoen, S.M. (Samantha)" userId="9b2491e6-5117-4e45-9f34-9cd0ac9367f8" providerId="ADAL" clId="{E316C64D-3605-4D60-AFDA-CD6F531EA546}" dt="2025-05-14T08:03:14.321" v="138" actId="1035"/>
          <ac:spMkLst>
            <pc:docMk/>
            <pc:sldMk cId="3345451725" sldId="260"/>
            <ac:spMk id="3" creationId="{FF662C86-28FD-7194-E512-ADF4B2EC3894}"/>
          </ac:spMkLst>
        </pc:spChg>
        <pc:spChg chg="add del">
          <ac:chgData name="Langendoen, S.M. (Samantha)" userId="9b2491e6-5117-4e45-9f34-9cd0ac9367f8" providerId="ADAL" clId="{E316C64D-3605-4D60-AFDA-CD6F531EA546}" dt="2025-05-14T07:37:33.431" v="36" actId="478"/>
          <ac:spMkLst>
            <pc:docMk/>
            <pc:sldMk cId="3345451725" sldId="260"/>
            <ac:spMk id="9" creationId="{05156B28-FEDD-5BDA-4991-2EBDE4D7AC4A}"/>
          </ac:spMkLst>
        </pc:spChg>
        <pc:spChg chg="add mod">
          <ac:chgData name="Langendoen, S.M. (Samantha)" userId="9b2491e6-5117-4e45-9f34-9cd0ac9367f8" providerId="ADAL" clId="{E316C64D-3605-4D60-AFDA-CD6F531EA546}" dt="2025-05-14T08:03:10.535" v="134" actId="1035"/>
          <ac:spMkLst>
            <pc:docMk/>
            <pc:sldMk cId="3345451725" sldId="260"/>
            <ac:spMk id="13" creationId="{FBC0F9FD-DCD6-B813-2D59-FEFC06351481}"/>
          </ac:spMkLst>
        </pc:spChg>
        <pc:spChg chg="add mod">
          <ac:chgData name="Langendoen, S.M. (Samantha)" userId="9b2491e6-5117-4e45-9f34-9cd0ac9367f8" providerId="ADAL" clId="{E316C64D-3605-4D60-AFDA-CD6F531EA546}" dt="2025-05-14T08:03:20.290" v="140" actId="1036"/>
          <ac:spMkLst>
            <pc:docMk/>
            <pc:sldMk cId="3345451725" sldId="260"/>
            <ac:spMk id="15" creationId="{10FB5703-FDD8-E90F-8941-4D9E28CE5B41}"/>
          </ac:spMkLst>
        </pc:spChg>
        <pc:spChg chg="add mod">
          <ac:chgData name="Langendoen, S.M. (Samantha)" userId="9b2491e6-5117-4e45-9f34-9cd0ac9367f8" providerId="ADAL" clId="{E316C64D-3605-4D60-AFDA-CD6F531EA546}" dt="2025-05-14T08:03:32.736" v="148" actId="1035"/>
          <ac:spMkLst>
            <pc:docMk/>
            <pc:sldMk cId="3345451725" sldId="260"/>
            <ac:spMk id="17" creationId="{8277C9A9-FFB6-EAE6-5DDE-F26634EF7836}"/>
          </ac:spMkLst>
        </pc:spChg>
        <pc:picChg chg="add del mod">
          <ac:chgData name="Langendoen, S.M. (Samantha)" userId="9b2491e6-5117-4e45-9f34-9cd0ac9367f8" providerId="ADAL" clId="{E316C64D-3605-4D60-AFDA-CD6F531EA546}" dt="2025-05-14T07:32:20.997" v="26" actId="21"/>
          <ac:picMkLst>
            <pc:docMk/>
            <pc:sldMk cId="3345451725" sldId="260"/>
            <ac:picMk id="7" creationId="{887C1DFF-F592-2A31-850E-C2A69E4B914B}"/>
          </ac:picMkLst>
        </pc:picChg>
        <pc:picChg chg="add mod">
          <ac:chgData name="Langendoen, S.M. (Samantha)" userId="9b2491e6-5117-4e45-9f34-9cd0ac9367f8" providerId="ADAL" clId="{E316C64D-3605-4D60-AFDA-CD6F531EA546}" dt="2025-05-14T07:46:22.502" v="94" actId="554"/>
          <ac:picMkLst>
            <pc:docMk/>
            <pc:sldMk cId="3345451725" sldId="260"/>
            <ac:picMk id="11" creationId="{1B6B9FDC-14B0-FA9F-63E9-EA63C34E3CFB}"/>
          </ac:picMkLst>
        </pc:picChg>
        <pc:picChg chg="add mod">
          <ac:chgData name="Langendoen, S.M. (Samantha)" userId="9b2491e6-5117-4e45-9f34-9cd0ac9367f8" providerId="ADAL" clId="{E316C64D-3605-4D60-AFDA-CD6F531EA546}" dt="2025-05-14T07:46:30.598" v="95" actId="408"/>
          <ac:picMkLst>
            <pc:docMk/>
            <pc:sldMk cId="3345451725" sldId="260"/>
            <ac:picMk id="18" creationId="{894B5891-94D6-84C1-0D7C-66B1554B3D46}"/>
          </ac:picMkLst>
        </pc:picChg>
        <pc:picChg chg="add mod">
          <ac:chgData name="Langendoen, S.M. (Samantha)" userId="9b2491e6-5117-4e45-9f34-9cd0ac9367f8" providerId="ADAL" clId="{E316C64D-3605-4D60-AFDA-CD6F531EA546}" dt="2025-05-14T07:46:30.598" v="95" actId="408"/>
          <ac:picMkLst>
            <pc:docMk/>
            <pc:sldMk cId="3345451725" sldId="260"/>
            <ac:picMk id="19" creationId="{4D868F06-3024-E2A8-A1CC-A3A2D43DEA0C}"/>
          </ac:picMkLst>
        </pc:picChg>
        <pc:picChg chg="add mod">
          <ac:chgData name="Langendoen, S.M. (Samantha)" userId="9b2491e6-5117-4e45-9f34-9cd0ac9367f8" providerId="ADAL" clId="{E316C64D-3605-4D60-AFDA-CD6F531EA546}" dt="2025-05-14T07:46:22.502" v="94" actId="554"/>
          <ac:picMkLst>
            <pc:docMk/>
            <pc:sldMk cId="3345451725" sldId="260"/>
            <ac:picMk id="20" creationId="{C566C985-161B-5F16-79DD-79EB9509C0D5}"/>
          </ac:picMkLst>
        </pc:picChg>
      </pc:sldChg>
      <pc:sldChg chg="addSp modSp mod">
        <pc:chgData name="Langendoen, S.M. (Samantha)" userId="9b2491e6-5117-4e45-9f34-9cd0ac9367f8" providerId="ADAL" clId="{E316C64D-3605-4D60-AFDA-CD6F531EA546}" dt="2025-05-14T07:19:21.224" v="11" actId="1076"/>
        <pc:sldMkLst>
          <pc:docMk/>
          <pc:sldMk cId="3178941280" sldId="261"/>
        </pc:sldMkLst>
        <pc:spChg chg="mod">
          <ac:chgData name="Langendoen, S.M. (Samantha)" userId="9b2491e6-5117-4e45-9f34-9cd0ac9367f8" providerId="ADAL" clId="{E316C64D-3605-4D60-AFDA-CD6F531EA546}" dt="2025-05-14T07:18:25.751" v="5" actId="1076"/>
          <ac:spMkLst>
            <pc:docMk/>
            <pc:sldMk cId="3178941280" sldId="261"/>
            <ac:spMk id="2" creationId="{13C8D9A5-228A-45B3-A5BB-B88F92B7DA54}"/>
          </ac:spMkLst>
        </pc:spChg>
        <pc:spChg chg="mod">
          <ac:chgData name="Langendoen, S.M. (Samantha)" userId="9b2491e6-5117-4e45-9f34-9cd0ac9367f8" providerId="ADAL" clId="{E316C64D-3605-4D60-AFDA-CD6F531EA546}" dt="2025-05-14T07:18:30.705" v="6" actId="1076"/>
          <ac:spMkLst>
            <pc:docMk/>
            <pc:sldMk cId="3178941280" sldId="261"/>
            <ac:spMk id="3" creationId="{7371A12E-65E4-9754-86E7-E155EEF90A14}"/>
          </ac:spMkLst>
        </pc:spChg>
        <pc:picChg chg="add mod">
          <ac:chgData name="Langendoen, S.M. (Samantha)" userId="9b2491e6-5117-4e45-9f34-9cd0ac9367f8" providerId="ADAL" clId="{E316C64D-3605-4D60-AFDA-CD6F531EA546}" dt="2025-05-14T07:19:21.224" v="11" actId="1076"/>
          <ac:picMkLst>
            <pc:docMk/>
            <pc:sldMk cId="3178941280" sldId="261"/>
            <ac:picMk id="7" creationId="{19712514-1FF5-E59D-78AD-EFFC537982B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FA472-3AC0-499B-8B7F-A68611A56544}" type="datetimeFigureOut">
              <a:rPr lang="nl-NL" smtClean="0"/>
              <a:t>14-5-2025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8220A-ED5F-4B6F-B670-7921DACFC97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4977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5DF954-1215-9B0F-382A-3086F958B0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EA7F453-CDA2-9BC3-76E2-CD5D0AC0AC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7919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09B4EB-5C20-734F-5AD2-2608BFCBA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8108A89-0FC9-54AA-4795-8FDE10326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F6B7DE1-634F-0848-20D0-B855B60E3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DE88958-5A62-515C-0A38-A668E90B5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75F8C3D-3E36-D609-C112-B6FBE43B4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3298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1367AD9-1A18-6B10-B89B-4B3F94E5F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48F99A8-5E20-6890-F60A-38CA0957D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A84618-76A6-E6C3-8C7C-28882752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F2C69A0-7E73-9932-0B2E-28A8B2E47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BBDA48F-1779-EA7A-F9E8-38C636006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3812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F4D1C0-3AAF-CA97-74E4-71E0EE9D7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5180A9-4AD5-AB9F-27CC-9402B01A7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23F7DFC-6099-95A2-510E-DD874EDC6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E351EA-EE48-E6D4-6DA2-8B6468E80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b="1"/>
            </a:lvl1pPr>
          </a:lstStyle>
          <a:p>
            <a:r>
              <a:rPr lang="nl-NL"/>
              <a:t>Ravijnjaar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8983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7319EC-2734-727A-2A36-C4C0B7DA0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D7B1B46-90BF-1217-DF41-907CB6964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C0A2E6-3902-E1AC-F5D5-2D6E6EA20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24C71A-D9D9-85BE-DF1C-E8982635E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CE7CC93-0A80-9C21-CEFF-6D579ED97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325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1B93AB-56F7-E332-3110-E70707CDE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5E78DE6-AE31-34BB-0AB9-860FD74A0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E31E28-46AB-5FAF-869B-402DB32CE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14CA024-5B61-20F8-0EE0-343E3E21E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A0644AA-C7FF-D1F5-6454-D398B8C4F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5F2EBBA-5DFE-42BC-BCBD-12D822A9D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3459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AF718C-8271-420C-928C-A504387AD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2EA8316-D5EC-431A-325C-6308BB352A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56666BC-B64C-105E-CB63-902892177F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DABE843-579E-F467-3B59-C45DCC017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EA29A17-7BC4-72F9-01F2-E9C2C0B35F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C21FE29-4FEC-90E8-AE64-AB011FF4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87AF926-DD6A-058B-35A9-A1C809CA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E4EB649-A09E-23B7-A602-D7EF71BB8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7478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3D364-54E9-B11F-D723-2A793A62B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D101B2E-4601-0FA9-BFF4-A3615EF04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CD2C8A1-736F-4096-8602-895C84E94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406C9D5-8520-C797-5BCA-1EFF1DBF2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197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374B8FC-3D9E-EA18-1D06-71AB442AB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2A551E2-1DD8-24B6-D6B2-654E3264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C193D03-B8EF-6090-B09C-DD734A531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1586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5655E1-A17B-89B6-B2C9-C252605BD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DDCD1E-183B-9C7E-7A83-FC2BE52F0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92CE364-7AAC-AE57-E505-E8FF54CCF1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B88AE6C-8EE0-FECD-5826-4CA5EDD19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2AB6536-82FC-35F0-6FA0-DCF3B75C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C937C79-819B-3858-3471-4CCB0643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3248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C7B013-29BC-6526-88A9-942B4314E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29DB3FD-7496-583E-BF9E-2ADD612B49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6A18E4E-2EF4-E816-DEF0-72B1EDC81F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1BE9854-39B0-C519-FA30-6C942AD24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1A65EB2-A836-2CC9-7D9D-3071F894D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9B314B0-A8AC-96B1-E468-8928685A1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0513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BD3E1F-3D69-CB4D-1ACC-85F901E0C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1141944"/>
            <a:ext cx="10515600" cy="504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9605E48-BD40-CB9D-1797-6F5C786B2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9FE10A-0E4B-9567-86F1-09C097DE7B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0700" y="23283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nl-NL"/>
              <a:t>15-5-2025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7AF68C-0158-2B8D-1A29-DD953453E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56500" y="23283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nl-NL"/>
              <a:t>Ravijnjaar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B9E6E5-3EC1-6A6B-A0FF-E1E098AC1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5375A1-4174-4E99-9C21-423D09EC40F2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 descr="Afbeelding met Graphics, Lettertype, grafische vormgeving, typografie&#10;&#10;Door AI gegenereerde inhoud is mogelijk onjuist.">
            <a:extLst>
              <a:ext uri="{FF2B5EF4-FFF2-40B4-BE49-F238E27FC236}">
                <a16:creationId xmlns:a16="http://schemas.microsoft.com/office/drawing/2014/main" id="{CE3287D8-52F9-6E97-074E-E242997A9E6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465" y="6124570"/>
            <a:ext cx="4762535" cy="733430"/>
          </a:xfrm>
          <a:prstGeom prst="rect">
            <a:avLst/>
          </a:prstGeom>
        </p:spPr>
      </p:pic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A7FD0595-844B-3A0A-3CBA-BB1190794008}"/>
              </a:ext>
            </a:extLst>
          </p:cNvPr>
          <p:cNvCxnSpPr/>
          <p:nvPr userDrawn="1"/>
        </p:nvCxnSpPr>
        <p:spPr>
          <a:xfrm>
            <a:off x="520700" y="737659"/>
            <a:ext cx="1115060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233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C45269-7544-4D08-2EA5-A882AC6B4A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/>
              <a:t>Informatiebrief Ravijnjaar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807876D-0BBE-0C2A-908E-13B997E254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Toelichting Rekenkamer</a:t>
            </a:r>
            <a:br>
              <a:rPr lang="nl-NL" dirty="0"/>
            </a:br>
            <a:r>
              <a:rPr lang="nl-NL" i="1" dirty="0"/>
              <a:t>Bianca Rook</a:t>
            </a:r>
          </a:p>
        </p:txBody>
      </p:sp>
    </p:spTree>
    <p:extLst>
      <p:ext uri="{BB962C8B-B14F-4D97-AF65-F5344CB8AC3E}">
        <p14:creationId xmlns:p14="http://schemas.microsoft.com/office/powerpoint/2010/main" val="1249061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480A5B-3537-CC49-93B6-40CDE5CFF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dirty="0"/>
              <a:t>Inleiding – Wat is het 'ravijnjaar'?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D3FE2F-33C0-7325-523C-7AC9B0276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Het 'ravijnjaar' 2026: plotselinge daling van gemeentelijke inkomsten.</a:t>
            </a:r>
          </a:p>
          <a:p>
            <a:r>
              <a:rPr lang="nl-NL" dirty="0"/>
              <a:t>Oorzaak: tijdelijke rijksbijdragen stoppen zonder structurele compensatie.</a:t>
            </a:r>
          </a:p>
          <a:p>
            <a:r>
              <a:rPr lang="nl-NL" dirty="0"/>
              <a:t>Gevolg: Minder geld voor gemeenten bij stijgende uitgaven (sociaal domein).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C9DDC09-5A70-80BD-D5B1-AC59EBBBC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0DD7C84-A1AC-6B7F-F133-CBA6302F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  <p:pic>
        <p:nvPicPr>
          <p:cNvPr id="7" name="Afbeelding 6" descr="Afbeelding met Graphics, symbool, Lettertype, logo&#10;&#10;Door AI gegenereerde inhoud is mogelijk onjuist.">
            <a:extLst>
              <a:ext uri="{FF2B5EF4-FFF2-40B4-BE49-F238E27FC236}">
                <a16:creationId xmlns:a16="http://schemas.microsoft.com/office/drawing/2014/main" id="{BEBE1EE6-9BF0-8F86-F063-DAB30A160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292" y="4582396"/>
            <a:ext cx="2267320" cy="226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68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C1C4BF-2577-98D2-C7E3-03F7101F3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Duiding 'ravijnjaar'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3B8D36-2367-3C3A-BC75-EFAA92D0B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VNG: Gemeenten verliezen vanaf 2026 ca. € 3 miljard.</a:t>
            </a:r>
          </a:p>
          <a:p>
            <a:r>
              <a:rPr lang="nl-NL" dirty="0"/>
              <a:t>CPB: Structurele tekorten door taken zonder structurele middelen.</a:t>
            </a:r>
          </a:p>
          <a:p>
            <a:r>
              <a:rPr lang="nl-NL" dirty="0"/>
              <a:t>Gevolgen: Bezuinigingen, hogere lasten, druk op gemeentelijke autonomie.</a:t>
            </a:r>
            <a:endParaRPr lang="nl-NL" sz="1800" dirty="0"/>
          </a:p>
          <a:p>
            <a:pPr marL="0" indent="0">
              <a:buNone/>
            </a:pPr>
            <a:r>
              <a:rPr lang="nl-NL" sz="1800" dirty="0"/>
              <a:t>Bronnen: VNG (2024), CPB (2024).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E55C43-9462-8147-6C5C-71C880BCA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177C99-CB30-DE44-02A2-E1C53FFBF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4881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D6F96F-5825-36F2-8DD4-6CF8502EB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Impact op Breda – Het financiële plaatje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D5842D-14DE-5787-4911-F8E0D39CC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Geraamde tekorten Breda: € 25 miljoen minder inkomsten vanaf 2026.</a:t>
            </a:r>
          </a:p>
          <a:p>
            <a:r>
              <a:rPr lang="nl-NL" dirty="0"/>
              <a:t>Uitgaven blijven stijgen: jeugdzorg, </a:t>
            </a:r>
            <a:r>
              <a:rPr lang="nl-NL" dirty="0" err="1"/>
              <a:t>Wmo</a:t>
            </a:r>
            <a:r>
              <a:rPr lang="nl-NL" dirty="0"/>
              <a:t>, woningbouw.</a:t>
            </a:r>
          </a:p>
          <a:p>
            <a:r>
              <a:rPr lang="nl-NL" dirty="0"/>
              <a:t>Slechts 25% van de € 900 miljoen begroting is direct te beïnvloeden.</a:t>
            </a:r>
          </a:p>
          <a:p>
            <a:pPr marL="0" indent="0">
              <a:buNone/>
            </a:pPr>
            <a:r>
              <a:rPr lang="nl-NL" sz="1800" dirty="0"/>
              <a:t>Bron: Volkskrant (2025).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B720A2-A38A-0445-ED53-E5A6E567F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3A0E1D-2322-515A-9524-96A434D29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87C1DFF-F592-2A31-850E-C2A69E4B9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03256"/>
            <a:ext cx="3962400" cy="29299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2255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009DAA-9B79-2231-103D-AAAA9FC36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Welke 'Knoppen' heeft de Raad?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F662C86-28FD-7194-E512-ADF4B2EC3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817" y="3717491"/>
            <a:ext cx="2506726" cy="12245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b="1" dirty="0"/>
              <a:t>Ambities &amp; beleid: </a:t>
            </a:r>
            <a:br>
              <a:rPr lang="nl-NL" sz="2000" dirty="0"/>
            </a:br>
            <a:r>
              <a:rPr lang="nl-NL" sz="2000" dirty="0"/>
              <a:t>versoberen, minder nieuwe projecten.</a:t>
            </a:r>
          </a:p>
          <a:p>
            <a:endParaRPr lang="nl-NL" sz="20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1F50D80-5361-5769-438E-FE3057499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C37EC37-9AE8-DFD7-574F-AD4124584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  <p:pic>
        <p:nvPicPr>
          <p:cNvPr id="11" name="Afbeelding 10" descr="Afbeelding met cirkel, Graphics, symbool, schermopname&#10;&#10;Door AI gegenereerde inhoud is mogelijk onjuist.">
            <a:extLst>
              <a:ext uri="{FF2B5EF4-FFF2-40B4-BE49-F238E27FC236}">
                <a16:creationId xmlns:a16="http://schemas.microsoft.com/office/drawing/2014/main" id="{1B6B9FDC-14B0-FA9F-63E9-EA63C34E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60" y="2334251"/>
            <a:ext cx="1408640" cy="1408640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FBC0F9FD-DCD6-B813-2D59-FEFC06351481}"/>
              </a:ext>
            </a:extLst>
          </p:cNvPr>
          <p:cNvSpPr txBox="1"/>
          <p:nvPr/>
        </p:nvSpPr>
        <p:spPr>
          <a:xfrm>
            <a:off x="3406020" y="3696257"/>
            <a:ext cx="241274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/>
              <a:t>Tijd: </a:t>
            </a:r>
            <a:br>
              <a:rPr lang="nl-NL" sz="2000" b="1" dirty="0"/>
            </a:br>
            <a:r>
              <a:rPr lang="nl-NL" sz="2000" dirty="0"/>
              <a:t>investeringen uitstellen of spreiden.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10FB5703-FDD8-E90F-8941-4D9E28CE5B41}"/>
              </a:ext>
            </a:extLst>
          </p:cNvPr>
          <p:cNvSpPr txBox="1"/>
          <p:nvPr/>
        </p:nvSpPr>
        <p:spPr>
          <a:xfrm>
            <a:off x="6056940" y="3694578"/>
            <a:ext cx="30299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/>
              <a:t>Inkomsten &amp; reserves: </a:t>
            </a:r>
          </a:p>
          <a:p>
            <a:r>
              <a:rPr lang="nl-NL" sz="2000" dirty="0"/>
              <a:t>OZB-verhoging, inzet reserves.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8277C9A9-FFB6-EAE6-5DDE-F26634EF7836}"/>
              </a:ext>
            </a:extLst>
          </p:cNvPr>
          <p:cNvSpPr txBox="1"/>
          <p:nvPr/>
        </p:nvSpPr>
        <p:spPr>
          <a:xfrm>
            <a:off x="9217478" y="3695086"/>
            <a:ext cx="26586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/>
              <a:t>Focus</a:t>
            </a:r>
            <a:r>
              <a:rPr lang="nl-NL" sz="2000" dirty="0"/>
              <a:t> op kerntaken, </a:t>
            </a:r>
            <a:r>
              <a:rPr lang="nl-NL" sz="2000" b="1" dirty="0"/>
              <a:t>samenwerking</a:t>
            </a:r>
            <a:r>
              <a:rPr lang="nl-NL" sz="2000" dirty="0"/>
              <a:t> met maatschappelijke partners.</a:t>
            </a:r>
          </a:p>
        </p:txBody>
      </p:sp>
      <p:pic>
        <p:nvPicPr>
          <p:cNvPr id="18" name="Afbeelding 17" descr="Afbeelding met cirkel, Graphics, symbool, schermopname&#10;&#10;Door AI gegenereerde inhoud is mogelijk onjuist.">
            <a:extLst>
              <a:ext uri="{FF2B5EF4-FFF2-40B4-BE49-F238E27FC236}">
                <a16:creationId xmlns:a16="http://schemas.microsoft.com/office/drawing/2014/main" id="{894B5891-94D6-84C1-0D7C-66B1554B3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073" y="2334251"/>
            <a:ext cx="1408640" cy="1408640"/>
          </a:xfrm>
          <a:prstGeom prst="rect">
            <a:avLst/>
          </a:prstGeom>
        </p:spPr>
      </p:pic>
      <p:pic>
        <p:nvPicPr>
          <p:cNvPr id="19" name="Afbeelding 18" descr="Afbeelding met cirkel, Graphics, symbool, schermopname&#10;&#10;Door AI gegenereerde inhoud is mogelijk onjuist.">
            <a:extLst>
              <a:ext uri="{FF2B5EF4-FFF2-40B4-BE49-F238E27FC236}">
                <a16:creationId xmlns:a16="http://schemas.microsoft.com/office/drawing/2014/main" id="{4D868F06-3024-E2A8-A1CC-A3A2D43DE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286" y="2334251"/>
            <a:ext cx="1408640" cy="1408640"/>
          </a:xfrm>
          <a:prstGeom prst="rect">
            <a:avLst/>
          </a:prstGeom>
        </p:spPr>
      </p:pic>
      <p:pic>
        <p:nvPicPr>
          <p:cNvPr id="20" name="Afbeelding 19" descr="Afbeelding met cirkel, Graphics, symbool, schermopname&#10;&#10;Door AI gegenereerde inhoud is mogelijk onjuist.">
            <a:extLst>
              <a:ext uri="{FF2B5EF4-FFF2-40B4-BE49-F238E27FC236}">
                <a16:creationId xmlns:a16="http://schemas.microsoft.com/office/drawing/2014/main" id="{C566C985-161B-5F16-79DD-79EB9509C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0" y="2334251"/>
            <a:ext cx="1408640" cy="140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51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C8D9A5-228A-45B3-A5BB-B88F92B7D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92" y="1144588"/>
            <a:ext cx="6277864" cy="504294"/>
          </a:xfrm>
        </p:spPr>
        <p:txBody>
          <a:bodyPr/>
          <a:lstStyle/>
          <a:p>
            <a:r>
              <a:rPr lang="nl-NL" dirty="0"/>
              <a:t>Wat heeft Breda al gedaan?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71A12E-65E4-9754-86E7-E155EEF90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2864" y="1742548"/>
            <a:ext cx="6277864" cy="4351338"/>
          </a:xfrm>
        </p:spPr>
        <p:txBody>
          <a:bodyPr/>
          <a:lstStyle/>
          <a:p>
            <a:r>
              <a:rPr lang="nl-NL" dirty="0"/>
              <a:t>Collectieve zorgverzekering lage inkomens afgeschaft.</a:t>
            </a:r>
          </a:p>
          <a:p>
            <a:r>
              <a:rPr lang="nl-NL" dirty="0"/>
              <a:t>Ambtelijke formatie bevroren.</a:t>
            </a:r>
          </a:p>
          <a:p>
            <a:r>
              <a:rPr lang="nl-NL" dirty="0"/>
              <a:t>OZB met 6% verhoogd (na 10-15 jaar).</a:t>
            </a:r>
          </a:p>
          <a:p>
            <a:r>
              <a:rPr lang="nl-NL" dirty="0"/>
              <a:t>Inzet op automatisering en efficiëntie.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23EA705-1E4D-2610-64D1-C161D7233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E413332-6565-CEF0-7771-147AA77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9712514-1FF5-E59D-78AD-EFFC53798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950916"/>
            <a:ext cx="4497576" cy="5542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8941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0B973D-BBCC-069C-1A85-23BDA1B38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positie van de raad – Aandachtspunten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0D91D24-42DA-B694-AEB7-4CECA74E4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Volledig inzicht in impact per domein.</a:t>
            </a:r>
          </a:p>
          <a:p>
            <a:r>
              <a:rPr lang="nl-NL" dirty="0"/>
              <a:t>Alternatieve scenario’s in kaart brengen.</a:t>
            </a:r>
          </a:p>
          <a:p>
            <a:r>
              <a:rPr lang="nl-NL" dirty="0"/>
              <a:t>Vroegtijdige betrokkenheid &amp; kennisdeling.</a:t>
            </a:r>
          </a:p>
          <a:p>
            <a:r>
              <a:rPr lang="nl-NL" dirty="0"/>
              <a:t>Gebruik van onafhankelijke expertise (Rekenkamer).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4EA13D2-A781-7505-05C5-E850BCD8C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E71CD8F-E9DC-D9B9-5C07-8ADCE2A76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2557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6C789-1382-5ECA-548B-3BB03FA03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vraagt dit van de raad?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42F0D9-AE10-207A-C56B-4940CE029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Heldere keuzes in publieke waarden: wat behouden, wat schrappen?</a:t>
            </a:r>
          </a:p>
          <a:p>
            <a:r>
              <a:rPr lang="nl-NL" dirty="0"/>
              <a:t>Gericht sturen op prioriteiten en risico’s.</a:t>
            </a:r>
          </a:p>
          <a:p>
            <a:r>
              <a:rPr lang="nl-NL" dirty="0"/>
              <a:t>Transparant communiceren met inwoners.</a:t>
            </a:r>
          </a:p>
          <a:p>
            <a:r>
              <a:rPr lang="nl-NL" dirty="0"/>
              <a:t>Rekenkamer biedt ondersteuning met analyses en reflecties.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AEDB0B-08B0-20CE-5AD6-9AB9E8A00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15-5-2025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A32CE61-6B8A-570B-92E4-1760ABD07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Ravijnjaar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8933195"/>
      </p:ext>
    </p:extLst>
  </p:cSld>
  <p:clrMapOvr>
    <a:masterClrMapping/>
  </p:clrMapOvr>
</p:sld>
</file>

<file path=ppt/theme/theme1.xml><?xml version="1.0" encoding="utf-8"?>
<a:theme xmlns:a="http://schemas.openxmlformats.org/drawingml/2006/main" name="Rekenkamer Breda">
  <a:themeElements>
    <a:clrScheme name="Bred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5A7684"/>
      </a:accent1>
      <a:accent2>
        <a:srgbClr val="D20032"/>
      </a:accent2>
      <a:accent3>
        <a:srgbClr val="E97132"/>
      </a:accent3>
      <a:accent4>
        <a:srgbClr val="7F340D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Rekenkamer">
      <a:majorFont>
        <a:latin typeface="Inter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F6007E727E8A43A6FB4F3951303464" ma:contentTypeVersion="12" ma:contentTypeDescription="Een nieuw document maken." ma:contentTypeScope="" ma:versionID="c5e4c9cde713049141206d3cc0464c46">
  <xsd:schema xmlns:xsd="http://www.w3.org/2001/XMLSchema" xmlns:xs="http://www.w3.org/2001/XMLSchema" xmlns:p="http://schemas.microsoft.com/office/2006/metadata/properties" xmlns:ns2="4676cd61-cb86-4366-b5ab-4ae1c2912fd2" xmlns:ns3="4fc78b61-05aa-4346-966a-8e305ad4e520" targetNamespace="http://schemas.microsoft.com/office/2006/metadata/properties" ma:root="true" ma:fieldsID="33a73b22f3a1a68be91c11eda78a6364" ns2:_="" ns3:_="">
    <xsd:import namespace="4676cd61-cb86-4366-b5ab-4ae1c2912fd2"/>
    <xsd:import namespace="4fc78b61-05aa-4346-966a-8e305ad4e5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76cd61-cb86-4366-b5ab-4ae1c2912f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Afbeeldingtags" ma:readOnly="false" ma:fieldId="{5cf76f15-5ced-4ddc-b409-7134ff3c332f}" ma:taxonomyMulti="true" ma:sspId="9c34e5db-47af-417e-9dc8-f7bbfea268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c78b61-05aa-4346-966a-8e305ad4e52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cf5ef32-8f71-46a1-ad5f-572984e7ca86}" ma:internalName="TaxCatchAll" ma:showField="CatchAllData" ma:web="4fc78b61-05aa-4346-966a-8e305ad4e5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fc78b61-05aa-4346-966a-8e305ad4e520" xsi:nil="true"/>
    <lcf76f155ced4ddcb4097134ff3c332f xmlns="4676cd61-cb86-4366-b5ab-4ae1c2912fd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5EFCDF5-6491-4923-B28B-09DABC0DE6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76cd61-cb86-4366-b5ab-4ae1c2912fd2"/>
    <ds:schemaRef ds:uri="4fc78b61-05aa-4346-966a-8e305ad4e5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2D95B3-263D-4FB4-817D-A2FCAB4F99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D85312-31CE-4189-81B5-6B3CE06FB443}">
  <ds:schemaRefs>
    <ds:schemaRef ds:uri="http://schemas.microsoft.com/office/2006/metadata/properties"/>
    <ds:schemaRef ds:uri="http://schemas.microsoft.com/office/infopath/2007/PartnerControls"/>
    <ds:schemaRef ds:uri="4fc78b61-05aa-4346-966a-8e305ad4e520"/>
    <ds:schemaRef ds:uri="4676cd61-cb86-4366-b5ab-4ae1c2912fd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304</Words>
  <Application>Microsoft Office PowerPoint</Application>
  <PresentationFormat>Breedbeeld</PresentationFormat>
  <Paragraphs>51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Aptos</vt:lpstr>
      <vt:lpstr>Arial</vt:lpstr>
      <vt:lpstr>Inter</vt:lpstr>
      <vt:lpstr>Wingdings</vt:lpstr>
      <vt:lpstr>Rekenkamer Breda</vt:lpstr>
      <vt:lpstr>Informatiebrief Ravijnjaar</vt:lpstr>
      <vt:lpstr>Inleiding – Wat is het 'ravijnjaar'?</vt:lpstr>
      <vt:lpstr>Duiding 'ravijnjaar'</vt:lpstr>
      <vt:lpstr>Impact op Breda – Het financiële plaatje</vt:lpstr>
      <vt:lpstr>Welke 'Knoppen' heeft de Raad?</vt:lpstr>
      <vt:lpstr>Wat heeft Breda al gedaan?</vt:lpstr>
      <vt:lpstr>De positie van de raad – Aandachtspunten</vt:lpstr>
      <vt:lpstr>Wat vraagt dit van de raad?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Langendoen, S.M. (Samantha)</dc:creator>
  <cp:lastModifiedBy>Langendoen, S.M. (Samantha)</cp:lastModifiedBy>
  <cp:revision>1</cp:revision>
  <dcterms:created xsi:type="dcterms:W3CDTF">2025-05-14T06:37:45Z</dcterms:created>
  <dcterms:modified xsi:type="dcterms:W3CDTF">2025-05-14T08:03:37Z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0x010100CDF6007E727E8A43A6FB4F3951303464</vt:lpwstr>
  </property>
  <property fmtid="{D5CDD505-2E9C-101B-9397-08002B2CF9AE}" pid="3" name="MediaServiceImageTags">
    <vt:lpwstr/>
  </property>
</Properties>
</file>