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  <p:sldId id="270" r:id="rId4"/>
    <p:sldId id="271" r:id="rId5"/>
    <p:sldId id="272" r:id="rId6"/>
    <p:sldId id="268" r:id="rId7"/>
    <p:sldId id="267" r:id="rId8"/>
    <p:sldId id="263" r:id="rId9"/>
    <p:sldId id="264" r:id="rId10"/>
    <p:sldId id="265" r:id="rId11"/>
    <p:sldId id="266" r:id="rId12"/>
    <p:sldId id="262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DDDDD"/>
    <a:srgbClr val="B2B2B2"/>
    <a:srgbClr val="F8F8F8"/>
    <a:srgbClr val="00CC00"/>
    <a:srgbClr val="FFFFFF"/>
    <a:srgbClr val="1F4E79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9173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971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9750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106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36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381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068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4964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9333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2417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834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71672-EB24-4CEB-A07E-1953BBC67C53}" type="datetimeFigureOut">
              <a:rPr lang="nl-NL" smtClean="0"/>
              <a:t>6-4-2021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312BA-5152-4561-9427-F63C5EEB59F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9098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Opzet presentatie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1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Sheet 2-3:	Uitdagingen 2020 e.v.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Sheet 4:	Performance 2019-2020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Sheet 5:	Afstemming/ samenwerking gemeente – politie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Sheet 6-12:	Cijfermatig overzicht criminaliteitsontwikkeling 2019-2020</a:t>
            </a:r>
          </a:p>
          <a:p>
            <a:pPr algn="just"/>
            <a:endParaRPr lang="nl-NL" altLang="nl-NL" sz="20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19393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Cijfermatig overzicht criminaliteitsontwikkeling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10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037240"/>
              </p:ext>
            </p:extLst>
          </p:nvPr>
        </p:nvGraphicFramePr>
        <p:xfrm>
          <a:off x="264000" y="1737008"/>
          <a:ext cx="812800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Jaar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1F4E79"/>
                        </a:solidFill>
                        <a:latin typeface="Rockwell" panose="02060603020205020403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NL" sz="1600" dirty="0" err="1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Perc</a:t>
                      </a:r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. 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ontwikkeling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Misdrijfcategorie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Winkeldiefstal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-21%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Bron: www.data.politie.nl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4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Winkeldiefstallen</a:t>
            </a: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8391681" y="1733843"/>
            <a:ext cx="3535998" cy="487597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Verklarende factoren: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Beperkte openstelling van winkels</a:t>
            </a:r>
          </a:p>
          <a:p>
            <a:pPr marL="285750" indent="-285750" algn="just">
              <a:buFontTx/>
              <a:buChar char="-"/>
            </a:pPr>
            <a:endParaRPr lang="nl-NL" altLang="nl-NL" sz="16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Mogelijk positief effect van (civielrechtelijke) aanpak</a:t>
            </a:r>
          </a:p>
        </p:txBody>
      </p:sp>
    </p:spTree>
    <p:extLst>
      <p:ext uri="{BB962C8B-B14F-4D97-AF65-F5344CB8AC3E}">
        <p14:creationId xmlns:p14="http://schemas.microsoft.com/office/powerpoint/2010/main" val="41011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Cijfermatig overzicht criminaliteitsontwikkeling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11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233508"/>
              </p:ext>
            </p:extLst>
          </p:nvPr>
        </p:nvGraphicFramePr>
        <p:xfrm>
          <a:off x="262714" y="1737008"/>
          <a:ext cx="8128002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Jaar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1F4E79"/>
                        </a:solidFill>
                        <a:latin typeface="Rockwell" panose="02060603020205020403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NL" sz="1600" dirty="0" err="1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Perc</a:t>
                      </a:r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. 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ontwikkeling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Misdrijfcategorie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Horizontale fraude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+58%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Verticale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 fraude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+200%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Fraude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 overige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-63%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Bron: www.data.politie.nl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8391359" y="1737008"/>
            <a:ext cx="3535998" cy="487597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Verklarende factoren: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Meer online winkelverkeer en hierdoor een grotere </a:t>
            </a:r>
            <a:r>
              <a:rPr lang="nl-NL" altLang="nl-NL" sz="1600" dirty="0" err="1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kwetsbaar-heid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voor fraude in online handel (behorende tot de categorie ‘horizontale fraude’)</a:t>
            </a: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4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Fraude/ oplichting</a:t>
            </a:r>
          </a:p>
        </p:txBody>
      </p:sp>
    </p:spTree>
    <p:extLst>
      <p:ext uri="{BB962C8B-B14F-4D97-AF65-F5344CB8AC3E}">
        <p14:creationId xmlns:p14="http://schemas.microsoft.com/office/powerpoint/2010/main" val="3203029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Cijfermatig overzicht criminaliteitsontwikkeling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12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413746"/>
              </p:ext>
            </p:extLst>
          </p:nvPr>
        </p:nvGraphicFramePr>
        <p:xfrm>
          <a:off x="264000" y="1737008"/>
          <a:ext cx="8128002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Jaar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1F4E79"/>
                        </a:solidFill>
                        <a:latin typeface="Rockwell" panose="02060603020205020403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NL" sz="1600" dirty="0" err="1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Perc</a:t>
                      </a:r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. 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ontwikkeling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Misdrijfcategorie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(Poging) moord/ doodslag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+350%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Overval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-75%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Straatroof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Mishandeling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+12%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Bedreiging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+29%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Bron: www.data.politie.nl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Rechthoek 1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4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Geweldsmisdrijven</a:t>
            </a:r>
            <a:endParaRPr lang="nl-NL" altLang="nl-NL" sz="20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8391359" y="1737008"/>
            <a:ext cx="3535998" cy="487597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Verklarende factoren: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Achter een percentueel </a:t>
            </a:r>
            <a:r>
              <a:rPr lang="nl-NL" altLang="nl-NL" sz="1600" dirty="0" err="1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dras-tische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daling/ stijging gaat in de regel een relatief klein getal schuil</a:t>
            </a:r>
          </a:p>
          <a:p>
            <a:pPr marL="285750" indent="-285750" algn="just">
              <a:buFontTx/>
              <a:buChar char="-"/>
            </a:pPr>
            <a:endParaRPr lang="nl-NL" altLang="nl-NL" sz="16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Verdachten van feiten die in eerste aanleg geregistreerd worden onder de categorie ‘(poging) moord/ doodslag’ krijgen geregeld een minder zwaar vergrijp ten laste gelegd</a:t>
            </a:r>
          </a:p>
        </p:txBody>
      </p:sp>
    </p:spTree>
    <p:extLst>
      <p:ext uri="{BB962C8B-B14F-4D97-AF65-F5344CB8AC3E}">
        <p14:creationId xmlns:p14="http://schemas.microsoft.com/office/powerpoint/2010/main" val="2132634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Uitdagingen 2020 e.v.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2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Ontwikkelingen in het criminaliteitsbeeld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Verplaatsingen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Veranderingen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Van fysiek, naar digitaal (toename cybercrime en gedigitaliseerde criminaliteit)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Corona en coronamaatregelen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Aantal geregistreerde ‘high impact’ delicten (HIC-feiten) liep terug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Geregistreerde overlast in eigen woonomgeving liep op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Handhavingsuitdagingen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Coronabesmettingen en quarantaines trokken een wissel op de politiecapaciteit…</a:t>
            </a:r>
          </a:p>
          <a:p>
            <a:pPr algn="just"/>
            <a:endParaRPr lang="nl-NL" altLang="nl-NL" sz="20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15334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Uitdagingen 2020 e.v.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3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… Capaciteit die toch al onder druk stond, onder meer door: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Discrepantie tussen de formatie- en de bevolkingsontwikkeling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‘Vergrijzing’ van het personeelsbestand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Om de basispolitiezorg te borgen zijn er verscheidene maatregelen getroffen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Er wordt bijstand geleverd vanuit naburige teams en ondersteunende diensten</a:t>
            </a:r>
          </a:p>
          <a:p>
            <a:pPr algn="just"/>
            <a:endParaRPr lang="nl-NL" altLang="nl-NL" sz="16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Onderlinge banden worden aangehaald, de samenwerking wordt bevorderd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Er wordt hard geworven, maar de aanwas blijft achter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Introductie verkorte basisopleiding (van 2 jaar)</a:t>
            </a:r>
          </a:p>
        </p:txBody>
      </p:sp>
    </p:spTree>
    <p:extLst>
      <p:ext uri="{BB962C8B-B14F-4D97-AF65-F5344CB8AC3E}">
        <p14:creationId xmlns:p14="http://schemas.microsoft.com/office/powerpoint/2010/main" val="1198355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Performance 2019-2020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4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Toch waren onze wijkagenten in de wijk </a:t>
            </a:r>
            <a:r>
              <a:rPr lang="nl-NL" altLang="nl-NL" sz="2000" i="1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en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in contact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En bleef de performance op peil</a:t>
            </a:r>
          </a:p>
          <a:p>
            <a:pPr algn="just"/>
            <a:endParaRPr lang="nl-NL" altLang="nl-NL" sz="20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endParaRPr lang="nl-NL" altLang="nl-NL" sz="20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</p:txBody>
      </p:sp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818500"/>
              </p:ext>
            </p:extLst>
          </p:nvPr>
        </p:nvGraphicFramePr>
        <p:xfrm>
          <a:off x="262717" y="2230220"/>
          <a:ext cx="1166464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8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70840">
                <a:tc gridSpan="14">
                  <a:txBody>
                    <a:bodyPr/>
                    <a:lstStyle/>
                    <a:p>
                      <a:pPr algn="l"/>
                      <a:r>
                        <a:rPr lang="nl-NL" sz="1600" b="0" dirty="0">
                          <a:latin typeface="Rockwell" panose="02060603020205020403" pitchFamily="18" charset="0"/>
                        </a:rPr>
                        <a:t>      </a:t>
                      </a:r>
                      <a:r>
                        <a:rPr lang="nl-NL" sz="1200" b="0" dirty="0"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nl-NL" sz="1600" b="0" dirty="0">
                          <a:latin typeface="Rockwell" panose="02060603020205020403" pitchFamily="18" charset="0"/>
                        </a:rPr>
                        <a:t>Performance aanrijdtijden ‘</a:t>
                      </a:r>
                      <a:r>
                        <a:rPr lang="nl-NL" sz="1600" b="0" dirty="0" err="1">
                          <a:latin typeface="Rockwell" panose="02060603020205020403" pitchFamily="18" charset="0"/>
                        </a:rPr>
                        <a:t>prio</a:t>
                      </a:r>
                      <a:r>
                        <a:rPr lang="nl-NL" sz="1600" b="0" dirty="0">
                          <a:latin typeface="Rockwell" panose="02060603020205020403" pitchFamily="18" charset="0"/>
                        </a:rPr>
                        <a:t> 1-meldingen’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l"/>
                      <a:endParaRPr lang="nl-NL" sz="1200" b="1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Jan.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Feb.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Ma.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April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Mei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Jun.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Jul.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Aug.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Sept.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Okt.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Nov.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Dec.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Prestatie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82,05%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82,86%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85,53%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86,67%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86,96%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82,14%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87,97%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85,19%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80,95%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81,46%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82,12%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88,10%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Prestatie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91,72%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88,28%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87,25%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88,55%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86,71%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87,10%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84,31%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88,71%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84,15%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78,53%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81,70%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82,89%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Norm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b="1" dirty="0">
                          <a:latin typeface="Rockwell" panose="02060603020205020403" pitchFamily="18" charset="0"/>
                        </a:rPr>
                        <a:t>(82%)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Rockwell" panose="02060603020205020403" pitchFamily="18" charset="0"/>
                        </a:rPr>
                        <a:t>✘</a:t>
                      </a:r>
                      <a:endParaRPr lang="nl-NL" sz="1200" dirty="0">
                        <a:solidFill>
                          <a:srgbClr val="FF00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Rockwell" panose="02060603020205020403" pitchFamily="18" charset="0"/>
                        </a:rPr>
                        <a:t>✘</a:t>
                      </a:r>
                      <a:endParaRPr lang="nl-NL" sz="1200" dirty="0">
                        <a:solidFill>
                          <a:srgbClr val="FF00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876767"/>
              </p:ext>
            </p:extLst>
          </p:nvPr>
        </p:nvGraphicFramePr>
        <p:xfrm>
          <a:off x="262717" y="4158316"/>
          <a:ext cx="1166464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8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2904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370840">
                <a:tc gridSpan="14">
                  <a:txBody>
                    <a:bodyPr/>
                    <a:lstStyle/>
                    <a:p>
                      <a:pPr algn="l"/>
                      <a:r>
                        <a:rPr lang="nl-NL" sz="1600" b="0" dirty="0">
                          <a:latin typeface="Rockwell" panose="02060603020205020403" pitchFamily="18" charset="0"/>
                        </a:rPr>
                        <a:t>      </a:t>
                      </a:r>
                      <a:r>
                        <a:rPr lang="nl-NL" sz="1200" b="0" dirty="0"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nl-NL" sz="1600" b="0" dirty="0">
                          <a:latin typeface="Rockwell" panose="02060603020205020403" pitchFamily="18" charset="0"/>
                        </a:rPr>
                        <a:t>Performance aanrijdtijden ‘</a:t>
                      </a:r>
                      <a:r>
                        <a:rPr lang="nl-NL" sz="1600" b="0" dirty="0" err="1">
                          <a:latin typeface="Rockwell" panose="02060603020205020403" pitchFamily="18" charset="0"/>
                        </a:rPr>
                        <a:t>prio</a:t>
                      </a:r>
                      <a:r>
                        <a:rPr lang="nl-NL" sz="1600" b="0" dirty="0">
                          <a:latin typeface="Rockwell" panose="02060603020205020403" pitchFamily="18" charset="0"/>
                        </a:rPr>
                        <a:t> 2-meldingen’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l"/>
                      <a:endParaRPr lang="nl-NL" sz="1200" b="1" dirty="0"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Jan.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Feb.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Ma.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April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Mei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Jun.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Jul.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Aug.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Sept.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Okt.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Nov.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Dec.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Prestatie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84,13%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84,14%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82,63%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83,57%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84,97%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79,90%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77,56%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81,80%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80,04%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79,54%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81,62%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81,85%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Prestatie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84,88%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83,49%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83,46%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84,54%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84,78%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78,99%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77,88%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77,79%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81,72%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82,44%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77,61%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200" dirty="0">
                          <a:latin typeface="Rockwell" panose="02060603020205020403" pitchFamily="18" charset="0"/>
                        </a:rPr>
                        <a:t> 82,85%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nl-NL" sz="1200" b="1" dirty="0">
                          <a:latin typeface="Rockwell" panose="02060603020205020403" pitchFamily="18" charset="0"/>
                        </a:rPr>
                        <a:t>Norm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b="1" dirty="0">
                          <a:latin typeface="Rockwell" panose="02060603020205020403" pitchFamily="18" charset="0"/>
                        </a:rPr>
                        <a:t>(77%)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l-NL" sz="1600" b="1" dirty="0">
                          <a:solidFill>
                            <a:srgbClr val="00CC00"/>
                          </a:solidFill>
                          <a:latin typeface="Rockwell" panose="02060603020205020403" pitchFamily="18" charset="0"/>
                        </a:rPr>
                        <a:t>✔</a:t>
                      </a:r>
                      <a:endParaRPr lang="nl-NL" sz="1200" dirty="0"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002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Afstemming/ samenwerking gemeente - politie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5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Omdat wij onder één dak huizen…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…. zijn de lijnen kort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… is de verbinding eenvoudig gelegd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… is de afstemming vlot gevonden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</a:t>
            </a: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</a:t>
            </a:r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… en is een taakverdeling gemakkelijk gemaakt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       (bijvoorbeeld omtrent de handhaving op de naleving van coronamaatregelen)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20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-    Dat doen wij goed!</a:t>
            </a:r>
          </a:p>
        </p:txBody>
      </p:sp>
    </p:spTree>
    <p:extLst>
      <p:ext uri="{BB962C8B-B14F-4D97-AF65-F5344CB8AC3E}">
        <p14:creationId xmlns:p14="http://schemas.microsoft.com/office/powerpoint/2010/main" val="3115023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Cijfermatig overzicht criminaliteitsontwikkeling 2019-2020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6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316399"/>
              </p:ext>
            </p:extLst>
          </p:nvPr>
        </p:nvGraphicFramePr>
        <p:xfrm>
          <a:off x="262714" y="1737008"/>
          <a:ext cx="812800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Jaar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1F4E79"/>
                        </a:solidFill>
                        <a:latin typeface="Rockwell" panose="02060603020205020403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NL" sz="1600" dirty="0" err="1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Perc</a:t>
                      </a:r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. 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ontwikkeling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FF00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Misdrijven totaal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1.182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1.380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+16%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Bron: www.data.politie.nl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Rechthoek 12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4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Misdrijven totaal</a:t>
            </a:r>
          </a:p>
        </p:txBody>
      </p:sp>
    </p:spTree>
    <p:extLst>
      <p:ext uri="{BB962C8B-B14F-4D97-AF65-F5344CB8AC3E}">
        <p14:creationId xmlns:p14="http://schemas.microsoft.com/office/powerpoint/2010/main" val="386776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Cijfermatig overzicht criminaliteitsontwikkeling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7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431696"/>
              </p:ext>
            </p:extLst>
          </p:nvPr>
        </p:nvGraphicFramePr>
        <p:xfrm>
          <a:off x="264000" y="1739968"/>
          <a:ext cx="8128002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Jaar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1F4E79"/>
                        </a:solidFill>
                        <a:latin typeface="Rockwell" panose="02060603020205020403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NL" sz="1600" dirty="0" err="1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Perc</a:t>
                      </a:r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. 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ontwikkeling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Categorie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Overlast totaal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597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781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+31%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Overlast personen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 verward gedrag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+21%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Overlast jeugd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+27%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Overlast alcohol/ drugs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+61%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Overlast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 dak- en thuislozen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+21%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Openbare dronkenschap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-38%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Geluidshinder horeca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-40%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Geluidshinder evenement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Geluidshinder overige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+44%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Bron: www.data.politie.nl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" name="Rechthoek 12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4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Overlast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8391681" y="1733843"/>
            <a:ext cx="3535998" cy="487597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Verklarende factoren: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Minder (gekaderde) dag-/ nacht- besteding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Meer thuis –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 meer gelegenheid om overlast</a:t>
            </a:r>
          </a:p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 waar te nemen;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 grotere bereidheid om overlast</a:t>
            </a:r>
          </a:p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      te melden</a:t>
            </a:r>
          </a:p>
        </p:txBody>
      </p:sp>
    </p:spTree>
    <p:extLst>
      <p:ext uri="{BB962C8B-B14F-4D97-AF65-F5344CB8AC3E}">
        <p14:creationId xmlns:p14="http://schemas.microsoft.com/office/powerpoint/2010/main" val="1327539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Cijfermatig overzicht criminaliteitsontwikkeling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8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32169"/>
              </p:ext>
            </p:extLst>
          </p:nvPr>
        </p:nvGraphicFramePr>
        <p:xfrm>
          <a:off x="262714" y="1737008"/>
          <a:ext cx="8128002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Jaar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1F4E79"/>
                        </a:solidFill>
                        <a:latin typeface="Rockwell" panose="02060603020205020403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NL" sz="1600" dirty="0" err="1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Perc</a:t>
                      </a:r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. 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ontwikkeling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Misdrijfcategorie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Diefstal/ inbraak bedrijf/ instelling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-33%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Diefstal/ inbraak woning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-49%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kern="1200" dirty="0">
                          <a:solidFill>
                            <a:srgbClr val="00CC00"/>
                          </a:solidFill>
                          <a:effectLst/>
                          <a:latin typeface="Rockwell" panose="02060603020205020403" pitchFamily="18" charset="0"/>
                          <a:ea typeface="+mn-ea"/>
                          <a:cs typeface="+mn-cs"/>
                        </a:rPr>
                        <a:t>▼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Diefstal/ inbraak schuur e.d.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Bron: www.data.politie.nl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Rechthoek 17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4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Bedrijfs- en woninginbraken</a:t>
            </a: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8391681" y="1733843"/>
            <a:ext cx="3535998" cy="487597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Verklarende factoren: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Meer thuis en dus meer toezicht in en om huis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Minder gelegenheid om een inbraak te plegen</a:t>
            </a:r>
          </a:p>
        </p:txBody>
      </p:sp>
    </p:spTree>
    <p:extLst>
      <p:ext uri="{BB962C8B-B14F-4D97-AF65-F5344CB8AC3E}">
        <p14:creationId xmlns:p14="http://schemas.microsoft.com/office/powerpoint/2010/main" val="87290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1728557" y="1668000"/>
            <a:ext cx="8734886" cy="4284000"/>
            <a:chOff x="1728557" y="1668000"/>
            <a:chExt cx="8734886" cy="4284000"/>
          </a:xfrm>
        </p:grpSpPr>
        <p:pic>
          <p:nvPicPr>
            <p:cNvPr id="10" name="Afbeelding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8557" y="1668000"/>
              <a:ext cx="8734886" cy="4284000"/>
            </a:xfrm>
            <a:prstGeom prst="rect">
              <a:avLst/>
            </a:prstGeom>
          </p:spPr>
        </p:pic>
        <p:sp>
          <p:nvSpPr>
            <p:cNvPr id="11" name="Rechthoek 10"/>
            <p:cNvSpPr/>
            <p:nvPr/>
          </p:nvSpPr>
          <p:spPr>
            <a:xfrm>
              <a:off x="1728557" y="1668000"/>
              <a:ext cx="8733600" cy="42840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" name="Rechthoek 3">
            <a:extLst>
              <a:ext uri="{FF2B5EF4-FFF2-40B4-BE49-F238E27FC236}">
                <a16:creationId xmlns:a16="http://schemas.microsoft.com/office/drawing/2014/main" id="{9C919E90-F1C3-1C41-A2C6-B28FBD9CC164}"/>
              </a:ext>
            </a:extLst>
          </p:cNvPr>
          <p:cNvSpPr/>
          <p:nvPr/>
        </p:nvSpPr>
        <p:spPr>
          <a:xfrm>
            <a:off x="264000" y="276048"/>
            <a:ext cx="11664000" cy="863600"/>
          </a:xfrm>
          <a:prstGeom prst="rect">
            <a:avLst/>
          </a:prstGeom>
          <a:noFill/>
          <a:ln w="101600" cap="sq" cmpd="sng">
            <a:solidFill>
              <a:srgbClr val="06326D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3200" dirty="0">
                <a:solidFill>
                  <a:srgbClr val="B29046"/>
                </a:solidFill>
                <a:latin typeface="Rockwell"/>
                <a:cs typeface="Rockwell"/>
              </a:rPr>
              <a:t>Cijfermatig overzicht criminaliteitsontwikkeling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4000" y="6184658"/>
            <a:ext cx="11664000" cy="43180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2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Presentatie raadsvergadering gemeente Maassluis d.d. 6 april 2021    –    sheet 9 uit 12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800" y="6174126"/>
            <a:ext cx="1468800" cy="531474"/>
          </a:xfrm>
          <a:prstGeom prst="rect">
            <a:avLst/>
          </a:prstGeom>
        </p:spPr>
      </p:pic>
      <p:graphicFrame>
        <p:nvGraphicFramePr>
          <p:cNvPr id="3" name="Tabe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885655"/>
              </p:ext>
            </p:extLst>
          </p:nvPr>
        </p:nvGraphicFramePr>
        <p:xfrm>
          <a:off x="262714" y="1737008"/>
          <a:ext cx="8128002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3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Jaar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1F4E79"/>
                        </a:solidFill>
                        <a:latin typeface="Rockwell" panose="02060603020205020403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NL" sz="1600" dirty="0" err="1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Perc</a:t>
                      </a:r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. 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ontwikkeling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2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Misdrijfcategorie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Diefstal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 van motorvoertuig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+15%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Diefstal uit/ vanaf motorvoertuig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+6%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Diefstal (brom-/</a:t>
                      </a:r>
                      <a:r>
                        <a:rPr lang="nl-NL" sz="1600" baseline="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 snor-) fiets</a:t>
                      </a:r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168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+95%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Diefstal van/ uit/ af overige voert.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+60%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600" dirty="0">
                          <a:solidFill>
                            <a:srgbClr val="FF0000"/>
                          </a:solidFill>
                          <a:effectLst/>
                          <a:latin typeface="Rockwell" panose="02060603020205020403" pitchFamily="18" charset="0"/>
                        </a:rPr>
                        <a:t>▲</a:t>
                      </a:r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chemeClr val="tx1"/>
                          </a:solidFill>
                          <a:latin typeface="Rockwell" panose="02060603020205020403" pitchFamily="18" charset="0"/>
                        </a:rPr>
                        <a:t>Bron: www.data.politie.nl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chemeClr val="tx1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8F8F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NL" sz="1600" dirty="0">
                        <a:solidFill>
                          <a:srgbClr val="00CC00"/>
                        </a:solidFill>
                        <a:latin typeface="Rockwell" panose="020606030202050204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Rechthoek 15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263357" y="1311790"/>
            <a:ext cx="11664000" cy="504501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24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Voertuigdiefstallen</a:t>
            </a: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EFC9C218-FB1E-AC44-896F-6C8701D3068A}"/>
              </a:ext>
            </a:extLst>
          </p:cNvPr>
          <p:cNvSpPr/>
          <p:nvPr/>
        </p:nvSpPr>
        <p:spPr>
          <a:xfrm>
            <a:off x="8391681" y="1733843"/>
            <a:ext cx="3535998" cy="4875970"/>
          </a:xfrm>
          <a:prstGeom prst="rect">
            <a:avLst/>
          </a:prstGeom>
          <a:noFill/>
          <a:ln w="6350" cap="sq" cmpd="sng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/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Verklarende factoren:</a:t>
            </a:r>
          </a:p>
          <a:p>
            <a:pPr algn="just"/>
            <a:endParaRPr lang="nl-NL" altLang="nl-NL" sz="12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Diefstal motorvoertuig – voortschrijdend (crimineel) inzicht</a:t>
            </a:r>
          </a:p>
          <a:p>
            <a:pPr algn="just"/>
            <a:endParaRPr lang="nl-NL" altLang="nl-NL" sz="1600" dirty="0">
              <a:solidFill>
                <a:schemeClr val="accent1">
                  <a:lumMod val="50000"/>
                </a:schemeClr>
              </a:solidFill>
              <a:latin typeface="Rockwell" panose="02060603020205020403" pitchFamily="18" charset="77"/>
            </a:endParaRPr>
          </a:p>
          <a:p>
            <a:pPr marL="285750" indent="-285750" algn="just">
              <a:buFontTx/>
              <a:buChar char="-"/>
            </a:pPr>
            <a:r>
              <a:rPr lang="nl-NL" altLang="nl-NL" sz="1600" dirty="0">
                <a:solidFill>
                  <a:schemeClr val="accent1">
                    <a:lumMod val="50000"/>
                  </a:schemeClr>
                </a:solidFill>
                <a:latin typeface="Rockwell" panose="02060603020205020403" pitchFamily="18" charset="77"/>
              </a:rPr>
              <a:t>Diefstal (brom-/ snor-) fiets – rap gepleegd en daarmee een laag risico delict</a:t>
            </a:r>
          </a:p>
        </p:txBody>
      </p:sp>
    </p:spTree>
    <p:extLst>
      <p:ext uri="{BB962C8B-B14F-4D97-AF65-F5344CB8AC3E}">
        <p14:creationId xmlns:p14="http://schemas.microsoft.com/office/powerpoint/2010/main" val="33880382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4252</TotalTime>
  <Words>1270</Words>
  <Application>Microsoft Office PowerPoint</Application>
  <PresentationFormat>Breedbeeld</PresentationFormat>
  <Paragraphs>402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Rockwell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Politie Nederland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Bouman, Bas (B.)</dc:creator>
  <cp:lastModifiedBy>Westhoff, R.R.</cp:lastModifiedBy>
  <cp:revision>31</cp:revision>
  <dcterms:created xsi:type="dcterms:W3CDTF">2021-04-01T12:49:39Z</dcterms:created>
  <dcterms:modified xsi:type="dcterms:W3CDTF">2021-04-06T10:44:28Z</dcterms:modified>
</cp:coreProperties>
</file>