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2" r:id="rId6"/>
    <p:sldId id="269" r:id="rId7"/>
    <p:sldId id="270" r:id="rId8"/>
    <p:sldId id="271" r:id="rId9"/>
    <p:sldId id="274" r:id="rId10"/>
    <p:sldId id="273" r:id="rId11"/>
    <p:sldId id="268" r:id="rId12"/>
    <p:sldId id="266" r:id="rId13"/>
    <p:sldId id="263" r:id="rId14"/>
    <p:sldId id="264" r:id="rId15"/>
    <p:sldId id="265" r:id="rId16"/>
  </p:sldIdLst>
  <p:sldSz cx="9144000" cy="6858000" type="screen4x3"/>
  <p:notesSz cx="7105650" cy="10236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rgbClr val="183A80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75AB"/>
    <a:srgbClr val="3366FF"/>
    <a:srgbClr val="0066FF"/>
    <a:srgbClr val="0066CC"/>
    <a:srgbClr val="3366CC"/>
    <a:srgbClr val="F2F5FE"/>
    <a:srgbClr val="183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4012D2-F321-4436-9915-26F47EF2B977}" v="144" dt="2020-05-04T15:24:33.7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17" autoAdjust="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0AF8624E-FCBC-47A3-A6AB-E77D12C4A8C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397A2961-8C7A-41E5-8745-3FFA454C599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38600" y="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>
            <a:extLst>
              <a:ext uri="{FF2B5EF4-FFF2-40B4-BE49-F238E27FC236}">
                <a16:creationId xmlns:a16="http://schemas.microsoft.com/office/drawing/2014/main" id="{9203C974-5269-4C93-B991-92B77D7849D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5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defRPr sz="1200">
                <a:latin typeface="Verdana" pitchFamily="1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5" name="Rectangle 5">
            <a:extLst>
              <a:ext uri="{FF2B5EF4-FFF2-40B4-BE49-F238E27FC236}">
                <a16:creationId xmlns:a16="http://schemas.microsoft.com/office/drawing/2014/main" id="{EB5A4B9F-F585-4181-942A-E017EB7F340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38600" y="9753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defRPr sz="1200"/>
            </a:lvl1pPr>
          </a:lstStyle>
          <a:p>
            <a:fld id="{80025BB3-5B7F-4107-9002-272A2EFC1328}" type="slidenum">
              <a:rPr lang="en-US" altLang="nl-NL"/>
              <a:pPr/>
              <a:t>‹nr.›</a:t>
            </a:fld>
            <a:endParaRPr lang="en-US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6FA458F-48A1-49C9-85E7-106151E0FA8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t" anchorCtr="0" compatLnSpc="1">
            <a:prstTxWarp prst="textNoShape">
              <a:avLst/>
            </a:prstTxWarp>
          </a:bodyPr>
          <a:lstStyle>
            <a:lvl1pPr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91E69C0B-364E-4585-AD65-EAB382615F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5900" y="0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t" anchorCtr="0" compatLnSpc="1">
            <a:prstTxWarp prst="textNoShape">
              <a:avLst/>
            </a:prstTxWarp>
          </a:bodyPr>
          <a:lstStyle>
            <a:lvl1pPr algn="r"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82B81E5-961E-478B-8E9F-0C11EF52F98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5516F645-4259-4278-9369-546A279F3F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2513"/>
            <a:ext cx="52101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Klik om de tekststijl van het model te bewerken</a:t>
            </a:r>
          </a:p>
          <a:p>
            <a:pPr lvl="1"/>
            <a:r>
              <a:rPr lang="en-US" noProof="0"/>
              <a:t>Tweede niveau</a:t>
            </a:r>
          </a:p>
          <a:p>
            <a:pPr lvl="2"/>
            <a:r>
              <a:rPr lang="en-US" noProof="0"/>
              <a:t>Derde niveau</a:t>
            </a:r>
          </a:p>
          <a:p>
            <a:pPr lvl="3"/>
            <a:r>
              <a:rPr lang="en-US" noProof="0"/>
              <a:t>Vierde niveau</a:t>
            </a:r>
          </a:p>
          <a:p>
            <a:pPr lvl="4"/>
            <a:r>
              <a:rPr lang="en-US" noProof="0"/>
              <a:t>Vijfde niveau</a:t>
            </a:r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3A2BF811-4B6A-4A9A-9C82-5742651C5DA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5025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b" anchorCtr="0" compatLnSpc="1">
            <a:prstTxWarp prst="textNoShape">
              <a:avLst/>
            </a:prstTxWarp>
          </a:bodyPr>
          <a:lstStyle>
            <a:lvl1pPr defTabSz="990600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AA88F032-8841-485A-95AC-C0472CB77D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5900" y="9725025"/>
            <a:ext cx="307975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94" tIns="49547" rIns="99094" bIns="49547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B881F7D-C8D4-4969-B889-35C368353AAF}" type="slidenum">
              <a:rPr lang="en-US" altLang="nl-NL"/>
              <a:pPr/>
              <a:t>‹nr.›</a:t>
            </a:fld>
            <a:endParaRPr lang="en-US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598772C7-29C0-4428-B73C-C2774A9193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90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914BF03-65EC-41E0-B752-1813B767023B}" type="slidenum">
              <a:rPr lang="en-US" altLang="nl-NL" sz="1300"/>
              <a:pPr>
                <a:spcBef>
                  <a:spcPct val="0"/>
                </a:spcBef>
              </a:pPr>
              <a:t>1</a:t>
            </a:fld>
            <a:endParaRPr lang="en-US" altLang="nl-NL" sz="13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06A1B58-6515-48FB-988C-322B80C499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079106D9-3DB2-4830-8DEE-1AD1ACD68B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l-NL" altLang="nl-NL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voorblad_blauw">
            <a:extLst>
              <a:ext uri="{FF2B5EF4-FFF2-40B4-BE49-F238E27FC236}">
                <a16:creationId xmlns:a16="http://schemas.microsoft.com/office/drawing/2014/main" id="{7EFBDE38-484F-45C7-B77B-9D5B63BF15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295400" y="4570413"/>
            <a:ext cx="7380288" cy="1111250"/>
          </a:xfrm>
        </p:spPr>
        <p:txBody>
          <a:bodyPr/>
          <a:lstStyle>
            <a:lvl1pPr>
              <a:defRPr sz="2800"/>
            </a:lvl1pPr>
          </a:lstStyle>
          <a:p>
            <a:r>
              <a:rPr lang="nl-NL"/>
              <a:t>Click to edit Master title style</a:t>
            </a:r>
          </a:p>
        </p:txBody>
      </p:sp>
      <p:sp>
        <p:nvSpPr>
          <p:cNvPr id="22531" name="Rectangle 3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1295400" y="5624513"/>
            <a:ext cx="7380288" cy="647700"/>
          </a:xfrm>
        </p:spPr>
        <p:txBody>
          <a:bodyPr/>
          <a:lstStyle>
            <a:lvl1pPr marL="0" indent="0">
              <a:buFont typeface="Wingdings" pitchFamily="1" charset="2"/>
              <a:buNone/>
              <a:defRPr sz="2400" b="1"/>
            </a:lvl1pPr>
          </a:lstStyle>
          <a:p>
            <a:r>
              <a:rPr lang="nl-NL"/>
              <a:t>Click to edit Master subtitle style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F51ACFA5-A26E-44E8-85C4-8F4C77C28D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281113" y="6332538"/>
            <a:ext cx="2376487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>
                <a:solidFill>
                  <a:srgbClr val="1175AB"/>
                </a:solidFill>
                <a:latin typeface="+mn-lt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1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7E38524-1087-44C2-9751-9C30221A20C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9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11938" y="1700213"/>
            <a:ext cx="2000250" cy="46831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11188" y="1700213"/>
            <a:ext cx="5848350" cy="46831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183733B-EC14-4710-8878-FFA3161BBFA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68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188" y="1700213"/>
            <a:ext cx="8001000" cy="660400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11188" y="2636838"/>
            <a:ext cx="3924300" cy="374650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87888" y="2636838"/>
            <a:ext cx="3924300" cy="374650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5992CC9-6276-4DA2-95EF-65DE0204ED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13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C80473A-9F7D-4698-845E-5DBDA44E1F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42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B929E7A-C5FE-4C7D-B20D-A8D399FD943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013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11188" y="2636838"/>
            <a:ext cx="39243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87888" y="2636838"/>
            <a:ext cx="39243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52E0B20-1A7D-468E-A1B9-E902CACCC70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08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82F2AE2-18FC-4188-9266-4204F38877C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596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5FB42B6-D4DB-4E7B-B9FF-44756E78EA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03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37B2D76-ED60-4503-884D-04AAB207F8F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66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3343ACE-3C90-4B43-A8D2-DDB68D5D6E8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5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BFECBAC-22D8-411A-AC61-C30A86D43F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216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vervolgblad_blauw">
            <a:extLst>
              <a:ext uri="{FF2B5EF4-FFF2-40B4-BE49-F238E27FC236}">
                <a16:creationId xmlns:a16="http://schemas.microsoft.com/office/drawing/2014/main" id="{A1FF6C5A-6325-4B58-9040-0502871C2C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FD58BA5F-F541-4190-B334-521763F1B8D4}"/>
              </a:ext>
            </a:extLst>
          </p:cNvPr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11188" y="1700213"/>
            <a:ext cx="80010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8015331-1C11-4AD3-AC45-D5361FE71FCD}"/>
              </a:ext>
            </a:extLst>
          </p:cNvPr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611188" y="2636838"/>
            <a:ext cx="8001000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Click to edit Master text styles</a:t>
            </a:r>
          </a:p>
          <a:p>
            <a:pPr lvl="1"/>
            <a:r>
              <a:rPr lang="en-US" altLang="nl-NL"/>
              <a:t>Second level</a:t>
            </a:r>
          </a:p>
          <a:p>
            <a:pPr lvl="2"/>
            <a:r>
              <a:rPr lang="en-US" altLang="nl-NL"/>
              <a:t>Third level</a:t>
            </a:r>
          </a:p>
          <a:p>
            <a:pPr lvl="3"/>
            <a:r>
              <a:rPr lang="en-US" altLang="nl-NL"/>
              <a:t>Fourth level</a:t>
            </a:r>
          </a:p>
          <a:p>
            <a:pPr lvl="4"/>
            <a:r>
              <a:rPr lang="en-US" altLang="nl-NL"/>
              <a:t>Fifth level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76936F2-0387-4A20-8F21-0A7C6C20059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1188" y="6289675"/>
            <a:ext cx="648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1">
                <a:solidFill>
                  <a:srgbClr val="1175AB"/>
                </a:solidFill>
                <a:latin typeface="+mn-lt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9pPr>
    </p:titleStyle>
    <p:bodyStyle>
      <a:lvl1pPr marL="495300" indent="-4953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952500" indent="-4953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2pPr>
      <a:lvl3pPr marL="1409700" indent="-4953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3pPr>
      <a:lvl4pPr marL="1866900" indent="-4953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4pPr>
      <a:lvl5pPr marL="2324100" indent="-4953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bg1"/>
          </a:solidFill>
          <a:latin typeface="+mn-lt"/>
          <a:ea typeface="+mn-ea"/>
        </a:defRPr>
      </a:lvl5pPr>
      <a:lvl6pPr marL="2781300" indent="-4953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6pPr>
      <a:lvl7pPr marL="3238500" indent="-4953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7pPr>
      <a:lvl8pPr marL="3695700" indent="-4953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8pPr>
      <a:lvl9pPr marL="4152900" indent="-495300" algn="l" rtl="0" fontAlgn="base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0B79E03-D6C2-4B19-909A-5B63D2D2C76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95400" y="4868863"/>
            <a:ext cx="7380288" cy="1008062"/>
          </a:xfrm>
        </p:spPr>
        <p:txBody>
          <a:bodyPr/>
          <a:lstStyle/>
          <a:p>
            <a:r>
              <a:rPr lang="nl-NL" altLang="nl-NL"/>
              <a:t>Inkopen en aanbesteden</a:t>
            </a:r>
            <a:br>
              <a:rPr lang="nl-NL" altLang="nl-NL"/>
            </a:br>
            <a:r>
              <a:rPr lang="nl-NL" altLang="nl-NL"/>
              <a:t>Masterclass Raad 6 mei 2020</a:t>
            </a:r>
          </a:p>
        </p:txBody>
      </p:sp>
      <p:sp>
        <p:nvSpPr>
          <p:cNvPr id="5123" name="Ondertitel 2">
            <a:extLst>
              <a:ext uri="{FF2B5EF4-FFF2-40B4-BE49-F238E27FC236}">
                <a16:creationId xmlns:a16="http://schemas.microsoft.com/office/drawing/2014/main" id="{3411028A-9C6F-4ADD-80D0-3B558B4F018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95400" y="5876925"/>
            <a:ext cx="7380288" cy="39528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nl-NL" altLang="nl-NL" sz="1400"/>
              <a:t>Arjan Dankert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hoek 2">
            <a:extLst>
              <a:ext uri="{FF2B5EF4-FFF2-40B4-BE49-F238E27FC236}">
                <a16:creationId xmlns:a16="http://schemas.microsoft.com/office/drawing/2014/main" id="{87E7D24F-6C56-4824-B3BC-DDD21744D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484784"/>
            <a:ext cx="6553200" cy="4881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1pPr>
            <a:lvl2pPr marL="742950" indent="-28575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2pPr>
            <a:lvl3pPr marL="11430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3pPr>
            <a:lvl4pPr marL="16002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4pPr>
            <a:lvl5pPr marL="20574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3200" b="1" dirty="0">
                <a:solidFill>
                  <a:schemeClr val="bg1"/>
                </a:solidFill>
                <a:latin typeface="+mn-lt"/>
              </a:rPr>
              <a:t>Maatschappelijk verantwoord inkopen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b="1" dirty="0">
              <a:solidFill>
                <a:schemeClr val="bg1"/>
              </a:solidFill>
              <a:latin typeface="+mn-lt"/>
            </a:endParaRP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b="1" dirty="0">
                <a:solidFill>
                  <a:schemeClr val="bg1"/>
                </a:solidFill>
                <a:latin typeface="+mn-lt"/>
              </a:rPr>
              <a:t>Ondertekening Manifest MVI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b="1" dirty="0">
                <a:solidFill>
                  <a:schemeClr val="bg1"/>
                </a:solidFill>
                <a:latin typeface="+mn-lt"/>
              </a:rPr>
              <a:t>Opstellen actieplan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b="1" dirty="0">
                <a:solidFill>
                  <a:schemeClr val="bg1"/>
                </a:solidFill>
                <a:latin typeface="+mn-lt"/>
              </a:rPr>
              <a:t>Thema’s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it-IT" altLang="nl-NL" sz="2000" b="1" dirty="0">
                <a:solidFill>
                  <a:schemeClr val="bg1"/>
                </a:solidFill>
                <a:latin typeface="+mn-lt"/>
              </a:rPr>
              <a:t>duurzaamheid (milieucriteria)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it-IT" altLang="nl-NL" sz="2000" b="1" dirty="0">
                <a:solidFill>
                  <a:schemeClr val="bg1"/>
                </a:solidFill>
                <a:latin typeface="+mn-lt"/>
              </a:rPr>
              <a:t>sociale criteria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it-IT" altLang="nl-NL" sz="2000" b="1" dirty="0">
                <a:solidFill>
                  <a:schemeClr val="bg1"/>
                </a:solidFill>
                <a:latin typeface="+mn-lt"/>
              </a:rPr>
              <a:t>Social Return 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it-IT" altLang="nl-NL" sz="2000" b="1" dirty="0">
                <a:solidFill>
                  <a:schemeClr val="bg1"/>
                </a:solidFill>
                <a:latin typeface="+mn-lt"/>
              </a:rPr>
              <a:t>innovatie 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nl-NL" altLang="nl-NL" sz="1800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hoek 2">
            <a:extLst>
              <a:ext uri="{FF2B5EF4-FFF2-40B4-BE49-F238E27FC236}">
                <a16:creationId xmlns:a16="http://schemas.microsoft.com/office/drawing/2014/main" id="{556EB90B-89E8-4CCC-9BDD-5B388A4A4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648" y="1628800"/>
            <a:ext cx="6553200" cy="270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1pPr>
            <a:lvl2pPr marL="742950" indent="-28575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2pPr>
            <a:lvl3pPr marL="11430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3pPr>
            <a:lvl4pPr marL="16002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4pPr>
            <a:lvl5pPr marL="20574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3200" b="1" dirty="0" err="1">
                <a:solidFill>
                  <a:schemeClr val="bg1"/>
                </a:solidFill>
                <a:latin typeface="+mn-lt"/>
              </a:rPr>
              <a:t>Social</a:t>
            </a:r>
            <a:r>
              <a:rPr lang="nl-NL" altLang="nl-NL" sz="3200" b="1" dirty="0">
                <a:solidFill>
                  <a:schemeClr val="bg1"/>
                </a:solidFill>
                <a:latin typeface="+mn-lt"/>
              </a:rPr>
              <a:t> Return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800" dirty="0">
              <a:solidFill>
                <a:schemeClr val="bg1"/>
              </a:solidFill>
              <a:latin typeface="+mn-lt"/>
            </a:endParaRP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5% van omzet bij opdracht &gt; € 200.000 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op basis van bouwblokkenmethodiek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bij uitzondering verhoging/verlaging % of op basis van loonsom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opdracht&lt; € 200.000 ook SR indien kansrijk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hoek 2">
            <a:extLst>
              <a:ext uri="{FF2B5EF4-FFF2-40B4-BE49-F238E27FC236}">
                <a16:creationId xmlns:a16="http://schemas.microsoft.com/office/drawing/2014/main" id="{0CCFCA1C-172D-49DD-A359-9BA6A595C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25" y="2276475"/>
            <a:ext cx="6553200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1pPr>
            <a:lvl2pPr marL="742950" indent="-28575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2pPr>
            <a:lvl3pPr marL="11430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3pPr>
            <a:lvl4pPr marL="16002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4pPr>
            <a:lvl5pPr marL="20574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b="1" dirty="0">
                <a:solidFill>
                  <a:schemeClr val="bg1"/>
                </a:solidFill>
              </a:rPr>
              <a:t>Lokale partijen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b="1" dirty="0">
              <a:solidFill>
                <a:schemeClr val="bg1"/>
              </a:solidFill>
            </a:endParaRP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800" dirty="0">
                <a:solidFill>
                  <a:schemeClr val="bg1"/>
                </a:solidFill>
              </a:rPr>
              <a:t>Bij enkelvoudig onderhandse aanbesteding, indien geschikt gunnen aan lokale partij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800" dirty="0">
                <a:solidFill>
                  <a:schemeClr val="bg1"/>
                </a:solidFill>
              </a:rPr>
              <a:t>Bij meervoudig onderhandse aanbesteding minimaal één lokale partij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800" dirty="0">
                <a:solidFill>
                  <a:schemeClr val="bg1"/>
                </a:solidFill>
              </a:rPr>
              <a:t>Lokale bestedingen: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800" dirty="0">
                <a:solidFill>
                  <a:schemeClr val="bg1"/>
                </a:solidFill>
              </a:rPr>
              <a:t>Van 82 miljoen Euro beïnvloedbaar inkoopvolume gaat 21 miljoen Euro naar lokaal = 25%</a:t>
            </a:r>
          </a:p>
          <a:p>
            <a:pPr marL="1028700" lvl="1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800" dirty="0">
                <a:solidFill>
                  <a:schemeClr val="bg1"/>
                </a:solidFill>
              </a:rPr>
              <a:t>Referentie Olst-Wijhe 4,3%, Raalte 20,6 %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800" dirty="0">
              <a:solidFill>
                <a:schemeClr val="bg1"/>
              </a:solidFill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nl-NL" altLang="nl-N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hoek 2">
            <a:extLst>
              <a:ext uri="{FF2B5EF4-FFF2-40B4-BE49-F238E27FC236}">
                <a16:creationId xmlns:a16="http://schemas.microsoft.com/office/drawing/2014/main" id="{7EED4836-F8A4-402F-B41E-A8A82B853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25" y="2276475"/>
            <a:ext cx="6553200" cy="246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spAutoFit/>
          </a:bodyPr>
          <a:lstStyle>
            <a:lvl1pPr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1pPr>
            <a:lvl2pPr marL="742950" indent="-28575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2pPr>
            <a:lvl3pPr marL="11430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3pPr>
            <a:lvl4pPr marL="16002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4pPr>
            <a:lvl5pPr marL="20574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3200" b="1" dirty="0">
                <a:solidFill>
                  <a:schemeClr val="bg1"/>
                </a:solidFill>
                <a:latin typeface="+mn-lt"/>
              </a:rPr>
              <a:t>Wat komt aan de orde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sz="1800" dirty="0">
              <a:solidFill>
                <a:schemeClr val="bg1"/>
              </a:solidFill>
              <a:latin typeface="+mn-lt"/>
            </a:endParaRP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Inleiding aanbestedingswetgeving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Inkoop- en aanbestedingsbeleid Deventer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Hoe in de praktijk georganiseerd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dirty="0">
              <a:cs typeface="Verdana" pitchFamily="1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D91B8AD0-BC66-4A7F-8396-2E14F7FA42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de-DE"/>
              <a:t>Aanbestedingswet 2012</a:t>
            </a:r>
          </a:p>
        </p:txBody>
      </p:sp>
      <p:sp>
        <p:nvSpPr>
          <p:cNvPr id="8195" name="Tijdelijke aanduiding voor inhoud 2">
            <a:extLst>
              <a:ext uri="{FF2B5EF4-FFF2-40B4-BE49-F238E27FC236}">
                <a16:creationId xmlns:a16="http://schemas.microsoft.com/office/drawing/2014/main" id="{AFF365CC-045C-42E7-ABFC-906262DAD4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1188" y="2624138"/>
            <a:ext cx="8001000" cy="3746500"/>
          </a:xfrm>
        </p:spPr>
        <p:txBody>
          <a:bodyPr/>
          <a:lstStyle/>
          <a:p>
            <a:r>
              <a:rPr lang="nl-NL" altLang="de-DE" sz="2000"/>
              <a:t>Centrale begrip ‘overheidsopdracht’</a:t>
            </a:r>
          </a:p>
          <a:p>
            <a:r>
              <a:rPr lang="nl-NL" altLang="de-DE" sz="2000"/>
              <a:t>1 juli 2016 in werking getreden</a:t>
            </a:r>
          </a:p>
          <a:p>
            <a:r>
              <a:rPr lang="nl-NL" altLang="de-DE" sz="2000"/>
              <a:t>De Aanbestedingswet 2012 geldt voor alle (semi-) publieke instellingen</a:t>
            </a:r>
          </a:p>
          <a:p>
            <a:r>
              <a:rPr lang="nl-NL" altLang="de-DE" sz="2000"/>
              <a:t>Met deze wet geeft Nederland invulling aan de Europese richtlijnen voor aanbesteden</a:t>
            </a:r>
          </a:p>
          <a:p>
            <a:r>
              <a:rPr lang="nl-NL" altLang="de-DE" sz="2000"/>
              <a:t>De wet bevat zowel regels voor aanbestedingen boven de Europese drempelbedragen, als daaronder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>
            <a:extLst>
              <a:ext uri="{FF2B5EF4-FFF2-40B4-BE49-F238E27FC236}">
                <a16:creationId xmlns:a16="http://schemas.microsoft.com/office/drawing/2014/main" id="{792163CB-4DF5-4AF8-9D7A-844002D017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de-DE"/>
              <a:t>4 basisprincipes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387750-78D7-4506-8293-E96E626B8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nl-NL" sz="2000" dirty="0"/>
              <a:t>Non-discriminatie: overheden mogen geen onderscheid naar nationaliteit maken.</a:t>
            </a:r>
          </a:p>
          <a:p>
            <a:pPr>
              <a:defRPr/>
            </a:pPr>
            <a:r>
              <a:rPr lang="nl-NL" sz="2000" dirty="0"/>
              <a:t>Gelijke behandeling van ondernemers: overheden moeten iedereen op dezelfde manier behandelen. En iedereen krijgt dezelfde informatie.</a:t>
            </a:r>
          </a:p>
          <a:p>
            <a:pPr>
              <a:defRPr/>
            </a:pPr>
            <a:r>
              <a:rPr lang="nl-NL" sz="2000" dirty="0"/>
              <a:t>Transparantie: ondernemers krijgen inzicht en informatie over aanbestedingen (waarop zij inschrijven).</a:t>
            </a:r>
            <a:endParaRPr lang="nl-NL" sz="2000" dirty="0">
              <a:cs typeface="Arial"/>
            </a:endParaRPr>
          </a:p>
          <a:p>
            <a:pPr>
              <a:defRPr/>
            </a:pPr>
            <a:r>
              <a:rPr lang="nl-NL" sz="2000" dirty="0"/>
              <a:t>Proportionaliteit: de eisen bij aanbestedingen staan in verhouding tot de werkzaamheden en de omvang van de opdracht.</a:t>
            </a:r>
          </a:p>
          <a:p>
            <a:pPr>
              <a:defRPr/>
            </a:pPr>
            <a:endParaRPr lang="nl-N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>
            <a:extLst>
              <a:ext uri="{FF2B5EF4-FFF2-40B4-BE49-F238E27FC236}">
                <a16:creationId xmlns:a16="http://schemas.microsoft.com/office/drawing/2014/main" id="{E6B1AE76-DAB9-4310-9CCF-1538EAE335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de-DE" dirty="0"/>
              <a:t>Europese drempelbedragen</a:t>
            </a:r>
          </a:p>
        </p:txBody>
      </p:sp>
      <p:sp>
        <p:nvSpPr>
          <p:cNvPr id="10243" name="Tijdelijke aanduiding voor inhoud 2">
            <a:extLst>
              <a:ext uri="{FF2B5EF4-FFF2-40B4-BE49-F238E27FC236}">
                <a16:creationId xmlns:a16="http://schemas.microsoft.com/office/drawing/2014/main" id="{8593B6EE-CFA9-4A67-90BE-55F69679D9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l-NL" altLang="de-DE" sz="2000" dirty="0"/>
              <a:t>Werken 5.350.000,-</a:t>
            </a:r>
          </a:p>
          <a:p>
            <a:r>
              <a:rPr lang="nl-NL" altLang="de-DE" sz="2000" dirty="0"/>
              <a:t>Leveringen en diensten 214.000,-</a:t>
            </a:r>
          </a:p>
          <a:p>
            <a:r>
              <a:rPr lang="nl-NL" altLang="de-DE" sz="2000" dirty="0"/>
              <a:t>Opdrachten voor sociale en andere specifieke diensten 750.000,-. (vanwege beperkte grensoverschrijdende dimensie. Denk aan diensten op het gebied van onderwijs, gezondheidszorg, maatschappelijke dienstverlening, administratiediensten voor onderwijs en enkele juridisch diensten)</a:t>
            </a:r>
          </a:p>
          <a:p>
            <a:endParaRPr lang="nl-NL" alt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4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EC83EEB9-5A25-4A11-B081-68305105E8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276872"/>
            <a:ext cx="8622657" cy="321638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4" descr="Afbeelding met schermafbeelding, tekening&#10;&#10;Beschrijving is gegenereerd met zeer hoge betrouwbaarheid">
            <a:extLst>
              <a:ext uri="{FF2B5EF4-FFF2-40B4-BE49-F238E27FC236}">
                <a16:creationId xmlns:a16="http://schemas.microsoft.com/office/drawing/2014/main" id="{A20B51B6-6A51-4688-A083-90657C9E69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2276872"/>
            <a:ext cx="8688966" cy="367240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hoek 2">
            <a:extLst>
              <a:ext uri="{FF2B5EF4-FFF2-40B4-BE49-F238E27FC236}">
                <a16:creationId xmlns:a16="http://schemas.microsoft.com/office/drawing/2014/main" id="{68C619D8-C3ED-4006-82E6-1B7FA9A68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624" y="1556792"/>
            <a:ext cx="655320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1pPr>
            <a:lvl2pPr marL="742950" indent="-28575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2pPr>
            <a:lvl3pPr marL="11430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3pPr>
            <a:lvl4pPr marL="16002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4pPr>
            <a:lvl5pPr marL="2057400" indent="-228600" eaLnBrk="0" hangingPunct="0"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183A80"/>
                </a:solidFill>
                <a:latin typeface="Verdana" pitchFamily="1" charset="0"/>
                <a:ea typeface="ＭＳ Ｐゴシック" pitchFamily="1" charset="-128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nl-NL" altLang="nl-NL" sz="3200" b="1" dirty="0">
                <a:solidFill>
                  <a:schemeClr val="bg1"/>
                </a:solidFill>
                <a:latin typeface="+mn-lt"/>
              </a:rPr>
              <a:t>Inkoop- en aanbestedingsbeleid  beleid gemeente Deventer</a:t>
            </a:r>
          </a:p>
          <a:p>
            <a:pPr eaLnBrk="1" hangingPunct="1">
              <a:spcBef>
                <a:spcPct val="20000"/>
              </a:spcBef>
              <a:defRPr/>
            </a:pPr>
            <a:endParaRPr lang="nl-NL" altLang="nl-NL" dirty="0">
              <a:latin typeface="+mn-lt"/>
            </a:endParaRP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Vastgesteld door College in september 2019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Procedurele uitgangspunten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Ethische en ideële uitgangspunten (Integriteit, Maatschappelijk verantwoord inkopen, innovatie)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Economische uitgangspunten (Lokaal en MKB)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000" dirty="0">
                <a:solidFill>
                  <a:schemeClr val="bg1"/>
                </a:solidFill>
                <a:latin typeface="+mn-lt"/>
              </a:rPr>
              <a:t>Organisatorische uitgangspunten</a:t>
            </a:r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nl-NL" altLang="nl-NL" sz="1800" dirty="0"/>
          </a:p>
          <a:p>
            <a:pPr marL="285750" indent="-28575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nl-NL" altLang="nl-NL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hthoek 2">
            <a:extLst>
              <a:ext uri="{FF2B5EF4-FFF2-40B4-BE49-F238E27FC236}">
                <a16:creationId xmlns:a16="http://schemas.microsoft.com/office/drawing/2014/main" id="{3DE8E315-1896-4A79-AA05-6F491B097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591468"/>
            <a:ext cx="6553200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Wingdings" panose="05000000000000000000" pitchFamily="2" charset="2"/>
              <a:buChar char="§"/>
              <a:defRPr sz="28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None/>
              <a:defRPr/>
            </a:pPr>
            <a:r>
              <a:rPr lang="nl-NL" altLang="nl-NL" sz="3200" b="1" dirty="0">
                <a:latin typeface="+mn-lt"/>
              </a:rPr>
              <a:t>Hoe georganiseerd</a:t>
            </a:r>
          </a:p>
          <a:p>
            <a:pPr eaLnBrk="1" hangingPunct="1">
              <a:spcBef>
                <a:spcPct val="20000"/>
              </a:spcBef>
              <a:buFontTx/>
              <a:buNone/>
              <a:defRPr/>
            </a:pPr>
            <a:endParaRPr lang="nl-NL" altLang="nl-NL" sz="1800" dirty="0">
              <a:latin typeface="+mn-lt"/>
            </a:endParaRPr>
          </a:p>
          <a:p>
            <a:pPr marL="285750" indent="-285750" eaLnBrk="1" hangingPunct="1">
              <a:spcBef>
                <a:spcPct val="20000"/>
              </a:spcBef>
              <a:defRPr/>
            </a:pPr>
            <a:r>
              <a:rPr lang="nl-NL" altLang="nl-NL" sz="2000" dirty="0">
                <a:latin typeface="+mn-lt"/>
              </a:rPr>
              <a:t>Budgethouder integraal verantwoordelijk</a:t>
            </a:r>
          </a:p>
          <a:p>
            <a:pPr marL="285750" indent="-285750" eaLnBrk="1" hangingPunct="1">
              <a:spcBef>
                <a:spcPct val="20000"/>
              </a:spcBef>
              <a:defRPr/>
            </a:pPr>
            <a:r>
              <a:rPr lang="nl-NL" altLang="nl-NL" sz="2000" dirty="0">
                <a:latin typeface="+mn-lt"/>
              </a:rPr>
              <a:t>Bij grotere opdrachten</a:t>
            </a:r>
          </a:p>
          <a:p>
            <a:pPr eaLnBrk="1" hangingPunct="1">
              <a:spcBef>
                <a:spcPct val="20000"/>
              </a:spcBef>
              <a:buFontTx/>
              <a:buNone/>
              <a:defRPr/>
            </a:pPr>
            <a:r>
              <a:rPr lang="nl-NL" altLang="nl-NL" sz="2000" dirty="0">
                <a:latin typeface="+mn-lt"/>
              </a:rPr>
              <a:t>	Leveringen en Diensten &gt; € 50.000 </a:t>
            </a:r>
          </a:p>
          <a:p>
            <a:pPr eaLnBrk="1" hangingPunct="1">
              <a:spcBef>
                <a:spcPct val="20000"/>
              </a:spcBef>
              <a:buFontTx/>
              <a:buNone/>
              <a:defRPr/>
            </a:pPr>
            <a:r>
              <a:rPr lang="nl-NL" altLang="nl-NL" sz="2000" dirty="0">
                <a:latin typeface="+mn-lt"/>
              </a:rPr>
              <a:t>	Werken &gt; € 150.000 </a:t>
            </a:r>
          </a:p>
          <a:p>
            <a:pPr eaLnBrk="1" hangingPunct="1">
              <a:spcBef>
                <a:spcPct val="20000"/>
              </a:spcBef>
              <a:buFontTx/>
              <a:buNone/>
              <a:defRPr/>
            </a:pPr>
            <a:r>
              <a:rPr lang="nl-NL" altLang="nl-NL" sz="2000" dirty="0">
                <a:latin typeface="+mn-lt"/>
              </a:rPr>
              <a:t>	Verplicht opstellen inkoopstrategie met 1 	van de 3 inkoopadviseurs</a:t>
            </a:r>
          </a:p>
          <a:p>
            <a:pPr marL="285750" indent="-285750" eaLnBrk="1" hangingPunct="1">
              <a:spcBef>
                <a:spcPct val="20000"/>
              </a:spcBef>
              <a:defRPr/>
            </a:pPr>
            <a:r>
              <a:rPr lang="nl-NL" altLang="nl-NL" sz="2000" dirty="0">
                <a:latin typeface="+mn-lt"/>
              </a:rPr>
              <a:t>Praktijk jaarlijks ca 100 onderhandse aanbestedingen en 10-15 Europese aanbestedingen</a:t>
            </a:r>
          </a:p>
          <a:p>
            <a:pPr eaLnBrk="1" hangingPunct="1">
              <a:spcBef>
                <a:spcPct val="20000"/>
              </a:spcBef>
              <a:buFontTx/>
              <a:buNone/>
              <a:defRPr/>
            </a:pPr>
            <a:endParaRPr lang="nl-NL" altLang="nl-NL" sz="1800" dirty="0">
              <a:solidFill>
                <a:srgbClr val="183A8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ege presentatie">
  <a:themeElements>
    <a:clrScheme name="Lege presentatie 14">
      <a:dk1>
        <a:srgbClr val="F8F8F8"/>
      </a:dk1>
      <a:lt1>
        <a:srgbClr val="FFFFFF"/>
      </a:lt1>
      <a:dk2>
        <a:srgbClr val="F8F8F8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D4D4D4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Lege presentati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183A80"/>
            </a:solidFill>
            <a:effectLst/>
            <a:latin typeface="Verdana" pitchFamily="1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183A80"/>
            </a:solidFill>
            <a:effectLst/>
            <a:latin typeface="Verdana" pitchFamily="1" charset="0"/>
            <a:ea typeface="ＭＳ Ｐゴシック" pitchFamily="1" charset="-128"/>
          </a:defRPr>
        </a:defPPr>
      </a:lstStyle>
    </a:lnDef>
  </a:objectDefaults>
  <a:extraClrSchemeLst>
    <a:extraClrScheme>
      <a:clrScheme name="Lege presentat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3">
        <a:dk1>
          <a:srgbClr val="183A7C"/>
        </a:dk1>
        <a:lt1>
          <a:srgbClr val="FFFFFF"/>
        </a:lt1>
        <a:dk2>
          <a:srgbClr val="183A7C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133069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14">
        <a:dk1>
          <a:srgbClr val="F8F8F8"/>
        </a:dk1>
        <a:lt1>
          <a:srgbClr val="FFFFFF"/>
        </a:lt1>
        <a:dk2>
          <a:srgbClr val="F8F8F8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D4D4D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6420592986E942A0EA6CECD1DB93F3" ma:contentTypeVersion="3" ma:contentTypeDescription="Een nieuw document maken." ma:contentTypeScope="" ma:versionID="e2df555a605797a74087b4822be11ed1">
  <xsd:schema xmlns:xsd="http://www.w3.org/2001/XMLSchema" xmlns:xs="http://www.w3.org/2001/XMLSchema" xmlns:p="http://schemas.microsoft.com/office/2006/metadata/properties" xmlns:ns2="dbc4c546-1970-4b06-a472-f40b77ecf0d1" targetNamespace="http://schemas.microsoft.com/office/2006/metadata/properties" ma:root="true" ma:fieldsID="70d3d6b68291ccbee7e5663850a9ccb8" ns2:_="">
    <xsd:import namespace="dbc4c546-1970-4b06-a472-f40b77ecf0d1"/>
    <xsd:element name="properties">
      <xsd:complexType>
        <xsd:sequence>
          <xsd:element name="documentManagement">
            <xsd:complexType>
              <xsd:all>
                <xsd:element ref="ns2:AxSourceListID" minOccurs="0"/>
                <xsd:element ref="ns2:AxSourceItem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4c546-1970-4b06-a472-f40b77ecf0d1" elementFormDefault="qualified">
    <xsd:import namespace="http://schemas.microsoft.com/office/2006/documentManagement/types"/>
    <xsd:import namespace="http://schemas.microsoft.com/office/infopath/2007/PartnerControls"/>
    <xsd:element name="AxSourceListID" ma:index="8" nillable="true" ma:displayName="AxSourceListID" ma:hidden="true" ma:internalName="AxSourceListID">
      <xsd:simpleType>
        <xsd:restriction base="dms:Unknown"/>
      </xsd:simpleType>
    </xsd:element>
    <xsd:element name="AxSourceItemID" ma:index="9" nillable="true" ma:displayName="AxSourceItemID" ma:hidden="true" ma:internalName="AxSourceItemID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xSourceListID xmlns="dbc4c546-1970-4b06-a472-f40b77ecf0d1" xsi:nil="true"/>
    <AxSourceItemID xmlns="dbc4c546-1970-4b06-a472-f40b77ecf0d1" xsi:nil="true"/>
  </documentManagement>
</p:properties>
</file>

<file path=customXml/itemProps1.xml><?xml version="1.0" encoding="utf-8"?>
<ds:datastoreItem xmlns:ds="http://schemas.openxmlformats.org/officeDocument/2006/customXml" ds:itemID="{F61AF6E7-02DE-4131-9A5D-234FCC3DFC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14698B-2DD2-49EF-BC81-992B80626E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c4c546-1970-4b06-a472-f40b77ecf0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D6E8D7D-0284-4D85-A256-2B27635BFE4D}">
  <ds:schemaRefs>
    <ds:schemaRef ds:uri="dbc4c546-1970-4b06-a472-f40b77ecf0d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</TotalTime>
  <Words>325</Words>
  <Application>Microsoft Office PowerPoint</Application>
  <PresentationFormat>Diavoorstelling (4:3)</PresentationFormat>
  <Paragraphs>61</Paragraphs>
  <Slides>12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Verdana</vt:lpstr>
      <vt:lpstr>Wingdings</vt:lpstr>
      <vt:lpstr>Lege presentatie</vt:lpstr>
      <vt:lpstr>Inkopen en aanbesteden Masterclass Raad 6 mei 2020</vt:lpstr>
      <vt:lpstr>PowerPoint-presentatie</vt:lpstr>
      <vt:lpstr>Aanbestedingswet 2012</vt:lpstr>
      <vt:lpstr>4 basisprincipes</vt:lpstr>
      <vt:lpstr>Europese drempelbedragen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Morskieft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Presentatie huisstijl Gemeente Deventer</dc:title>
  <dc:creator>Beumer,  Marja</dc:creator>
  <cp:lastModifiedBy>Heijmans, Ingrid</cp:lastModifiedBy>
  <cp:revision>108</cp:revision>
  <dcterms:created xsi:type="dcterms:W3CDTF">2007-11-27T15:20:44Z</dcterms:created>
  <dcterms:modified xsi:type="dcterms:W3CDTF">2020-05-06T07:39:46Z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igenaar">
    <vt:lpwstr>Dimitri van der Burgt</vt:lpwstr>
  </property>
  <property fmtid="{D5CDD505-2E9C-101B-9397-08002B2CF9AE}" pid="3" name="ContentTypeId">
    <vt:lpwstr>0x010100466420592986E942A0EA6CECD1DB93F3</vt:lpwstr>
  </property>
</Properties>
</file>