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2"/>
  </p:handoutMasterIdLst>
  <p:sldIdLst>
    <p:sldId id="257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669088" cy="9872663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E60"/>
    <a:srgbClr val="43B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4" d="100"/>
          <a:sy n="154" d="100"/>
        </p:scale>
        <p:origin x="2004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DCC8B-F993-463C-978B-12EE3D7AB6C2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777607" y="9377316"/>
            <a:ext cx="2889938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0DC65C-4865-481C-8855-2850E8604889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4523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1820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2691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10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697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8072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5399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147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4315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6630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270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38372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9C979-D5DE-494C-888F-51D314206281}" type="datetimeFigureOut">
              <a:rPr lang="nl-NL" smtClean="0"/>
              <a:t>21-06-2021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720DC-F907-4307-83B0-3EBD7432653F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71971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548680"/>
            <a:ext cx="7772400" cy="3240360"/>
          </a:xfrm>
        </p:spPr>
        <p:txBody>
          <a:bodyPr>
            <a:normAutofit/>
          </a:bodyPr>
          <a:lstStyle/>
          <a:p>
            <a:r>
              <a:rPr lang="nl-NL" sz="54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Grondexploitaties</a:t>
            </a:r>
            <a:br>
              <a:rPr lang="nl-NL" sz="54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54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MPG</a:t>
            </a:r>
            <a:br>
              <a:rPr lang="nl-NL" sz="54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54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Jaarrekening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2015716" y="3674693"/>
            <a:ext cx="5040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Betekenis en relatie </a:t>
            </a:r>
          </a:p>
          <a:p>
            <a:pPr algn="ctr"/>
            <a:r>
              <a:rPr lang="nl-NL" sz="2400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 juni 2021</a:t>
            </a:r>
          </a:p>
        </p:txBody>
      </p:sp>
      <p:pic>
        <p:nvPicPr>
          <p:cNvPr id="2050" name="Picture 2" descr="G:\BNM\Pcj\Communicatie\Fusie gemeente HW\Werkgroep Huisstijl en Schrijven\Logo gemeente HW\JPG\logo jpg\Logo Gemeente HW - RG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385" y="5373500"/>
            <a:ext cx="5547221" cy="1007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944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Betekenis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Grondexploitatie: Financiële weergave van actieve gebiedsontwikkeling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MPG: Meerjaren Perspectief Grondexploitaties (optelling)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Jaarrekening: Verwerken resultaten en risico’s MPG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Regelgeving: BBV ‘notitie Grondbeleid in begroting en jaarstukken (juli 2019)</a:t>
            </a: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22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Grondexploitaties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Raad budgetrecht: openen grondexploitatiecomplex met bijbehorende grondexploitatiebegroting, ook Bouwgronden in Exploitatie (BIE) genaamd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Richtlijn looptijd is 10 jaar, i.v.m. beperking risico’s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Kosten en opbrengsten gefaseerd in de tijd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Tijdwaarde m.b.v. rente en index (jaarlijks berekenen en aanname)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Herziening en afsluiting jaarlijks vast stellen door raad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begroting voor uitvoering (</a:t>
            </a:r>
            <a:r>
              <a:rPr lang="nl-NL" sz="2000" dirty="0" err="1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nb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 Vertrouwelijkheid cijfers)</a:t>
            </a: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2284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Meerjaren Perspectief Grondexploitaties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sz="200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Geactualiseerde grondexploitaties: 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financiën, ontwikkeling, planning, risico’s en resultaat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Totaaloverzicht van alle herziene grondexploitaties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B&amp;W legt verantwoording af over stand van zaken en (bereikte) resultaten. Financiële resultaten in de jaarrekening opgenomen.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vaststelling is dit het nieuwe kader voor verdere uitvoering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 12 grondexploitaties waarvan er 1 (</a:t>
            </a:r>
            <a:r>
              <a:rPr lang="nl-NL" sz="2000" dirty="0" err="1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Strienemonde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financieel wordt afgesloten</a:t>
            </a: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281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Jaarrekening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 Bouwgronden in Exploitatie: Vlottende activa, voorraden, onderhanden werk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Paragraaf grondbeleid: o.b.v. voorzichtigheidsbeginsel wordt beschreven</a:t>
            </a:r>
          </a:p>
          <a:p>
            <a:pPr lvl="1"/>
            <a:r>
              <a:rPr lang="nl-NL" sz="18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Voortgang per locatie, planning en financieel</a:t>
            </a:r>
          </a:p>
          <a:p>
            <a:pPr lvl="1"/>
            <a:r>
              <a:rPr lang="nl-NL" sz="18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Actuele prognose resultaten</a:t>
            </a:r>
          </a:p>
          <a:p>
            <a:pPr lvl="1"/>
            <a:r>
              <a:rPr lang="nl-NL" sz="18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Tussentijdse winstneming</a:t>
            </a:r>
          </a:p>
          <a:p>
            <a:pPr lvl="1"/>
            <a:r>
              <a:rPr lang="nl-NL" sz="18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Reserves o.b.v. berekende risico’s</a:t>
            </a:r>
          </a:p>
          <a:p>
            <a:pPr lvl="1"/>
            <a:r>
              <a:rPr lang="nl-NL" sz="18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Voorziening ter hoogte van (verwachte) verliezen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Resultaten op de balans op eindwaarde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831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Uitgangspunten Grondexploitaties </a:t>
            </a:r>
            <a:r>
              <a:rPr lang="nl-NL" sz="3200" b="1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 resultaten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nl-NL" sz="20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Indexatie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jaarlijkse aanname kosten- en opbrengststijging. Respectievelijk 2% en 0% </a:t>
            </a:r>
            <a:r>
              <a:rPr lang="nl-NL" sz="2000" dirty="0" err="1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o.b.v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Metafoor Outlook 2021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Rente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berekening voorgeschreven in BBV = gewogen gemiddelde leningen vreemd vermogen van de laatste 10 jaar. Is nu 0,2%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Winst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o.b.v. voorzichtigheidsbeginsel dus verkoop en resultaat moeten gerealiseerd zijn en naar rato van kosten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b="1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Risico’s, 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opgenomen in de reserve grondexploitaties een inschatting van conjuncturele en </a:t>
            </a:r>
            <a:r>
              <a:rPr lang="nl-NL" sz="2000" dirty="0" err="1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projectspecifieke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risico’s die niet binnen de grondexploitatie kunnen worden opgevangen. Berekening op basis van kans x effect. </a:t>
            </a: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791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200" b="1" dirty="0">
                <a:solidFill>
                  <a:srgbClr val="43B02A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Resultaten in de jaarrekening</a:t>
            </a:r>
            <a:endParaRPr lang="nl-NL" sz="3200" dirty="0">
              <a:solidFill>
                <a:srgbClr val="43B02A"/>
              </a:solidFill>
              <a:latin typeface="Ubuntu" panose="020B0504030602030204" pitchFamily="34" charset="0"/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Specificatie in MPG 2021 toelichting pagina 8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Winstneming: € 704.000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Verliesvoorziening: € 138.000 toegevoegd aan voorziening, nu €2.010.000 (Dorpshart, Jan Tooropstraat en </a:t>
            </a:r>
            <a:r>
              <a:rPr lang="nl-NL" sz="2000" dirty="0" err="1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Uitbr</a:t>
            </a:r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Zuid-Beijerland)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Reserves: € 366.000 o.b.v. grondexploitaties per 1-1-2021, was per 1-1-2020 € 659.000, vrijval € 293.000 ten gunste van de algemene reserve</a:t>
            </a:r>
          </a:p>
          <a:p>
            <a:pPr lvl="0"/>
            <a:endParaRPr lang="nl-NL" sz="2000" dirty="0">
              <a:solidFill>
                <a:srgbClr val="001E60"/>
              </a:solidFill>
              <a:latin typeface="Ubuntu" panose="020B0504030602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nl-NL" sz="2000" dirty="0">
                <a:solidFill>
                  <a:srgbClr val="001E60"/>
                </a:solidFill>
                <a:latin typeface="Ubuntu" panose="020B0504030602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Vennootschapsbelasting: € 116.000 zijnde 16,5% over de winst als verplichting opgenomen</a:t>
            </a:r>
          </a:p>
          <a:p>
            <a:pPr lvl="0"/>
            <a:endParaRPr lang="nl-NL" sz="20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algn="ctr">
              <a:buNone/>
            </a:pPr>
            <a:endParaRPr lang="nl-NL" sz="2000" i="1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nl-NL" sz="2800" dirty="0">
              <a:solidFill>
                <a:schemeClr val="accent5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7" name="Picture 3" descr="G:\OBL\Afdelingen\BV\Pbc\Tc\04 Hoeksche Waard\Harmonisatie Communicatie\Werkgroep huisstijl en schrijven\Huistijl\Logo gemeente HW\Logo gemeente HW\PNG\beeldmerk png\beeldmerk Gemeente HW - RGB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345" b="29663"/>
          <a:stretch/>
        </p:blipFill>
        <p:spPr bwMode="auto">
          <a:xfrm>
            <a:off x="7033865" y="5768599"/>
            <a:ext cx="2110135" cy="108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7468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5B7DF01A62CB46A442059AFB9CB4DA" ma:contentTypeVersion="10" ma:contentTypeDescription="Create a new document." ma:contentTypeScope="" ma:versionID="2f108e633565c558ad0ea24f7e0d9e44">
  <xsd:schema xmlns:xsd="http://www.w3.org/2001/XMLSchema" xmlns:xs="http://www.w3.org/2001/XMLSchema" xmlns:p="http://schemas.microsoft.com/office/2006/metadata/properties" xmlns:ns3="325a5775-58a1-40a3-b360-40bbc6947165" xmlns:ns4="3fac559b-1864-4041-aed9-ea03afb7a775" targetNamespace="http://schemas.microsoft.com/office/2006/metadata/properties" ma:root="true" ma:fieldsID="832e86156dc0cf2f182d201987aa3843" ns3:_="" ns4:_="">
    <xsd:import namespace="325a5775-58a1-40a3-b360-40bbc6947165"/>
    <xsd:import namespace="3fac559b-1864-4041-aed9-ea03afb7a77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5a5775-58a1-40a3-b360-40bbc69471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ac559b-1864-4041-aed9-ea03afb7a77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7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D0E16AD-F646-47AB-901D-57455976A861}">
  <ds:schemaRefs>
    <ds:schemaRef ds:uri="3fac559b-1864-4041-aed9-ea03afb7a775"/>
    <ds:schemaRef ds:uri="325a5775-58a1-40a3-b360-40bbc6947165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49F0278-C010-4718-B3B5-2A850298F3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D76BA7-CED5-49BC-9AD8-868FF9F60B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25a5775-58a1-40a3-b360-40bbc6947165"/>
    <ds:schemaRef ds:uri="3fac559b-1864-4041-aed9-ea03afb7a7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425</Words>
  <Application>Microsoft Office PowerPoint</Application>
  <PresentationFormat>Diavoorstelling (4:3)</PresentationFormat>
  <Paragraphs>75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2" baseType="lpstr">
      <vt:lpstr>Arial</vt:lpstr>
      <vt:lpstr>Calibri</vt:lpstr>
      <vt:lpstr>Ubuntu</vt:lpstr>
      <vt:lpstr>Verdana</vt:lpstr>
      <vt:lpstr>Kantoorthema</vt:lpstr>
      <vt:lpstr>Grondexploitaties MPG Jaarrekening</vt:lpstr>
      <vt:lpstr>Betekenis</vt:lpstr>
      <vt:lpstr>Grondexploitaties</vt:lpstr>
      <vt:lpstr>Meerjaren Perspectief Grondexploitaties</vt:lpstr>
      <vt:lpstr>Jaarrekening</vt:lpstr>
      <vt:lpstr>Uitgangspunten Grondexploitaties en resultaten</vt:lpstr>
      <vt:lpstr>Resultaten in de jaarrekening</vt:lpstr>
    </vt:vector>
  </TitlesOfParts>
  <Company>xxxxx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Welkom  regionale schrijfcoaches!</dc:title>
  <dc:creator>Ellen Keuvelaar</dc:creator>
  <cp:lastModifiedBy>Steven Elfring</cp:lastModifiedBy>
  <cp:revision>49</cp:revision>
  <cp:lastPrinted>2018-02-13T12:42:49Z</cp:lastPrinted>
  <dcterms:created xsi:type="dcterms:W3CDTF">2018-02-08T12:52:53Z</dcterms:created>
  <dcterms:modified xsi:type="dcterms:W3CDTF">2021-06-21T09:26:16Z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0x010100465B7DF01A62CB46A442059AFB9CB4DA</vt:lpwstr>
  </property>
</Properties>
</file>