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3"/>
  </p:sldMasterIdLst>
  <p:notesMasterIdLst>
    <p:notesMasterId r:id="rId16"/>
  </p:notesMasterIdLst>
  <p:sldIdLst>
    <p:sldId id="270" r:id="rId4"/>
    <p:sldId id="271" r:id="rId5"/>
    <p:sldId id="272" r:id="rId6"/>
    <p:sldId id="274" r:id="rId7"/>
    <p:sldId id="273" r:id="rId8"/>
    <p:sldId id="275" r:id="rId9"/>
    <p:sldId id="276" r:id="rId10"/>
    <p:sldId id="277" r:id="rId11"/>
    <p:sldId id="278" r:id="rId12"/>
    <p:sldId id="279" r:id="rId13"/>
    <p:sldId id="280" r:id="rId14"/>
    <p:sldId id="281" r:id="rId15"/>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A9C59F-30DF-44E8-83B1-6056C738B534}" v="17" dt="2024-09-02T10:00:18.9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0000" autoAdjust="0"/>
    <p:restoredTop sz="94660"/>
  </p:normalViewPr>
  <p:slideViewPr>
    <p:cSldViewPr snapToGrid="0">
      <p:cViewPr varScale="1">
        <p:scale>
          <a:sx n="101" d="100"/>
          <a:sy n="101" d="100"/>
        </p:scale>
        <p:origin x="68" y="544"/>
      </p:cViewPr>
      <p:guideLst/>
    </p:cSldViewPr>
  </p:slideViewPr>
  <p:notesTextViewPr>
    <p:cViewPr>
      <p:scale>
        <a:sx n="1" d="1"/>
        <a:sy n="1" d="1"/>
      </p:scale>
      <p:origin x="0" y="0"/>
    </p:cViewPr>
  </p:notesTextViewPr>
  <p:notesViewPr>
    <p:cSldViewPr>
      <p:cViewPr varScale="1">
        <p:scale>
          <a:sx n="89" d="100"/>
          <a:sy n="89" d="100"/>
        </p:scale>
        <p:origin x="3020"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gs" Target="tags/tag1.xml"/><Relationship Id="rId25" Type="http://schemas.openxmlformats.org/officeDocument/2006/relationships/customXml" Target="../customXml/item5.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ustomXml" Target="../customXml/item4.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00072E-B99F-41B8-8121-74BB29230341}" type="datetimeFigureOut">
              <a:rPr lang="nl-NL" smtClean="0"/>
              <a:t>3-09-2024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CF5A77-25E4-4809-825E-F8E949738619}" type="slidenum">
              <a:rPr lang="nl-NL" smtClean="0"/>
              <a:t>‹nr.›</a:t>
            </a:fld>
            <a:endParaRPr lang="nl-NL"/>
          </a:p>
        </p:txBody>
      </p:sp>
    </p:spTree>
    <p:extLst>
      <p:ext uri="{BB962C8B-B14F-4D97-AF65-F5344CB8AC3E}">
        <p14:creationId xmlns:p14="http://schemas.microsoft.com/office/powerpoint/2010/main" val="3463335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1</a:t>
            </a:fld>
            <a:endParaRPr lang="nl-NL"/>
          </a:p>
        </p:txBody>
      </p:sp>
    </p:spTree>
    <p:extLst>
      <p:ext uri="{BB962C8B-B14F-4D97-AF65-F5344CB8AC3E}">
        <p14:creationId xmlns:p14="http://schemas.microsoft.com/office/powerpoint/2010/main" val="1033849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pPr marR="0" lvl="0" algn="l" defTabSz="914400" rtl="0" eaLnBrk="1" fontAlgn="auto" latinLnBrk="0" hangingPunct="1">
              <a:lnSpc>
                <a:spcPct val="90000"/>
              </a:lnSpc>
              <a:spcBef>
                <a:spcPts val="1000"/>
              </a:spcBef>
              <a:spcAft>
                <a:spcPts val="0"/>
              </a:spcAft>
              <a:buClrTx/>
              <a:buSzTx/>
              <a:tabLst/>
              <a:defRPr/>
            </a:pPr>
            <a:r>
              <a:rPr kumimoji="0" lang="nl-NL" b="0" i="0" u="none" strike="noStrike" kern="1200" cap="none" spc="0" normalizeH="0" baseline="0" noProof="0" dirty="0">
                <a:ln>
                  <a:noFill/>
                </a:ln>
                <a:solidFill>
                  <a:prstClr val="black"/>
                </a:solidFill>
                <a:effectLst/>
                <a:uLnTx/>
                <a:uFillTx/>
                <a:latin typeface="Aptos" panose="02110004020202020204"/>
                <a:cs typeface="Arial"/>
              </a:rPr>
              <a:t>Maar ook deelgebruik zoals een </a:t>
            </a:r>
            <a:r>
              <a:rPr kumimoji="0" lang="nl-NL" b="0" i="0" u="none" strike="noStrike" kern="1200" cap="none" spc="0" normalizeH="0" baseline="0" noProof="0" dirty="0" err="1">
                <a:ln>
                  <a:noFill/>
                </a:ln>
                <a:solidFill>
                  <a:prstClr val="black"/>
                </a:solidFill>
                <a:effectLst/>
                <a:uLnTx/>
                <a:uFillTx/>
                <a:latin typeface="Aptos" panose="02110004020202020204"/>
                <a:cs typeface="Arial"/>
              </a:rPr>
              <a:t>scootmobielpool</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10</a:t>
            </a:fld>
            <a:endParaRPr lang="nl-NL"/>
          </a:p>
        </p:txBody>
      </p:sp>
    </p:spTree>
    <p:extLst>
      <p:ext uri="{BB962C8B-B14F-4D97-AF65-F5344CB8AC3E}">
        <p14:creationId xmlns:p14="http://schemas.microsoft.com/office/powerpoint/2010/main" val="1845639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pPr marR="0" lvl="0" algn="l" defTabSz="914400" rtl="0" eaLnBrk="1" fontAlgn="auto" latinLnBrk="0" hangingPunct="1">
              <a:lnSpc>
                <a:spcPct val="90000"/>
              </a:lnSpc>
              <a:spcBef>
                <a:spcPts val="1000"/>
              </a:spcBef>
              <a:spcAft>
                <a:spcPts val="0"/>
              </a:spcAft>
              <a:buClrTx/>
              <a:buSzTx/>
              <a:tabLst/>
              <a:defRPr/>
            </a:pPr>
            <a:r>
              <a:rPr kumimoji="0" lang="nl-NL" b="0" i="0" u="none" strike="noStrike" kern="1200" cap="none" spc="0" normalizeH="0" baseline="0" noProof="0" dirty="0">
                <a:ln>
                  <a:noFill/>
                </a:ln>
                <a:solidFill>
                  <a:prstClr val="black"/>
                </a:solidFill>
                <a:effectLst/>
                <a:uLnTx/>
                <a:uFillTx/>
                <a:latin typeface="Aptos" panose="02110004020202020204"/>
                <a:cs typeface="Arial"/>
              </a:rPr>
              <a:t>Meer inzet op toezicht en een concreet hoe te handelen model wanneer er iets wordt geconstateerd. Dan pas kun je in actie komen.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11</a:t>
            </a:fld>
            <a:endParaRPr lang="nl-NL"/>
          </a:p>
        </p:txBody>
      </p:sp>
    </p:spTree>
    <p:extLst>
      <p:ext uri="{BB962C8B-B14F-4D97-AF65-F5344CB8AC3E}">
        <p14:creationId xmlns:p14="http://schemas.microsoft.com/office/powerpoint/2010/main" val="2372496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pPr marR="0" lvl="0" algn="l" defTabSz="914400" rtl="0" eaLnBrk="1" fontAlgn="auto" latinLnBrk="0" hangingPunct="1">
              <a:lnSpc>
                <a:spcPct val="90000"/>
              </a:lnSpc>
              <a:spcBef>
                <a:spcPts val="1000"/>
              </a:spcBef>
              <a:spcAft>
                <a:spcPts val="0"/>
              </a:spcAft>
              <a:buClrTx/>
              <a:buSzTx/>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Meer inzet op toezicht en een concreet hoe te handelen model wanneer er iets wordt geconstateerd. Dan pas kun je in actie komen.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12</a:t>
            </a:fld>
            <a:endParaRPr lang="nl-NL"/>
          </a:p>
        </p:txBody>
      </p:sp>
    </p:spTree>
    <p:extLst>
      <p:ext uri="{BB962C8B-B14F-4D97-AF65-F5344CB8AC3E}">
        <p14:creationId xmlns:p14="http://schemas.microsoft.com/office/powerpoint/2010/main" val="1036723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2</a:t>
            </a:fld>
            <a:endParaRPr lang="nl-NL"/>
          </a:p>
        </p:txBody>
      </p:sp>
    </p:spTree>
    <p:extLst>
      <p:ext uri="{BB962C8B-B14F-4D97-AF65-F5344CB8AC3E}">
        <p14:creationId xmlns:p14="http://schemas.microsoft.com/office/powerpoint/2010/main" val="329838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toelichting gaat in op de keuze die door het college wordt geadviseerd.</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3</a:t>
            </a:fld>
            <a:endParaRPr lang="nl-NL"/>
          </a:p>
        </p:txBody>
      </p:sp>
    </p:spTree>
    <p:extLst>
      <p:ext uri="{BB962C8B-B14F-4D97-AF65-F5344CB8AC3E}">
        <p14:creationId xmlns:p14="http://schemas.microsoft.com/office/powerpoint/2010/main" val="3040592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 TA </a:t>
            </a:r>
            <a:r>
              <a:rPr lang="nl-NL" dirty="0" err="1"/>
              <a:t>Wmo</a:t>
            </a:r>
            <a:r>
              <a:rPr lang="nl-NL" dirty="0"/>
              <a:t> wordt ook meegenomen het monitoren van de effecten van de maatregelen meegenomen. Hoe kunnen we een dashboard ontwikkelen om de maatschappelijk beoogde effecten te volgen.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4</a:t>
            </a:fld>
            <a:endParaRPr lang="nl-NL"/>
          </a:p>
        </p:txBody>
      </p:sp>
    </p:spTree>
    <p:extLst>
      <p:ext uri="{BB962C8B-B14F-4D97-AF65-F5344CB8AC3E}">
        <p14:creationId xmlns:p14="http://schemas.microsoft.com/office/powerpoint/2010/main" val="334591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066800"/>
            <a:ext cx="5486400" cy="3086100"/>
          </a:xfrm>
        </p:spPr>
      </p:sp>
      <p:sp>
        <p:nvSpPr>
          <p:cNvPr id="3" name="Tijdelijke aanduiding voor notities 2"/>
          <p:cNvSpPr>
            <a:spLocks noGrp="1"/>
          </p:cNvSpPr>
          <p:nvPr>
            <p:ph type="body" idx="1"/>
          </p:nvPr>
        </p:nvSpPr>
        <p:spPr/>
        <p:txBody>
          <a:bodyPr/>
          <a:lstStyle/>
          <a:p>
            <a:r>
              <a:rPr lang="nl-NL" dirty="0"/>
              <a:t>Deze aanpak zoomt in op het vraaggedrag van inwoners om de vraag naar recht op </a:t>
            </a:r>
            <a:r>
              <a:rPr lang="nl-NL" dirty="0" err="1"/>
              <a:t>Wmo</a:t>
            </a:r>
            <a:r>
              <a:rPr lang="nl-NL" dirty="0"/>
              <a:t> te veranderen. Want waarom wel alles plannen en organiseren voor een baby, inclusief oppasnetwerk, en voor ouderdom en bijbehorende gebreken de vraag neerleggen bij de gemeente. </a:t>
            </a:r>
            <a:r>
              <a:rPr lang="nl-NL" dirty="0" err="1"/>
              <a:t>Ism</a:t>
            </a:r>
            <a:r>
              <a:rPr lang="nl-NL" dirty="0"/>
              <a:t> met organisaties die in aanraking komen met onze inwoners en een rol kunnen spelen bij samenredzaamheid. Zoals </a:t>
            </a:r>
            <a:r>
              <a:rPr lang="nl-NL" dirty="0" err="1"/>
              <a:t>bijv</a:t>
            </a:r>
            <a:r>
              <a:rPr lang="nl-NL" dirty="0"/>
              <a:t> politie maar ook de buurtinitiatieven die onze ouderenadviseurs tegen komen. </a:t>
            </a:r>
            <a:r>
              <a:rPr kumimoji="0" lang="nl-NL" sz="1200" b="0" i="0" u="none" strike="noStrike" kern="1200" cap="none" spc="0" normalizeH="0" baseline="0" noProof="0" dirty="0">
                <a:ln>
                  <a:noFill/>
                </a:ln>
                <a:solidFill>
                  <a:prstClr val="black"/>
                </a:solidFill>
                <a:effectLst/>
                <a:uLnTx/>
                <a:uFillTx/>
                <a:latin typeface="Aptos" panose="02110004020202020204"/>
                <a:ea typeface="+mn-ea"/>
                <a:cs typeface="+mn-cs"/>
              </a:rPr>
              <a:t>Uiteraard is aangehaakt op de campagne de goede nieuwe tijd van de UA WWZ</a:t>
            </a:r>
            <a:endParaRPr lang="nl-NL" dirty="0"/>
          </a:p>
          <a:p>
            <a:endParaRPr lang="nl-NL" dirty="0"/>
          </a:p>
          <a:p>
            <a:r>
              <a:rPr lang="nl-NL" dirty="0"/>
              <a:t>Belangrijk om te benoemen dat hier geen wijziging van de verordening voor nodig is. Toch nodig omdat transformatie gaat leiden tot meer nee en daarmee met meer vragen richting u als raadslid. Deze keuze is nodig om een gezamenlijke basis te hebben om koersvast te kunnen transformeren en onze schaarse middelen in te zetten waar echt nodig.</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5</a:t>
            </a:fld>
            <a:endParaRPr lang="nl-NL"/>
          </a:p>
        </p:txBody>
      </p:sp>
    </p:spTree>
    <p:extLst>
      <p:ext uri="{BB962C8B-B14F-4D97-AF65-F5344CB8AC3E}">
        <p14:creationId xmlns:p14="http://schemas.microsoft.com/office/powerpoint/2010/main" val="1679818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r>
              <a:rPr lang="nl-NL" dirty="0"/>
              <a:t>Dat betekent dat we mensen gaan vragen om de dingen zelf te gaan doen. </a:t>
            </a:r>
            <a:r>
              <a:rPr kumimoji="0" lang="nl-NL" sz="1200" b="0" i="0" u="none" strike="noStrike" kern="1200" cap="none" spc="0" normalizeH="0" baseline="0" noProof="0" dirty="0">
                <a:ln>
                  <a:noFill/>
                </a:ln>
                <a:solidFill>
                  <a:prstClr val="black"/>
                </a:solidFill>
                <a:effectLst/>
                <a:uLnTx/>
                <a:uFillTx/>
                <a:latin typeface="Aptos" panose="02110004020202020204"/>
                <a:ea typeface="+mn-ea"/>
                <a:cs typeface="+mn-cs"/>
              </a:rPr>
              <a:t>Met gebruik van het eigen netwerk zoals kinderen die in de buurt wonen.</a:t>
            </a:r>
            <a:r>
              <a:rPr lang="nl-NL" dirty="0"/>
              <a:t> Dit is nodig om de schaarse middelen beter te kunnen verdelen. </a:t>
            </a:r>
          </a:p>
          <a:p>
            <a:endParaRPr lang="nl-NL" dirty="0"/>
          </a:p>
          <a:p>
            <a:r>
              <a:rPr lang="nl-NL" dirty="0"/>
              <a:t>Dit gaat ook om bewustwording. Van onze eigen ouderenadviseurs horen we dat er zoveel oudere inwoners bezig zijn met een initiatief om iets voor de andere oudere inwoners te doen. Onze zilveren kracht heeft potentie.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6</a:t>
            </a:fld>
            <a:endParaRPr lang="nl-NL"/>
          </a:p>
        </p:txBody>
      </p:sp>
    </p:spTree>
    <p:extLst>
      <p:ext uri="{BB962C8B-B14F-4D97-AF65-F5344CB8AC3E}">
        <p14:creationId xmlns:p14="http://schemas.microsoft.com/office/powerpoint/2010/main" val="1008672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r>
              <a:rPr lang="nl-NL" dirty="0"/>
              <a:t>We volgen hierbij de jurisprudentie en gaan niet buiten de lijnen kleuren en bereiden voor om zodra de wetswijziging een feit is, hiermee te werken. </a:t>
            </a:r>
          </a:p>
          <a:p>
            <a:endParaRPr lang="nl-NL" dirty="0"/>
          </a:p>
          <a:p>
            <a:r>
              <a:rPr lang="nl-NL" dirty="0"/>
              <a:t>Ook hier weer een raakvlak met communicatie.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7</a:t>
            </a:fld>
            <a:endParaRPr lang="nl-NL"/>
          </a:p>
        </p:txBody>
      </p:sp>
    </p:spTree>
    <p:extLst>
      <p:ext uri="{BB962C8B-B14F-4D97-AF65-F5344CB8AC3E}">
        <p14:creationId xmlns:p14="http://schemas.microsoft.com/office/powerpoint/2010/main" val="201500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pPr marR="0" lvl="0" algn="l" defTabSz="914400" rtl="0" eaLnBrk="1" fontAlgn="auto" latinLnBrk="0" hangingPunct="1">
              <a:lnSpc>
                <a:spcPct val="90000"/>
              </a:lnSpc>
              <a:spcBef>
                <a:spcPts val="1000"/>
              </a:spcBef>
              <a:spcAft>
                <a:spcPts val="0"/>
              </a:spcAft>
              <a:buClrTx/>
              <a:buSzTx/>
              <a:tabLst/>
              <a:defRPr/>
            </a:pPr>
            <a:r>
              <a:rPr kumimoji="0" lang="nl-NL" b="0" i="0" u="none" strike="noStrike" kern="1200" cap="none" spc="0" normalizeH="0" baseline="0" noProof="0" dirty="0">
                <a:ln>
                  <a:noFill/>
                </a:ln>
                <a:solidFill>
                  <a:prstClr val="black"/>
                </a:solidFill>
                <a:effectLst/>
                <a:uLnTx/>
                <a:uFillTx/>
                <a:latin typeface="Aptos" panose="02110004020202020204"/>
                <a:cs typeface="Arial"/>
              </a:rPr>
              <a:t>Efficiënter omgaan met beschikbare zorgprofessionals en eenvoudiger toegang voor inwoners die </a:t>
            </a:r>
            <a:r>
              <a:rPr kumimoji="0" lang="nl-NL" b="0" i="0" u="none" strike="noStrike" kern="1200" cap="none" spc="0" normalizeH="0" baseline="0" noProof="0" dirty="0" err="1">
                <a:ln>
                  <a:noFill/>
                </a:ln>
                <a:solidFill>
                  <a:prstClr val="black"/>
                </a:solidFill>
                <a:effectLst/>
                <a:uLnTx/>
                <a:uFillTx/>
                <a:latin typeface="Aptos" panose="02110004020202020204"/>
                <a:cs typeface="Arial"/>
              </a:rPr>
              <a:t>Wmo</a:t>
            </a:r>
            <a:r>
              <a:rPr kumimoji="0" lang="nl-NL" b="0" i="0" u="none" strike="noStrike" kern="1200" cap="none" spc="0" normalizeH="0" baseline="0" noProof="0" dirty="0">
                <a:ln>
                  <a:noFill/>
                </a:ln>
                <a:solidFill>
                  <a:prstClr val="black"/>
                </a:solidFill>
                <a:effectLst/>
                <a:uLnTx/>
                <a:uFillTx/>
                <a:latin typeface="Aptos" panose="02110004020202020204"/>
                <a:cs typeface="Arial"/>
              </a:rPr>
              <a:t> echt nodig hebben. De wettelijke verantwoordelijkheid van de gemeente blijft het toetsen van de aanvraag. Wat zijn binnen deze wettelijke </a:t>
            </a:r>
            <a:r>
              <a:rPr lang="nl-NL" dirty="0">
                <a:solidFill>
                  <a:prstClr val="black"/>
                </a:solidFill>
                <a:latin typeface="Aptos" panose="02110004020202020204"/>
                <a:cs typeface="Arial"/>
              </a:rPr>
              <a:t>grondslag </a:t>
            </a:r>
            <a:r>
              <a:rPr kumimoji="0" lang="nl-NL" b="0" i="0" u="none" strike="noStrike" kern="1200" cap="none" spc="0" normalizeH="0" baseline="0" noProof="0" dirty="0">
                <a:ln>
                  <a:noFill/>
                </a:ln>
                <a:solidFill>
                  <a:prstClr val="black"/>
                </a:solidFill>
                <a:effectLst/>
                <a:uLnTx/>
                <a:uFillTx/>
                <a:latin typeface="Aptos" panose="02110004020202020204"/>
                <a:cs typeface="Arial"/>
              </a:rPr>
              <a:t>de mogelijkheden om elkaars professionals in de wijk in te zetten als toegang naar de </a:t>
            </a:r>
            <a:r>
              <a:rPr kumimoji="0" lang="nl-NL" b="0" i="0" u="none" strike="noStrike" kern="1200" cap="none" spc="0" normalizeH="0" baseline="0" noProof="0" dirty="0" err="1">
                <a:ln>
                  <a:noFill/>
                </a:ln>
                <a:solidFill>
                  <a:prstClr val="black"/>
                </a:solidFill>
                <a:effectLst/>
                <a:uLnTx/>
                <a:uFillTx/>
                <a:latin typeface="Aptos" panose="02110004020202020204"/>
                <a:cs typeface="Arial"/>
              </a:rPr>
              <a:t>Wmo</a:t>
            </a:r>
            <a:r>
              <a:rPr kumimoji="0" lang="nl-NL" b="0" i="0" u="none" strike="noStrike" kern="1200" cap="none" spc="0" normalizeH="0" baseline="0" noProof="0" dirty="0">
                <a:ln>
                  <a:noFill/>
                </a:ln>
                <a:solidFill>
                  <a:prstClr val="black"/>
                </a:solidFill>
                <a:effectLst/>
                <a:uLnTx/>
                <a:uFillTx/>
                <a:latin typeface="Aptos" panose="02110004020202020204"/>
                <a:cs typeface="Arial"/>
              </a:rPr>
              <a:t>. Heeft onderzoek nodig. Hoe minder reistijd hoe beter</a:t>
            </a:r>
          </a:p>
          <a:p>
            <a:pPr marR="0" lvl="0" algn="l" defTabSz="914400" rtl="0" eaLnBrk="1" fontAlgn="auto" latinLnBrk="0" hangingPunct="1">
              <a:lnSpc>
                <a:spcPct val="90000"/>
              </a:lnSpc>
              <a:spcBef>
                <a:spcPts val="1000"/>
              </a:spcBef>
              <a:spcAft>
                <a:spcPts val="0"/>
              </a:spcAft>
              <a:buClrTx/>
              <a:buSzTx/>
              <a:tabLst/>
              <a:defRPr/>
            </a:pPr>
            <a:r>
              <a:rPr kumimoji="0" lang="nl-NL" b="0" i="0" u="none" strike="noStrike" kern="1200" cap="none" spc="0" normalizeH="0" baseline="0" noProof="0" dirty="0">
                <a:ln>
                  <a:noFill/>
                </a:ln>
                <a:solidFill>
                  <a:prstClr val="black"/>
                </a:solidFill>
                <a:effectLst/>
                <a:uLnTx/>
                <a:uFillTx/>
                <a:latin typeface="Aptos" panose="02110004020202020204"/>
                <a:cs typeface="Arial"/>
              </a:rPr>
              <a:t>Alleen van de inhoud zijn zonder inzicht in het effect van de doorverwijzing in tijd, mensen of middelen werkt tegengesteld.</a:t>
            </a: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8</a:t>
            </a:fld>
            <a:endParaRPr lang="nl-NL"/>
          </a:p>
        </p:txBody>
      </p:sp>
    </p:spTree>
    <p:extLst>
      <p:ext uri="{BB962C8B-B14F-4D97-AF65-F5344CB8AC3E}">
        <p14:creationId xmlns:p14="http://schemas.microsoft.com/office/powerpoint/2010/main" val="181621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717550" y="1066800"/>
            <a:ext cx="5486400" cy="3086100"/>
          </a:xfrm>
        </p:spPr>
      </p:sp>
      <p:sp>
        <p:nvSpPr>
          <p:cNvPr id="3" name="Tijdelijke aanduiding voor notities 2"/>
          <p:cNvSpPr>
            <a:spLocks noGrp="1"/>
          </p:cNvSpPr>
          <p:nvPr>
            <p:ph type="body" idx="1"/>
          </p:nvPr>
        </p:nvSpPr>
        <p:spPr/>
        <p:txBody>
          <a:bodyPr/>
          <a:lstStyle/>
          <a:p>
            <a:pPr marR="0" lvl="0" algn="l" defTabSz="914400" rtl="0" eaLnBrk="1" fontAlgn="auto" latinLnBrk="0" hangingPunct="1">
              <a:lnSpc>
                <a:spcPct val="90000"/>
              </a:lnSpc>
              <a:spcBef>
                <a:spcPts val="1000"/>
              </a:spcBef>
              <a:spcAft>
                <a:spcPts val="0"/>
              </a:spcAft>
              <a:buClrTx/>
              <a:buSzTx/>
              <a:tabLst/>
              <a:defRPr/>
            </a:pPr>
            <a:r>
              <a:rPr lang="nl-NL" dirty="0">
                <a:solidFill>
                  <a:prstClr val="black"/>
                </a:solidFill>
                <a:latin typeface="Aptos" panose="02110004020202020204"/>
                <a:cs typeface="Arial"/>
              </a:rPr>
              <a:t>Hiermee willen we de wachtlijsten verminderen en scheefgroei tegengaan.</a:t>
            </a:r>
          </a:p>
          <a:p>
            <a:pPr marR="0" lvl="0" algn="l" defTabSz="914400" rtl="0" eaLnBrk="1" fontAlgn="auto" latinLnBrk="0" hangingPunct="1">
              <a:lnSpc>
                <a:spcPct val="90000"/>
              </a:lnSpc>
              <a:spcBef>
                <a:spcPts val="1000"/>
              </a:spcBef>
              <a:spcAft>
                <a:spcPts val="0"/>
              </a:spcAft>
              <a:buClrTx/>
              <a:buSzTx/>
              <a:tabLst/>
              <a:defRPr/>
            </a:pPr>
            <a:r>
              <a:rPr lang="nl-NL" dirty="0">
                <a:solidFill>
                  <a:prstClr val="black"/>
                </a:solidFill>
                <a:latin typeface="Aptos" panose="02110004020202020204"/>
                <a:cs typeface="Arial"/>
              </a:rPr>
              <a:t>Want waarom wordt er weleens gevraagd om een garage op te ruimen of om de tuin te doen? Daar zit dus ruimte.</a:t>
            </a:r>
          </a:p>
          <a:p>
            <a:pPr marR="0" lvl="0" algn="l" defTabSz="914400" rtl="0" eaLnBrk="1" fontAlgn="auto" latinLnBrk="0" hangingPunct="1">
              <a:lnSpc>
                <a:spcPct val="90000"/>
              </a:lnSpc>
              <a:spcBef>
                <a:spcPts val="1000"/>
              </a:spcBef>
              <a:spcAft>
                <a:spcPts val="0"/>
              </a:spcAft>
              <a:buClrTx/>
              <a:buSzTx/>
              <a:tabLst/>
              <a:defRPr/>
            </a:pPr>
            <a:endParaRPr lang="nl-NL" dirty="0">
              <a:solidFill>
                <a:prstClr val="black"/>
              </a:solidFill>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r>
              <a:rPr lang="nl-NL" dirty="0">
                <a:solidFill>
                  <a:prstClr val="black"/>
                </a:solidFill>
                <a:latin typeface="Aptos" panose="02110004020202020204"/>
                <a:cs typeface="Arial"/>
              </a:rPr>
              <a:t>Is op basis van aangepaste beleidsregels, de verordening bood hiervoor al ruimte. </a:t>
            </a:r>
          </a:p>
        </p:txBody>
      </p:sp>
      <p:sp>
        <p:nvSpPr>
          <p:cNvPr id="4" name="Tijdelijke aanduiding voor dianummer 3"/>
          <p:cNvSpPr>
            <a:spLocks noGrp="1"/>
          </p:cNvSpPr>
          <p:nvPr>
            <p:ph type="sldNum" sz="quarter" idx="5"/>
          </p:nvPr>
        </p:nvSpPr>
        <p:spPr/>
        <p:txBody>
          <a:bodyPr/>
          <a:lstStyle/>
          <a:p>
            <a:fld id="{C4CF5A77-25E4-4809-825E-F8E949738619}" type="slidenum">
              <a:rPr lang="nl-NL" smtClean="0"/>
              <a:t>9</a:t>
            </a:fld>
            <a:endParaRPr lang="nl-NL"/>
          </a:p>
        </p:txBody>
      </p:sp>
    </p:spTree>
    <p:extLst>
      <p:ext uri="{BB962C8B-B14F-4D97-AF65-F5344CB8AC3E}">
        <p14:creationId xmlns:p14="http://schemas.microsoft.com/office/powerpoint/2010/main" val="17957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B63F7-EF8D-1442-2805-F90D13F7F6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6B73C6-4021-68D5-1099-5B1540F6C8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545FE5C-42F5-ED25-BFA5-92006F0FA515}"/>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08D8D708-28BE-2B4D-76EA-65C5F9F1DE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C89D1B-E6BF-1F61-350B-A416EBB70266}"/>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82209175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04915-0AA5-88A7-550C-EDDA662671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87B0AC-256A-DD5C-1FB2-5A51ABFB7B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513A8-DC61-DCAC-BADE-CE9BA1EE3933}"/>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304F1CA6-2AA6-85A0-F736-1DE71D2407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F0E3D0-868A-15DA-2C55-9405297444AF}"/>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324205093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2D8FEF-8EEC-1D16-8F69-5FF3DA5EC32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E0F4F87-CA82-C826-169C-6FB5E8F980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D8FAE7-3CBB-7B80-6765-1E483D9B8B68}"/>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A49F97FD-BF40-F2B8-A174-8202C55221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F56C77-356C-3228-9EE8-7AC8DFA4CB61}"/>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272173407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dia - tekst groen">
    <p:spTree>
      <p:nvGrpSpPr>
        <p:cNvPr id="1" name=""/>
        <p:cNvGrpSpPr/>
        <p:nvPr/>
      </p:nvGrpSpPr>
      <p:grpSpPr>
        <a:xfrm>
          <a:off x="0" y="0"/>
          <a:ext cx="0" cy="0"/>
          <a:chOff x="0" y="0"/>
          <a:chExt cx="0" cy="0"/>
        </a:xfrm>
      </p:grpSpPr>
      <p:sp>
        <p:nvSpPr>
          <p:cNvPr id="10" name="Tijdelijke aanduiding voor titel 1">
            <a:extLst>
              <a:ext uri="{FF2B5EF4-FFF2-40B4-BE49-F238E27FC236}">
                <a16:creationId xmlns:a16="http://schemas.microsoft.com/office/drawing/2014/main" id="{285F3BB1-0028-4411-B765-F240CF515F9F}"/>
              </a:ext>
            </a:extLst>
          </p:cNvPr>
          <p:cNvSpPr>
            <a:spLocks noGrp="1"/>
          </p:cNvSpPr>
          <p:nvPr>
            <p:ph type="title" hasCustomPrompt="1"/>
          </p:nvPr>
        </p:nvSpPr>
        <p:spPr>
          <a:xfrm>
            <a:off x="838199" y="2404777"/>
            <a:ext cx="10515600" cy="1325563"/>
          </a:xfrm>
          <a:prstGeom prst="rect">
            <a:avLst/>
          </a:prstGeom>
        </p:spPr>
        <p:txBody>
          <a:bodyPr vert="horz" lIns="91440" tIns="45720" rIns="91440" bIns="45720" rtlCol="0" anchor="ctr">
            <a:normAutofit/>
          </a:bodyPr>
          <a:lstStyle>
            <a:lvl1pPr algn="ctr">
              <a:defRPr b="1">
                <a:solidFill>
                  <a:srgbClr val="43B02A"/>
                </a:solidFill>
                <a:effectLst>
                  <a:outerShdw blurRad="38100" dist="38100" dir="2700000" algn="tl">
                    <a:srgbClr val="000000">
                      <a:alpha val="43137"/>
                    </a:srgbClr>
                  </a:outerShdw>
                </a:effectLst>
                <a:latin typeface="Ubuntu" panose="020B0504030602030204" pitchFamily="34" charset="0"/>
              </a:defRPr>
            </a:lvl1pPr>
          </a:lstStyle>
          <a:p>
            <a:r>
              <a:rPr lang="nl-NL" dirty="0"/>
              <a:t>Titel</a:t>
            </a:r>
          </a:p>
        </p:txBody>
      </p:sp>
      <p:sp>
        <p:nvSpPr>
          <p:cNvPr id="6" name="Rechthoek 5">
            <a:extLst>
              <a:ext uri="{FF2B5EF4-FFF2-40B4-BE49-F238E27FC236}">
                <a16:creationId xmlns:a16="http://schemas.microsoft.com/office/drawing/2014/main" id="{7F252125-BC7C-4D62-B90E-27F6D32FDCAB}"/>
              </a:ext>
            </a:extLst>
          </p:cNvPr>
          <p:cNvSpPr/>
          <p:nvPr userDrawn="1"/>
        </p:nvSpPr>
        <p:spPr>
          <a:xfrm>
            <a:off x="0" y="6545580"/>
            <a:ext cx="12192000" cy="312420"/>
          </a:xfrm>
          <a:prstGeom prst="rect">
            <a:avLst/>
          </a:prstGeom>
          <a:solidFill>
            <a:srgbClr val="001E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43B02A"/>
              </a:solidFill>
              <a:highlight>
                <a:srgbClr val="001E60"/>
              </a:highlight>
            </a:endParaRPr>
          </a:p>
        </p:txBody>
      </p:sp>
      <p:pic>
        <p:nvPicPr>
          <p:cNvPr id="3" name="Picture 2" descr="G:\BNM\Pcj\Communicatie\Fusie gemeente HW\Werkgroep Huisstijl en Schrijven\Logo gemeente HW\JPG\logo jpg\Logo Gemeente HW - RGB.jpg">
            <a:extLst>
              <a:ext uri="{FF2B5EF4-FFF2-40B4-BE49-F238E27FC236}">
                <a16:creationId xmlns:a16="http://schemas.microsoft.com/office/drawing/2014/main" id="{224827E0-F8FD-DEB0-BC6D-0A1298FA113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520258" y="5137973"/>
            <a:ext cx="5151483" cy="935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912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B7F94-F949-C9D2-64CD-B62B7DC798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6E5FE4-1DC9-4259-BC3F-AAA35F5532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1BD69D-53F3-11C2-CD61-58145ADE391F}"/>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CA127DC1-FAE3-D580-F35F-401162D214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95CA33-9D26-98B6-E85B-DDD045083703}"/>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21262120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DBDCC-CCDE-89ED-215B-A5C7B94C5B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5A45BD-B998-CDFD-1526-FDD92DF37BC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D13C8F-2C17-07EA-C35A-A35FBFF6BAE6}"/>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973E90C3-7845-28AD-B4AB-4E25141A32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ABC6B-8C7F-938E-F069-4B9182347D40}"/>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17568475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22F3A-0938-B89E-F4AB-85FEE18072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260B9D-3512-C97D-CC45-A43A179A5D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7026FA-4782-12C8-2CC1-2C750945158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189C04-0833-1C4B-D8A2-3712684FF8AE}"/>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6" name="Footer Placeholder 5">
            <a:extLst>
              <a:ext uri="{FF2B5EF4-FFF2-40B4-BE49-F238E27FC236}">
                <a16:creationId xmlns:a16="http://schemas.microsoft.com/office/drawing/2014/main" id="{C74AB21E-0157-D95F-9FCC-4B063351BD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AD5F7A-AE0A-B266-6D5F-8DCFAF7C0971}"/>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235343900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DF502-0597-DE6F-EFAA-91FE7CBC241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5B2D51-88C7-8166-7DF4-05B2412EE1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4D9031-D1F7-2CE0-3119-FE2D72314F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84C981-6167-2D0E-C5BB-60431E3459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AFAC50-58D5-0FF1-CA9C-ADFF4B70CC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2834AD-3601-067D-72FB-6D29B190C11E}"/>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8" name="Footer Placeholder 7">
            <a:extLst>
              <a:ext uri="{FF2B5EF4-FFF2-40B4-BE49-F238E27FC236}">
                <a16:creationId xmlns:a16="http://schemas.microsoft.com/office/drawing/2014/main" id="{F366F7D6-4AD1-81C2-9724-6BD002051E4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119DA6-2F99-B552-267C-700E7BCBDFD0}"/>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198376630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FFD68-AAAD-B847-FEDE-8097587BDC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9AE93F-DDAA-4DD3-F594-609BC950455F}"/>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4" name="Footer Placeholder 3">
            <a:extLst>
              <a:ext uri="{FF2B5EF4-FFF2-40B4-BE49-F238E27FC236}">
                <a16:creationId xmlns:a16="http://schemas.microsoft.com/office/drawing/2014/main" id="{4BBBD2A4-363A-DAA0-622F-DD627BA811B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016BABE-D66C-7F7F-7ABA-8A59FDD28E4F}"/>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292194500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5D7050-3A86-DB26-84B4-1380B38A3D30}"/>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3" name="Footer Placeholder 2">
            <a:extLst>
              <a:ext uri="{FF2B5EF4-FFF2-40B4-BE49-F238E27FC236}">
                <a16:creationId xmlns:a16="http://schemas.microsoft.com/office/drawing/2014/main" id="{25EE70D8-9614-140C-81C8-4A5C6A3B8B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5A678B-AC33-BD31-7B81-62828144C398}"/>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211436859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7EB7-7A36-D8E2-02CC-749D8CB3F2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2C83CD-C860-00EB-932A-D31384975C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2020D6-2495-A29C-DAC2-F0076F184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4F7D8A-A545-AF69-94BF-B59A301035E7}"/>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6" name="Footer Placeholder 5">
            <a:extLst>
              <a:ext uri="{FF2B5EF4-FFF2-40B4-BE49-F238E27FC236}">
                <a16:creationId xmlns:a16="http://schemas.microsoft.com/office/drawing/2014/main" id="{1D14F846-93A0-440A-DF82-A698055FAC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7D9461-0EED-10DF-5196-A303CB95FF96}"/>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121318450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B58D1-A1EA-0634-FAC2-90E4D720AF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B24B92-4BA2-E8CE-A1AE-B265778655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B59854-B0B7-287F-B832-2C9C0A998D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E5A84-FE53-EC4F-4180-C28245FDBDD8}"/>
              </a:ext>
            </a:extLst>
          </p:cNvPr>
          <p:cNvSpPr>
            <a:spLocks noGrp="1"/>
          </p:cNvSpPr>
          <p:nvPr>
            <p:ph type="dt" sz="half" idx="10"/>
          </p:nvPr>
        </p:nvSpPr>
        <p:spPr/>
        <p:txBody>
          <a:bodyPr/>
          <a:lstStyle/>
          <a:p>
            <a:fld id="{1A886069-5185-423F-843D-C2F3A033B902}" type="datetimeFigureOut">
              <a:rPr lang="en-US" smtClean="0"/>
              <a:t>9/3/2024</a:t>
            </a:fld>
            <a:endParaRPr lang="en-US"/>
          </a:p>
        </p:txBody>
      </p:sp>
      <p:sp>
        <p:nvSpPr>
          <p:cNvPr id="6" name="Footer Placeholder 5">
            <a:extLst>
              <a:ext uri="{FF2B5EF4-FFF2-40B4-BE49-F238E27FC236}">
                <a16:creationId xmlns:a16="http://schemas.microsoft.com/office/drawing/2014/main" id="{55B90BC5-7018-2B6D-B9F7-2475E1AF44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276DC6-615A-374B-A4E6-15D9BD75FDA1}"/>
              </a:ext>
            </a:extLst>
          </p:cNvPr>
          <p:cNvSpPr>
            <a:spLocks noGrp="1"/>
          </p:cNvSpPr>
          <p:nvPr>
            <p:ph type="sldNum" sz="quarter" idx="12"/>
          </p:nvPr>
        </p:nvSpPr>
        <p:spPr/>
        <p:txBody>
          <a:bodyPr/>
          <a:lstStyle/>
          <a:p>
            <a:fld id="{80580A79-C1F5-4728-9713-FF2EEEBEE14A}" type="slidenum">
              <a:rPr lang="en-US" smtClean="0"/>
              <a:t>‹nr.›</a:t>
            </a:fld>
            <a:endParaRPr lang="en-US"/>
          </a:p>
        </p:txBody>
      </p:sp>
    </p:spTree>
    <p:extLst>
      <p:ext uri="{BB962C8B-B14F-4D97-AF65-F5344CB8AC3E}">
        <p14:creationId xmlns:p14="http://schemas.microsoft.com/office/powerpoint/2010/main" val="314948795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1813B5-2A41-5C27-B7E0-D603DEF4AE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243182-73AD-0D40-3DCC-23A18443DA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119043-2191-16F3-BF2E-3BC4C2360E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A886069-5185-423F-843D-C2F3A033B902}" type="datetimeFigureOut">
              <a:rPr lang="en-US" smtClean="0"/>
              <a:t>9/3/2024</a:t>
            </a:fld>
            <a:endParaRPr lang="en-US"/>
          </a:p>
        </p:txBody>
      </p:sp>
      <p:sp>
        <p:nvSpPr>
          <p:cNvPr id="5" name="Footer Placeholder 4">
            <a:extLst>
              <a:ext uri="{FF2B5EF4-FFF2-40B4-BE49-F238E27FC236}">
                <a16:creationId xmlns:a16="http://schemas.microsoft.com/office/drawing/2014/main" id="{AFE4536C-B9BE-F920-FD20-E3C829D7C0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B5E17EA-46F5-6E05-831C-C882CC57D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580A79-C1F5-4728-9713-FF2EEEBEE14A}" type="slidenum">
              <a:rPr lang="en-US" smtClean="0"/>
              <a:t>‹nr.›</a:t>
            </a:fld>
            <a:endParaRPr lang="en-US"/>
          </a:p>
        </p:txBody>
      </p:sp>
    </p:spTree>
    <p:extLst>
      <p:ext uri="{BB962C8B-B14F-4D97-AF65-F5344CB8AC3E}">
        <p14:creationId xmlns:p14="http://schemas.microsoft.com/office/powerpoint/2010/main" val="178992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p:txBody>
          <a:bodyPr/>
          <a:lstStyle/>
          <a:p>
            <a:r>
              <a:rPr lang="en-US" dirty="0" err="1"/>
              <a:t>Transformatie</a:t>
            </a:r>
            <a:r>
              <a:rPr lang="en-US" dirty="0"/>
              <a:t> </a:t>
            </a:r>
            <a:r>
              <a:rPr lang="en-US" dirty="0" err="1"/>
              <a:t>Wmo</a:t>
            </a:r>
            <a:br>
              <a:rPr lang="en-US" dirty="0"/>
            </a:b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3780544" y="3730340"/>
            <a:ext cx="4631935" cy="461665"/>
          </a:xfrm>
          <a:prstGeom prst="rect">
            <a:avLst/>
          </a:prstGeom>
          <a:noFill/>
        </p:spPr>
        <p:txBody>
          <a:bodyPr wrap="square" rtlCol="0">
            <a:spAutoFit/>
          </a:bodyPr>
          <a:lstStyle/>
          <a:p>
            <a:pPr algn="ctr"/>
            <a:r>
              <a:rPr lang="nl-NL" sz="2400" dirty="0"/>
              <a:t>Toelichting keuzes (10 minuten)</a:t>
            </a:r>
          </a:p>
        </p:txBody>
      </p:sp>
    </p:spTree>
    <p:extLst>
      <p:ext uri="{BB962C8B-B14F-4D97-AF65-F5344CB8AC3E}">
        <p14:creationId xmlns:p14="http://schemas.microsoft.com/office/powerpoint/2010/main" val="16717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6. </a:t>
            </a:r>
            <a:r>
              <a:rPr lang="en-US" dirty="0" err="1"/>
              <a:t>Duurzaam</a:t>
            </a:r>
            <a:r>
              <a:rPr lang="en-US" dirty="0"/>
              <a:t> </a:t>
            </a:r>
            <a:r>
              <a:rPr lang="en-US" dirty="0" err="1"/>
              <a:t>gebruik</a:t>
            </a:r>
            <a:r>
              <a:rPr lang="en-US" dirty="0"/>
              <a:t> en </a:t>
            </a:r>
            <a:r>
              <a:rPr lang="en-US" dirty="0" err="1"/>
              <a:t>terugvorderen</a:t>
            </a:r>
            <a:r>
              <a:rPr lang="en-US" dirty="0"/>
              <a:t> </a:t>
            </a:r>
            <a:r>
              <a:rPr lang="en-US" dirty="0" err="1"/>
              <a:t>publieke</a:t>
            </a:r>
            <a:r>
              <a:rPr lang="en-US" dirty="0"/>
              <a:t> </a:t>
            </a:r>
            <a:r>
              <a:rPr lang="en-US" dirty="0" err="1"/>
              <a:t>middelen</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954924" y="2462539"/>
            <a:ext cx="7668349" cy="1791516"/>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prstClr val="black"/>
                </a:solidFill>
                <a:effectLst/>
                <a:uLnTx/>
                <a:uFillTx/>
                <a:latin typeface="Aptos" panose="02110004020202020204"/>
                <a:cs typeface="Arial"/>
              </a:rPr>
              <a:t>Terugvorderen hulpmiddelen en verstrekken 2</a:t>
            </a:r>
            <a:r>
              <a:rPr kumimoji="0" lang="nl-NL" sz="2600" b="0" i="0" u="none" strike="noStrike" kern="1200" cap="none" spc="0" normalizeH="0" baseline="30000" noProof="0" dirty="0">
                <a:ln>
                  <a:noFill/>
                </a:ln>
                <a:solidFill>
                  <a:prstClr val="black"/>
                </a:solidFill>
                <a:effectLst/>
                <a:uLnTx/>
                <a:uFillTx/>
                <a:latin typeface="Aptos" panose="02110004020202020204"/>
                <a:cs typeface="Arial"/>
              </a:rPr>
              <a:t>e</a:t>
            </a:r>
            <a:r>
              <a:rPr kumimoji="0" lang="nl-NL" sz="2600" b="0" i="0" u="none" strike="noStrike" kern="1200" cap="none" spc="0" normalizeH="0" baseline="0" noProof="0" dirty="0">
                <a:ln>
                  <a:noFill/>
                </a:ln>
                <a:solidFill>
                  <a:prstClr val="black"/>
                </a:solidFill>
                <a:effectLst/>
                <a:uLnTx/>
                <a:uFillTx/>
                <a:latin typeface="Aptos" panose="02110004020202020204"/>
                <a:cs typeface="Arial"/>
              </a:rPr>
              <a:t> hands </a:t>
            </a:r>
            <a:r>
              <a:rPr kumimoji="0" lang="nl-NL" sz="2600" b="0" i="0" u="none" strike="noStrike" kern="1200" cap="none" spc="0" normalizeH="0" baseline="0" noProof="0" dirty="0" err="1">
                <a:ln>
                  <a:noFill/>
                </a:ln>
                <a:solidFill>
                  <a:prstClr val="black"/>
                </a:solidFill>
                <a:effectLst/>
                <a:uLnTx/>
                <a:uFillTx/>
                <a:latin typeface="Aptos" panose="02110004020202020204"/>
                <a:cs typeface="Arial"/>
              </a:rPr>
              <a:t>scootmobielen</a:t>
            </a:r>
            <a:r>
              <a:rPr kumimoji="0" lang="nl-NL" sz="2600" b="0" i="0" u="none" strike="noStrike" kern="1200" cap="none" spc="0" normalizeH="0" baseline="0" noProof="0" dirty="0">
                <a:ln>
                  <a:noFill/>
                </a:ln>
                <a:solidFill>
                  <a:prstClr val="black"/>
                </a:solidFill>
                <a:effectLst/>
                <a:uLnTx/>
                <a:uFillTx/>
                <a:latin typeface="Aptos" panose="02110004020202020204"/>
                <a:cs typeface="Arial"/>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600" dirty="0">
                <a:solidFill>
                  <a:prstClr val="black"/>
                </a:solidFill>
                <a:latin typeface="Aptos" panose="02110004020202020204"/>
                <a:cs typeface="Arial"/>
              </a:rPr>
              <a:t>W</a:t>
            </a:r>
            <a:r>
              <a:rPr kumimoji="0" lang="nl-NL" sz="2600" b="0" i="0" u="none" strike="noStrike" kern="1200" cap="none" spc="0" normalizeH="0" baseline="0" noProof="0" dirty="0" err="1">
                <a:ln>
                  <a:noFill/>
                </a:ln>
                <a:solidFill>
                  <a:prstClr val="black"/>
                </a:solidFill>
                <a:effectLst/>
                <a:uLnTx/>
                <a:uFillTx/>
                <a:latin typeface="Aptos" panose="02110004020202020204"/>
                <a:cs typeface="Arial"/>
              </a:rPr>
              <a:t>oningaanpassing</a:t>
            </a:r>
            <a:r>
              <a:rPr kumimoji="0" lang="nl-NL" sz="2600" b="0" i="0" u="none" strike="noStrike" kern="1200" cap="none" spc="0" normalizeH="0" baseline="0" noProof="0" dirty="0">
                <a:ln>
                  <a:noFill/>
                </a:ln>
                <a:solidFill>
                  <a:prstClr val="black"/>
                </a:solidFill>
                <a:effectLst/>
                <a:uLnTx/>
                <a:uFillTx/>
                <a:latin typeface="Aptos" panose="02110004020202020204"/>
                <a:cs typeface="Arial"/>
              </a:rPr>
              <a:t>: </a:t>
            </a:r>
            <a:r>
              <a:rPr lang="nl-NL" sz="2600" dirty="0">
                <a:solidFill>
                  <a:prstClr val="black"/>
                </a:solidFill>
                <a:latin typeface="Aptos" panose="02110004020202020204"/>
                <a:cs typeface="Arial"/>
              </a:rPr>
              <a:t>beperken </a:t>
            </a: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descr="Afbeelding met wiel, band, tekst, voertuig&#10;&#10;Automatisch gegenereerde beschrijving">
            <a:extLst>
              <a:ext uri="{FF2B5EF4-FFF2-40B4-BE49-F238E27FC236}">
                <a16:creationId xmlns:a16="http://schemas.microsoft.com/office/drawing/2014/main" id="{E820A8B6-A786-86C1-B1FA-24861FF95A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8401" y="1754161"/>
            <a:ext cx="2263119" cy="3021381"/>
          </a:xfrm>
          <a:prstGeom prst="rect">
            <a:avLst/>
          </a:prstGeom>
        </p:spPr>
      </p:pic>
    </p:spTree>
    <p:extLst>
      <p:ext uri="{BB962C8B-B14F-4D97-AF65-F5344CB8AC3E}">
        <p14:creationId xmlns:p14="http://schemas.microsoft.com/office/powerpoint/2010/main" val="1125693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7. Meer </a:t>
            </a:r>
            <a:r>
              <a:rPr lang="en-US" dirty="0" err="1"/>
              <a:t>rechtmatigheids</a:t>
            </a:r>
            <a:r>
              <a:rPr lang="en-US" dirty="0"/>
              <a:t>- en </a:t>
            </a:r>
            <a:r>
              <a:rPr lang="en-US" dirty="0" err="1"/>
              <a:t>kwaliteitstoezicht</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954924" y="1536035"/>
            <a:ext cx="8141313" cy="3644524"/>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600" dirty="0">
                <a:solidFill>
                  <a:prstClr val="black"/>
                </a:solidFill>
                <a:latin typeface="Aptos" panose="02110004020202020204"/>
                <a:cs typeface="Arial"/>
              </a:rPr>
              <a:t>Handhavingskader opstellen om opvolging te geven onrechtmatigheden –dat doen we nu niet</a:t>
            </a: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prstClr val="black"/>
                </a:solidFill>
                <a:effectLst/>
                <a:uLnTx/>
                <a:uFillTx/>
                <a:latin typeface="Aptos" panose="02110004020202020204"/>
                <a:cs typeface="Arial"/>
              </a:rPr>
              <a:t>Ondersteunend aan beschikbaar en betaalbaarheid </a:t>
            </a:r>
            <a:r>
              <a:rPr kumimoji="0" lang="nl-NL" sz="2600" b="0" i="0" u="none" strike="noStrike" kern="1200" cap="none" spc="0" normalizeH="0" baseline="0" noProof="0" dirty="0" err="1">
                <a:ln>
                  <a:noFill/>
                </a:ln>
                <a:solidFill>
                  <a:prstClr val="black"/>
                </a:solidFill>
                <a:effectLst/>
                <a:uLnTx/>
                <a:uFillTx/>
                <a:latin typeface="Aptos" panose="02110004020202020204"/>
                <a:cs typeface="Arial"/>
              </a:rPr>
              <a:t>Wmo</a:t>
            </a:r>
            <a:r>
              <a:rPr kumimoji="0" lang="nl-NL" sz="2600" b="0" i="0" u="none" strike="noStrike" kern="1200" cap="none" spc="0" normalizeH="0" baseline="0" noProof="0" dirty="0">
                <a:ln>
                  <a:noFill/>
                </a:ln>
                <a:solidFill>
                  <a:prstClr val="black"/>
                </a:solidFill>
                <a:effectLst/>
                <a:uLnTx/>
                <a:uFillTx/>
                <a:latin typeface="Aptos" panose="02110004020202020204"/>
                <a:cs typeface="Arial"/>
              </a:rPr>
              <a:t> én levert inzicht om beleid aan te scherpen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prstClr val="black"/>
                </a:solidFill>
                <a:effectLst/>
                <a:uLnTx/>
                <a:uFillTx/>
                <a:latin typeface="Aptos" panose="02110004020202020204"/>
                <a:cs typeface="Arial"/>
              </a:rPr>
              <a:t>Handhavingskader en correctiemodel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descr="Afbeelding met cirkel, diagram, Lettertype, clipart&#10;&#10;Automatisch gegenereerde beschrijving">
            <a:extLst>
              <a:ext uri="{FF2B5EF4-FFF2-40B4-BE49-F238E27FC236}">
                <a16:creationId xmlns:a16="http://schemas.microsoft.com/office/drawing/2014/main" id="{EF583B24-63B3-150B-66EE-6BB57F17FB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9133" y="3169048"/>
            <a:ext cx="2143125" cy="2143125"/>
          </a:xfrm>
          <a:prstGeom prst="rect">
            <a:avLst/>
          </a:prstGeom>
        </p:spPr>
      </p:pic>
    </p:spTree>
    <p:extLst>
      <p:ext uri="{BB962C8B-B14F-4D97-AF65-F5344CB8AC3E}">
        <p14:creationId xmlns:p14="http://schemas.microsoft.com/office/powerpoint/2010/main" val="3071642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a:bodyPr>
          <a:lstStyle/>
          <a:p>
            <a:r>
              <a:rPr lang="en-US" dirty="0"/>
              <a:t>Hoe </a:t>
            </a:r>
            <a:r>
              <a:rPr lang="en-US" dirty="0" err="1"/>
              <a:t>verder</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954924" y="2628641"/>
            <a:ext cx="8141313" cy="1459310"/>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600" dirty="0">
                <a:solidFill>
                  <a:prstClr val="black"/>
                </a:solidFill>
                <a:latin typeface="Aptos" panose="02110004020202020204"/>
                <a:cs typeface="Arial"/>
              </a:rPr>
              <a:t>Q4 uitvoeringsagenda transformatie </a:t>
            </a:r>
            <a:r>
              <a:rPr lang="nl-NL" sz="2600" dirty="0" err="1">
                <a:solidFill>
                  <a:prstClr val="black"/>
                </a:solidFill>
                <a:latin typeface="Aptos" panose="02110004020202020204"/>
                <a:cs typeface="Arial"/>
              </a:rPr>
              <a:t>Wmo</a:t>
            </a: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spTree>
    <p:extLst>
      <p:ext uri="{BB962C8B-B14F-4D97-AF65-F5344CB8AC3E}">
        <p14:creationId xmlns:p14="http://schemas.microsoft.com/office/powerpoint/2010/main" val="507436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lstStyle/>
          <a:p>
            <a:r>
              <a:rPr lang="en-US" dirty="0" err="1"/>
              <a:t>Opbouw</a:t>
            </a:r>
            <a:r>
              <a:rPr lang="en-US" dirty="0"/>
              <a:t> </a:t>
            </a:r>
            <a:r>
              <a:rPr lang="en-US" dirty="0" err="1"/>
              <a:t>toelichting</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006609" y="1806317"/>
            <a:ext cx="8590749" cy="2237344"/>
          </a:xfrm>
          <a:prstGeom prst="rect">
            <a:avLst/>
          </a:prstGeom>
          <a:noFill/>
        </p:spPr>
        <p:txBody>
          <a:bodyPr wrap="square" rtlCol="0" anchor="ctr">
            <a:spAutoFit/>
          </a:bodyPr>
          <a:lstStyle/>
          <a:p>
            <a:pPr marL="342900" indent="-342900">
              <a:lnSpc>
                <a:spcPct val="150000"/>
              </a:lnSpc>
              <a:buAutoNum type="arabicPeriod"/>
            </a:pPr>
            <a:r>
              <a:rPr lang="nl-NL" sz="3200" dirty="0"/>
              <a:t>Noodzaak voorgestelde keuzes</a:t>
            </a:r>
          </a:p>
          <a:p>
            <a:pPr marL="342900" indent="-342900">
              <a:lnSpc>
                <a:spcPct val="150000"/>
              </a:lnSpc>
              <a:buAutoNum type="arabicPeriod"/>
            </a:pPr>
            <a:r>
              <a:rPr lang="nl-NL" sz="3200" dirty="0"/>
              <a:t>Doelstelling transformatieagenda </a:t>
            </a:r>
            <a:r>
              <a:rPr lang="nl-NL" sz="3200" dirty="0" err="1"/>
              <a:t>Wmo</a:t>
            </a:r>
            <a:endParaRPr lang="nl-NL" sz="3200" dirty="0"/>
          </a:p>
          <a:p>
            <a:pPr marL="342900" indent="-342900">
              <a:lnSpc>
                <a:spcPct val="150000"/>
              </a:lnSpc>
              <a:buAutoNum type="arabicPeriod"/>
            </a:pPr>
            <a:r>
              <a:rPr lang="nl-NL" sz="3200" dirty="0"/>
              <a:t>Toelichting keuzes: wat en blik op hoe</a:t>
            </a:r>
          </a:p>
        </p:txBody>
      </p:sp>
    </p:spTree>
    <p:extLst>
      <p:ext uri="{BB962C8B-B14F-4D97-AF65-F5344CB8AC3E}">
        <p14:creationId xmlns:p14="http://schemas.microsoft.com/office/powerpoint/2010/main" val="2142030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lstStyle/>
          <a:p>
            <a:r>
              <a:rPr lang="en-US" dirty="0" err="1"/>
              <a:t>Noodzaak</a:t>
            </a:r>
            <a:r>
              <a:rPr lang="en-US" dirty="0"/>
              <a:t> </a:t>
            </a:r>
            <a:r>
              <a:rPr lang="en-US" dirty="0" err="1"/>
              <a:t>voorgestelde</a:t>
            </a:r>
            <a:r>
              <a:rPr lang="en-US" dirty="0"/>
              <a:t> </a:t>
            </a:r>
            <a:r>
              <a:rPr lang="en-US" dirty="0" err="1"/>
              <a:t>keuzes</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006609" y="1135559"/>
            <a:ext cx="8590749" cy="3578865"/>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Aantal: 7</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Toelichting op</a:t>
            </a:r>
            <a:r>
              <a:rPr lang="nl-NL" sz="2800" dirty="0">
                <a:solidFill>
                  <a:prstClr val="black"/>
                </a:solidFill>
                <a:latin typeface="Aptos" panose="02110004020202020204"/>
                <a:cs typeface="Arial"/>
              </a:rPr>
              <a:t> door college geadviseerde keuze</a:t>
            </a: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Kader om koersvast te transformeren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Gedrag en cultuur</a:t>
            </a: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W</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ettelijke grondslag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a:extLst>
              <a:ext uri="{FF2B5EF4-FFF2-40B4-BE49-F238E27FC236}">
                <a16:creationId xmlns:a16="http://schemas.microsoft.com/office/drawing/2014/main" id="{475E3141-40E7-EDF0-79D9-8F91CA7F5E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3474" y="1817394"/>
            <a:ext cx="2600325" cy="2118276"/>
          </a:xfrm>
          <a:prstGeom prst="rect">
            <a:avLst/>
          </a:prstGeom>
        </p:spPr>
      </p:pic>
    </p:spTree>
    <p:extLst>
      <p:ext uri="{BB962C8B-B14F-4D97-AF65-F5344CB8AC3E}">
        <p14:creationId xmlns:p14="http://schemas.microsoft.com/office/powerpoint/2010/main" val="4228561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logo, Graphics, grafische vormgeving, symbool&#10;&#10;Automatisch gegenereerde beschrijving">
            <a:extLst>
              <a:ext uri="{FF2B5EF4-FFF2-40B4-BE49-F238E27FC236}">
                <a16:creationId xmlns:a16="http://schemas.microsoft.com/office/drawing/2014/main" id="{3EB07B9C-1B90-FDA4-8D6F-48F49184A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69770">
            <a:off x="7631241" y="2655732"/>
            <a:ext cx="4269054" cy="3418645"/>
          </a:xfrm>
          <a:prstGeom prst="rect">
            <a:avLst/>
          </a:prstGeom>
        </p:spPr>
      </p:pic>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err="1"/>
              <a:t>Doelstelling</a:t>
            </a:r>
            <a:r>
              <a:rPr lang="en-US" dirty="0"/>
              <a:t> </a:t>
            </a:r>
            <a:r>
              <a:rPr lang="en-US" dirty="0" err="1"/>
              <a:t>transformatieagenda</a:t>
            </a:r>
            <a:r>
              <a:rPr lang="en-US" dirty="0"/>
              <a:t> </a:t>
            </a:r>
            <a:r>
              <a:rPr lang="en-US" dirty="0" err="1"/>
              <a:t>Wmo</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006609" y="1327920"/>
            <a:ext cx="8590749" cy="3194144"/>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Sturen op het beheersbaar houden van de beperkte middelen om de </a:t>
            </a:r>
            <a:r>
              <a:rPr lang="nl-NL" sz="2800" dirty="0" err="1">
                <a:solidFill>
                  <a:prstClr val="black"/>
                </a:solidFill>
                <a:latin typeface="Aptos" panose="02110004020202020204"/>
                <a:cs typeface="Arial"/>
              </a:rPr>
              <a:t>Wmo</a:t>
            </a:r>
            <a:r>
              <a:rPr lang="nl-NL" sz="2800" dirty="0">
                <a:solidFill>
                  <a:prstClr val="black"/>
                </a:solidFill>
                <a:latin typeface="Aptos" panose="02110004020202020204"/>
                <a:cs typeface="Arial"/>
              </a:rPr>
              <a:t> uit te voeren (tijd, personeel en middelen)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Bereikbaar, beschikbaar en betaalbaar houden van de </a:t>
            </a:r>
            <a:r>
              <a:rPr lang="nl-NL" sz="2800" dirty="0" err="1">
                <a:solidFill>
                  <a:prstClr val="black"/>
                </a:solidFill>
                <a:latin typeface="Aptos" panose="02110004020202020204"/>
                <a:cs typeface="Arial"/>
              </a:rPr>
              <a:t>Wmo</a:t>
            </a:r>
            <a:r>
              <a:rPr lang="nl-NL" sz="2800" dirty="0">
                <a:solidFill>
                  <a:prstClr val="black"/>
                </a:solidFill>
                <a:latin typeface="Aptos" panose="02110004020202020204"/>
                <a:cs typeface="Arial"/>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Voor inwoners die </a:t>
            </a:r>
            <a:r>
              <a:rPr lang="nl-NL" sz="2800" dirty="0" err="1">
                <a:solidFill>
                  <a:prstClr val="black"/>
                </a:solidFill>
                <a:latin typeface="Aptos" panose="02110004020202020204"/>
                <a:cs typeface="Arial"/>
              </a:rPr>
              <a:t>Wmo</a:t>
            </a:r>
            <a:r>
              <a:rPr lang="nl-NL" sz="2800" dirty="0">
                <a:solidFill>
                  <a:prstClr val="black"/>
                </a:solidFill>
                <a:latin typeface="Aptos" panose="02110004020202020204"/>
                <a:cs typeface="Arial"/>
              </a:rPr>
              <a:t> hulp echt nodig hebben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spTree>
    <p:extLst>
      <p:ext uri="{BB962C8B-B14F-4D97-AF65-F5344CB8AC3E}">
        <p14:creationId xmlns:p14="http://schemas.microsoft.com/office/powerpoint/2010/main" val="831082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tekst, Lettertype, schermopname, tekenfilm&#10;&#10;Automatisch gegenereerde beschrijving">
            <a:extLst>
              <a:ext uri="{FF2B5EF4-FFF2-40B4-BE49-F238E27FC236}">
                <a16:creationId xmlns:a16="http://schemas.microsoft.com/office/drawing/2014/main" id="{CC664D1F-C67D-2D61-0D9C-0057D4A21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04986" y="1224214"/>
            <a:ext cx="3493970" cy="4935926"/>
          </a:xfrm>
          <a:prstGeom prst="rect">
            <a:avLst/>
          </a:prstGeom>
        </p:spPr>
      </p:pic>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a:bodyPr>
          <a:lstStyle/>
          <a:p>
            <a:r>
              <a:rPr lang="en-US" sz="4000" dirty="0"/>
              <a:t>1. </a:t>
            </a:r>
            <a:r>
              <a:rPr lang="en-US" sz="4000" dirty="0" err="1"/>
              <a:t>Verregaande</a:t>
            </a:r>
            <a:r>
              <a:rPr lang="en-US" sz="4000" dirty="0"/>
              <a:t> </a:t>
            </a:r>
            <a:r>
              <a:rPr lang="en-US" sz="4000" dirty="0" err="1"/>
              <a:t>communicatie</a:t>
            </a:r>
            <a:r>
              <a:rPr lang="en-US" sz="4000" dirty="0"/>
              <a:t> </a:t>
            </a:r>
            <a:r>
              <a:rPr lang="en-US" sz="4000" dirty="0" err="1"/>
              <a:t>aanpak</a:t>
            </a:r>
            <a:endParaRPr lang="en-US" sz="4000"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494571" y="1740728"/>
            <a:ext cx="8102787" cy="2934586"/>
          </a:xfrm>
          <a:prstGeom prst="rect">
            <a:avLst/>
          </a:prstGeom>
          <a:noFill/>
        </p:spPr>
        <p:txBody>
          <a:bodyPr wrap="square" rtlCol="0" anchor="ctr">
            <a:spAutoFit/>
          </a:body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Verregaand: </a:t>
            </a:r>
            <a:r>
              <a:rPr kumimoji="0" lang="nl-NL" sz="2800" b="0" i="0" u="none" strike="noStrike" kern="1200" cap="none" spc="0" normalizeH="0" baseline="0" noProof="0" dirty="0" err="1">
                <a:ln>
                  <a:noFill/>
                </a:ln>
                <a:solidFill>
                  <a:prstClr val="black"/>
                </a:solidFill>
                <a:effectLst/>
                <a:uLnTx/>
                <a:uFillTx/>
                <a:latin typeface="Aptos" panose="02110004020202020204"/>
                <a:cs typeface="Arial"/>
              </a:rPr>
              <a:t>i.s.m</a:t>
            </a:r>
            <a:r>
              <a:rPr lang="nl-NL" sz="2800" dirty="0">
                <a:solidFill>
                  <a:prstClr val="black"/>
                </a:solidFill>
                <a:latin typeface="Aptos" panose="02110004020202020204"/>
                <a:cs typeface="Arial"/>
              </a:rPr>
              <a:t>. vele partners en partijen </a:t>
            </a: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Bewustwording op </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eigen verantwoordelijkheid voor eigen levensloop i.s.m. sociaal netwerk. </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nl-NL" sz="2800" dirty="0">
              <a:solidFill>
                <a:prstClr val="black"/>
              </a:solidFill>
              <a:latin typeface="Aptos" panose="02110004020202020204"/>
              <a:cs typeface="Arial"/>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S</a:t>
            </a:r>
            <a:r>
              <a:rPr kumimoji="0" lang="nl-NL" sz="2800" b="0" i="0" u="none" strike="noStrike" kern="1200" cap="none" spc="0" normalizeH="0" baseline="0" noProof="0" dirty="0" err="1">
                <a:ln>
                  <a:noFill/>
                </a:ln>
                <a:solidFill>
                  <a:prstClr val="black"/>
                </a:solidFill>
                <a:effectLst/>
                <a:uLnTx/>
                <a:uFillTx/>
                <a:latin typeface="Aptos" panose="02110004020202020204"/>
                <a:cs typeface="Arial"/>
              </a:rPr>
              <a:t>trategische</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 communicatie-aanpak opstellen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spTree>
    <p:extLst>
      <p:ext uri="{BB962C8B-B14F-4D97-AF65-F5344CB8AC3E}">
        <p14:creationId xmlns:p14="http://schemas.microsoft.com/office/powerpoint/2010/main" val="775225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tekst, lijn, driehoek&#10;&#10;Automatisch gegenereerde beschrijving">
            <a:extLst>
              <a:ext uri="{FF2B5EF4-FFF2-40B4-BE49-F238E27FC236}">
                <a16:creationId xmlns:a16="http://schemas.microsoft.com/office/drawing/2014/main" id="{6A39972C-C49B-F1D4-8215-B3C7020D90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6283" y="1655546"/>
            <a:ext cx="4357437" cy="3374256"/>
          </a:xfrm>
          <a:prstGeom prst="rect">
            <a:avLst/>
          </a:prstGeom>
        </p:spPr>
      </p:pic>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2. </a:t>
            </a:r>
            <a:r>
              <a:rPr lang="en-US" dirty="0" err="1"/>
              <a:t>Aanpak</a:t>
            </a:r>
            <a:r>
              <a:rPr lang="en-US" dirty="0"/>
              <a:t> </a:t>
            </a:r>
            <a:r>
              <a:rPr lang="en-US" dirty="0" err="1"/>
              <a:t>vergroten</a:t>
            </a:r>
            <a:r>
              <a:rPr lang="en-US" dirty="0"/>
              <a:t> </a:t>
            </a:r>
            <a:r>
              <a:rPr lang="en-US" dirty="0" err="1"/>
              <a:t>samenredzaamheid</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494571" y="1868968"/>
            <a:ext cx="8102787" cy="2678105"/>
          </a:xfrm>
          <a:prstGeom prst="rect">
            <a:avLst/>
          </a:prstGeom>
          <a:noFill/>
        </p:spPr>
        <p:txBody>
          <a:bodyPr wrap="square" rtlCol="0" anchor="ctr">
            <a:spAutoFit/>
          </a:body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Langer </a:t>
            </a:r>
            <a:r>
              <a:rPr lang="nl-NL" sz="2800" dirty="0">
                <a:solidFill>
                  <a:prstClr val="black"/>
                </a:solidFill>
                <a:latin typeface="Aptos" panose="02110004020202020204"/>
                <a:cs typeface="Arial"/>
              </a:rPr>
              <a:t>zelf</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redzaam blijven door eigen netwerk in te zetten en gebruik te maken van aanbod informele zorg en algemene voorzieningen</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800" dirty="0">
                <a:solidFill>
                  <a:prstClr val="black"/>
                </a:solidFill>
                <a:latin typeface="Aptos" panose="02110004020202020204"/>
                <a:cs typeface="Arial"/>
              </a:rPr>
              <a:t>Aanpak: overzicht aanbod en stimuleren samenhang en gebruik</a:t>
            </a: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spTree>
    <p:extLst>
      <p:ext uri="{BB962C8B-B14F-4D97-AF65-F5344CB8AC3E}">
        <p14:creationId xmlns:p14="http://schemas.microsoft.com/office/powerpoint/2010/main" val="2813122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3. </a:t>
            </a:r>
            <a:r>
              <a:rPr lang="en-US" dirty="0" err="1"/>
              <a:t>Aanjagen</a:t>
            </a:r>
            <a:r>
              <a:rPr lang="en-US" dirty="0"/>
              <a:t> </a:t>
            </a:r>
            <a:r>
              <a:rPr lang="en-US" dirty="0" err="1"/>
              <a:t>financiële</a:t>
            </a:r>
            <a:r>
              <a:rPr lang="en-US" dirty="0"/>
              <a:t> </a:t>
            </a:r>
            <a:r>
              <a:rPr lang="en-US" dirty="0" err="1"/>
              <a:t>zelfredzaamheid</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948617" y="1731758"/>
            <a:ext cx="8102787" cy="1514710"/>
          </a:xfrm>
          <a:prstGeom prst="rect">
            <a:avLst/>
          </a:prstGeom>
          <a:noFill/>
        </p:spPr>
        <p:txBody>
          <a:bodyPr wrap="square" rtlCol="0" anchor="ctr">
            <a:spAutoFit/>
          </a:bodyPr>
          <a:lstStyle/>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Geld genoeg? Dan betaalt u het zelf</a:t>
            </a: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descr="Afbeelding met Dierfiguur, clipart, varken, tekenfilm&#10;&#10;Automatisch gegenereerde beschrijving">
            <a:extLst>
              <a:ext uri="{FF2B5EF4-FFF2-40B4-BE49-F238E27FC236}">
                <a16:creationId xmlns:a16="http://schemas.microsoft.com/office/drawing/2014/main" id="{10C12564-AC4A-A5A3-B3D5-6EB96E333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642" y="4119614"/>
            <a:ext cx="2503671" cy="2415658"/>
          </a:xfrm>
          <a:prstGeom prst="rect">
            <a:avLst/>
          </a:prstGeom>
        </p:spPr>
      </p:pic>
    </p:spTree>
    <p:extLst>
      <p:ext uri="{BB962C8B-B14F-4D97-AF65-F5344CB8AC3E}">
        <p14:creationId xmlns:p14="http://schemas.microsoft.com/office/powerpoint/2010/main" val="4136112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4. </a:t>
            </a:r>
            <a:r>
              <a:rPr lang="en-US" dirty="0" err="1"/>
              <a:t>Professioneel</a:t>
            </a:r>
            <a:r>
              <a:rPr lang="en-US" dirty="0"/>
              <a:t> </a:t>
            </a:r>
            <a:r>
              <a:rPr lang="en-US" dirty="0" err="1"/>
              <a:t>indiceren</a:t>
            </a:r>
            <a:r>
              <a:rPr lang="en-US" dirty="0"/>
              <a:t> en </a:t>
            </a:r>
            <a:r>
              <a:rPr lang="en-US" dirty="0" err="1"/>
              <a:t>gebiedsgericht</a:t>
            </a:r>
            <a:r>
              <a:rPr lang="en-US" dirty="0"/>
              <a:t> </a:t>
            </a:r>
            <a:r>
              <a:rPr lang="en-US" dirty="0" err="1"/>
              <a:t>werken</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601777" y="2156149"/>
            <a:ext cx="8033418" cy="2418547"/>
          </a:xfrm>
          <a:prstGeom prst="rect">
            <a:avLst/>
          </a:prstGeom>
          <a:noFill/>
        </p:spPr>
        <p:txBody>
          <a:bodyPr wrap="square" rtlCol="0" anchor="ctr">
            <a:spAutoFit/>
          </a:body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Slimmer indiceren </a:t>
            </a:r>
            <a:r>
              <a:rPr kumimoji="0" lang="nl-NL" sz="2800" b="0" i="0" u="none" strike="noStrike" kern="1200" cap="none" spc="0" normalizeH="0" baseline="0" noProof="0" dirty="0" err="1">
                <a:ln>
                  <a:noFill/>
                </a:ln>
                <a:solidFill>
                  <a:prstClr val="black"/>
                </a:solidFill>
                <a:effectLst/>
                <a:uLnTx/>
                <a:uFillTx/>
                <a:latin typeface="Aptos" panose="02110004020202020204"/>
                <a:cs typeface="Arial"/>
              </a:rPr>
              <a:t>ism</a:t>
            </a:r>
            <a:r>
              <a:rPr kumimoji="0" lang="nl-NL" sz="2800" b="0" i="0" u="none" strike="noStrike" kern="1200" cap="none" spc="0" normalizeH="0" baseline="0" noProof="0" dirty="0">
                <a:ln>
                  <a:noFill/>
                </a:ln>
                <a:solidFill>
                  <a:prstClr val="black"/>
                </a:solidFill>
                <a:effectLst/>
                <a:uLnTx/>
                <a:uFillTx/>
                <a:latin typeface="Aptos" panose="02110004020202020204"/>
                <a:cs typeface="Arial"/>
              </a:rPr>
              <a:t> zorgprofessionals in de wijk met van de inhoud zijn=van schaarste zijn</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Gebiedsgericht werken </a:t>
            </a:r>
            <a:r>
              <a:rPr lang="nl-NL" sz="2800" dirty="0">
                <a:solidFill>
                  <a:prstClr val="black"/>
                </a:solidFill>
                <a:latin typeface="Aptos" panose="02110004020202020204"/>
                <a:cs typeface="Arial"/>
              </a:rPr>
              <a:t>=reistijd beperken</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Aptos" panose="02110004020202020204"/>
                <a:cs typeface="Arial"/>
              </a:rPr>
              <a:t>Onderzoek en aanpak hoe </a:t>
            </a:r>
            <a:r>
              <a:rPr lang="nl-NL" sz="2800" dirty="0">
                <a:solidFill>
                  <a:prstClr val="black"/>
                </a:solidFill>
                <a:latin typeface="Aptos" panose="02110004020202020204"/>
                <a:cs typeface="Arial"/>
              </a:rPr>
              <a:t>slimmer indiceren </a:t>
            </a: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descr="Afbeelding met tekst, schermopname, boek, ontwerp&#10;&#10;Automatisch gegenereerde beschrijving">
            <a:extLst>
              <a:ext uri="{FF2B5EF4-FFF2-40B4-BE49-F238E27FC236}">
                <a16:creationId xmlns:a16="http://schemas.microsoft.com/office/drawing/2014/main" id="{F6A252F7-88EC-E1A7-B64B-40B6D86031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7512" y="1510331"/>
            <a:ext cx="2624488" cy="3161649"/>
          </a:xfrm>
          <a:prstGeom prst="rect">
            <a:avLst/>
          </a:prstGeom>
        </p:spPr>
      </p:pic>
    </p:spTree>
    <p:extLst>
      <p:ext uri="{BB962C8B-B14F-4D97-AF65-F5344CB8AC3E}">
        <p14:creationId xmlns:p14="http://schemas.microsoft.com/office/powerpoint/2010/main" val="2416062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F6C74-982F-7A58-B12C-92EE3BDF614A}"/>
              </a:ext>
            </a:extLst>
          </p:cNvPr>
          <p:cNvSpPr>
            <a:spLocks noGrp="1"/>
          </p:cNvSpPr>
          <p:nvPr>
            <p:ph type="title"/>
          </p:nvPr>
        </p:nvSpPr>
        <p:spPr>
          <a:xfrm>
            <a:off x="838199" y="322729"/>
            <a:ext cx="10515600" cy="1045029"/>
          </a:xfrm>
        </p:spPr>
        <p:txBody>
          <a:bodyPr>
            <a:normAutofit fontScale="90000"/>
          </a:bodyPr>
          <a:lstStyle/>
          <a:p>
            <a:r>
              <a:rPr lang="en-US" dirty="0"/>
              <a:t>5. </a:t>
            </a:r>
            <a:r>
              <a:rPr lang="en-US" dirty="0" err="1"/>
              <a:t>Normenkader</a:t>
            </a:r>
            <a:r>
              <a:rPr lang="en-US" dirty="0"/>
              <a:t> </a:t>
            </a:r>
            <a:r>
              <a:rPr lang="en-US" dirty="0" err="1"/>
              <a:t>Huishoudelijke</a:t>
            </a:r>
            <a:r>
              <a:rPr lang="en-US" dirty="0"/>
              <a:t> </a:t>
            </a:r>
            <a:r>
              <a:rPr lang="en-US" dirty="0" err="1"/>
              <a:t>Ondersteuning</a:t>
            </a:r>
            <a:endParaRPr lang="en-US" dirty="0"/>
          </a:p>
        </p:txBody>
      </p:sp>
      <p:sp>
        <p:nvSpPr>
          <p:cNvPr id="5" name="Tekstvak 4">
            <a:extLst>
              <a:ext uri="{FF2B5EF4-FFF2-40B4-BE49-F238E27FC236}">
                <a16:creationId xmlns:a16="http://schemas.microsoft.com/office/drawing/2014/main" id="{AFE2155B-FC36-F62D-C21B-0F24D66C56BB}"/>
              </a:ext>
            </a:extLst>
          </p:cNvPr>
          <p:cNvSpPr txBox="1"/>
          <p:nvPr/>
        </p:nvSpPr>
        <p:spPr>
          <a:xfrm>
            <a:off x="1967536" y="1945421"/>
            <a:ext cx="7686577" cy="3156185"/>
          </a:xfrm>
          <a:prstGeom prst="rect">
            <a:avLst/>
          </a:prstGeom>
          <a:noFill/>
        </p:spPr>
        <p:txBody>
          <a:bodyPr wrap="square" rtlCol="0" anchor="ctr">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prstClr val="black"/>
                </a:solidFill>
                <a:effectLst/>
                <a:uLnTx/>
                <a:uFillTx/>
                <a:latin typeface="Aptos" panose="02110004020202020204"/>
                <a:cs typeface="Arial"/>
              </a:rPr>
              <a:t>Werken met landelijk HO-normenkader i.p.v. Hoeksche </a:t>
            </a:r>
            <a:r>
              <a:rPr kumimoji="0" lang="nl-NL" sz="2600" b="0" i="0" u="none" strike="noStrike" kern="1200" cap="none" spc="0" normalizeH="0" baseline="0" noProof="0" dirty="0" err="1">
                <a:ln>
                  <a:noFill/>
                </a:ln>
                <a:solidFill>
                  <a:prstClr val="black"/>
                </a:solidFill>
                <a:effectLst/>
                <a:uLnTx/>
                <a:uFillTx/>
                <a:latin typeface="Aptos" panose="02110004020202020204"/>
                <a:cs typeface="Arial"/>
              </a:rPr>
              <a:t>Waards</a:t>
            </a:r>
            <a:r>
              <a:rPr lang="nl-NL" sz="2600" dirty="0">
                <a:solidFill>
                  <a:prstClr val="black"/>
                </a:solidFill>
                <a:latin typeface="Aptos" panose="02110004020202020204"/>
                <a:cs typeface="Arial"/>
              </a:rPr>
              <a:t>kader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none" strike="noStrike" kern="1200" cap="none" spc="0" normalizeH="0" baseline="0" noProof="0" dirty="0">
                <a:ln>
                  <a:noFill/>
                </a:ln>
                <a:solidFill>
                  <a:prstClr val="black"/>
                </a:solidFill>
                <a:effectLst/>
                <a:uLnTx/>
                <a:uFillTx/>
                <a:latin typeface="Aptos" panose="02110004020202020204"/>
                <a:cs typeface="Arial"/>
              </a:rPr>
              <a:t>met minder uren om meer inwoners tegelijkertijd te ondersteunen.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600" dirty="0">
                <a:solidFill>
                  <a:prstClr val="black"/>
                </a:solidFill>
                <a:latin typeface="Aptos" panose="02110004020202020204"/>
                <a:cs typeface="Arial"/>
              </a:rPr>
              <a:t>Is per 1 augustus jl. ingegaan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600" b="0" i="0" u="none" strike="noStrike" kern="1200" cap="none" spc="0" normalizeH="0" baseline="0" noProof="0" dirty="0">
              <a:ln>
                <a:noFill/>
              </a:ln>
              <a:solidFill>
                <a:prstClr val="black"/>
              </a:solidFill>
              <a:effectLst/>
              <a:uLnTx/>
              <a:uFillTx/>
              <a:latin typeface="Aptos" panose="02110004020202020204"/>
              <a:cs typeface="Arial"/>
            </a:endParaRPr>
          </a:p>
          <a:p>
            <a:pPr marR="0" lvl="0" algn="l" defTabSz="914400" rtl="0" eaLnBrk="1" fontAlgn="auto" latinLnBrk="0" hangingPunct="1">
              <a:lnSpc>
                <a:spcPct val="90000"/>
              </a:lnSpc>
              <a:spcBef>
                <a:spcPts val="1000"/>
              </a:spcBef>
              <a:spcAft>
                <a:spcPts val="0"/>
              </a:spcAft>
              <a:buClrTx/>
              <a:buSzTx/>
              <a:tabLst/>
              <a:defRPr/>
            </a:pPr>
            <a:endParaRPr kumimoji="0" lang="nl-NL" sz="2800" b="0" i="0" u="none" strike="noStrike" kern="1200" cap="none" spc="0" normalizeH="0" baseline="0" noProof="0" dirty="0">
              <a:ln>
                <a:noFill/>
              </a:ln>
              <a:solidFill>
                <a:prstClr val="black"/>
              </a:solidFill>
              <a:effectLst/>
              <a:uLnTx/>
              <a:uFillTx/>
              <a:latin typeface="Aptos" panose="02110004020202020204"/>
              <a:cs typeface="Arial"/>
            </a:endParaRPr>
          </a:p>
        </p:txBody>
      </p:sp>
      <p:pic>
        <p:nvPicPr>
          <p:cNvPr id="4" name="Afbeelding 3" descr="Afbeelding met tekening, clipart, tekenfilm, illustratie&#10;&#10;Automatisch gegenereerde beschrijving">
            <a:extLst>
              <a:ext uri="{FF2B5EF4-FFF2-40B4-BE49-F238E27FC236}">
                <a16:creationId xmlns:a16="http://schemas.microsoft.com/office/drawing/2014/main" id="{E35483E5-B35E-6494-1335-21F2B8EAEB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5956" y="3142393"/>
            <a:ext cx="2143125" cy="2143125"/>
          </a:xfrm>
          <a:prstGeom prst="rect">
            <a:avLst/>
          </a:prstGeom>
        </p:spPr>
      </p:pic>
    </p:spTree>
    <p:extLst>
      <p:ext uri="{BB962C8B-B14F-4D97-AF65-F5344CB8AC3E}">
        <p14:creationId xmlns:p14="http://schemas.microsoft.com/office/powerpoint/2010/main" val="458517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6.0.27"/>
  <p:tag name="AS_OS" val="Unix 6.5.0.1014"/>
  <p:tag name="AS_RELEASE_DATE" val="2023.08.14"/>
  <p:tag name="AS_TITLE" val="Aspose.Slides for .NET Standard 2.0"/>
  <p:tag name="AS_VERSION" val="23.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TemplafyTemplateConfiguration><![CDATA[{"elementsMetadata":[],"transformationConfigurations":[],"templateName":"blankpresentation","templateDescription":"","enableDocumentContentUpdater":false,"version":"2.0"}]]></TemplafyTemplateConfiguration>
</file>

<file path=customXml/item2.xml><?xml version="1.0" encoding="utf-8"?>
<TemplafyFormConfiguration><![CDATA[{"formFields":[],"formDataEntries":[]}]]></TemplafyFormConfiguration>
</file>

<file path=customXml/item3.xml><?xml version="1.0" encoding="utf-8"?>
<ct:contentTypeSchema xmlns:ct="http://schemas.microsoft.com/office/2006/metadata/contentType" xmlns:ma="http://schemas.microsoft.com/office/2006/metadata/properties/metaAttributes" ct:_="" ma:_="" ma:contentTypeName="Document" ma:contentTypeID="0x010100D4A5FA1DBC5A65409366799C1D1CC5C0" ma:contentTypeVersion="18" ma:contentTypeDescription="Create a new document." ma:contentTypeScope="" ma:versionID="d41e8e5c07d1a5535eb6262a47e4a2e8">
  <xsd:schema xmlns:xsd="http://www.w3.org/2001/XMLSchema" xmlns:xs="http://www.w3.org/2001/XMLSchema" xmlns:p="http://schemas.microsoft.com/office/2006/metadata/properties" xmlns:ns2="32f00989-c141-47d1-a137-310d9339ccf2" xmlns:ns3="e8f38bbe-92cc-4748-8b99-566d0bb85951" targetNamespace="http://schemas.microsoft.com/office/2006/metadata/properties" ma:root="true" ma:fieldsID="f73032f6de735bb2839dc6cc14cb1662" ns2:_="" ns3:_="">
    <xsd:import namespace="32f00989-c141-47d1-a137-310d9339ccf2"/>
    <xsd:import namespace="e8f38bbe-92cc-4748-8b99-566d0bb8595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f00989-c141-47d1-a137-310d9339cc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9d60f7-97eb-43d1-a45a-24c48523836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8f38bbe-92cc-4748-8b99-566d0bb8595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5101150-f479-4d0d-a4b5-61cde757690b}" ma:internalName="TaxCatchAll" ma:showField="CatchAllData" ma:web="e8f38bbe-92cc-4748-8b99-566d0bb8595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TaxCatchAll xmlns="e8f38bbe-92cc-4748-8b99-566d0bb85951" xsi:nil="true"/>
    <lcf76f155ced4ddcb4097134ff3c332f xmlns="32f00989-c141-47d1-a137-310d9339ccf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D1DD765-28B9-4545-B8C7-5A1D61056D8D}">
  <ds:schemaRefs/>
</ds:datastoreItem>
</file>

<file path=customXml/itemProps2.xml><?xml version="1.0" encoding="utf-8"?>
<ds:datastoreItem xmlns:ds="http://schemas.openxmlformats.org/officeDocument/2006/customXml" ds:itemID="{D6437064-901B-414A-A74E-9EF36C925604}">
  <ds:schemaRefs/>
</ds:datastoreItem>
</file>

<file path=customXml/itemProps3.xml><?xml version="1.0" encoding="utf-8"?>
<ds:datastoreItem xmlns:ds="http://schemas.openxmlformats.org/officeDocument/2006/customXml" ds:itemID="{2D10F927-3424-450E-A1F8-A865A6164F07}"/>
</file>

<file path=customXml/itemProps4.xml><?xml version="1.0" encoding="utf-8"?>
<ds:datastoreItem xmlns:ds="http://schemas.openxmlformats.org/officeDocument/2006/customXml" ds:itemID="{D7E1E439-6E3E-4AC2-8D33-640CAE116A63}"/>
</file>

<file path=customXml/itemProps5.xml><?xml version="1.0" encoding="utf-8"?>
<ds:datastoreItem xmlns:ds="http://schemas.openxmlformats.org/officeDocument/2006/customXml" ds:itemID="{8AF27EC3-09AF-4AB5-92EB-5D2DF4DDF249}"/>
</file>

<file path=docProps/app.xml><?xml version="1.0" encoding="utf-8"?>
<Properties xmlns="http://schemas.openxmlformats.org/officeDocument/2006/extended-properties" xmlns:vt="http://schemas.openxmlformats.org/officeDocument/2006/docPropsVTypes">
  <TotalTime>0</TotalTime>
  <Words>811</Words>
  <Application>Microsoft Office PowerPoint</Application>
  <PresentationFormat>Breedbeeld</PresentationFormat>
  <Paragraphs>78</Paragraphs>
  <Slides>12</Slides>
  <Notes>12</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12</vt:i4>
      </vt:variant>
    </vt:vector>
  </HeadingPairs>
  <TitlesOfParts>
    <vt:vector size="17" baseType="lpstr">
      <vt:lpstr>Aptos</vt:lpstr>
      <vt:lpstr>Aptos Display</vt:lpstr>
      <vt:lpstr>Arial</vt:lpstr>
      <vt:lpstr>Ubuntu</vt:lpstr>
      <vt:lpstr>Office Theme</vt:lpstr>
      <vt:lpstr>Transformatie Wmo </vt:lpstr>
      <vt:lpstr>Opbouw toelichting</vt:lpstr>
      <vt:lpstr>Noodzaak voorgestelde keuzes</vt:lpstr>
      <vt:lpstr>Doelstelling transformatieagenda Wmo</vt:lpstr>
      <vt:lpstr>1. Verregaande communicatie aanpak</vt:lpstr>
      <vt:lpstr>2. Aanpak vergroten samenredzaamheid</vt:lpstr>
      <vt:lpstr>3. Aanjagen financiële zelfredzaamheid</vt:lpstr>
      <vt:lpstr>4. Professioneel indiceren en gebiedsgericht werken</vt:lpstr>
      <vt:lpstr>5. Normenkader Huishoudelijke Ondersteuning</vt:lpstr>
      <vt:lpstr>6. Duurzaam gebruik en terugvorderen publieke middelen</vt:lpstr>
      <vt:lpstr>7. Meer rechtmatigheids- en kwaliteitstoezicht</vt:lpstr>
      <vt:lpstr>Hoe verder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2024-08-06T13:29:28Z</dcterms:created>
  <dcterms:modified xsi:type="dcterms:W3CDTF">2024-09-03T07:58:36Z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fyTimeStamp">
    <vt:lpwstr>2024-08-01T06:41:31</vt:lpwstr>
  </property>
  <property fmtid="{D5CDD505-2E9C-101B-9397-08002B2CF9AE}" pid="3" name="TemplafyTenantId">
    <vt:lpwstr>hoekschewaard</vt:lpwstr>
  </property>
  <property fmtid="{D5CDD505-2E9C-101B-9397-08002B2CF9AE}" pid="4" name="TemplafyTemplateId">
    <vt:lpwstr>970965610368860320</vt:lpwstr>
  </property>
  <property fmtid="{D5CDD505-2E9C-101B-9397-08002B2CF9AE}" pid="5" name="TemplafyUserProfileId">
    <vt:lpwstr>638229634276076723</vt:lpwstr>
  </property>
  <property fmtid="{D5CDD505-2E9C-101B-9397-08002B2CF9AE}" pid="6" name="TemplafyFromBlank">
    <vt:bool>true</vt:bool>
  </property>
  <property fmtid="{D5CDD505-2E9C-101B-9397-08002B2CF9AE}" pid="7" name="ContentTypeId">
    <vt:lpwstr>0x010100D4A5FA1DBC5A65409366799C1D1CC5C0</vt:lpwstr>
  </property>
</Properties>
</file>