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34"/>
  </p:notesMasterIdLst>
  <p:handoutMasterIdLst>
    <p:handoutMasterId r:id="rId35"/>
  </p:handoutMasterIdLst>
  <p:sldIdLst>
    <p:sldId id="259" r:id="rId2"/>
    <p:sldId id="306" r:id="rId3"/>
    <p:sldId id="325" r:id="rId4"/>
    <p:sldId id="273" r:id="rId5"/>
    <p:sldId id="305" r:id="rId6"/>
    <p:sldId id="321" r:id="rId7"/>
    <p:sldId id="323" r:id="rId8"/>
    <p:sldId id="320" r:id="rId9"/>
    <p:sldId id="319" r:id="rId10"/>
    <p:sldId id="329" r:id="rId11"/>
    <p:sldId id="328" r:id="rId12"/>
    <p:sldId id="294" r:id="rId13"/>
    <p:sldId id="300" r:id="rId14"/>
    <p:sldId id="289" r:id="rId15"/>
    <p:sldId id="301" r:id="rId16"/>
    <p:sldId id="290" r:id="rId17"/>
    <p:sldId id="302" r:id="rId18"/>
    <p:sldId id="326" r:id="rId19"/>
    <p:sldId id="327" r:id="rId20"/>
    <p:sldId id="303" r:id="rId21"/>
    <p:sldId id="272" r:id="rId22"/>
    <p:sldId id="296" r:id="rId23"/>
    <p:sldId id="312" r:id="rId24"/>
    <p:sldId id="280" r:id="rId25"/>
    <p:sldId id="314" r:id="rId26"/>
    <p:sldId id="315" r:id="rId27"/>
    <p:sldId id="313" r:id="rId28"/>
    <p:sldId id="308" r:id="rId29"/>
    <p:sldId id="309" r:id="rId30"/>
    <p:sldId id="311" r:id="rId31"/>
    <p:sldId id="330" r:id="rId32"/>
    <p:sldId id="307" r:id="rId33"/>
  </p:sldIdLst>
  <p:sldSz cx="9144000" cy="6858000" type="screen4x3"/>
  <p:notesSz cx="6858000" cy="9144000"/>
  <p:defaultTextStyle>
    <a:defPPr>
      <a:defRPr lang="nl-NL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Trebuchet MS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Microsoft Office-gebruiker" initials="Office [5] [3]" lastIdx="1" clrIdx="6">
    <p:extLst/>
  </p:cmAuthor>
  <p:cmAuthor id="1" name="Microsoft Office-gebruiker" initials="Office" lastIdx="1" clrIdx="0">
    <p:extLst/>
  </p:cmAuthor>
  <p:cmAuthor id="2" name="Microsoft Office-gebruiker" initials="Office [2]" lastIdx="1" clrIdx="1">
    <p:extLst/>
  </p:cmAuthor>
  <p:cmAuthor id="3" name="Microsoft Office-gebruiker" initials="Office [3]" lastIdx="1" clrIdx="2">
    <p:extLst/>
  </p:cmAuthor>
  <p:cmAuthor id="4" name="Microsoft Office-gebruiker" initials="Office [4]" lastIdx="1" clrIdx="3">
    <p:extLst/>
  </p:cmAuthor>
  <p:cmAuthor id="5" name="Microsoft Office-gebruiker" initials="Office [5]" lastIdx="1" clrIdx="4">
    <p:extLst/>
  </p:cmAuthor>
  <p:cmAuthor id="6" name="Microsoft Office-gebruiker" initials="Office [5] [2]" lastIdx="1" clrIdx="5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2F42"/>
    <a:srgbClr val="005493"/>
    <a:srgbClr val="0082C2"/>
    <a:srgbClr val="FFFFFF"/>
    <a:srgbClr val="0090D3"/>
    <a:srgbClr val="C00434"/>
    <a:srgbClr val="B000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ijl, gemiddeld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4660" autoAdjust="0"/>
  </p:normalViewPr>
  <p:slideViewPr>
    <p:cSldViewPr showGuides="1">
      <p:cViewPr varScale="1">
        <p:scale>
          <a:sx n="116" d="100"/>
          <a:sy n="116" d="100"/>
        </p:scale>
        <p:origin x="1530" y="108"/>
      </p:cViewPr>
      <p:guideLst>
        <p:guide orient="horz" pos="1620"/>
        <p:guide pos="2880"/>
        <p:guide orient="horz" pos="2160"/>
      </p:guideLst>
    </p:cSldViewPr>
  </p:slideViewPr>
  <p:outlineViewPr>
    <p:cViewPr>
      <p:scale>
        <a:sx n="33" d="100"/>
        <a:sy n="33" d="100"/>
      </p:scale>
      <p:origin x="0" y="9336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97" d="100"/>
          <a:sy n="97" d="100"/>
        </p:scale>
        <p:origin x="-3582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GGV-FS03\Teams\Programmasturing%20FD\Uitvoeringsprogramma%20Fysiek%20Domein\Programma%203%20Ruimte%20&amp;%20Mobiliteit\Dynamisch%20mobiliteitsnetwerk\Analyse\cijfers%20OV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\\GGV-FS03\Teams\Programmasturing%20FD\Uitvoeringsprogramma%20Fysiek%20Domein\Programma%203%20Ruimte%20&amp;%20Mobiliteit\Dynamisch%20mobiliteitsnetwerk\Presentaties\kaarten%20dashboard\001-2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/>
      <c:pieChart>
        <c:varyColors val="1"/>
        <c:ser>
          <c:idx val="0"/>
          <c:order val="0"/>
          <c:dPt>
            <c:idx val="1"/>
            <c:bubble3D val="0"/>
            <c:spPr>
              <a:solidFill>
                <a:srgbClr val="7030A0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defRPr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Blad1!$A$2:$A$3</c:f>
              <c:strCache>
                <c:ptCount val="2"/>
                <c:pt idx="0">
                  <c:v>Inkomsten vervoersbewijzen</c:v>
                </c:pt>
                <c:pt idx="1">
                  <c:v>Subsidie provincie</c:v>
                </c:pt>
              </c:strCache>
            </c:strRef>
          </c:cat>
          <c:val>
            <c:numRef>
              <c:f>Blad1!$B$2:$B$3</c:f>
              <c:numCache>
                <c:formatCode>_ "€"\ * #,##0_ ;_ "€"\ * \-#,##0_ ;_ "€"\ * "-"??_ ;_ @_ </c:formatCode>
                <c:ptCount val="2"/>
                <c:pt idx="0">
                  <c:v>7600000</c:v>
                </c:pt>
                <c:pt idx="1">
                  <c:v>10500000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  <c:txPr>
        <a:bodyPr/>
        <a:lstStyle/>
        <a:p>
          <a:pPr>
            <a:defRPr sz="140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defRPr>
          </a:pPr>
          <a:endParaRPr lang="nl-NL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Blad11!$B$4</c:f>
              <c:strCache>
                <c:ptCount val="1"/>
                <c:pt idx="0">
                  <c:v>aantal inwoners buiten 2,5 km van station, HOV of aanvullende hub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Blad11!$A$5:$A$12</c:f>
              <c:strCache>
                <c:ptCount val="8"/>
                <c:pt idx="0">
                  <c:v>Blaricum</c:v>
                </c:pt>
                <c:pt idx="1">
                  <c:v>Eemnes</c:v>
                </c:pt>
                <c:pt idx="2">
                  <c:v>Gooise Meren</c:v>
                </c:pt>
                <c:pt idx="3">
                  <c:v>Hilversum</c:v>
                </c:pt>
                <c:pt idx="4">
                  <c:v>Huizen</c:v>
                </c:pt>
                <c:pt idx="5">
                  <c:v>Laren</c:v>
                </c:pt>
                <c:pt idx="6">
                  <c:v>Weesp</c:v>
                </c:pt>
                <c:pt idx="7">
                  <c:v>Wijdemeren</c:v>
                </c:pt>
              </c:strCache>
            </c:strRef>
          </c:cat>
          <c:val>
            <c:numRef>
              <c:f>Blad11!$B$5:$B$12</c:f>
              <c:numCache>
                <c:formatCode>General</c:formatCode>
                <c:ptCount val="8"/>
                <c:pt idx="0" formatCode="#,##0">
                  <c:v>0</c:v>
                </c:pt>
                <c:pt idx="1">
                  <c:v>145</c:v>
                </c:pt>
                <c:pt idx="2" formatCode="#,##0">
                  <c:v>100</c:v>
                </c:pt>
                <c:pt idx="3" formatCode="#,##0">
                  <c:v>20</c:v>
                </c:pt>
                <c:pt idx="4" formatCode="#,##0">
                  <c:v>0</c:v>
                </c:pt>
                <c:pt idx="5">
                  <c:v>45</c:v>
                </c:pt>
                <c:pt idx="6">
                  <c:v>305</c:v>
                </c:pt>
                <c:pt idx="7" formatCode="#,##0">
                  <c:v>4995</c:v>
                </c:pt>
              </c:numCache>
            </c:numRef>
          </c:val>
        </c:ser>
        <c:ser>
          <c:idx val="1"/>
          <c:order val="1"/>
          <c:tx>
            <c:strRef>
              <c:f>Blad11!$C$4</c:f>
              <c:strCache>
                <c:ptCount val="1"/>
                <c:pt idx="0">
                  <c:v>aantal inwoners binnen 2,5 km van station of HOV of aanvullende hub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Blad11!$A$5:$A$12</c:f>
              <c:strCache>
                <c:ptCount val="8"/>
                <c:pt idx="0">
                  <c:v>Blaricum</c:v>
                </c:pt>
                <c:pt idx="1">
                  <c:v>Eemnes</c:v>
                </c:pt>
                <c:pt idx="2">
                  <c:v>Gooise Meren</c:v>
                </c:pt>
                <c:pt idx="3">
                  <c:v>Hilversum</c:v>
                </c:pt>
                <c:pt idx="4">
                  <c:v>Huizen</c:v>
                </c:pt>
                <c:pt idx="5">
                  <c:v>Laren</c:v>
                </c:pt>
                <c:pt idx="6">
                  <c:v>Weesp</c:v>
                </c:pt>
                <c:pt idx="7">
                  <c:v>Wijdemeren</c:v>
                </c:pt>
              </c:strCache>
            </c:strRef>
          </c:cat>
          <c:val>
            <c:numRef>
              <c:f>Blad11!$C$5:$C$12</c:f>
              <c:numCache>
                <c:formatCode>#,##0</c:formatCode>
                <c:ptCount val="8"/>
                <c:pt idx="0">
                  <c:v>10510</c:v>
                </c:pt>
                <c:pt idx="1">
                  <c:v>9005</c:v>
                </c:pt>
                <c:pt idx="2">
                  <c:v>55010</c:v>
                </c:pt>
                <c:pt idx="3">
                  <c:v>89520</c:v>
                </c:pt>
                <c:pt idx="4">
                  <c:v>40795</c:v>
                </c:pt>
                <c:pt idx="5">
                  <c:v>10235</c:v>
                </c:pt>
                <c:pt idx="6">
                  <c:v>18100</c:v>
                </c:pt>
                <c:pt idx="7" formatCode="_ * #,##0_ ;_ * \-#,##0_ ;_ * &quot;-&quot;??_ ;_ @_ ">
                  <c:v>16980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233259424"/>
        <c:axId val="233259032"/>
      </c:barChart>
      <c:catAx>
        <c:axId val="23325942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33259032"/>
        <c:crosses val="autoZero"/>
        <c:auto val="1"/>
        <c:lblAlgn val="ctr"/>
        <c:lblOffset val="100"/>
        <c:noMultiLvlLbl val="0"/>
      </c:catAx>
      <c:valAx>
        <c:axId val="233259032"/>
        <c:scaling>
          <c:orientation val="minMax"/>
          <c:max val="90000"/>
        </c:scaling>
        <c:delete val="0"/>
        <c:axPos val="l"/>
        <c:majorGridlines/>
        <c:numFmt formatCode="#,##0" sourceLinked="1"/>
        <c:majorTickMark val="none"/>
        <c:minorTickMark val="none"/>
        <c:tickLblPos val="nextTo"/>
        <c:spPr>
          <a:ln w="9525">
            <a:noFill/>
          </a:ln>
        </c:spPr>
        <c:crossAx val="233259424"/>
        <c:crosses val="autoZero"/>
        <c:crossBetween val="between"/>
      </c:valAx>
      <c:spPr>
        <a:ln>
          <a:solidFill>
            <a:srgbClr val="052F42"/>
          </a:solidFill>
        </a:ln>
      </c:spPr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600"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pPr>
      <a:endParaRPr lang="nl-NL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>
              <a:latin typeface="Roboto" panose="02000000000000000000" pitchFamily="2" charset="0"/>
            </a:endParaRP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23BB30-966E-48A2-8CE4-3A9D8917EE06}" type="datetimeFigureOut">
              <a:rPr lang="nl-NL" smtClean="0">
                <a:latin typeface="Roboto" panose="02000000000000000000" pitchFamily="2" charset="0"/>
              </a:rPr>
              <a:t>23-1-2019</a:t>
            </a:fld>
            <a:endParaRPr lang="nl-NL" dirty="0">
              <a:latin typeface="Roboto" panose="02000000000000000000" pitchFamily="2" charset="0"/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 dirty="0">
              <a:latin typeface="Roboto" panose="02000000000000000000" pitchFamily="2" charset="0"/>
            </a:endParaRP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B82489-8B59-47F7-8EA2-3840969B75CD}" type="slidenum">
              <a:rPr lang="nl-NL" smtClean="0">
                <a:latin typeface="Roboto" panose="02000000000000000000" pitchFamily="2" charset="0"/>
              </a:rPr>
              <a:t>‹nr.›</a:t>
            </a:fld>
            <a:endParaRPr lang="nl-NL" dirty="0"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106814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Roboto" panose="02000000000000000000" pitchFamily="2" charset="0"/>
              </a:defRPr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Roboto" panose="02000000000000000000" pitchFamily="2" charset="0"/>
              </a:defRPr>
            </a:lvl1pPr>
          </a:lstStyle>
          <a:p>
            <a:fld id="{420242FF-6F79-49C7-8FA5-F56795C84494}" type="datetimeFigureOut">
              <a:rPr lang="nl-NL" smtClean="0"/>
              <a:pPr/>
              <a:t>23-1-2019</a:t>
            </a:fld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Roboto" panose="02000000000000000000" pitchFamily="2" charset="0"/>
              </a:defRPr>
            </a:lvl1pPr>
          </a:lstStyle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Roboto" panose="02000000000000000000" pitchFamily="2" charset="0"/>
              </a:defRPr>
            </a:lvl1pPr>
          </a:lstStyle>
          <a:p>
            <a:fld id="{DC0F466D-B6CF-41B2-9E0E-F4E03AD6D9E4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5755104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19672" y="3813045"/>
            <a:ext cx="6984776" cy="1081087"/>
          </a:xfrm>
        </p:spPr>
        <p:txBody>
          <a:bodyPr/>
          <a:lstStyle>
            <a:lvl1pPr marL="0" indent="0">
              <a:buFontTx/>
              <a:buNone/>
              <a:defRPr sz="2200" i="0">
                <a:solidFill>
                  <a:srgbClr val="052F42"/>
                </a:solidFill>
                <a:latin typeface="+mn-lt"/>
              </a:defRPr>
            </a:lvl1pPr>
          </a:lstStyle>
          <a:p>
            <a:pPr lvl="0"/>
            <a:r>
              <a:rPr lang="nl-NL" noProof="0" smtClean="0"/>
              <a:t>Klik om de ondertitelstijl van het model te bewerken</a:t>
            </a:r>
            <a:endParaRPr lang="nl-NL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19672" y="2446205"/>
            <a:ext cx="6984776" cy="1150939"/>
          </a:xfrm>
        </p:spPr>
        <p:txBody>
          <a:bodyPr/>
          <a:lstStyle>
            <a:lvl1pPr>
              <a:defRPr sz="3600">
                <a:solidFill>
                  <a:srgbClr val="0082C2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6" name="Rechthoek 5"/>
          <p:cNvSpPr/>
          <p:nvPr userDrawn="1"/>
        </p:nvSpPr>
        <p:spPr>
          <a:xfrm>
            <a:off x="8460432" y="6405332"/>
            <a:ext cx="360040" cy="384043"/>
          </a:xfrm>
          <a:prstGeom prst="rect">
            <a:avLst/>
          </a:prstGeom>
          <a:solidFill>
            <a:srgbClr val="0054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" name="Afbeelding 9">
            <a:extLst>
              <a:ext uri="{FF2B5EF4-FFF2-40B4-BE49-F238E27FC236}">
                <a16:creationId xmlns="" xmlns:a16="http://schemas.microsoft.com/office/drawing/2014/main" id="{6D17D5B4-86E1-46C2-A421-85AC9D4912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11510"/>
            <a:ext cx="3457572" cy="752572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  <p:extLst mod="1"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>
            <a:extLst>
              <a:ext uri="{FF2B5EF4-FFF2-40B4-BE49-F238E27FC236}">
                <a16:creationId xmlns="" xmlns:a16="http://schemas.microsoft.com/office/drawing/2014/main" id="{031DC778-264A-4A91-9587-0E6F4ACB520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467105" y="6453336"/>
            <a:ext cx="3824975" cy="404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r>
              <a:rPr lang="nl-NL" sz="1000" b="0" dirty="0">
                <a:solidFill>
                  <a:schemeClr val="bg1"/>
                </a:solidFill>
                <a:latin typeface="+mj-lt"/>
              </a:rPr>
              <a:t>Regio Gooi en Vechtstreek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="" xmlns:a16="http://schemas.microsoft.com/office/drawing/2014/main" id="{3EEF2D6E-C346-4C26-A8A7-E6D195E6F6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3" b="15459"/>
          <a:stretch/>
        </p:blipFill>
        <p:spPr>
          <a:xfrm>
            <a:off x="251523" y="6296628"/>
            <a:ext cx="1080117" cy="560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8180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="" xmlns:a16="http://schemas.microsoft.com/office/drawing/2014/main" id="{1A55F58B-8AD1-4F0E-B3DA-8DFA6E8D380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539552" y="576002"/>
            <a:ext cx="8064896" cy="721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2400"/>
            </a:lvl1pPr>
          </a:lstStyle>
          <a:p>
            <a:pPr lvl="0"/>
            <a:r>
              <a:rPr lang="nl-NL" dirty="0"/>
              <a:t>Klik om het opmaakprofiel te bewerken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="" xmlns:a16="http://schemas.microsoft.com/office/drawing/2014/main" id="{1E30D420-5D6A-4BC3-B7BA-B9406687C497}"/>
              </a:ext>
            </a:extLst>
          </p:cNvPr>
          <p:cNvSpPr>
            <a:spLocks noGrp="1" noChangeArrowheads="1"/>
          </p:cNvSpPr>
          <p:nvPr>
            <p:ph idx="10"/>
          </p:nvPr>
        </p:nvSpPr>
        <p:spPr bwMode="auto">
          <a:xfrm>
            <a:off x="539552" y="1584000"/>
            <a:ext cx="8064896" cy="4512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tabLst>
                <a:tab pos="1976438" algn="l"/>
              </a:tabLst>
              <a:defRPr sz="1800"/>
            </a:lvl1pPr>
            <a:lvl2pPr>
              <a:tabLst>
                <a:tab pos="1976438" algn="l"/>
              </a:tabLst>
              <a:defRPr sz="1800"/>
            </a:lvl2pPr>
            <a:lvl3pPr>
              <a:tabLst>
                <a:tab pos="1976438" algn="l"/>
              </a:tabLst>
              <a:defRPr sz="1800"/>
            </a:lvl3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="" xmlns:a16="http://schemas.microsoft.com/office/drawing/2014/main" id="{031DC778-264A-4A91-9587-0E6F4ACB520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467105" y="6453336"/>
            <a:ext cx="3824975" cy="404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r>
              <a:rPr lang="nl-NL" sz="1000" b="0" dirty="0">
                <a:solidFill>
                  <a:schemeClr val="bg1"/>
                </a:solidFill>
                <a:latin typeface="+mj-lt"/>
              </a:rPr>
              <a:t>Regio Gooi en Vechtstreek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="" xmlns:a16="http://schemas.microsoft.com/office/drawing/2014/main" id="{3EEF2D6E-C346-4C26-A8A7-E6D195E6F6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3" b="15459"/>
          <a:stretch/>
        </p:blipFill>
        <p:spPr>
          <a:xfrm>
            <a:off x="251523" y="6296628"/>
            <a:ext cx="1080117" cy="560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029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="" xmlns:a16="http://schemas.microsoft.com/office/drawing/2014/main" id="{63C1F275-8460-4C6A-8278-AA10205F54AF}"/>
              </a:ext>
            </a:extLst>
          </p:cNvPr>
          <p:cNvSpPr/>
          <p:nvPr/>
        </p:nvSpPr>
        <p:spPr>
          <a:xfrm>
            <a:off x="0" y="6309323"/>
            <a:ext cx="9144000" cy="548679"/>
          </a:xfrm>
          <a:prstGeom prst="rect">
            <a:avLst/>
          </a:prstGeom>
          <a:gradFill>
            <a:gsLst>
              <a:gs pos="75000">
                <a:srgbClr val="005493"/>
              </a:gs>
              <a:gs pos="24000">
                <a:srgbClr val="0082C2"/>
              </a:gs>
            </a:gsLst>
            <a:lin ang="3000000" scaled="0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0000" y="576000"/>
            <a:ext cx="8064000" cy="7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dirty="0"/>
              <a:t>Klik om het opmaakprofiel te bewerken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0000" y="1584000"/>
            <a:ext cx="8064000" cy="451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8244408" y="6367636"/>
            <a:ext cx="792088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fld id="{364643A5-B50D-42AE-94BB-D3D33DD7C505}" type="slidenum">
              <a:rPr lang="nl-NL" sz="1400" b="1" smtClean="0">
                <a:solidFill>
                  <a:schemeClr val="bg1"/>
                </a:solidFill>
                <a:latin typeface="+mj-lt"/>
              </a:rPr>
              <a:t>‹nr.›</a:t>
            </a:fld>
            <a:endParaRPr lang="nl-NL" sz="1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2" name="Afbeelding 11">
            <a:extLst>
              <a:ext uri="{FF2B5EF4-FFF2-40B4-BE49-F238E27FC236}">
                <a16:creationId xmlns="" xmlns:a16="http://schemas.microsoft.com/office/drawing/2014/main" id="{74C295C7-45FE-4461-AC6E-8A58A442542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963" y="3009880"/>
            <a:ext cx="962074" cy="8382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4" r:id="rId2"/>
    <p:sldLayoutId id="2147483655" r:id="rId3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82C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</a:defRPr>
      </a:lvl9pPr>
    </p:titleStyle>
    <p:bodyStyle>
      <a:lvl1pPr marL="457200" indent="-457200" algn="l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rgbClr val="0082C2"/>
        </a:buClr>
        <a:buFont typeface="+mj-lt"/>
        <a:buAutoNum type="arabicPeriod"/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rgbClr val="0082C2"/>
        </a:buClr>
        <a:buFont typeface="+mj-lt"/>
        <a:buAutoNum type="alphaLcPeriod"/>
        <a:defRPr sz="1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rgbClr val="0082C2"/>
        </a:buClr>
        <a:buFont typeface="Wingdings" panose="05000000000000000000" pitchFamily="2" charset="2"/>
        <a:buChar char="§"/>
        <a:defRPr sz="18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82C2"/>
        </a:buClr>
        <a:buFont typeface="Segoe UI" panose="020B0502040204020203" pitchFamily="34" charset="0"/>
        <a:buChar char="○"/>
        <a:defRPr sz="2400">
          <a:solidFill>
            <a:schemeClr val="tx1"/>
          </a:solidFill>
          <a:latin typeface="+mn-lt"/>
        </a:defRPr>
      </a:lvl4pPr>
      <a:lvl5pPr marL="1828800" indent="0" algn="l" rtl="0" eaLnBrk="1" fontAlgn="base" hangingPunct="1">
        <a:spcBef>
          <a:spcPct val="20000"/>
        </a:spcBef>
        <a:spcAft>
          <a:spcPct val="0"/>
        </a:spcAft>
        <a:buClr>
          <a:srgbClr val="0082C2"/>
        </a:buClr>
        <a:buFont typeface="Wingdings" panose="05000000000000000000" pitchFamily="2" charset="2"/>
        <a:buNone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fysiekdomein@regiogv.nl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iki.ovinnederland.nl/wiki/Concessie_Regio_Utrecht" TargetMode="External"/><Relationship Id="rId3" Type="http://schemas.openxmlformats.org/officeDocument/2006/relationships/hyperlink" Target="http://wiki.ovinnederland.nl/wiki/Lijn_104_Hilversum_Station_-_Nieuw-Loosdrecht_Schakel" TargetMode="External"/><Relationship Id="rId7" Type="http://schemas.openxmlformats.org/officeDocument/2006/relationships/hyperlink" Target="http://wiki.ovinnederland.nl/wiki/Lijn_121_Hilversum_Station_-_Mijdrecht_Centrum" TargetMode="External"/><Relationship Id="rId2" Type="http://schemas.openxmlformats.org/officeDocument/2006/relationships/hyperlink" Target="http://wiki.ovinnederland.nl/wiki/Concessie_Gooi-_en_Vechtstreek_(2011-2019)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iki.ovinnederland.nl/wiki/Concessie_Provincie_Utrecht_(2017-2023)" TargetMode="External"/><Relationship Id="rId5" Type="http://schemas.openxmlformats.org/officeDocument/2006/relationships/hyperlink" Target="http://wiki.ovinnederland.nl/wiki/Lijn_106_Hilversum_Station_-_Weesp_Station" TargetMode="External"/><Relationship Id="rId10" Type="http://schemas.openxmlformats.org/officeDocument/2006/relationships/image" Target="../media/image5.png"/><Relationship Id="rId4" Type="http://schemas.openxmlformats.org/officeDocument/2006/relationships/hyperlink" Target="http://wiki.ovinnederland.nl/wiki/Lijn_105_Hilversum_Station_-_Bussum_Station" TargetMode="External"/><Relationship Id="rId9" Type="http://schemas.openxmlformats.org/officeDocument/2006/relationships/hyperlink" Target="http://wiki.ovinnederland.nl/wiki/Lijn_122_Nieuw-Loosdrecht_Acacialaan_-_Utrecht_Station_Overvecht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microsoft.com/office/2007/relationships/hdphoto" Target="../media/hdphoto1.wdp"/><Relationship Id="rId18" Type="http://schemas.openxmlformats.org/officeDocument/2006/relationships/image" Target="../media/image49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17" Type="http://schemas.openxmlformats.org/officeDocument/2006/relationships/image" Target="../media/image48.png"/><Relationship Id="rId2" Type="http://schemas.openxmlformats.org/officeDocument/2006/relationships/image" Target="../media/image35.png"/><Relationship Id="rId16" Type="http://schemas.microsoft.com/office/2007/relationships/hdphoto" Target="../media/hdphoto2.wdp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5" Type="http://schemas.openxmlformats.org/officeDocument/2006/relationships/image" Target="../media/image47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Relationship Id="rId14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0034" y="68627"/>
            <a:ext cx="3860478" cy="3508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ndertitel 1">
            <a:extLst>
              <a:ext uri="{FF2B5EF4-FFF2-40B4-BE49-F238E27FC236}">
                <a16:creationId xmlns="" xmlns:a16="http://schemas.microsoft.com/office/drawing/2014/main" id="{8EB5DDB9-95B9-4B49-94C0-C272084927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19672" y="4460149"/>
            <a:ext cx="7272808" cy="1081087"/>
          </a:xfrm>
        </p:spPr>
        <p:txBody>
          <a:bodyPr/>
          <a:lstStyle/>
          <a:p>
            <a:r>
              <a:rPr lang="nl-NL" dirty="0" smtClean="0"/>
              <a:t>Gemeenteraad Wijdemeren</a:t>
            </a:r>
          </a:p>
          <a:p>
            <a:endParaRPr lang="nl-NL" dirty="0"/>
          </a:p>
          <a:p>
            <a:r>
              <a:rPr lang="nl-NL" sz="1600" dirty="0" smtClean="0"/>
              <a:t>Jordy van Slooten, </a:t>
            </a:r>
            <a:r>
              <a:rPr lang="nl-NL" sz="1600" dirty="0" smtClean="0">
                <a:hlinkClick r:id="rId3"/>
              </a:rPr>
              <a:t>fysiekdomein@regiogv.nl</a:t>
            </a:r>
            <a:endParaRPr lang="nl-NL" sz="1600" dirty="0" smtClean="0"/>
          </a:p>
          <a:p>
            <a:r>
              <a:rPr lang="nl-NL" sz="1600" dirty="0" smtClean="0"/>
              <a:t>24 januari 2019</a:t>
            </a:r>
            <a:endParaRPr lang="nl-NL" sz="1600" dirty="0"/>
          </a:p>
        </p:txBody>
      </p:sp>
      <p:sp>
        <p:nvSpPr>
          <p:cNvPr id="3" name="Titel 2">
            <a:extLst>
              <a:ext uri="{FF2B5EF4-FFF2-40B4-BE49-F238E27FC236}">
                <a16:creationId xmlns="" xmlns:a16="http://schemas.microsoft.com/office/drawing/2014/main" id="{6381C973-183F-49E4-8550-25D3F45F2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672" y="2948947"/>
            <a:ext cx="6984776" cy="1632181"/>
          </a:xfrm>
        </p:spPr>
        <p:txBody>
          <a:bodyPr/>
          <a:lstStyle/>
          <a:p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Openbaar vervoer concessie</a:t>
            </a:r>
            <a:endParaRPr lang="nl-NL" dirty="0"/>
          </a:p>
        </p:txBody>
      </p:sp>
      <p:pic>
        <p:nvPicPr>
          <p:cNvPr id="5" name="Afbeelding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1458422"/>
            <a:ext cx="1685290" cy="7289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1195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" r="11478"/>
          <a:stretch/>
        </p:blipFill>
        <p:spPr bwMode="auto">
          <a:xfrm>
            <a:off x="138222" y="260648"/>
            <a:ext cx="3965945" cy="4363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Afbeelding 5" descr="Een bus van lijn 320, te Amsterdam Amstel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93141" y="2701269"/>
            <a:ext cx="4987371" cy="36080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413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Dienstregeling 2019</a:t>
            </a:r>
            <a:endParaRPr lang="nl-NL" dirty="0"/>
          </a:p>
        </p:txBody>
      </p:sp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523932"/>
              </p:ext>
            </p:extLst>
          </p:nvPr>
        </p:nvGraphicFramePr>
        <p:xfrm>
          <a:off x="611560" y="1196752"/>
          <a:ext cx="8208912" cy="4616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4"/>
                <a:gridCol w="720080"/>
                <a:gridCol w="4752528"/>
              </a:tblGrid>
              <a:tr h="594066">
                <a:tc>
                  <a:txBody>
                    <a:bodyPr/>
                    <a:lstStyle/>
                    <a:p>
                      <a:r>
                        <a:rPr lang="nl-NL" dirty="0" smtClean="0"/>
                        <a:t>Concessie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Lijn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Route</a:t>
                      </a:r>
                      <a:endParaRPr lang="nl-NL" dirty="0"/>
                    </a:p>
                  </a:txBody>
                  <a:tcPr/>
                </a:tc>
              </a:tr>
              <a:tr h="594066">
                <a:tc>
                  <a:txBody>
                    <a:bodyPr/>
                    <a:lstStyle/>
                    <a:p>
                      <a:r>
                        <a:rPr lang="nl-NL" dirty="0" smtClean="0">
                          <a:effectLst/>
                          <a:hlinkClick r:id="rId2" tooltip="Concessie Gooi- en Vechtstreek (2011-2019)"/>
                        </a:rPr>
                        <a:t>Gooi en Vechtstreek</a:t>
                      </a:r>
                      <a:r>
                        <a:rPr lang="nl-NL" dirty="0" smtClean="0">
                          <a:effectLst/>
                        </a:rPr>
                        <a:t> 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104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>
                          <a:effectLst/>
                          <a:hlinkClick r:id="rId3" tooltip="Lijn 104 Hilversum Station - Nieuw-Loosdrecht Schakel"/>
                        </a:rPr>
                        <a:t>Hilversum - Nieuw-</a:t>
                      </a:r>
                      <a:r>
                        <a:rPr lang="nl-NL" dirty="0" err="1" smtClean="0">
                          <a:effectLst/>
                          <a:hlinkClick r:id="rId3" tooltip="Lijn 104 Hilversum Station - Nieuw-Loosdrecht Schakel"/>
                        </a:rPr>
                        <a:t>Loosdrecht</a:t>
                      </a:r>
                      <a:r>
                        <a:rPr lang="nl-NL" dirty="0" smtClean="0">
                          <a:effectLst/>
                        </a:rPr>
                        <a:t> </a:t>
                      </a:r>
                    </a:p>
                  </a:txBody>
                  <a:tcPr/>
                </a:tc>
              </a:tr>
              <a:tr h="5940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 smtClean="0">
                          <a:effectLst/>
                          <a:hlinkClick r:id="rId2" tooltip="Concessie Gooi- en Vechtstreek (2011-2019)"/>
                        </a:rPr>
                        <a:t>Gooi en Vechtstreek</a:t>
                      </a:r>
                      <a:r>
                        <a:rPr lang="nl-NL" dirty="0" smtClean="0">
                          <a:effectLst/>
                        </a:rPr>
                        <a:t> 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105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>
                          <a:effectLst/>
                          <a:hlinkClick r:id="rId4" tooltip="Lijn 105 Hilversum Station - Bussum Station"/>
                        </a:rPr>
                        <a:t>Hilversum - </a:t>
                      </a:r>
                      <a:r>
                        <a:rPr lang="nl-NL" dirty="0" err="1" smtClean="0">
                          <a:effectLst/>
                          <a:hlinkClick r:id="rId4" tooltip="Lijn 105 Hilversum Station - Bussum Station"/>
                        </a:rPr>
                        <a:t>Kortenhoef</a:t>
                      </a:r>
                      <a:r>
                        <a:rPr lang="nl-NL" dirty="0" smtClean="0">
                          <a:effectLst/>
                          <a:hlinkClick r:id="rId4" tooltip="Lijn 105 Hilversum Station - Bussum Station"/>
                        </a:rPr>
                        <a:t> - 's-Graveland - </a:t>
                      </a:r>
                      <a:r>
                        <a:rPr lang="nl-NL" dirty="0" err="1" smtClean="0">
                          <a:effectLst/>
                          <a:hlinkClick r:id="rId4" tooltip="Lijn 105 Hilversum Station - Bussum Station"/>
                        </a:rPr>
                        <a:t>Hilversumse</a:t>
                      </a:r>
                      <a:r>
                        <a:rPr lang="nl-NL" dirty="0" smtClean="0">
                          <a:effectLst/>
                          <a:hlinkClick r:id="rId4" tooltip="Lijn 105 Hilversum Station - Bussum Station"/>
                        </a:rPr>
                        <a:t> Meent - Bussum</a:t>
                      </a:r>
                      <a:r>
                        <a:rPr lang="nl-NL" dirty="0" smtClean="0">
                          <a:effectLst/>
                        </a:rPr>
                        <a:t> </a:t>
                      </a:r>
                      <a:endParaRPr lang="nl-NL" dirty="0"/>
                    </a:p>
                  </a:txBody>
                  <a:tcPr/>
                </a:tc>
              </a:tr>
              <a:tr h="5940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 smtClean="0">
                          <a:effectLst/>
                          <a:hlinkClick r:id="rId2" tooltip="Concessie Gooi- en Vechtstreek (2011-2019)"/>
                        </a:rPr>
                        <a:t>Gooi en Vechtstreek</a:t>
                      </a:r>
                      <a:r>
                        <a:rPr lang="nl-NL" dirty="0" smtClean="0">
                          <a:effectLst/>
                        </a:rPr>
                        <a:t> </a:t>
                      </a:r>
                      <a:endParaRPr lang="nl-NL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106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>
                          <a:effectLst/>
                          <a:hlinkClick r:id="rId5" tooltip="Lijn 106 Hilversum Station - Weesp Station"/>
                        </a:rPr>
                        <a:t>Hilversum - </a:t>
                      </a:r>
                      <a:r>
                        <a:rPr lang="nl-NL" dirty="0" err="1" smtClean="0">
                          <a:effectLst/>
                          <a:hlinkClick r:id="rId5" tooltip="Lijn 106 Hilversum Station - Weesp Station"/>
                        </a:rPr>
                        <a:t>Kortenhoef</a:t>
                      </a:r>
                      <a:r>
                        <a:rPr lang="nl-NL" dirty="0" smtClean="0">
                          <a:effectLst/>
                          <a:hlinkClick r:id="rId5" tooltip="Lijn 106 Hilversum Station - Weesp Station"/>
                        </a:rPr>
                        <a:t> - </a:t>
                      </a:r>
                      <a:r>
                        <a:rPr lang="nl-NL" dirty="0" err="1" smtClean="0">
                          <a:effectLst/>
                          <a:hlinkClick r:id="rId5" tooltip="Lijn 106 Hilversum Station - Weesp Station"/>
                        </a:rPr>
                        <a:t>Nederhorst</a:t>
                      </a:r>
                      <a:r>
                        <a:rPr lang="nl-NL" dirty="0" smtClean="0">
                          <a:effectLst/>
                          <a:hlinkClick r:id="rId5" tooltip="Lijn 106 Hilversum Station - Weesp Station"/>
                        </a:rPr>
                        <a:t> den Berg - Weesp</a:t>
                      </a:r>
                      <a:r>
                        <a:rPr lang="nl-NL" dirty="0" smtClean="0">
                          <a:effectLst/>
                        </a:rPr>
                        <a:t> </a:t>
                      </a:r>
                    </a:p>
                  </a:txBody>
                  <a:tcPr/>
                </a:tc>
              </a:tr>
              <a:tr h="5940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 smtClean="0">
                        <a:effectLst/>
                      </a:endParaRPr>
                    </a:p>
                  </a:txBody>
                  <a:tcPr/>
                </a:tc>
              </a:tr>
              <a:tr h="594066">
                <a:tc>
                  <a:txBody>
                    <a:bodyPr/>
                    <a:lstStyle/>
                    <a:p>
                      <a:r>
                        <a:rPr lang="nl-NL" dirty="0" smtClean="0">
                          <a:effectLst/>
                          <a:hlinkClick r:id="rId6" tooltip="Concessie Provincie Utrecht (2017-2023)"/>
                        </a:rPr>
                        <a:t>Provincie Utrecht</a:t>
                      </a:r>
                      <a:r>
                        <a:rPr lang="nl-NL" dirty="0" smtClean="0">
                          <a:effectLst/>
                        </a:rPr>
                        <a:t> 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121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>
                          <a:effectLst/>
                          <a:hlinkClick r:id="rId7" tooltip="Lijn 121 Hilversum Station - Mijdrecht Centrum"/>
                        </a:rPr>
                        <a:t>Hilversum - Oud-</a:t>
                      </a:r>
                      <a:r>
                        <a:rPr lang="nl-NL" dirty="0" err="1" smtClean="0">
                          <a:effectLst/>
                          <a:hlinkClick r:id="rId7" tooltip="Lijn 121 Hilversum Station - Mijdrecht Centrum"/>
                        </a:rPr>
                        <a:t>Loosdrecht</a:t>
                      </a:r>
                      <a:r>
                        <a:rPr lang="nl-NL" dirty="0" smtClean="0">
                          <a:effectLst/>
                          <a:hlinkClick r:id="rId7" tooltip="Lijn 121 Hilversum Station - Mijdrecht Centrum"/>
                        </a:rPr>
                        <a:t> - Loenen aan de Vecht - Mijdrecht</a:t>
                      </a:r>
                      <a:r>
                        <a:rPr lang="nl-NL" dirty="0" smtClean="0">
                          <a:effectLst/>
                        </a:rPr>
                        <a:t> </a:t>
                      </a:r>
                      <a:endParaRPr lang="nl-NL" dirty="0"/>
                    </a:p>
                  </a:txBody>
                  <a:tcPr/>
                </a:tc>
              </a:tr>
              <a:tr h="594066">
                <a:tc>
                  <a:txBody>
                    <a:bodyPr/>
                    <a:lstStyle/>
                    <a:p>
                      <a:r>
                        <a:rPr lang="nl-NL" dirty="0" smtClean="0">
                          <a:effectLst/>
                          <a:hlinkClick r:id="rId8" tooltip="Concessie Regio Utrecht"/>
                        </a:rPr>
                        <a:t>Regio Utrecht</a:t>
                      </a:r>
                      <a:r>
                        <a:rPr lang="nl-NL" dirty="0" smtClean="0">
                          <a:effectLst/>
                        </a:rPr>
                        <a:t> 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122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>
                          <a:effectLst/>
                          <a:hlinkClick r:id="rId9" tooltip="Lijn 122 Nieuw-Loosdrecht Acacialaan - Utrecht Station Overvecht"/>
                        </a:rPr>
                        <a:t>Utrecht Overvecht - Westbroek - </a:t>
                      </a:r>
                      <a:r>
                        <a:rPr lang="nl-NL" dirty="0" err="1" smtClean="0">
                          <a:effectLst/>
                          <a:hlinkClick r:id="rId9" tooltip="Lijn 122 Nieuw-Loosdrecht Acacialaan - Utrecht Station Overvecht"/>
                        </a:rPr>
                        <a:t>Maarsseveen</a:t>
                      </a:r>
                      <a:r>
                        <a:rPr lang="nl-NL" dirty="0" smtClean="0">
                          <a:effectLst/>
                          <a:hlinkClick r:id="rId9" tooltip="Lijn 122 Nieuw-Loosdrecht Acacialaan - Utrecht Station Overvecht"/>
                        </a:rPr>
                        <a:t> - Tienhoven - </a:t>
                      </a:r>
                      <a:r>
                        <a:rPr lang="nl-NL" dirty="0" err="1" smtClean="0">
                          <a:effectLst/>
                          <a:hlinkClick r:id="rId9" tooltip="Lijn 122 Nieuw-Loosdrecht Acacialaan - Utrecht Station Overvecht"/>
                        </a:rPr>
                        <a:t>Muyeveld</a:t>
                      </a:r>
                      <a:r>
                        <a:rPr lang="nl-NL" dirty="0" smtClean="0">
                          <a:effectLst/>
                          <a:hlinkClick r:id="rId9" tooltip="Lijn 122 Nieuw-Loosdrecht Acacialaan - Utrecht Station Overvecht"/>
                        </a:rPr>
                        <a:t> - Nieuw </a:t>
                      </a:r>
                      <a:r>
                        <a:rPr lang="nl-NL" dirty="0" err="1" smtClean="0">
                          <a:effectLst/>
                          <a:hlinkClick r:id="rId9" tooltip="Lijn 122 Nieuw-Loosdrecht Acacialaan - Utrecht Station Overvecht"/>
                        </a:rPr>
                        <a:t>Loosdrecht</a:t>
                      </a:r>
                      <a:r>
                        <a:rPr lang="nl-NL" dirty="0" smtClean="0">
                          <a:effectLst/>
                        </a:rPr>
                        <a:t> </a:t>
                      </a:r>
                      <a:endParaRPr lang="nl-NL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Afbeelding 6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39952" y="404664"/>
            <a:ext cx="1685290" cy="7289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8585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Inzichten van de Provincie NH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>
          <a:xfrm>
            <a:off x="1907704" y="1508787"/>
            <a:ext cx="6696744" cy="4512501"/>
          </a:xfrm>
        </p:spPr>
        <p:txBody>
          <a:bodyPr/>
          <a:lstStyle/>
          <a:p>
            <a:pPr lvl="0">
              <a:spcAft>
                <a:spcPts val="0"/>
              </a:spcAft>
              <a:tabLst>
                <a:tab pos="215900" algn="l"/>
                <a:tab pos="431800" algn="l"/>
                <a:tab pos="648335" algn="l"/>
                <a:tab pos="864235" algn="l"/>
                <a:tab pos="1296035" algn="l"/>
                <a:tab pos="1511935" algn="l"/>
                <a:tab pos="1728470" algn="l"/>
                <a:tab pos="1944370" algn="l"/>
                <a:tab pos="2376170" algn="l"/>
                <a:tab pos="2592070" algn="l"/>
                <a:tab pos="2808605" algn="l"/>
                <a:tab pos="3024505" algn="l"/>
                <a:tab pos="3456305" algn="l"/>
                <a:tab pos="3672205" algn="l"/>
                <a:tab pos="3888740" algn="l"/>
                <a:tab pos="4104640" algn="l"/>
                <a:tab pos="4536440" algn="l"/>
                <a:tab pos="4752340" algn="l"/>
                <a:tab pos="4968875" algn="l"/>
                <a:tab pos="5184775" algn="l"/>
                <a:tab pos="449580" algn="l"/>
              </a:tabLst>
            </a:pPr>
            <a:r>
              <a:rPr lang="nl-NL" dirty="0">
                <a:ea typeface="Times New Roman" panose="02020603050405020304" pitchFamily="18" charset="0"/>
                <a:cs typeface="Times New Roman" panose="02020603050405020304" pitchFamily="18" charset="0"/>
              </a:rPr>
              <a:t>De combinatie van </a:t>
            </a:r>
            <a:r>
              <a:rPr lang="nl-NL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fiets en schoon OV </a:t>
            </a:r>
            <a:r>
              <a:rPr lang="nl-NL" dirty="0">
                <a:ea typeface="Times New Roman" panose="02020603050405020304" pitchFamily="18" charset="0"/>
                <a:cs typeface="Times New Roman" panose="02020603050405020304" pitchFamily="18" charset="0"/>
              </a:rPr>
              <a:t>zien we, naast fiets en auto als </a:t>
            </a:r>
            <a:r>
              <a:rPr lang="nl-NL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keuze</a:t>
            </a:r>
            <a:r>
              <a:rPr lang="nl-NL" dirty="0">
                <a:ea typeface="Times New Roman" panose="02020603050405020304" pitchFamily="18" charset="0"/>
                <a:cs typeface="Times New Roman" panose="02020603050405020304" pitchFamily="18" charset="0"/>
              </a:rPr>
              <a:t>mogelijkheid in de bereikbaarheid.</a:t>
            </a:r>
          </a:p>
          <a:p>
            <a:pPr lvl="0">
              <a:spcAft>
                <a:spcPts val="0"/>
              </a:spcAft>
              <a:tabLst>
                <a:tab pos="215900" algn="l"/>
                <a:tab pos="431800" algn="l"/>
                <a:tab pos="648335" algn="l"/>
                <a:tab pos="864235" algn="l"/>
                <a:tab pos="1296035" algn="l"/>
                <a:tab pos="1511935" algn="l"/>
                <a:tab pos="1728470" algn="l"/>
                <a:tab pos="1944370" algn="l"/>
                <a:tab pos="2376170" algn="l"/>
                <a:tab pos="2592070" algn="l"/>
                <a:tab pos="2808605" algn="l"/>
                <a:tab pos="3024505" algn="l"/>
                <a:tab pos="3456305" algn="l"/>
                <a:tab pos="3672205" algn="l"/>
                <a:tab pos="3888740" algn="l"/>
                <a:tab pos="4104640" algn="l"/>
                <a:tab pos="4536440" algn="l"/>
                <a:tab pos="4752340" algn="l"/>
                <a:tab pos="4968875" algn="l"/>
                <a:tab pos="5184775" algn="l"/>
                <a:tab pos="449580" algn="l"/>
              </a:tabLst>
            </a:pPr>
            <a:endParaRPr lang="nl-NL" dirty="0" smtClean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  <a:tabLst>
                <a:tab pos="215900" algn="l"/>
                <a:tab pos="431800" algn="l"/>
                <a:tab pos="648335" algn="l"/>
                <a:tab pos="864235" algn="l"/>
                <a:tab pos="1296035" algn="l"/>
                <a:tab pos="1511935" algn="l"/>
                <a:tab pos="1728470" algn="l"/>
                <a:tab pos="1944370" algn="l"/>
                <a:tab pos="2376170" algn="l"/>
                <a:tab pos="2592070" algn="l"/>
                <a:tab pos="2808605" algn="l"/>
                <a:tab pos="3024505" algn="l"/>
                <a:tab pos="3456305" algn="l"/>
                <a:tab pos="3672205" algn="l"/>
                <a:tab pos="3888740" algn="l"/>
                <a:tab pos="4104640" algn="l"/>
                <a:tab pos="4536440" algn="l"/>
                <a:tab pos="4752340" algn="l"/>
                <a:tab pos="4968875" algn="l"/>
                <a:tab pos="5184775" algn="l"/>
                <a:tab pos="449580" algn="l"/>
              </a:tabLst>
            </a:pPr>
            <a:r>
              <a:rPr lang="nl-NL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De </a:t>
            </a:r>
            <a:r>
              <a:rPr lang="nl-NL" dirty="0">
                <a:ea typeface="Times New Roman" panose="02020603050405020304" pitchFamily="18" charset="0"/>
                <a:cs typeface="Times New Roman" panose="02020603050405020304" pitchFamily="18" charset="0"/>
              </a:rPr>
              <a:t>spoorlijn en R-</a:t>
            </a:r>
            <a:r>
              <a:rPr lang="nl-NL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netlijn</a:t>
            </a:r>
            <a:r>
              <a:rPr lang="nl-NL" dirty="0">
                <a:ea typeface="Times New Roman" panose="02020603050405020304" pitchFamily="18" charset="0"/>
                <a:cs typeface="Times New Roman" panose="02020603050405020304" pitchFamily="18" charset="0"/>
              </a:rPr>
              <a:t> 320 zijn en blijven de dragers van het OV in het </a:t>
            </a:r>
            <a:r>
              <a:rPr lang="nl-NL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gebied en </a:t>
            </a:r>
            <a:r>
              <a:rPr lang="nl-NL" dirty="0">
                <a:ea typeface="Times New Roman" panose="02020603050405020304" pitchFamily="18" charset="0"/>
                <a:cs typeface="Times New Roman" panose="02020603050405020304" pitchFamily="18" charset="0"/>
              </a:rPr>
              <a:t>de knooppunten (haltes) op deze lijnen vormen de poort naar buiten </a:t>
            </a:r>
            <a:r>
              <a:rPr lang="nl-NL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de regio. We </a:t>
            </a:r>
            <a:r>
              <a:rPr lang="nl-NL" dirty="0">
                <a:ea typeface="Times New Roman" panose="02020603050405020304" pitchFamily="18" charset="0"/>
                <a:cs typeface="Times New Roman" panose="02020603050405020304" pitchFamily="18" charset="0"/>
              </a:rPr>
              <a:t>streven naar </a:t>
            </a:r>
            <a:r>
              <a:rPr lang="nl-NL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sterke en schone </a:t>
            </a:r>
            <a:r>
              <a:rPr lang="nl-NL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buslijnen (stroomlijnen), direct en met een zo hoog mogelijke frequentie, gericht op multimodale knooppunten.</a:t>
            </a:r>
          </a:p>
          <a:p>
            <a:pPr lvl="0">
              <a:spcAft>
                <a:spcPts val="0"/>
              </a:spcAft>
              <a:tabLst>
                <a:tab pos="215900" algn="l"/>
                <a:tab pos="431800" algn="l"/>
                <a:tab pos="648335" algn="l"/>
                <a:tab pos="864235" algn="l"/>
                <a:tab pos="1296035" algn="l"/>
                <a:tab pos="1511935" algn="l"/>
                <a:tab pos="1728470" algn="l"/>
                <a:tab pos="1944370" algn="l"/>
                <a:tab pos="2376170" algn="l"/>
                <a:tab pos="2592070" algn="l"/>
                <a:tab pos="2808605" algn="l"/>
                <a:tab pos="3024505" algn="l"/>
                <a:tab pos="3456305" algn="l"/>
                <a:tab pos="3672205" algn="l"/>
                <a:tab pos="3888740" algn="l"/>
                <a:tab pos="4104640" algn="l"/>
                <a:tab pos="4536440" algn="l"/>
                <a:tab pos="4752340" algn="l"/>
                <a:tab pos="4968875" algn="l"/>
                <a:tab pos="5184775" algn="l"/>
                <a:tab pos="449580" algn="l"/>
              </a:tabLst>
            </a:pPr>
            <a:endParaRPr lang="nl-NL" dirty="0" smtClean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  <a:tabLst>
                <a:tab pos="215900" algn="l"/>
                <a:tab pos="431800" algn="l"/>
                <a:tab pos="648335" algn="l"/>
                <a:tab pos="864235" algn="l"/>
                <a:tab pos="1296035" algn="l"/>
                <a:tab pos="1511935" algn="l"/>
                <a:tab pos="1728470" algn="l"/>
                <a:tab pos="1944370" algn="l"/>
                <a:tab pos="2376170" algn="l"/>
                <a:tab pos="2592070" algn="l"/>
                <a:tab pos="2808605" algn="l"/>
                <a:tab pos="3024505" algn="l"/>
                <a:tab pos="3456305" algn="l"/>
                <a:tab pos="3672205" algn="l"/>
                <a:tab pos="3888740" algn="l"/>
                <a:tab pos="4104640" algn="l"/>
                <a:tab pos="4536440" algn="l"/>
                <a:tab pos="4752340" algn="l"/>
                <a:tab pos="4968875" algn="l"/>
                <a:tab pos="5184775" algn="l"/>
                <a:tab pos="449580" algn="l"/>
              </a:tabLst>
            </a:pPr>
            <a:endParaRPr lang="nl-NL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  <a:tabLst>
                <a:tab pos="215900" algn="l"/>
                <a:tab pos="431800" algn="l"/>
                <a:tab pos="648335" algn="l"/>
                <a:tab pos="864235" algn="l"/>
                <a:tab pos="1296035" algn="l"/>
                <a:tab pos="1511935" algn="l"/>
                <a:tab pos="1728470" algn="l"/>
                <a:tab pos="1944370" algn="l"/>
                <a:tab pos="2376170" algn="l"/>
                <a:tab pos="2592070" algn="l"/>
                <a:tab pos="2808605" algn="l"/>
                <a:tab pos="3024505" algn="l"/>
                <a:tab pos="3456305" algn="l"/>
                <a:tab pos="3672205" algn="l"/>
                <a:tab pos="3888740" algn="l"/>
                <a:tab pos="4104640" algn="l"/>
                <a:tab pos="4536440" algn="l"/>
                <a:tab pos="4752340" algn="l"/>
                <a:tab pos="4968875" algn="l"/>
                <a:tab pos="5184775" algn="l"/>
                <a:tab pos="449580" algn="l"/>
              </a:tabLst>
            </a:pPr>
            <a:r>
              <a:rPr lang="nl-NL" dirty="0">
                <a:ea typeface="Times New Roman" panose="02020603050405020304" pitchFamily="18" charset="0"/>
                <a:cs typeface="Times New Roman" panose="02020603050405020304" pitchFamily="18" charset="0"/>
              </a:rPr>
              <a:t>Voor de </a:t>
            </a:r>
            <a:r>
              <a:rPr lang="nl-NL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first en last </a:t>
            </a:r>
            <a:r>
              <a:rPr lang="nl-NL" b="1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mile</a:t>
            </a:r>
            <a:r>
              <a:rPr lang="nl-NL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NL" dirty="0">
                <a:ea typeface="Times New Roman" panose="02020603050405020304" pitchFamily="18" charset="0"/>
                <a:cs typeface="Times New Roman" panose="02020603050405020304" pitchFamily="18" charset="0"/>
              </a:rPr>
              <a:t>van en naar de knooppunten stimuleren we het gebruik van </a:t>
            </a:r>
            <a:r>
              <a:rPr lang="nl-NL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de fiets</a:t>
            </a:r>
            <a:r>
              <a:rPr lang="nl-NL" dirty="0"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>
              <a:spcAft>
                <a:spcPts val="0"/>
              </a:spcAft>
              <a:tabLst>
                <a:tab pos="215900" algn="l"/>
                <a:tab pos="431800" algn="l"/>
                <a:tab pos="648335" algn="l"/>
                <a:tab pos="864235" algn="l"/>
                <a:tab pos="1296035" algn="l"/>
                <a:tab pos="1511935" algn="l"/>
                <a:tab pos="1728470" algn="l"/>
                <a:tab pos="1944370" algn="l"/>
                <a:tab pos="2376170" algn="l"/>
                <a:tab pos="2592070" algn="l"/>
                <a:tab pos="2808605" algn="l"/>
                <a:tab pos="3024505" algn="l"/>
                <a:tab pos="3456305" algn="l"/>
                <a:tab pos="3672205" algn="l"/>
                <a:tab pos="3888740" algn="l"/>
                <a:tab pos="4104640" algn="l"/>
                <a:tab pos="4536440" algn="l"/>
                <a:tab pos="4752340" algn="l"/>
                <a:tab pos="4968875" algn="l"/>
                <a:tab pos="5184775" algn="l"/>
                <a:tab pos="449580" algn="l"/>
              </a:tabLst>
            </a:pPr>
            <a:endParaRPr lang="nl-NL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nl-NL" sz="2000" dirty="0"/>
          </a:p>
          <a:p>
            <a:endParaRPr lang="nl-NL" sz="2000" dirty="0" smtClean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936" y="1296631"/>
            <a:ext cx="651776" cy="651776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296" y="1539879"/>
            <a:ext cx="166685" cy="166685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68" y="1165317"/>
            <a:ext cx="905294" cy="905294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15" y="2492896"/>
            <a:ext cx="1213754" cy="1213754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87" y="4534360"/>
            <a:ext cx="838856" cy="838856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530" y="4721440"/>
            <a:ext cx="651776" cy="651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82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Inzichten van de Provincie NH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>
          <a:xfrm>
            <a:off x="1907704" y="1412776"/>
            <a:ext cx="6696744" cy="4512501"/>
          </a:xfrm>
        </p:spPr>
        <p:txBody>
          <a:bodyPr/>
          <a:lstStyle/>
          <a:p>
            <a:pPr lvl="0">
              <a:spcAft>
                <a:spcPts val="0"/>
              </a:spcAft>
              <a:buFont typeface="+mj-lt"/>
              <a:buAutoNum type="arabicPeriod" startAt="4"/>
              <a:tabLst>
                <a:tab pos="215900" algn="l"/>
                <a:tab pos="431800" algn="l"/>
                <a:tab pos="648335" algn="l"/>
                <a:tab pos="864235" algn="l"/>
                <a:tab pos="1296035" algn="l"/>
                <a:tab pos="1511935" algn="l"/>
                <a:tab pos="1728470" algn="l"/>
                <a:tab pos="1944370" algn="l"/>
                <a:tab pos="2376170" algn="l"/>
                <a:tab pos="2592070" algn="l"/>
                <a:tab pos="2808605" algn="l"/>
                <a:tab pos="3024505" algn="l"/>
                <a:tab pos="3456305" algn="l"/>
                <a:tab pos="3672205" algn="l"/>
                <a:tab pos="3888740" algn="l"/>
                <a:tab pos="4104640" algn="l"/>
                <a:tab pos="4536440" algn="l"/>
                <a:tab pos="4752340" algn="l"/>
                <a:tab pos="4968875" algn="l"/>
                <a:tab pos="5184775" algn="l"/>
                <a:tab pos="449580" algn="l"/>
              </a:tabLst>
            </a:pPr>
            <a:r>
              <a:rPr lang="nl-NL" dirty="0">
                <a:ea typeface="Times New Roman" panose="02020603050405020304" pitchFamily="18" charset="0"/>
                <a:cs typeface="Times New Roman" panose="02020603050405020304" pitchFamily="18" charset="0"/>
              </a:rPr>
              <a:t>In gebieden die op grotere fietsafstand van </a:t>
            </a:r>
            <a:r>
              <a:rPr lang="nl-NL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knooppunten </a:t>
            </a:r>
            <a:r>
              <a:rPr lang="nl-NL" dirty="0">
                <a:ea typeface="Times New Roman" panose="02020603050405020304" pitchFamily="18" charset="0"/>
                <a:cs typeface="Times New Roman" panose="02020603050405020304" pitchFamily="18" charset="0"/>
              </a:rPr>
              <a:t>liggen, behouden </a:t>
            </a:r>
            <a:r>
              <a:rPr lang="nl-NL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we het </a:t>
            </a:r>
            <a:r>
              <a:rPr lang="nl-NL" dirty="0">
                <a:ea typeface="Times New Roman" panose="02020603050405020304" pitchFamily="18" charset="0"/>
                <a:cs typeface="Times New Roman" panose="02020603050405020304" pitchFamily="18" charset="0"/>
              </a:rPr>
              <a:t>OV zoveel mogelijk zoals het nu is, behalve als de vraag op tijdstippen </a:t>
            </a:r>
            <a:r>
              <a:rPr lang="nl-NL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echt te </a:t>
            </a:r>
            <a:r>
              <a:rPr lang="nl-NL" dirty="0">
                <a:ea typeface="Times New Roman" panose="02020603050405020304" pitchFamily="18" charset="0"/>
                <a:cs typeface="Times New Roman" panose="02020603050405020304" pitchFamily="18" charset="0"/>
              </a:rPr>
              <a:t>laag is. Ook in deze gebieden streven we naar (regionale) knooppunten </a:t>
            </a:r>
            <a:r>
              <a:rPr lang="nl-NL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waar bijvoorbeeld </a:t>
            </a:r>
            <a:r>
              <a:rPr lang="nl-NL" dirty="0">
                <a:ea typeface="Times New Roman" panose="02020603050405020304" pitchFamily="18" charset="0"/>
                <a:cs typeface="Times New Roman" panose="02020603050405020304" pitchFamily="18" charset="0"/>
              </a:rPr>
              <a:t>de (deel)fiets voor een groter bereik kan </a:t>
            </a:r>
            <a:r>
              <a:rPr lang="nl-NL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zorgen</a:t>
            </a:r>
            <a:r>
              <a:rPr lang="nl-NL" dirty="0"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nl-NL" dirty="0" smtClean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  <a:buFont typeface="+mj-lt"/>
              <a:buAutoNum type="arabicPeriod" startAt="4"/>
              <a:tabLst>
                <a:tab pos="215900" algn="l"/>
                <a:tab pos="431800" algn="l"/>
                <a:tab pos="648335" algn="l"/>
                <a:tab pos="864235" algn="l"/>
                <a:tab pos="1296035" algn="l"/>
                <a:tab pos="1511935" algn="l"/>
                <a:tab pos="1728470" algn="l"/>
                <a:tab pos="1944370" algn="l"/>
                <a:tab pos="2376170" algn="l"/>
                <a:tab pos="2592070" algn="l"/>
                <a:tab pos="2808605" algn="l"/>
                <a:tab pos="3024505" algn="l"/>
                <a:tab pos="3456305" algn="l"/>
                <a:tab pos="3672205" algn="l"/>
                <a:tab pos="3888740" algn="l"/>
                <a:tab pos="4104640" algn="l"/>
                <a:tab pos="4536440" algn="l"/>
                <a:tab pos="4752340" algn="l"/>
                <a:tab pos="4968875" algn="l"/>
                <a:tab pos="5184775" algn="l"/>
                <a:tab pos="449580" algn="l"/>
              </a:tabLst>
            </a:pPr>
            <a:endParaRPr lang="nl-NL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  <a:buAutoNum type="arabicPeriod" startAt="4"/>
              <a:tabLst>
                <a:tab pos="215900" algn="l"/>
                <a:tab pos="431800" algn="l"/>
                <a:tab pos="648335" algn="l"/>
                <a:tab pos="864235" algn="l"/>
                <a:tab pos="1296035" algn="l"/>
                <a:tab pos="1511935" algn="l"/>
                <a:tab pos="1728470" algn="l"/>
                <a:tab pos="1944370" algn="l"/>
                <a:tab pos="2376170" algn="l"/>
                <a:tab pos="2592070" algn="l"/>
                <a:tab pos="2808605" algn="l"/>
                <a:tab pos="3024505" algn="l"/>
                <a:tab pos="3456305" algn="l"/>
                <a:tab pos="3672205" algn="l"/>
                <a:tab pos="3888740" algn="l"/>
                <a:tab pos="4104640" algn="l"/>
                <a:tab pos="4536440" algn="l"/>
                <a:tab pos="4752340" algn="l"/>
                <a:tab pos="4968875" algn="l"/>
                <a:tab pos="5184775" algn="l"/>
                <a:tab pos="449580" algn="l"/>
              </a:tabLst>
            </a:pPr>
            <a:r>
              <a:rPr lang="nl-NL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Voor </a:t>
            </a:r>
            <a:r>
              <a:rPr lang="nl-NL" dirty="0">
                <a:ea typeface="Times New Roman" panose="02020603050405020304" pitchFamily="18" charset="0"/>
                <a:cs typeface="Times New Roman" panose="02020603050405020304" pitchFamily="18" charset="0"/>
              </a:rPr>
              <a:t>wie niet kan fietsen zoeken we samen met de gemeenten naar </a:t>
            </a:r>
            <a:r>
              <a:rPr lang="nl-NL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win-win situaties </a:t>
            </a:r>
            <a:r>
              <a:rPr lang="nl-NL" dirty="0">
                <a:ea typeface="Times New Roman" panose="02020603050405020304" pitchFamily="18" charset="0"/>
                <a:cs typeface="Times New Roman" panose="02020603050405020304" pitchFamily="18" charset="0"/>
              </a:rPr>
              <a:t>door het combineren van WMO of ander doelgroepenvervoer voor </a:t>
            </a:r>
            <a:r>
              <a:rPr lang="nl-NL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de first en last </a:t>
            </a:r>
            <a:r>
              <a:rPr lang="nl-NL" b="1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mile</a:t>
            </a:r>
            <a:r>
              <a:rPr lang="nl-NL" dirty="0">
                <a:ea typeface="Times New Roman" panose="02020603050405020304" pitchFamily="18" charset="0"/>
                <a:cs typeface="Times New Roman" panose="02020603050405020304" pitchFamily="18" charset="0"/>
              </a:rPr>
              <a:t>. De kansen hiervoor zijn in het stedelijk gebied groter dan in het landelijk gebied</a:t>
            </a:r>
            <a:r>
              <a:rPr lang="nl-NL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>
              <a:spcAft>
                <a:spcPts val="0"/>
              </a:spcAft>
              <a:buAutoNum type="arabicPeriod" startAt="4"/>
              <a:tabLst>
                <a:tab pos="215900" algn="l"/>
                <a:tab pos="431800" algn="l"/>
                <a:tab pos="648335" algn="l"/>
                <a:tab pos="864235" algn="l"/>
                <a:tab pos="1296035" algn="l"/>
                <a:tab pos="1511935" algn="l"/>
                <a:tab pos="1728470" algn="l"/>
                <a:tab pos="1944370" algn="l"/>
                <a:tab pos="2376170" algn="l"/>
                <a:tab pos="2592070" algn="l"/>
                <a:tab pos="2808605" algn="l"/>
                <a:tab pos="3024505" algn="l"/>
                <a:tab pos="3456305" algn="l"/>
                <a:tab pos="3672205" algn="l"/>
                <a:tab pos="3888740" algn="l"/>
                <a:tab pos="4104640" algn="l"/>
                <a:tab pos="4536440" algn="l"/>
                <a:tab pos="4752340" algn="l"/>
                <a:tab pos="4968875" algn="l"/>
                <a:tab pos="5184775" algn="l"/>
                <a:tab pos="449580" algn="l"/>
              </a:tabLst>
            </a:pPr>
            <a:endParaRPr lang="nl-NL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  <a:buAutoNum type="arabicPeriod" startAt="4"/>
              <a:tabLst>
                <a:tab pos="215900" algn="l"/>
                <a:tab pos="431800" algn="l"/>
                <a:tab pos="648335" algn="l"/>
                <a:tab pos="864235" algn="l"/>
                <a:tab pos="1296035" algn="l"/>
                <a:tab pos="1511935" algn="l"/>
                <a:tab pos="1728470" algn="l"/>
                <a:tab pos="1944370" algn="l"/>
                <a:tab pos="2376170" algn="l"/>
                <a:tab pos="2592070" algn="l"/>
                <a:tab pos="2808605" algn="l"/>
                <a:tab pos="3024505" algn="l"/>
                <a:tab pos="3456305" algn="l"/>
                <a:tab pos="3672205" algn="l"/>
                <a:tab pos="3888740" algn="l"/>
                <a:tab pos="4104640" algn="l"/>
                <a:tab pos="4536440" algn="l"/>
                <a:tab pos="4752340" algn="l"/>
                <a:tab pos="4968875" algn="l"/>
                <a:tab pos="5184775" algn="l"/>
                <a:tab pos="449580" algn="l"/>
              </a:tabLst>
            </a:pPr>
            <a:r>
              <a:rPr lang="nl-NL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We </a:t>
            </a:r>
            <a:r>
              <a:rPr lang="nl-NL" dirty="0">
                <a:ea typeface="Times New Roman" panose="02020603050405020304" pitchFamily="18" charset="0"/>
                <a:cs typeface="Times New Roman" panose="02020603050405020304" pitchFamily="18" charset="0"/>
              </a:rPr>
              <a:t>geven </a:t>
            </a:r>
            <a:r>
              <a:rPr lang="nl-NL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ruimte aan (vervoers-) initiatieven uit de samenleving</a:t>
            </a:r>
            <a:r>
              <a:rPr lang="nl-NL" dirty="0">
                <a:ea typeface="Times New Roman" panose="02020603050405020304" pitchFamily="18" charset="0"/>
                <a:cs typeface="Times New Roman" panose="02020603050405020304" pitchFamily="18" charset="0"/>
              </a:rPr>
              <a:t>. Bijvoorbeeld voor realisatie van Buurtbussen</a:t>
            </a:r>
            <a:r>
              <a:rPr lang="nl-NL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nl-NL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AutoNum type="arabicPeriod" startAt="4"/>
            </a:pPr>
            <a:endParaRPr lang="nl-NL" sz="2000" dirty="0"/>
          </a:p>
          <a:p>
            <a:pPr>
              <a:buAutoNum type="arabicPeriod" startAt="4"/>
            </a:pPr>
            <a:endParaRPr lang="nl-NL" sz="2000" dirty="0" smtClean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5" t="-932" r="555" b="23095"/>
          <a:stretch/>
        </p:blipFill>
        <p:spPr>
          <a:xfrm>
            <a:off x="1389383" y="1530975"/>
            <a:ext cx="621406" cy="483683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622" y="1570219"/>
            <a:ext cx="414628" cy="414628"/>
          </a:xfrm>
          <a:prstGeom prst="rect">
            <a:avLst/>
          </a:prstGeom>
        </p:spPr>
      </p:pic>
      <p:cxnSp>
        <p:nvCxnSpPr>
          <p:cNvPr id="6" name="Rechte verbindingslijn 5"/>
          <p:cNvCxnSpPr>
            <a:stCxn id="5" idx="3"/>
          </p:cNvCxnSpPr>
          <p:nvPr/>
        </p:nvCxnSpPr>
        <p:spPr>
          <a:xfrm flipV="1">
            <a:off x="752250" y="1772816"/>
            <a:ext cx="720079" cy="4717"/>
          </a:xfrm>
          <a:prstGeom prst="line">
            <a:avLst/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9" name="Afbeelding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277" y="3452025"/>
            <a:ext cx="434556" cy="434556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11" y="4941168"/>
            <a:ext cx="1164675" cy="1164675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9" y="3320783"/>
            <a:ext cx="596815" cy="579471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832" y="3316935"/>
            <a:ext cx="611863" cy="61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71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Knooppunt ontwikkeling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1026" name="Picture 2" descr="H:\Programmasturing FD\Uitvoeringsprogramma Fysiek Domein\Programma 3 Ruimte &amp; Mobiliteit\Dynamisch mobiliteitsnetwerk\Presentaties\kaarten dashboard\00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6" t="13955" r="29135" b="3367"/>
          <a:stretch/>
        </p:blipFill>
        <p:spPr bwMode="auto">
          <a:xfrm>
            <a:off x="-14166" y="1"/>
            <a:ext cx="9158166" cy="6850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vak 4"/>
          <p:cNvSpPr txBox="1"/>
          <p:nvPr/>
        </p:nvSpPr>
        <p:spPr>
          <a:xfrm>
            <a:off x="6240378" y="43577"/>
            <a:ext cx="2898550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nl-NL" sz="1800" b="1" dirty="0" smtClean="0">
                <a:solidFill>
                  <a:srgbClr val="052F42"/>
                </a:solidFill>
                <a:latin typeface="Roboto" panose="02000000000000000000" pitchFamily="2" charset="0"/>
              </a:rPr>
              <a:t>Knooppunten: NS stations</a:t>
            </a:r>
          </a:p>
        </p:txBody>
      </p:sp>
    </p:spTree>
    <p:extLst>
      <p:ext uri="{BB962C8B-B14F-4D97-AF65-F5344CB8AC3E}">
        <p14:creationId xmlns:p14="http://schemas.microsoft.com/office/powerpoint/2010/main" val="8256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Knooppunt ontwikkeling</a:t>
            </a:r>
            <a:endParaRPr lang="nl-NL" dirty="0"/>
          </a:p>
        </p:txBody>
      </p:sp>
      <p:sp>
        <p:nvSpPr>
          <p:cNvPr id="4" name="Tekstvak 3"/>
          <p:cNvSpPr txBox="1"/>
          <p:nvPr/>
        </p:nvSpPr>
        <p:spPr>
          <a:xfrm>
            <a:off x="899592" y="1572834"/>
            <a:ext cx="6022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800" dirty="0" smtClean="0">
                <a:solidFill>
                  <a:srgbClr val="052F42"/>
                </a:solidFill>
                <a:latin typeface="Roboto" panose="02000000000000000000" pitchFamily="2" charset="0"/>
              </a:rPr>
              <a:t>Aantal inwoners buiten 2,5 km afstand van een NS station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980728"/>
            <a:ext cx="8205829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925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Knooppunt ontwikkeling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ekstvak 3"/>
          <p:cNvSpPr txBox="1"/>
          <p:nvPr/>
        </p:nvSpPr>
        <p:spPr>
          <a:xfrm>
            <a:off x="899592" y="1572834"/>
            <a:ext cx="74783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800" dirty="0" smtClean="0">
                <a:solidFill>
                  <a:srgbClr val="052F42"/>
                </a:solidFill>
                <a:latin typeface="Roboto" panose="02000000000000000000" pitchFamily="2" charset="0"/>
              </a:rPr>
              <a:t>Aantal inwoners buiten 2,5 km afstand van een NS station en HOV halte</a:t>
            </a:r>
          </a:p>
        </p:txBody>
      </p:sp>
      <p:pic>
        <p:nvPicPr>
          <p:cNvPr id="2051" name="Picture 3" descr="H:\Programmasturing FD\Uitvoeringsprogramma Fysiek Domein\Programma 3 Ruimte &amp; Mobiliteit\Dynamisch mobiliteitsnetwerk\Presentaties\kaarten dashboard\00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2" t="14497" r="30365" b="1416"/>
          <a:stretch/>
        </p:blipFill>
        <p:spPr bwMode="auto">
          <a:xfrm>
            <a:off x="-6277" y="-4848"/>
            <a:ext cx="9150277" cy="6890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kstvak 5"/>
          <p:cNvSpPr txBox="1"/>
          <p:nvPr/>
        </p:nvSpPr>
        <p:spPr>
          <a:xfrm>
            <a:off x="6084168" y="19723"/>
            <a:ext cx="3059832" cy="64633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nl-NL" sz="1800" b="1" dirty="0" smtClean="0">
                <a:solidFill>
                  <a:srgbClr val="052F42"/>
                </a:solidFill>
                <a:latin typeface="Roboto" panose="02000000000000000000" pitchFamily="2" charset="0"/>
              </a:rPr>
              <a:t>Knooppunten: NS stations &amp; HOV haltes</a:t>
            </a:r>
          </a:p>
        </p:txBody>
      </p:sp>
    </p:spTree>
    <p:extLst>
      <p:ext uri="{BB962C8B-B14F-4D97-AF65-F5344CB8AC3E}">
        <p14:creationId xmlns:p14="http://schemas.microsoft.com/office/powerpoint/2010/main" val="281073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Knooppunt ontwikkeling</a:t>
            </a:r>
            <a:endParaRPr lang="nl-NL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85739"/>
            <a:ext cx="8280920" cy="530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855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098" name="Picture 2" descr="H:\Programmasturing FD\Uitvoeringsprogramma Fysiek Domein\Programma 3 Ruimte &amp; Mobiliteit\Dynamisch mobiliteitsnetwerk\Presentaties\kaarten dashboard\01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4" r="10726"/>
          <a:stretch/>
        </p:blipFill>
        <p:spPr bwMode="auto">
          <a:xfrm>
            <a:off x="0" y="3962"/>
            <a:ext cx="9144000" cy="6881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1050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Knooppunt ontwikkeling</a:t>
            </a:r>
          </a:p>
        </p:txBody>
      </p:sp>
      <p:graphicFrame>
        <p:nvGraphicFramePr>
          <p:cNvPr id="4" name="Grafiek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1127164"/>
              </p:ext>
            </p:extLst>
          </p:nvPr>
        </p:nvGraphicFramePr>
        <p:xfrm>
          <a:off x="611560" y="980728"/>
          <a:ext cx="8064896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6460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en file ter illustratie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18"/>
          <a:stretch/>
        </p:blipFill>
        <p:spPr bwMode="auto">
          <a:xfrm>
            <a:off x="-1" y="2282"/>
            <a:ext cx="9144001" cy="6855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010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Stapsgewijze wijziging OV-netwerk en</a:t>
            </a:r>
            <a:br>
              <a:rPr lang="nl-NL" dirty="0"/>
            </a:br>
            <a:r>
              <a:rPr lang="nl-NL" dirty="0"/>
              <a:t>dienstregeling</a:t>
            </a:r>
          </a:p>
        </p:txBody>
      </p:sp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3807214"/>
              </p:ext>
            </p:extLst>
          </p:nvPr>
        </p:nvGraphicFramePr>
        <p:xfrm>
          <a:off x="611560" y="2852936"/>
          <a:ext cx="7848872" cy="3291840"/>
        </p:xfrm>
        <a:graphic>
          <a:graphicData uri="http://schemas.openxmlformats.org/drawingml/2006/table">
            <a:tbl>
              <a:tblPr firstRow="1" bandRow="1"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  <a:tableStyleId>{69C7853C-536D-4A76-A0AE-DD22124D55A5}</a:tableStyleId>
              </a:tblPr>
              <a:tblGrid>
                <a:gridCol w="1656184"/>
                <a:gridCol w="6192688"/>
              </a:tblGrid>
              <a:tr h="370840">
                <a:tc>
                  <a:txBody>
                    <a:bodyPr/>
                    <a:lstStyle/>
                    <a:p>
                      <a:r>
                        <a:rPr lang="nl-NL" b="0" dirty="0" smtClean="0">
                          <a:solidFill>
                            <a:schemeClr val="tx1"/>
                          </a:solidFill>
                        </a:rPr>
                        <a:t>2021 – 2022</a:t>
                      </a:r>
                      <a:endParaRPr lang="nl-NL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nl-NL" b="1" u="none" dirty="0" smtClean="0">
                          <a:solidFill>
                            <a:schemeClr val="tx1"/>
                          </a:solidFill>
                        </a:rPr>
                        <a:t>Periode</a:t>
                      </a:r>
                      <a:r>
                        <a:rPr lang="nl-NL" b="1" u="none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nl-NL" b="1" u="none" dirty="0" smtClean="0">
                          <a:solidFill>
                            <a:schemeClr val="tx1"/>
                          </a:solidFill>
                        </a:rPr>
                        <a:t>1. Consolidatie</a:t>
                      </a:r>
                      <a:endParaRPr lang="nl-NL" b="1" u="none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nl-NL" b="0" u="none" dirty="0" smtClean="0">
                          <a:solidFill>
                            <a:sysClr val="windowText" lastClr="000000"/>
                          </a:solidFill>
                        </a:rPr>
                        <a:t>Kleine</a:t>
                      </a:r>
                      <a:r>
                        <a:rPr lang="nl-NL" b="0" u="none" baseline="0" dirty="0" smtClean="0">
                          <a:solidFill>
                            <a:sysClr val="windowText" lastClr="000000"/>
                          </a:solidFill>
                        </a:rPr>
                        <a:t> aanpassingen netwerk</a:t>
                      </a:r>
                    </a:p>
                    <a:p>
                      <a:r>
                        <a:rPr lang="nl-NL" b="0" u="none" baseline="0" dirty="0" smtClean="0">
                          <a:solidFill>
                            <a:sysClr val="windowText" lastClr="000000"/>
                          </a:solidFill>
                        </a:rPr>
                        <a:t>Bouw HOV Huizen – Hilversum</a:t>
                      </a:r>
                    </a:p>
                    <a:p>
                      <a:endParaRPr lang="nl-NL" b="0" u="none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b="0" dirty="0" smtClean="0">
                          <a:solidFill>
                            <a:schemeClr val="tx1"/>
                          </a:solidFill>
                        </a:rPr>
                        <a:t>2022</a:t>
                      </a:r>
                      <a:r>
                        <a:rPr lang="nl-NL" b="0" baseline="0" dirty="0" smtClean="0">
                          <a:solidFill>
                            <a:schemeClr val="tx1"/>
                          </a:solidFill>
                        </a:rPr>
                        <a:t> – 2026 </a:t>
                      </a:r>
                      <a:endParaRPr lang="nl-NL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nl-NL" b="1" dirty="0" smtClean="0">
                          <a:solidFill>
                            <a:sysClr val="windowText" lastClr="000000"/>
                          </a:solidFill>
                        </a:rPr>
                        <a:t>Periode </a:t>
                      </a:r>
                      <a:r>
                        <a:rPr lang="nl-NL" b="1" u="none" dirty="0" smtClean="0">
                          <a:solidFill>
                            <a:sysClr val="windowText" lastClr="000000"/>
                          </a:solidFill>
                        </a:rPr>
                        <a:t>2. Nieuw netwerk</a:t>
                      </a:r>
                    </a:p>
                    <a:p>
                      <a:r>
                        <a:rPr lang="nl-NL" b="0" dirty="0" smtClean="0">
                          <a:solidFill>
                            <a:sysClr val="windowText" lastClr="000000"/>
                          </a:solidFill>
                        </a:rPr>
                        <a:t>Start HOV Huizen - Hilversum</a:t>
                      </a:r>
                    </a:p>
                    <a:p>
                      <a:r>
                        <a:rPr lang="nl-NL" b="0" dirty="0" smtClean="0">
                          <a:solidFill>
                            <a:sysClr val="windowText" lastClr="000000"/>
                          </a:solidFill>
                        </a:rPr>
                        <a:t>Samen</a:t>
                      </a:r>
                      <a:r>
                        <a:rPr lang="nl-NL" b="0" baseline="0" dirty="0" smtClean="0">
                          <a:solidFill>
                            <a:sysClr val="windowText" lastClr="000000"/>
                          </a:solidFill>
                        </a:rPr>
                        <a:t> ontwikkelen</a:t>
                      </a:r>
                    </a:p>
                    <a:p>
                      <a:endParaRPr lang="nl-NL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b="0" dirty="0" smtClean="0">
                          <a:solidFill>
                            <a:schemeClr val="tx1"/>
                          </a:solidFill>
                        </a:rPr>
                        <a:t>2026 – 2029 </a:t>
                      </a:r>
                      <a:endParaRPr lang="nl-NL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nl-NL" b="1" u="none" dirty="0" smtClean="0">
                          <a:solidFill>
                            <a:sysClr val="windowText" lastClr="000000"/>
                          </a:solidFill>
                        </a:rPr>
                        <a:t>Periode 3.</a:t>
                      </a:r>
                      <a:r>
                        <a:rPr lang="nl-NL" b="1" u="none" baseline="0" dirty="0" smtClean="0">
                          <a:solidFill>
                            <a:sysClr val="windowText" lastClr="000000"/>
                          </a:solidFill>
                        </a:rPr>
                        <a:t> Herijking</a:t>
                      </a:r>
                    </a:p>
                    <a:p>
                      <a:r>
                        <a:rPr lang="nl-NL" b="0" baseline="0" dirty="0" smtClean="0">
                          <a:solidFill>
                            <a:sysClr val="windowText" lastClr="000000"/>
                          </a:solidFill>
                        </a:rPr>
                        <a:t>Optimalisatie en doorontwikkeling</a:t>
                      </a:r>
                    </a:p>
                    <a:p>
                      <a:endParaRPr lang="nl-NL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Tijdelijke aanduiding voor inhoud 2"/>
          <p:cNvSpPr>
            <a:spLocks noGrp="1"/>
          </p:cNvSpPr>
          <p:nvPr>
            <p:ph idx="10"/>
          </p:nvPr>
        </p:nvSpPr>
        <p:spPr>
          <a:xfrm>
            <a:off x="539552" y="1584000"/>
            <a:ext cx="8064896" cy="4512501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Het buslijnennet </a:t>
            </a:r>
            <a:r>
              <a:rPr lang="nl-NL" dirty="0" smtClean="0"/>
              <a:t>ontwikkeld voortdurend. </a:t>
            </a:r>
            <a:endParaRPr lang="nl-NL" dirty="0"/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r>
              <a:rPr lang="nl-NL" dirty="0" smtClean="0"/>
              <a:t>Er komen 3 periodes waarin het </a:t>
            </a:r>
            <a:r>
              <a:rPr lang="nl-NL" dirty="0"/>
              <a:t>buslijnennet </a:t>
            </a:r>
            <a:r>
              <a:rPr lang="nl-NL" dirty="0" smtClean="0"/>
              <a:t>en dienstregeling veranderen.</a:t>
            </a:r>
          </a:p>
        </p:txBody>
      </p:sp>
    </p:spTree>
    <p:extLst>
      <p:ext uri="{BB962C8B-B14F-4D97-AF65-F5344CB8AC3E}">
        <p14:creationId xmlns:p14="http://schemas.microsoft.com/office/powerpoint/2010/main" val="351747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Periode 2. Nieuw </a:t>
            </a:r>
            <a:r>
              <a:rPr lang="nl-NL" dirty="0" smtClean="0"/>
              <a:t>netwerk 2022-2026 :</a:t>
            </a:r>
            <a:br>
              <a:rPr lang="nl-NL" dirty="0" smtClean="0"/>
            </a:br>
            <a:r>
              <a:rPr lang="nl-NL" dirty="0" smtClean="0"/>
              <a:t>Samen ontwikkelen!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Vervoerder doet voorstel nieuw netwerk: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Als middelen overblijven investeren </a:t>
            </a:r>
            <a:r>
              <a:rPr lang="nl-NL" dirty="0"/>
              <a:t>in:</a:t>
            </a:r>
          </a:p>
          <a:p>
            <a:pPr lvl="1">
              <a:buFont typeface="+mj-lt"/>
              <a:buAutoNum type="arabicPeriod"/>
            </a:pPr>
            <a:r>
              <a:rPr lang="nl-NL" dirty="0"/>
              <a:t>Versterken OV netwerk</a:t>
            </a:r>
          </a:p>
          <a:p>
            <a:pPr lvl="1">
              <a:buFont typeface="+mj-lt"/>
              <a:buAutoNum type="arabicPeriod"/>
            </a:pPr>
            <a:r>
              <a:rPr lang="nl-NL" dirty="0" smtClean="0"/>
              <a:t>Knooppunt ontwikkeling en nieuwe concepten</a:t>
            </a:r>
            <a:endParaRPr lang="nl-NL" dirty="0"/>
          </a:p>
          <a:p>
            <a:pPr lvl="1">
              <a:buFont typeface="+mj-lt"/>
              <a:buAutoNum type="arabicPeriod"/>
            </a:pPr>
            <a:r>
              <a:rPr lang="nl-NL" dirty="0"/>
              <a:t>Combinatie </a:t>
            </a:r>
            <a:r>
              <a:rPr lang="nl-NL" dirty="0" smtClean="0"/>
              <a:t>doelgroepenvervoer - OV</a:t>
            </a:r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endParaRPr lang="nl-NL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 smtClean="0"/>
              <a:t>Aanvulling </a:t>
            </a:r>
            <a:r>
              <a:rPr lang="nl-NL" dirty="0"/>
              <a:t>middelen vanuit </a:t>
            </a:r>
            <a:r>
              <a:rPr lang="nl-NL" dirty="0" smtClean="0"/>
              <a:t>gemeenten voor knooppunten en doelgroepenvervoer</a:t>
            </a:r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 smtClean="0"/>
              <a:t>1</a:t>
            </a:r>
            <a:r>
              <a:rPr lang="nl-NL" baseline="30000" dirty="0" smtClean="0"/>
              <a:t>e</a:t>
            </a:r>
            <a:r>
              <a:rPr lang="nl-NL" dirty="0" smtClean="0"/>
              <a:t> periode </a:t>
            </a:r>
            <a:r>
              <a:rPr lang="nl-NL" dirty="0"/>
              <a:t>input vanuit gemeenten voor 2 en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7564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Concept inbreng OV concessie, gemeenten G&amp;V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nl-NL" dirty="0" smtClean="0"/>
              <a:t>Een </a:t>
            </a:r>
            <a:r>
              <a:rPr lang="nl-NL" dirty="0"/>
              <a:t>mobiliteitsperspectief voor iedere inwoner </a:t>
            </a:r>
            <a:endParaRPr lang="nl-NL" dirty="0" smtClean="0"/>
          </a:p>
          <a:p>
            <a:endParaRPr lang="nl-NL" dirty="0"/>
          </a:p>
          <a:p>
            <a:r>
              <a:rPr lang="nl-NL" dirty="0" smtClean="0"/>
              <a:t>Verbinden </a:t>
            </a:r>
            <a:r>
              <a:rPr lang="nl-NL" dirty="0"/>
              <a:t>en verbeteren OV en doelgroepenvervoer: 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een </a:t>
            </a:r>
            <a:r>
              <a:rPr lang="nl-NL" dirty="0"/>
              <a:t>vangnet en oplossing bij het voor- en natransport </a:t>
            </a:r>
            <a:endParaRPr lang="nl-NL" dirty="0" smtClean="0"/>
          </a:p>
          <a:p>
            <a:endParaRPr lang="nl-NL" dirty="0"/>
          </a:p>
          <a:p>
            <a:r>
              <a:rPr lang="nl-NL" dirty="0" smtClean="0"/>
              <a:t>10% meer </a:t>
            </a:r>
            <a:r>
              <a:rPr lang="nl-NL" dirty="0"/>
              <a:t>budget naar concessie Gooi en Vechtstreek </a:t>
            </a:r>
            <a:endParaRPr lang="nl-NL" dirty="0" smtClean="0"/>
          </a:p>
          <a:p>
            <a:endParaRPr lang="nl-NL" dirty="0"/>
          </a:p>
          <a:p>
            <a:r>
              <a:rPr lang="nl-NL" dirty="0" smtClean="0"/>
              <a:t>Gezamenlijk </a:t>
            </a:r>
            <a:r>
              <a:rPr lang="nl-NL" dirty="0"/>
              <a:t>investeren in OV-knooppunten en fiets </a:t>
            </a:r>
            <a:r>
              <a:rPr lang="nl-NL" dirty="0" smtClean="0"/>
              <a:t>en </a:t>
            </a:r>
            <a:r>
              <a:rPr lang="nl-NL" dirty="0"/>
              <a:t>een optimale aansluiting tussen streekvervoer (bus) en </a:t>
            </a:r>
            <a:r>
              <a:rPr lang="nl-NL" dirty="0" smtClean="0"/>
              <a:t>trein.</a:t>
            </a:r>
            <a:r>
              <a:rPr lang="nl-NL" dirty="0"/>
              <a:t>	</a:t>
            </a:r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/>
          </a:p>
          <a:p>
            <a:endParaRPr lang="nl-NL" u="sng" dirty="0"/>
          </a:p>
        </p:txBody>
      </p:sp>
    </p:spTree>
    <p:extLst>
      <p:ext uri="{BB962C8B-B14F-4D97-AF65-F5344CB8AC3E}">
        <p14:creationId xmlns:p14="http://schemas.microsoft.com/office/powerpoint/2010/main" val="294774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1. Een </a:t>
            </a:r>
            <a:r>
              <a:rPr lang="nl-NL" dirty="0"/>
              <a:t>mobiliteitsperspectief voor iedere inwoner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nl-NL" dirty="0" smtClean="0"/>
              <a:t>Hoge </a:t>
            </a:r>
            <a:r>
              <a:rPr lang="nl-NL" dirty="0"/>
              <a:t>ov-frequenties geven de reiziger meer zekerheid en gebruiksgemak.</a:t>
            </a:r>
          </a:p>
          <a:p>
            <a:pPr>
              <a:buFont typeface="Arial" panose="020B0604020202020204" pitchFamily="34" charset="0"/>
              <a:buChar char="•"/>
            </a:pPr>
            <a:endParaRPr lang="nl-NL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 smtClean="0"/>
              <a:t>Veel inwoners wonen op fietsafstand van trein of HOV bus.</a:t>
            </a:r>
          </a:p>
          <a:p>
            <a:pPr>
              <a:buFont typeface="Arial" panose="020B0604020202020204" pitchFamily="34" charset="0"/>
              <a:buChar char="•"/>
            </a:pPr>
            <a:endParaRPr lang="nl-NL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 smtClean="0"/>
              <a:t>Samen met provincie voor </a:t>
            </a:r>
            <a:r>
              <a:rPr lang="nl-NL" dirty="0"/>
              <a:t>iedere inwoner een </a:t>
            </a:r>
            <a:r>
              <a:rPr lang="nl-NL" dirty="0" smtClean="0"/>
              <a:t>mobiliteitsperspectief.</a:t>
            </a:r>
          </a:p>
          <a:p>
            <a:pPr>
              <a:buFont typeface="Arial" panose="020B0604020202020204" pitchFamily="34" charset="0"/>
              <a:buChar char="•"/>
            </a:pPr>
            <a:endParaRPr lang="nl-NL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 smtClean="0"/>
              <a:t>Schrappen </a:t>
            </a:r>
            <a:r>
              <a:rPr lang="nl-NL" dirty="0"/>
              <a:t>van buslijnen is ontoelaatbaar </a:t>
            </a:r>
            <a:r>
              <a:rPr lang="nl-NL" dirty="0" smtClean="0"/>
              <a:t>zonder redelijk alternatief.</a:t>
            </a:r>
          </a:p>
          <a:p>
            <a:pPr>
              <a:buFont typeface="Arial" panose="020B0604020202020204" pitchFamily="34" charset="0"/>
              <a:buChar char="•"/>
            </a:pPr>
            <a:endParaRPr lang="nl-NL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 smtClean="0"/>
              <a:t>De </a:t>
            </a:r>
            <a:r>
              <a:rPr lang="nl-NL" dirty="0"/>
              <a:t>fiets is niet </a:t>
            </a:r>
            <a:r>
              <a:rPr lang="nl-NL" dirty="0" smtClean="0"/>
              <a:t>altijd een </a:t>
            </a:r>
            <a:r>
              <a:rPr lang="nl-NL" dirty="0"/>
              <a:t>redelijk </a:t>
            </a:r>
            <a:r>
              <a:rPr lang="nl-NL" dirty="0" smtClean="0"/>
              <a:t>alternatief.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2216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2. Verbinden </a:t>
            </a:r>
            <a:r>
              <a:rPr lang="nl-NL" dirty="0"/>
              <a:t>en verbeteren OV en doelgroepenvervoer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>
          <a:xfrm>
            <a:off x="539552" y="1268760"/>
            <a:ext cx="8064896" cy="4512501"/>
          </a:xfrm>
        </p:spPr>
        <p:txBody>
          <a:bodyPr/>
          <a:lstStyle/>
          <a:p>
            <a:pPr marL="0" lvl="0" indent="0">
              <a:buNone/>
            </a:pPr>
            <a:r>
              <a:rPr lang="nl-NL" sz="2000" b="1" dirty="0" smtClean="0"/>
              <a:t>Opgaven</a:t>
            </a:r>
          </a:p>
          <a:p>
            <a:pPr lvl="0"/>
            <a:r>
              <a:rPr lang="nl-NL" dirty="0"/>
              <a:t>I</a:t>
            </a:r>
            <a:r>
              <a:rPr lang="nl-NL" dirty="0" smtClean="0"/>
              <a:t>nrichting </a:t>
            </a:r>
            <a:r>
              <a:rPr lang="nl-NL" dirty="0"/>
              <a:t>van het </a:t>
            </a:r>
            <a:r>
              <a:rPr lang="nl-NL" dirty="0" smtClean="0"/>
              <a:t>doelgroepenvervoer</a:t>
            </a:r>
          </a:p>
          <a:p>
            <a:pPr lvl="0"/>
            <a:endParaRPr lang="nl-NL" dirty="0"/>
          </a:p>
          <a:p>
            <a:pPr lvl="0"/>
            <a:r>
              <a:rPr lang="nl-NL" dirty="0"/>
              <a:t>P</a:t>
            </a:r>
            <a:r>
              <a:rPr lang="nl-NL" dirty="0" smtClean="0"/>
              <a:t>ositie </a:t>
            </a:r>
            <a:r>
              <a:rPr lang="nl-NL" dirty="0"/>
              <a:t>van de </a:t>
            </a:r>
            <a:r>
              <a:rPr lang="nl-NL" dirty="0" smtClean="0"/>
              <a:t>inwoner</a:t>
            </a:r>
          </a:p>
          <a:p>
            <a:pPr lvl="0"/>
            <a:endParaRPr lang="nl-NL" dirty="0" smtClean="0"/>
          </a:p>
          <a:p>
            <a:pPr lvl="0"/>
            <a:r>
              <a:rPr lang="nl-NL" dirty="0"/>
              <a:t>P</a:t>
            </a:r>
            <a:r>
              <a:rPr lang="nl-NL" dirty="0" smtClean="0"/>
              <a:t>ositie </a:t>
            </a:r>
            <a:r>
              <a:rPr lang="nl-NL" dirty="0"/>
              <a:t>van de </a:t>
            </a:r>
            <a:r>
              <a:rPr lang="nl-NL" dirty="0" smtClean="0"/>
              <a:t>chauffeur</a:t>
            </a:r>
          </a:p>
          <a:p>
            <a:pPr lvl="0"/>
            <a:endParaRPr lang="nl-NL" dirty="0"/>
          </a:p>
          <a:p>
            <a:pPr lvl="0"/>
            <a:r>
              <a:rPr lang="nl-NL" dirty="0"/>
              <a:t>S</a:t>
            </a:r>
            <a:r>
              <a:rPr lang="nl-NL" dirty="0" smtClean="0"/>
              <a:t>turingsmogelijkheden </a:t>
            </a:r>
            <a:r>
              <a:rPr lang="nl-NL" dirty="0"/>
              <a:t>van de gemeente</a:t>
            </a:r>
          </a:p>
          <a:p>
            <a:endParaRPr lang="nl-NL" dirty="0" smtClean="0"/>
          </a:p>
        </p:txBody>
      </p:sp>
      <p:pic>
        <p:nvPicPr>
          <p:cNvPr id="4" name="Picture 2" descr="H:\Sociaal Domein\Programma 1 Sociaal domein\Gebundeld vervoersnetwerk\Presentaties\foto's\elektrische-wmo-taxi-1819x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117" y="4149080"/>
            <a:ext cx="3794524" cy="2136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987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3. Meer </a:t>
            </a:r>
            <a:r>
              <a:rPr lang="nl-NL" dirty="0"/>
              <a:t>budget naar concessie Gooi en </a:t>
            </a:r>
            <a:r>
              <a:rPr lang="nl-NL" dirty="0" smtClean="0"/>
              <a:t>Vechtstreek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nl-NL" dirty="0" smtClean="0"/>
              <a:t>Belang OV neemt toe voor bereikbaarheid.</a:t>
            </a:r>
          </a:p>
          <a:p>
            <a:pPr>
              <a:buFont typeface="Arial" panose="020B0604020202020204" pitchFamily="34" charset="0"/>
              <a:buChar char="•"/>
            </a:pPr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 smtClean="0"/>
              <a:t>Meer budget nodig om bus alternatief voor auto te maken.</a:t>
            </a:r>
          </a:p>
          <a:p>
            <a:pPr>
              <a:buFont typeface="Arial" panose="020B0604020202020204" pitchFamily="34" charset="0"/>
              <a:buChar char="•"/>
            </a:pPr>
            <a:endParaRPr lang="nl-NL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 smtClean="0"/>
              <a:t>Budget </a:t>
            </a:r>
            <a:r>
              <a:rPr lang="nl-NL" dirty="0"/>
              <a:t>voor de concessie </a:t>
            </a:r>
            <a:r>
              <a:rPr lang="nl-NL" dirty="0" smtClean="0"/>
              <a:t>verhogen </a:t>
            </a:r>
            <a:r>
              <a:rPr lang="nl-NL" dirty="0"/>
              <a:t>met 10</a:t>
            </a:r>
            <a:r>
              <a:rPr lang="nl-NL" dirty="0" smtClean="0"/>
              <a:t>%.</a:t>
            </a:r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endParaRPr lang="nl-NL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 smtClean="0"/>
              <a:t>Goede </a:t>
            </a:r>
            <a:r>
              <a:rPr lang="nl-NL" dirty="0"/>
              <a:t>OV verbinding met </a:t>
            </a:r>
            <a:r>
              <a:rPr lang="nl-NL" dirty="0" smtClean="0"/>
              <a:t>Uithof in Utrecht.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6588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4. Gezamenlijk investeren in OV-knooppunten en fiets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Aantrekkelijke OV-knooppunten </a:t>
            </a:r>
            <a:r>
              <a:rPr lang="nl-NL" dirty="0" smtClean="0"/>
              <a:t> trekken meer reizigers.</a:t>
            </a:r>
          </a:p>
          <a:p>
            <a:pPr>
              <a:buFont typeface="Arial" panose="020B0604020202020204" pitchFamily="34" charset="0"/>
              <a:buChar char="•"/>
            </a:pPr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 smtClean="0"/>
              <a:t>Investeren in combinatie fiets en OV.</a:t>
            </a:r>
          </a:p>
          <a:p>
            <a:pPr>
              <a:buFont typeface="Arial" panose="020B0604020202020204" pitchFamily="34" charset="0"/>
              <a:buChar char="•"/>
            </a:pPr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 smtClean="0"/>
              <a:t>Meer </a:t>
            </a:r>
            <a:r>
              <a:rPr lang="nl-NL" dirty="0" err="1" smtClean="0"/>
              <a:t>fietsparkeren</a:t>
            </a:r>
            <a:r>
              <a:rPr lang="nl-NL" dirty="0" smtClean="0"/>
              <a:t> en (snel)fietspaden gekoppeld aan knooppunten.</a:t>
            </a:r>
            <a:endParaRPr lang="nl-NL" dirty="0"/>
          </a:p>
        </p:txBody>
      </p:sp>
      <p:pic>
        <p:nvPicPr>
          <p:cNvPr id="5122" name="Picture 2" descr="H:\Programmasturing FD\Uitvoeringsprogramma Fysiek Domein\Programma 3 Ruimte &amp; Mobiliteit\Dynamisch mobiliteitsnetwerk\Presentaties\foto's\15690882285_3310f3c942_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6" t="4438" r="276" b="12790"/>
          <a:stretch/>
        </p:blipFill>
        <p:spPr bwMode="auto">
          <a:xfrm>
            <a:off x="4139953" y="3299791"/>
            <a:ext cx="5004048" cy="296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055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4. Gezamenlijk </a:t>
            </a:r>
            <a:r>
              <a:rPr lang="nl-NL" dirty="0"/>
              <a:t>investeren in OV-knooppunten en </a:t>
            </a:r>
            <a:r>
              <a:rPr lang="nl-NL" dirty="0" smtClean="0"/>
              <a:t>fiets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fietsenstalling</a:t>
            </a:r>
          </a:p>
          <a:p>
            <a:pPr marL="0" indent="0">
              <a:buNone/>
            </a:pPr>
            <a:r>
              <a:rPr lang="nl-NL" dirty="0"/>
              <a:t>deel fiets</a:t>
            </a:r>
          </a:p>
          <a:p>
            <a:pPr marL="0" indent="0">
              <a:buNone/>
            </a:pPr>
            <a:r>
              <a:rPr lang="nl-NL" dirty="0"/>
              <a:t>deel auto</a:t>
            </a:r>
          </a:p>
          <a:p>
            <a:pPr marL="0" indent="0">
              <a:buNone/>
            </a:pPr>
            <a:r>
              <a:rPr lang="nl-NL" dirty="0"/>
              <a:t>informatie</a:t>
            </a:r>
          </a:p>
          <a:p>
            <a:pPr marL="0" indent="0">
              <a:buNone/>
            </a:pPr>
            <a:r>
              <a:rPr lang="nl-NL" dirty="0"/>
              <a:t>meeting point</a:t>
            </a:r>
          </a:p>
          <a:p>
            <a:pPr marL="0" indent="0">
              <a:buNone/>
            </a:pPr>
            <a:r>
              <a:rPr lang="nl-NL" dirty="0"/>
              <a:t>werkplekken</a:t>
            </a:r>
          </a:p>
          <a:p>
            <a:pPr marL="0" indent="0">
              <a:buNone/>
            </a:pPr>
            <a:r>
              <a:rPr lang="nl-NL" dirty="0"/>
              <a:t>assistentie minder validen</a:t>
            </a:r>
          </a:p>
          <a:p>
            <a:pPr marL="0" indent="0">
              <a:buNone/>
            </a:pPr>
            <a:r>
              <a:rPr lang="nl-NL" dirty="0"/>
              <a:t>toegankelijkheid gehandicapten</a:t>
            </a:r>
          </a:p>
          <a:p>
            <a:pPr marL="0" indent="0">
              <a:buNone/>
            </a:pPr>
            <a:r>
              <a:rPr lang="nl-NL" dirty="0"/>
              <a:t>opladen </a:t>
            </a:r>
            <a:r>
              <a:rPr lang="nl-NL" dirty="0" smtClean="0"/>
              <a:t>fiets</a:t>
            </a:r>
          </a:p>
          <a:p>
            <a:pPr marL="0" indent="0">
              <a:buNone/>
            </a:pPr>
            <a:r>
              <a:rPr lang="nl-NL" dirty="0"/>
              <a:t>o</a:t>
            </a:r>
            <a:r>
              <a:rPr lang="nl-NL" dirty="0" smtClean="0"/>
              <a:t>pladen auto</a:t>
            </a:r>
            <a:endParaRPr lang="nl-NL" dirty="0"/>
          </a:p>
          <a:p>
            <a:pPr marL="0" indent="0">
              <a:buNone/>
            </a:pPr>
            <a:r>
              <a:rPr lang="nl-NL" dirty="0"/>
              <a:t>(</a:t>
            </a:r>
            <a:r>
              <a:rPr lang="nl-NL" dirty="0" err="1"/>
              <a:t>wmo</a:t>
            </a:r>
            <a:r>
              <a:rPr lang="nl-NL" dirty="0"/>
              <a:t>) taxi </a:t>
            </a:r>
          </a:p>
          <a:p>
            <a:pPr marL="0" indent="0">
              <a:buNone/>
            </a:pPr>
            <a:r>
              <a:rPr lang="nl-NL" dirty="0"/>
              <a:t>openbare toiletten	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40"/>
          <a:stretch/>
        </p:blipFill>
        <p:spPr>
          <a:xfrm>
            <a:off x="4973010" y="3849181"/>
            <a:ext cx="959112" cy="800468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5" t="-932" r="555" b="23095"/>
          <a:stretch/>
        </p:blipFill>
        <p:spPr>
          <a:xfrm>
            <a:off x="3457991" y="3693321"/>
            <a:ext cx="1767254" cy="1375575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97"/>
          <a:stretch/>
        </p:blipFill>
        <p:spPr>
          <a:xfrm>
            <a:off x="4191339" y="1163424"/>
            <a:ext cx="1549093" cy="1293532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73"/>
          <a:stretch/>
        </p:blipFill>
        <p:spPr>
          <a:xfrm>
            <a:off x="6019992" y="962423"/>
            <a:ext cx="1590298" cy="1298112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69"/>
          <a:stretch/>
        </p:blipFill>
        <p:spPr>
          <a:xfrm>
            <a:off x="4919724" y="5418480"/>
            <a:ext cx="1013852" cy="850929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92"/>
          <a:stretch/>
        </p:blipFill>
        <p:spPr>
          <a:xfrm>
            <a:off x="3049700" y="1274074"/>
            <a:ext cx="1264303" cy="1072232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23"/>
          <a:stretch/>
        </p:blipFill>
        <p:spPr>
          <a:xfrm>
            <a:off x="7610290" y="4063345"/>
            <a:ext cx="1153870" cy="877823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41"/>
          <a:stretch/>
        </p:blipFill>
        <p:spPr>
          <a:xfrm>
            <a:off x="7250707" y="2764426"/>
            <a:ext cx="1534264" cy="1231392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39"/>
          <a:stretch/>
        </p:blipFill>
        <p:spPr>
          <a:xfrm>
            <a:off x="5708360" y="2229653"/>
            <a:ext cx="1139219" cy="953085"/>
          </a:xfrm>
          <a:prstGeom prst="rect">
            <a:avLst/>
          </a:prstGeom>
        </p:spPr>
      </p:pic>
      <p:pic>
        <p:nvPicPr>
          <p:cNvPr id="14" name="Tijdelijke aanduiding voor inhoud 3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75"/>
          <a:stretch/>
        </p:blipFill>
        <p:spPr bwMode="auto">
          <a:xfrm>
            <a:off x="7493477" y="1540340"/>
            <a:ext cx="1387496" cy="1165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Gerelateerde afbeeldi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3360" y="3235339"/>
            <a:ext cx="1154219" cy="61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Afbeeldingsresultaat voor taxi logo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5526" y="2913500"/>
            <a:ext cx="808396" cy="808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Afbeeldingsresultaat voor p+r logo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3076" y="5515347"/>
            <a:ext cx="942578" cy="75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0290" y="5102953"/>
            <a:ext cx="119062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3576" y="4249415"/>
            <a:ext cx="1463589" cy="1436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663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Programmasturing FD\Uitvoeringsprogramma Fysiek Domein\Programma 3 Ruimte &amp; Mobiliteit\Dynamisch mobiliteitsnetwerk\Presentaties\kaarten dashboard\Fietspaden 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4624" y="7391"/>
            <a:ext cx="11377264" cy="6850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081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Programmasturing FD\Uitvoeringsprogramma Fysiek Domein\Programma 3 Ruimte &amp; Mobiliteit\Dynamisch mobiliteitsnetwerk\Presentaties\kaarten dashboard\Fietspaden 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0277" y="-27384"/>
            <a:ext cx="11402917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2830090" y="9897"/>
            <a:ext cx="3369833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nl-NL" sz="1800" b="1" dirty="0" smtClean="0">
                <a:solidFill>
                  <a:srgbClr val="052F42"/>
                </a:solidFill>
                <a:latin typeface="Roboto" panose="02000000000000000000" pitchFamily="2" charset="0"/>
              </a:rPr>
              <a:t>Concept routes snelfietspaden</a:t>
            </a:r>
          </a:p>
        </p:txBody>
      </p:sp>
      <p:sp>
        <p:nvSpPr>
          <p:cNvPr id="5" name="Tekstvak 4"/>
          <p:cNvSpPr txBox="1"/>
          <p:nvPr/>
        </p:nvSpPr>
        <p:spPr>
          <a:xfrm rot="1305812">
            <a:off x="2712231" y="2774825"/>
            <a:ext cx="386355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0" dirty="0" smtClean="0">
                <a:solidFill>
                  <a:schemeClr val="bg2">
                    <a:lumMod val="10000"/>
                    <a:alpha val="20000"/>
                  </a:schemeClr>
                </a:solidFill>
                <a:latin typeface="Roboto" panose="02000000000000000000" pitchFamily="2" charset="0"/>
              </a:rPr>
              <a:t>concept</a:t>
            </a:r>
          </a:p>
        </p:txBody>
      </p:sp>
    </p:spTree>
    <p:extLst>
      <p:ext uri="{BB962C8B-B14F-4D97-AF65-F5344CB8AC3E}">
        <p14:creationId xmlns:p14="http://schemas.microsoft.com/office/powerpoint/2010/main" val="21237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" t="9104" r="3456" b="9098"/>
          <a:stretch/>
        </p:blipFill>
        <p:spPr bwMode="auto">
          <a:xfrm rot="279929">
            <a:off x="3860789" y="228493"/>
            <a:ext cx="5129828" cy="3287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277888"/>
            <a:ext cx="4469247" cy="2975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5" b="18358"/>
          <a:stretch/>
        </p:blipFill>
        <p:spPr bwMode="auto">
          <a:xfrm rot="494049">
            <a:off x="305427" y="211834"/>
            <a:ext cx="2727435" cy="43814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8486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H:\Programmasturing FD\Uitvoeringsprogramma Fysiek Domein\Programma 3 Ruimte &amp; Mobiliteit\Dynamisch mobiliteitsnetwerk\Presentaties\kaarten dashboard\Fietspaden 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6632" y="-11277"/>
            <a:ext cx="11449272" cy="6896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kstvak 5"/>
          <p:cNvSpPr txBox="1"/>
          <p:nvPr/>
        </p:nvSpPr>
        <p:spPr>
          <a:xfrm>
            <a:off x="644525" y="0"/>
            <a:ext cx="8026557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nl-NL" sz="1800" b="1" dirty="0" smtClean="0">
                <a:solidFill>
                  <a:srgbClr val="052F42"/>
                </a:solidFill>
                <a:latin typeface="Roboto" panose="02000000000000000000" pitchFamily="2" charset="0"/>
              </a:rPr>
              <a:t>Concept routes snelfietspaden met NS stations, HOV haltes en andere hubs</a:t>
            </a:r>
          </a:p>
        </p:txBody>
      </p:sp>
      <p:sp>
        <p:nvSpPr>
          <p:cNvPr id="7" name="Tekstvak 6"/>
          <p:cNvSpPr txBox="1"/>
          <p:nvPr/>
        </p:nvSpPr>
        <p:spPr>
          <a:xfrm rot="1305812">
            <a:off x="2712231" y="2774825"/>
            <a:ext cx="386355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0" dirty="0" smtClean="0">
                <a:solidFill>
                  <a:schemeClr val="bg2">
                    <a:lumMod val="10000"/>
                    <a:alpha val="20000"/>
                  </a:schemeClr>
                </a:solidFill>
                <a:latin typeface="Roboto" panose="02000000000000000000" pitchFamily="2" charset="0"/>
              </a:rPr>
              <a:t>concept</a:t>
            </a:r>
          </a:p>
        </p:txBody>
      </p:sp>
    </p:spTree>
    <p:extLst>
      <p:ext uri="{BB962C8B-B14F-4D97-AF65-F5344CB8AC3E}">
        <p14:creationId xmlns:p14="http://schemas.microsoft.com/office/powerpoint/2010/main" val="281094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Tijdlijn</a:t>
            </a:r>
            <a:endParaRPr lang="nl-NL" dirty="0"/>
          </a:p>
        </p:txBody>
      </p:sp>
      <p:graphicFrame>
        <p:nvGraphicFramePr>
          <p:cNvPr id="5" name="Tijdelijke aanduiding voor inhoud 4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3369740796"/>
              </p:ext>
            </p:extLst>
          </p:nvPr>
        </p:nvGraphicFramePr>
        <p:xfrm>
          <a:off x="539750" y="1584325"/>
          <a:ext cx="8064501" cy="4412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6146"/>
                <a:gridCol w="2664296"/>
                <a:gridCol w="2304059"/>
              </a:tblGrid>
              <a:tr h="404515">
                <a:tc>
                  <a:txBody>
                    <a:bodyPr/>
                    <a:lstStyle/>
                    <a:p>
                      <a:r>
                        <a:rPr lang="nl-NL" dirty="0" smtClean="0"/>
                        <a:t>Wanneer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Wat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Wie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nl-NL" sz="1600" dirty="0" smtClean="0"/>
                        <a:t>18 december 2018</a:t>
                      </a:r>
                      <a:endParaRPr lang="nl-NL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600" dirty="0" smtClean="0"/>
                        <a:t>Nota van uitgangspunten </a:t>
                      </a:r>
                      <a:endParaRPr lang="nl-N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600" dirty="0" smtClean="0"/>
                        <a:t>Provincie NH</a:t>
                      </a:r>
                      <a:endParaRPr lang="nl-NL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nl-NL" sz="1600" dirty="0" smtClean="0"/>
                        <a:t>20 december</a:t>
                      </a:r>
                      <a:r>
                        <a:rPr lang="nl-NL" sz="1600" baseline="0" dirty="0" smtClean="0"/>
                        <a:t> 2018</a:t>
                      </a:r>
                      <a:endParaRPr lang="nl-N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600" dirty="0" smtClean="0"/>
                        <a:t>Concept reactie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600" dirty="0" smtClean="0"/>
                        <a:t>OV concessie</a:t>
                      </a:r>
                      <a:endParaRPr lang="nl-N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600" dirty="0" smtClean="0"/>
                        <a:t>PFHO fysiek domein</a:t>
                      </a:r>
                    </a:p>
                    <a:p>
                      <a:endParaRPr lang="nl-NL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nl-NL" sz="1600" dirty="0" smtClean="0"/>
                        <a:t>januari 2019</a:t>
                      </a:r>
                      <a:endParaRPr lang="nl-N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600" dirty="0" smtClean="0"/>
                        <a:t>Consultatie gemeenteraden</a:t>
                      </a:r>
                      <a:endParaRPr lang="nl-N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600" dirty="0" smtClean="0"/>
                        <a:t>Gemeente</a:t>
                      </a:r>
                      <a:r>
                        <a:rPr lang="nl-NL" sz="1600" baseline="0" dirty="0" smtClean="0"/>
                        <a:t>raden</a:t>
                      </a:r>
                      <a:endParaRPr lang="nl-NL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nl-NL" sz="1600" dirty="0" smtClean="0"/>
                        <a:t>1 maart 2019</a:t>
                      </a:r>
                      <a:endParaRPr lang="nl-N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600" dirty="0" smtClean="0"/>
                        <a:t>Bespreken inbreng raden</a:t>
                      </a:r>
                      <a:endParaRPr lang="nl-N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600" dirty="0" smtClean="0"/>
                        <a:t>wethouders &amp; provincie</a:t>
                      </a:r>
                    </a:p>
                    <a:p>
                      <a:endParaRPr lang="nl-NL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nl-NL" sz="1600" dirty="0" smtClean="0"/>
                        <a:t>half maart – eind</a:t>
                      </a:r>
                      <a:r>
                        <a:rPr lang="nl-NL" sz="1600" baseline="0" dirty="0" smtClean="0"/>
                        <a:t> april 2019</a:t>
                      </a:r>
                      <a:endParaRPr lang="nl-N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600" dirty="0" smtClean="0"/>
                        <a:t>Inspraak </a:t>
                      </a:r>
                    </a:p>
                    <a:p>
                      <a:r>
                        <a:rPr lang="nl-NL" sz="1600" dirty="0" smtClean="0"/>
                        <a:t>Programma van eisen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600" dirty="0" smtClean="0"/>
                        <a:t>College</a:t>
                      </a:r>
                      <a:r>
                        <a:rPr lang="nl-NL" sz="1600" baseline="0" dirty="0" smtClean="0"/>
                        <a:t> B&amp;W</a:t>
                      </a:r>
                      <a:endParaRPr lang="nl-NL" sz="1600" dirty="0" smtClean="0"/>
                    </a:p>
                    <a:p>
                      <a:endParaRPr lang="nl-NL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nl-NL" sz="1600" dirty="0" smtClean="0"/>
                        <a:t>eind april 2019</a:t>
                      </a:r>
                      <a:endParaRPr lang="nl-N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600" dirty="0" smtClean="0"/>
                        <a:t>Reactie naar provincie</a:t>
                      </a:r>
                      <a:endParaRPr lang="nl-N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600" dirty="0" smtClean="0"/>
                        <a:t>College</a:t>
                      </a:r>
                      <a:r>
                        <a:rPr lang="nl-NL" sz="1600" baseline="0" dirty="0" smtClean="0"/>
                        <a:t> B&amp;W</a:t>
                      </a:r>
                      <a:endParaRPr lang="nl-NL" sz="1600" dirty="0" smtClean="0"/>
                    </a:p>
                    <a:p>
                      <a:endParaRPr lang="nl-NL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nl-NL" sz="1600" dirty="0" smtClean="0"/>
                        <a:t>half juni 2019</a:t>
                      </a:r>
                      <a:endParaRPr lang="nl-N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600" dirty="0" smtClean="0"/>
                        <a:t>Publicatie bestek</a:t>
                      </a:r>
                      <a:endParaRPr lang="nl-N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600" dirty="0" smtClean="0"/>
                        <a:t>Provincie</a:t>
                      </a:r>
                      <a:r>
                        <a:rPr lang="nl-NL" sz="1600" baseline="0" dirty="0" smtClean="0"/>
                        <a:t> NH</a:t>
                      </a:r>
                      <a:endParaRPr lang="nl-NL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nl-NL" sz="1600" dirty="0" smtClean="0"/>
                        <a:t>juli 2021 </a:t>
                      </a:r>
                      <a:endParaRPr lang="nl-N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600" dirty="0" smtClean="0"/>
                        <a:t>Start nieuwe</a:t>
                      </a:r>
                      <a:r>
                        <a:rPr lang="nl-NL" sz="1600" baseline="0" dirty="0" smtClean="0"/>
                        <a:t> concessie</a:t>
                      </a:r>
                      <a:endParaRPr lang="nl-NL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8702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Bedankt voor uw aandacht</a:t>
            </a:r>
            <a:endParaRPr lang="nl-NL" dirty="0"/>
          </a:p>
        </p:txBody>
      </p:sp>
      <p:pic>
        <p:nvPicPr>
          <p:cNvPr id="4" name="Picture 2" descr="Afbeeldingsresultaat voor snelfietsrou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393390"/>
            <a:ext cx="9144000" cy="4504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343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Opgave en inzet Gooi en Vechtstreek MIRT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sz="2000" dirty="0" smtClean="0"/>
              <a:t>Bereikbaarheid per weg en spoor staat onder druk. OV is onvoldoende concurrerend met auto. Fiets heeft potentie. </a:t>
            </a:r>
          </a:p>
          <a:p>
            <a:pPr marL="0" indent="0">
              <a:buNone/>
            </a:pPr>
            <a:endParaRPr lang="nl-NL" sz="2000" dirty="0" smtClean="0"/>
          </a:p>
          <a:p>
            <a:pPr marL="0" indent="0">
              <a:buNone/>
            </a:pPr>
            <a:r>
              <a:rPr lang="nl-NL" sz="2000" u="sng" dirty="0" smtClean="0"/>
              <a:t>Regio standpunt MIRT </a:t>
            </a:r>
            <a:r>
              <a:rPr lang="nl-NL" sz="2000" u="sng" dirty="0"/>
              <a:t>en </a:t>
            </a:r>
            <a:r>
              <a:rPr lang="nl-NL" sz="2000" u="sng" dirty="0" smtClean="0"/>
              <a:t>MRA</a:t>
            </a:r>
            <a:r>
              <a:rPr lang="nl-NL" sz="2000" dirty="0" smtClean="0"/>
              <a:t>:</a:t>
            </a:r>
          </a:p>
          <a:p>
            <a:pPr marL="0" indent="0">
              <a:buNone/>
            </a:pPr>
            <a:r>
              <a:rPr lang="nl-NL" sz="2000" dirty="0" smtClean="0"/>
              <a:t>Schaalsprong </a:t>
            </a:r>
            <a:r>
              <a:rPr lang="nl-NL" sz="2000" dirty="0"/>
              <a:t>OV noodzakelijk </a:t>
            </a:r>
            <a:r>
              <a:rPr lang="nl-NL" sz="2000" dirty="0" smtClean="0"/>
              <a:t>voor </a:t>
            </a:r>
            <a:r>
              <a:rPr lang="nl-NL" sz="2000" dirty="0"/>
              <a:t>de bereikbaarheid van Gooi </a:t>
            </a:r>
            <a:r>
              <a:rPr lang="nl-NL" sz="2000" dirty="0" smtClean="0"/>
              <a:t>&amp; Vechtstreek.</a:t>
            </a:r>
          </a:p>
          <a:p>
            <a:pPr marL="0" indent="0">
              <a:buNone/>
            </a:pPr>
            <a:endParaRPr lang="nl-NL" sz="2000" dirty="0" smtClean="0"/>
          </a:p>
          <a:p>
            <a:pPr marL="0" indent="0">
              <a:buNone/>
            </a:pPr>
            <a:r>
              <a:rPr lang="nl-NL" sz="2000" dirty="0" smtClean="0"/>
              <a:t>De </a:t>
            </a:r>
            <a:r>
              <a:rPr lang="nl-NL" sz="2000" dirty="0"/>
              <a:t>inzet van de gemeenten richt zich </a:t>
            </a:r>
            <a:r>
              <a:rPr lang="nl-NL" sz="2000" dirty="0" smtClean="0"/>
              <a:t>op: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 smtClean="0"/>
              <a:t>vergroten aantrekkelijkheid </a:t>
            </a:r>
            <a:r>
              <a:rPr lang="nl-NL" sz="2000" dirty="0"/>
              <a:t>van OV knooppunten, </a:t>
            </a:r>
            <a:endParaRPr lang="nl-NL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 smtClean="0"/>
              <a:t>verbeteren </a:t>
            </a:r>
            <a:r>
              <a:rPr lang="nl-NL" sz="2000" dirty="0"/>
              <a:t>van </a:t>
            </a:r>
            <a:r>
              <a:rPr lang="nl-NL" sz="2000" dirty="0" smtClean="0"/>
              <a:t>fietsinfrastructuur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 smtClean="0"/>
              <a:t>verleiden </a:t>
            </a:r>
            <a:r>
              <a:rPr lang="nl-NL" sz="2000" dirty="0"/>
              <a:t>van mensen om te kiezen voor OV of fiets in plaats van de auto. </a:t>
            </a:r>
          </a:p>
          <a:p>
            <a:pPr marL="0" indent="0">
              <a:buNone/>
            </a:pP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249990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Provincie NH en regio gemeenten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Nieuwe concessie aanleiding om samen breed over mobiliteit na te denken.</a:t>
            </a:r>
          </a:p>
          <a:p>
            <a:pPr marL="0" indent="0">
              <a:buNone/>
            </a:pPr>
            <a:endParaRPr lang="nl-NL" dirty="0" smtClean="0"/>
          </a:p>
          <a:p>
            <a:r>
              <a:rPr lang="nl-NL" dirty="0" smtClean="0"/>
              <a:t>Hoe </a:t>
            </a:r>
            <a:r>
              <a:rPr lang="nl-NL" dirty="0"/>
              <a:t>houden we het OV betaalbaar </a:t>
            </a:r>
            <a:r>
              <a:rPr lang="nl-NL" dirty="0" smtClean="0"/>
              <a:t>en </a:t>
            </a:r>
            <a:r>
              <a:rPr lang="nl-NL" dirty="0" err="1" smtClean="0"/>
              <a:t>toekomstvast</a:t>
            </a:r>
            <a:r>
              <a:rPr lang="nl-NL" dirty="0" smtClean="0"/>
              <a:t>?</a:t>
            </a:r>
            <a:endParaRPr lang="nl-NL" dirty="0"/>
          </a:p>
          <a:p>
            <a:r>
              <a:rPr lang="nl-NL" dirty="0"/>
              <a:t>Waar zetten we </a:t>
            </a:r>
            <a:r>
              <a:rPr lang="nl-NL" dirty="0" smtClean="0"/>
              <a:t>de OV </a:t>
            </a:r>
            <a:r>
              <a:rPr lang="nl-NL" dirty="0"/>
              <a:t>middelen het beste in </a:t>
            </a:r>
            <a:r>
              <a:rPr lang="nl-NL" dirty="0" smtClean="0"/>
              <a:t>deze regio in?</a:t>
            </a:r>
            <a:endParaRPr lang="nl-NL" dirty="0"/>
          </a:p>
          <a:p>
            <a:r>
              <a:rPr lang="nl-NL" dirty="0"/>
              <a:t>Hoe houden we het doelgroepenvervoer betaalbaar </a:t>
            </a:r>
            <a:r>
              <a:rPr lang="nl-NL" dirty="0" smtClean="0"/>
              <a:t>en </a:t>
            </a:r>
            <a:r>
              <a:rPr lang="nl-NL" dirty="0" err="1" smtClean="0"/>
              <a:t>toekomstvast</a:t>
            </a:r>
            <a:r>
              <a:rPr lang="nl-NL" dirty="0"/>
              <a:t>?</a:t>
            </a:r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r>
              <a:rPr lang="nl-NL" dirty="0"/>
              <a:t>De </a:t>
            </a:r>
            <a:r>
              <a:rPr lang="nl-NL" b="1" dirty="0"/>
              <a:t>ambitie </a:t>
            </a:r>
            <a:r>
              <a:rPr lang="nl-NL" dirty="0"/>
              <a:t>is om meer reizigers in het OV te krijgen en te zorgen voor meer tevreden reizigers. 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885" y="5088747"/>
            <a:ext cx="7737197" cy="544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1" y="5204779"/>
            <a:ext cx="1358197" cy="266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929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Weinig mensen kiezen voor de bus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Verdeling afgelegde kilometers </a:t>
            </a:r>
            <a:r>
              <a:rPr lang="nl-NL" dirty="0"/>
              <a:t>per </a:t>
            </a:r>
            <a:r>
              <a:rPr lang="nl-NL" dirty="0" smtClean="0"/>
              <a:t>soort vervoer</a:t>
            </a:r>
            <a:endParaRPr lang="nl-NL" dirty="0"/>
          </a:p>
          <a:p>
            <a:endParaRPr lang="nl-NL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916832"/>
            <a:ext cx="8072553" cy="4057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930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Weinig mensen kiezen voor de bus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Verdeling afgelegde kilometers per soort vervoer</a:t>
            </a:r>
            <a:endParaRPr lang="nl-NL" dirty="0"/>
          </a:p>
          <a:p>
            <a:endParaRPr lang="nl-NL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30238"/>
            <a:ext cx="8208912" cy="4126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361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Problemen openbaar </a:t>
            </a:r>
            <a:r>
              <a:rPr lang="nl-NL" dirty="0" smtClean="0"/>
              <a:t>busvervoer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u="sng" dirty="0"/>
              <a:t>Streekbus</a:t>
            </a:r>
          </a:p>
          <a:p>
            <a:r>
              <a:rPr lang="nl-NL" dirty="0"/>
              <a:t>Op veel tijdstippen (te) weinig reizigers in de bus</a:t>
            </a:r>
          </a:p>
          <a:p>
            <a:r>
              <a:rPr lang="nl-NL" dirty="0" smtClean="0"/>
              <a:t>Bij </a:t>
            </a:r>
            <a:r>
              <a:rPr lang="nl-NL" dirty="0"/>
              <a:t>7 van de 17 lijnen zijn de inkomsten minder dan 30% </a:t>
            </a:r>
          </a:p>
          <a:p>
            <a:r>
              <a:rPr lang="nl-NL" dirty="0" smtClean="0"/>
              <a:t>Slechts 3 lijnen hebben inkomsten van 50% of meer</a:t>
            </a:r>
          </a:p>
          <a:p>
            <a:r>
              <a:rPr lang="nl-NL" dirty="0" smtClean="0"/>
              <a:t>Geen </a:t>
            </a:r>
            <a:r>
              <a:rPr lang="nl-NL" dirty="0"/>
              <a:t>goed alternatief voor de auto (en fiets): </a:t>
            </a:r>
          </a:p>
          <a:p>
            <a:pPr lvl="1"/>
            <a:r>
              <a:rPr lang="nl-NL" dirty="0"/>
              <a:t>lage frequentie</a:t>
            </a:r>
          </a:p>
          <a:p>
            <a:pPr lvl="1"/>
            <a:r>
              <a:rPr lang="nl-NL" dirty="0"/>
              <a:t>beperkte vaste route</a:t>
            </a:r>
          </a:p>
          <a:p>
            <a:pPr lvl="1"/>
            <a:r>
              <a:rPr lang="nl-NL" dirty="0"/>
              <a:t>langzamer</a:t>
            </a:r>
          </a:p>
          <a:p>
            <a:endParaRPr lang="nl-NL" dirty="0"/>
          </a:p>
        </p:txBody>
      </p:sp>
      <p:graphicFrame>
        <p:nvGraphicFramePr>
          <p:cNvPr id="5" name="Grafiek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4664385"/>
              </p:ext>
            </p:extLst>
          </p:nvPr>
        </p:nvGraphicFramePr>
        <p:xfrm>
          <a:off x="4355976" y="3068960"/>
          <a:ext cx="4816341" cy="3103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1981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 wil de reiziger?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Snelheid, weinig stoppen, hoge </a:t>
            </a:r>
            <a:r>
              <a:rPr lang="nl-NL" dirty="0" smtClean="0"/>
              <a:t>frequentie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 smtClean="0"/>
              <a:t>OV visie 2012 provincie: investeren </a:t>
            </a:r>
            <a:r>
              <a:rPr lang="nl-NL" dirty="0"/>
              <a:t>in sterke lijnen en knooppunten</a:t>
            </a:r>
          </a:p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xmlns="" id="{A175767A-F59A-4FF4-AB23-7F773AF17784}"/>
              </a:ext>
            </a:extLst>
          </p:cNvPr>
          <p:cNvPicPr/>
          <p:nvPr/>
        </p:nvPicPr>
        <p:blipFill rotWithShape="1">
          <a:blip r:embed="rId2"/>
          <a:srcRect l="6755" t="36136" r="31094" b="25031"/>
          <a:stretch/>
        </p:blipFill>
        <p:spPr>
          <a:xfrm>
            <a:off x="179512" y="2132856"/>
            <a:ext cx="8905746" cy="3002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49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gio[8906]">
  <a:themeElements>
    <a:clrScheme name="REGIO GV BASIS">
      <a:dk1>
        <a:srgbClr val="052F42"/>
      </a:dk1>
      <a:lt1>
        <a:srgbClr val="FFFFFF"/>
      </a:lt1>
      <a:dk2>
        <a:srgbClr val="052F42"/>
      </a:dk2>
      <a:lt2>
        <a:srgbClr val="F2F2F2"/>
      </a:lt2>
      <a:accent1>
        <a:srgbClr val="0082C2"/>
      </a:accent1>
      <a:accent2>
        <a:srgbClr val="D1F0FF"/>
      </a:accent2>
      <a:accent3>
        <a:srgbClr val="FFFFFF"/>
      </a:accent3>
      <a:accent4>
        <a:srgbClr val="052F42"/>
      </a:accent4>
      <a:accent5>
        <a:srgbClr val="D1F0FF"/>
      </a:accent5>
      <a:accent6>
        <a:srgbClr val="0082C2"/>
      </a:accent6>
      <a:hlink>
        <a:srgbClr val="0082C2"/>
      </a:hlink>
      <a:folHlink>
        <a:srgbClr val="41C0FF"/>
      </a:folHlink>
    </a:clrScheme>
    <a:fontScheme name="Nieuwe huisstijl">
      <a:majorFont>
        <a:latin typeface="Roboto Slab"/>
        <a:ea typeface=""/>
        <a:cs typeface=""/>
      </a:majorFont>
      <a:minorFont>
        <a:latin typeface="Roboto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1800" dirty="0" smtClean="0">
            <a:solidFill>
              <a:srgbClr val="052F42"/>
            </a:solidFill>
            <a:latin typeface="Roboto" panose="02000000000000000000" pitchFamily="2" charset="0"/>
          </a:defRPr>
        </a:defPPr>
      </a:lstStyle>
    </a:txDef>
  </a:objectDefaults>
  <a:extraClrSchemeLst>
    <a:extraClrScheme>
      <a:clrScheme name="gg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g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gd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gd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gd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gd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gd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gd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gd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gd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gd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gd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Kantoor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toor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toor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regio[8906]</Template>
  <TotalTime>1702</TotalTime>
  <Words>992</Words>
  <Application>Microsoft Office PowerPoint</Application>
  <PresentationFormat>Diavoorstelling (4:3)</PresentationFormat>
  <Paragraphs>205</Paragraphs>
  <Slides>32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32</vt:i4>
      </vt:variant>
    </vt:vector>
  </HeadingPairs>
  <TitlesOfParts>
    <vt:vector size="40" baseType="lpstr">
      <vt:lpstr>Arial</vt:lpstr>
      <vt:lpstr>Roboto</vt:lpstr>
      <vt:lpstr>Roboto Slab</vt:lpstr>
      <vt:lpstr>Segoe UI</vt:lpstr>
      <vt:lpstr>Times New Roman</vt:lpstr>
      <vt:lpstr>Trebuchet MS</vt:lpstr>
      <vt:lpstr>Wingdings</vt:lpstr>
      <vt:lpstr>regio[8906]</vt:lpstr>
      <vt:lpstr> Openbaar vervoer concessie</vt:lpstr>
      <vt:lpstr>PowerPoint-presentatie</vt:lpstr>
      <vt:lpstr>PowerPoint-presentatie</vt:lpstr>
      <vt:lpstr>Opgave en inzet Gooi en Vechtstreek MIRT</vt:lpstr>
      <vt:lpstr>Provincie NH en regio gemeenten</vt:lpstr>
      <vt:lpstr>Weinig mensen kiezen voor de bus</vt:lpstr>
      <vt:lpstr>Weinig mensen kiezen voor de bus</vt:lpstr>
      <vt:lpstr>Problemen openbaar busvervoer</vt:lpstr>
      <vt:lpstr>Wat wil de reiziger?</vt:lpstr>
      <vt:lpstr>PowerPoint-presentatie</vt:lpstr>
      <vt:lpstr>Dienstregeling 2019</vt:lpstr>
      <vt:lpstr>Inzichten van de Provincie NH</vt:lpstr>
      <vt:lpstr>Inzichten van de Provincie NH</vt:lpstr>
      <vt:lpstr>Knooppunt ontwikkeling</vt:lpstr>
      <vt:lpstr>Knooppunt ontwikkeling</vt:lpstr>
      <vt:lpstr>Knooppunt ontwikkeling</vt:lpstr>
      <vt:lpstr>Knooppunt ontwikkeling</vt:lpstr>
      <vt:lpstr>PowerPoint-presentatie</vt:lpstr>
      <vt:lpstr>Knooppunt ontwikkeling</vt:lpstr>
      <vt:lpstr>Stapsgewijze wijziging OV-netwerk en dienstregeling</vt:lpstr>
      <vt:lpstr>Periode 2. Nieuw netwerk 2022-2026 : Samen ontwikkelen!</vt:lpstr>
      <vt:lpstr>Concept inbreng OV concessie, gemeenten G&amp;V</vt:lpstr>
      <vt:lpstr>1. Een mobiliteitsperspectief voor iedere inwoner </vt:lpstr>
      <vt:lpstr>2. Verbinden en verbeteren OV en doelgroepenvervoer</vt:lpstr>
      <vt:lpstr>3. Meer budget naar concessie Gooi en Vechtstreek</vt:lpstr>
      <vt:lpstr>4. Gezamenlijk investeren in OV-knooppunten en fiets</vt:lpstr>
      <vt:lpstr>4. Gezamenlijk investeren in OV-knooppunten en fiets</vt:lpstr>
      <vt:lpstr>PowerPoint-presentatie</vt:lpstr>
      <vt:lpstr>PowerPoint-presentatie</vt:lpstr>
      <vt:lpstr>PowerPoint-presentatie</vt:lpstr>
      <vt:lpstr>Tijdlijn</vt:lpstr>
      <vt:lpstr>Bedankt voor uw aandacht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Dick</dc:creator>
  <cp:lastModifiedBy>Harm Steijn</cp:lastModifiedBy>
  <cp:revision>169</cp:revision>
  <dcterms:created xsi:type="dcterms:W3CDTF">2018-10-12T12:21:16Z</dcterms:created>
  <dcterms:modified xsi:type="dcterms:W3CDTF">2019-01-23T13:36:28Z</dcterms:modified>
</cp:coreProperties>
</file>