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7" r:id="rId3"/>
    <p:sldId id="302" r:id="rId4"/>
    <p:sldId id="258" r:id="rId5"/>
    <p:sldId id="259" r:id="rId6"/>
    <p:sldId id="260" r:id="rId7"/>
    <p:sldId id="261" r:id="rId8"/>
    <p:sldId id="262" r:id="rId9"/>
    <p:sldId id="301" r:id="rId10"/>
    <p:sldId id="263" r:id="rId11"/>
    <p:sldId id="264" r:id="rId12"/>
    <p:sldId id="298" r:id="rId13"/>
    <p:sldId id="299" r:id="rId14"/>
    <p:sldId id="277" r:id="rId15"/>
    <p:sldId id="265" r:id="rId16"/>
    <p:sldId id="266" r:id="rId17"/>
    <p:sldId id="300" r:id="rId18"/>
    <p:sldId id="319" r:id="rId19"/>
    <p:sldId id="312" r:id="rId20"/>
    <p:sldId id="314" r:id="rId21"/>
    <p:sldId id="307" r:id="rId22"/>
    <p:sldId id="308" r:id="rId23"/>
    <p:sldId id="316" r:id="rId24"/>
    <p:sldId id="317" r:id="rId25"/>
    <p:sldId id="318" r:id="rId26"/>
    <p:sldId id="267" r:id="rId27"/>
    <p:sldId id="306" r:id="rId28"/>
    <p:sldId id="269" r:id="rId29"/>
    <p:sldId id="270" r:id="rId30"/>
    <p:sldId id="271" r:id="rId31"/>
    <p:sldId id="272" r:id="rId32"/>
    <p:sldId id="273" r:id="rId33"/>
    <p:sldId id="315" r:id="rId34"/>
    <p:sldId id="274" r:id="rId35"/>
    <p:sldId id="276" r:id="rId36"/>
    <p:sldId id="278" r:id="rId37"/>
    <p:sldId id="279" r:id="rId38"/>
    <p:sldId id="280" r:id="rId39"/>
    <p:sldId id="287" r:id="rId40"/>
    <p:sldId id="281" r:id="rId41"/>
    <p:sldId id="285" r:id="rId42"/>
    <p:sldId id="282" r:id="rId43"/>
    <p:sldId id="286" r:id="rId44"/>
    <p:sldId id="283" r:id="rId45"/>
    <p:sldId id="284" r:id="rId46"/>
    <p:sldId id="303" r:id="rId47"/>
    <p:sldId id="304" r:id="rId48"/>
    <p:sldId id="305" r:id="rId49"/>
    <p:sldId id="289" r:id="rId50"/>
    <p:sldId id="290" r:id="rId51"/>
    <p:sldId id="320" r:id="rId52"/>
    <p:sldId id="321" r:id="rId53"/>
    <p:sldId id="322" r:id="rId54"/>
    <p:sldId id="323" r:id="rId55"/>
    <p:sldId id="296" r:id="rId5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DECF6"/>
    <a:srgbClr val="145F99"/>
    <a:srgbClr val="82B7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9" d="100"/>
          <a:sy n="79" d="100"/>
        </p:scale>
        <p:origin x="821"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A02E4D-A233-4321-8FFF-826BFCE2F682}" type="datetimeFigureOut">
              <a:rPr lang="nl-NL" smtClean="0"/>
              <a:t>30-1-2025</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5B0669-CF1A-41E3-9FDE-11D6E1DB09CB}" type="slidenum">
              <a:rPr lang="nl-NL" smtClean="0"/>
              <a:t>‹nr.›</a:t>
            </a:fld>
            <a:endParaRPr lang="nl-NL" dirty="0"/>
          </a:p>
        </p:txBody>
      </p:sp>
    </p:spTree>
    <p:extLst>
      <p:ext uri="{BB962C8B-B14F-4D97-AF65-F5344CB8AC3E}">
        <p14:creationId xmlns:p14="http://schemas.microsoft.com/office/powerpoint/2010/main" val="24405518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Infographic</a:t>
            </a:r>
            <a:endParaRPr lang="nl-NL" dirty="0"/>
          </a:p>
        </p:txBody>
      </p:sp>
      <p:sp>
        <p:nvSpPr>
          <p:cNvPr id="4" name="Tijdelijke aanduiding voor dianummer 3"/>
          <p:cNvSpPr>
            <a:spLocks noGrp="1"/>
          </p:cNvSpPr>
          <p:nvPr>
            <p:ph type="sldNum" sz="quarter" idx="5"/>
          </p:nvPr>
        </p:nvSpPr>
        <p:spPr/>
        <p:txBody>
          <a:bodyPr/>
          <a:lstStyle/>
          <a:p>
            <a:fld id="{5C5B0669-CF1A-41E3-9FDE-11D6E1DB09CB}" type="slidenum">
              <a:rPr lang="nl-NL" smtClean="0"/>
              <a:t>11</a:t>
            </a:fld>
            <a:endParaRPr lang="nl-NL"/>
          </a:p>
        </p:txBody>
      </p:sp>
    </p:spTree>
    <p:extLst>
      <p:ext uri="{BB962C8B-B14F-4D97-AF65-F5344CB8AC3E}">
        <p14:creationId xmlns:p14="http://schemas.microsoft.com/office/powerpoint/2010/main" val="1366020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CEA0F-156D-B02D-5DB5-62677C99E00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5062434-282B-A6CB-05B6-103AFBAD686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2A8EE7D-DF7C-72F8-69B9-6D24B002B5C0}"/>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12C8899A-F9A1-A9EF-2CCD-3542C400E68F}"/>
              </a:ext>
            </a:extLst>
          </p:cNvPr>
          <p:cNvSpPr>
            <a:spLocks noGrp="1"/>
          </p:cNvSpPr>
          <p:nvPr>
            <p:ph type="sldNum" sz="quarter" idx="5"/>
          </p:nvPr>
        </p:nvSpPr>
        <p:spPr/>
        <p:txBody>
          <a:bodyPr/>
          <a:lstStyle/>
          <a:p>
            <a:fld id="{5C5B0669-CF1A-41E3-9FDE-11D6E1DB09CB}" type="slidenum">
              <a:rPr lang="nl-NL" smtClean="0"/>
              <a:t>52</a:t>
            </a:fld>
            <a:endParaRPr lang="nl-NL"/>
          </a:p>
        </p:txBody>
      </p:sp>
    </p:spTree>
    <p:extLst>
      <p:ext uri="{BB962C8B-B14F-4D97-AF65-F5344CB8AC3E}">
        <p14:creationId xmlns:p14="http://schemas.microsoft.com/office/powerpoint/2010/main" val="106826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DE20C-F3CD-FD58-5A3E-6914FF0A9FE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1F8511B-E885-523C-5C2F-9D3D6AA3F55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69273A2-829B-773D-483D-EFDA6A0DBBFE}"/>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DCB02B58-833F-015B-7256-9427FB7061AB}"/>
              </a:ext>
            </a:extLst>
          </p:cNvPr>
          <p:cNvSpPr>
            <a:spLocks noGrp="1"/>
          </p:cNvSpPr>
          <p:nvPr>
            <p:ph type="sldNum" sz="quarter" idx="5"/>
          </p:nvPr>
        </p:nvSpPr>
        <p:spPr/>
        <p:txBody>
          <a:bodyPr/>
          <a:lstStyle/>
          <a:p>
            <a:fld id="{5C5B0669-CF1A-41E3-9FDE-11D6E1DB09CB}" type="slidenum">
              <a:rPr lang="nl-NL" smtClean="0"/>
              <a:t>53</a:t>
            </a:fld>
            <a:endParaRPr lang="nl-NL"/>
          </a:p>
        </p:txBody>
      </p:sp>
    </p:spTree>
    <p:extLst>
      <p:ext uri="{BB962C8B-B14F-4D97-AF65-F5344CB8AC3E}">
        <p14:creationId xmlns:p14="http://schemas.microsoft.com/office/powerpoint/2010/main" val="2027272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238AC-964D-662D-9540-84F58E9AA67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E35350E-E903-6F83-B5CC-5889C6E329C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C7A3B74-E869-C0F1-9B25-B61B36152C7D}"/>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6063E235-3CB3-5CE5-9ED7-62255D25E443}"/>
              </a:ext>
            </a:extLst>
          </p:cNvPr>
          <p:cNvSpPr>
            <a:spLocks noGrp="1"/>
          </p:cNvSpPr>
          <p:nvPr>
            <p:ph type="sldNum" sz="quarter" idx="5"/>
          </p:nvPr>
        </p:nvSpPr>
        <p:spPr/>
        <p:txBody>
          <a:bodyPr/>
          <a:lstStyle/>
          <a:p>
            <a:fld id="{5C5B0669-CF1A-41E3-9FDE-11D6E1DB09CB}" type="slidenum">
              <a:rPr lang="nl-NL" smtClean="0"/>
              <a:t>54</a:t>
            </a:fld>
            <a:endParaRPr lang="nl-NL"/>
          </a:p>
        </p:txBody>
      </p:sp>
    </p:spTree>
    <p:extLst>
      <p:ext uri="{BB962C8B-B14F-4D97-AF65-F5344CB8AC3E}">
        <p14:creationId xmlns:p14="http://schemas.microsoft.com/office/powerpoint/2010/main" val="2175468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4DD33-3E8C-2D37-778C-4C09A9C2BC6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965199E-54C9-F290-9E12-177050AF753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7F2A8D0-3988-1816-CE98-189B5185322C}"/>
              </a:ext>
            </a:extLst>
          </p:cNvPr>
          <p:cNvSpPr>
            <a:spLocks noGrp="1"/>
          </p:cNvSpPr>
          <p:nvPr>
            <p:ph type="body" idx="1"/>
          </p:nvPr>
        </p:nvSpPr>
        <p:spPr/>
        <p:txBody>
          <a:bodyPr/>
          <a:lstStyle/>
          <a:p>
            <a:r>
              <a:rPr lang="nl-NL" dirty="0" err="1"/>
              <a:t>Infographic</a:t>
            </a:r>
            <a:endParaRPr lang="nl-NL" dirty="0"/>
          </a:p>
        </p:txBody>
      </p:sp>
      <p:sp>
        <p:nvSpPr>
          <p:cNvPr id="4" name="Tijdelijke aanduiding voor dianummer 3">
            <a:extLst>
              <a:ext uri="{FF2B5EF4-FFF2-40B4-BE49-F238E27FC236}">
                <a16:creationId xmlns:a16="http://schemas.microsoft.com/office/drawing/2014/main" id="{5CD20BEC-5199-4099-48DF-A2F6812B7E89}"/>
              </a:ext>
            </a:extLst>
          </p:cNvPr>
          <p:cNvSpPr>
            <a:spLocks noGrp="1"/>
          </p:cNvSpPr>
          <p:nvPr>
            <p:ph type="sldNum" sz="quarter" idx="5"/>
          </p:nvPr>
        </p:nvSpPr>
        <p:spPr/>
        <p:txBody>
          <a:bodyPr/>
          <a:lstStyle/>
          <a:p>
            <a:fld id="{5C5B0669-CF1A-41E3-9FDE-11D6E1DB09CB}" type="slidenum">
              <a:rPr lang="nl-NL" smtClean="0"/>
              <a:t>12</a:t>
            </a:fld>
            <a:endParaRPr lang="nl-NL"/>
          </a:p>
        </p:txBody>
      </p:sp>
    </p:spTree>
    <p:extLst>
      <p:ext uri="{BB962C8B-B14F-4D97-AF65-F5344CB8AC3E}">
        <p14:creationId xmlns:p14="http://schemas.microsoft.com/office/powerpoint/2010/main" val="4215950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DADDA-4E99-77BA-D51D-DF014C90CCD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9A7F58B-EE27-2064-5BA7-8601BABC162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07E75D0-BB7B-AF6B-9F5E-9AB9F51C72B8}"/>
              </a:ext>
            </a:extLst>
          </p:cNvPr>
          <p:cNvSpPr>
            <a:spLocks noGrp="1"/>
          </p:cNvSpPr>
          <p:nvPr>
            <p:ph type="body" idx="1"/>
          </p:nvPr>
        </p:nvSpPr>
        <p:spPr/>
        <p:txBody>
          <a:bodyPr/>
          <a:lstStyle/>
          <a:p>
            <a:r>
              <a:rPr lang="nl-NL" dirty="0" err="1"/>
              <a:t>Infographic</a:t>
            </a:r>
            <a:endParaRPr lang="nl-NL" dirty="0"/>
          </a:p>
        </p:txBody>
      </p:sp>
      <p:sp>
        <p:nvSpPr>
          <p:cNvPr id="4" name="Tijdelijke aanduiding voor dianummer 3">
            <a:extLst>
              <a:ext uri="{FF2B5EF4-FFF2-40B4-BE49-F238E27FC236}">
                <a16:creationId xmlns:a16="http://schemas.microsoft.com/office/drawing/2014/main" id="{CE92C4C4-D372-282C-2437-8C0CC94AE3EF}"/>
              </a:ext>
            </a:extLst>
          </p:cNvPr>
          <p:cNvSpPr>
            <a:spLocks noGrp="1"/>
          </p:cNvSpPr>
          <p:nvPr>
            <p:ph type="sldNum" sz="quarter" idx="5"/>
          </p:nvPr>
        </p:nvSpPr>
        <p:spPr/>
        <p:txBody>
          <a:bodyPr/>
          <a:lstStyle/>
          <a:p>
            <a:fld id="{5C5B0669-CF1A-41E3-9FDE-11D6E1DB09CB}" type="slidenum">
              <a:rPr lang="nl-NL" smtClean="0"/>
              <a:t>13</a:t>
            </a:fld>
            <a:endParaRPr lang="nl-NL"/>
          </a:p>
        </p:txBody>
      </p:sp>
    </p:spTree>
    <p:extLst>
      <p:ext uri="{BB962C8B-B14F-4D97-AF65-F5344CB8AC3E}">
        <p14:creationId xmlns:p14="http://schemas.microsoft.com/office/powerpoint/2010/main" val="4117475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Correct: D</a:t>
            </a:r>
          </a:p>
        </p:txBody>
      </p:sp>
      <p:sp>
        <p:nvSpPr>
          <p:cNvPr id="4" name="Tijdelijke aanduiding voor dianummer 3"/>
          <p:cNvSpPr>
            <a:spLocks noGrp="1"/>
          </p:cNvSpPr>
          <p:nvPr>
            <p:ph type="sldNum" sz="quarter" idx="5"/>
          </p:nvPr>
        </p:nvSpPr>
        <p:spPr/>
        <p:txBody>
          <a:bodyPr/>
          <a:lstStyle/>
          <a:p>
            <a:fld id="{5C5B0669-CF1A-41E3-9FDE-11D6E1DB09CB}" type="slidenum">
              <a:rPr lang="nl-NL" smtClean="0"/>
              <a:t>22</a:t>
            </a:fld>
            <a:endParaRPr lang="nl-NL" dirty="0"/>
          </a:p>
        </p:txBody>
      </p:sp>
    </p:spTree>
    <p:extLst>
      <p:ext uri="{BB962C8B-B14F-4D97-AF65-F5344CB8AC3E}">
        <p14:creationId xmlns:p14="http://schemas.microsoft.com/office/powerpoint/2010/main" val="1335826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63316-42D9-E508-3696-5363965675C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FC9085C-8569-EE95-4DA0-66EE055B056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4EBC591-F931-A0E7-2765-D8753B69B4E6}"/>
              </a:ext>
            </a:extLst>
          </p:cNvPr>
          <p:cNvSpPr>
            <a:spLocks noGrp="1"/>
          </p:cNvSpPr>
          <p:nvPr>
            <p:ph type="body" idx="1"/>
          </p:nvPr>
        </p:nvSpPr>
        <p:spPr/>
        <p:txBody>
          <a:bodyPr/>
          <a:lstStyle/>
          <a:p>
            <a:r>
              <a:rPr lang="nl-NL" dirty="0"/>
              <a:t>Correct: D</a:t>
            </a:r>
          </a:p>
        </p:txBody>
      </p:sp>
      <p:sp>
        <p:nvSpPr>
          <p:cNvPr id="4" name="Tijdelijke aanduiding voor dianummer 3">
            <a:extLst>
              <a:ext uri="{FF2B5EF4-FFF2-40B4-BE49-F238E27FC236}">
                <a16:creationId xmlns:a16="http://schemas.microsoft.com/office/drawing/2014/main" id="{CC756870-F866-EEDC-B88A-571833D399F6}"/>
              </a:ext>
            </a:extLst>
          </p:cNvPr>
          <p:cNvSpPr>
            <a:spLocks noGrp="1"/>
          </p:cNvSpPr>
          <p:nvPr>
            <p:ph type="sldNum" sz="quarter" idx="5"/>
          </p:nvPr>
        </p:nvSpPr>
        <p:spPr/>
        <p:txBody>
          <a:bodyPr/>
          <a:lstStyle/>
          <a:p>
            <a:fld id="{5C5B0669-CF1A-41E3-9FDE-11D6E1DB09CB}" type="slidenum">
              <a:rPr lang="nl-NL" smtClean="0"/>
              <a:t>23</a:t>
            </a:fld>
            <a:endParaRPr lang="nl-NL" dirty="0"/>
          </a:p>
        </p:txBody>
      </p:sp>
    </p:spTree>
    <p:extLst>
      <p:ext uri="{BB962C8B-B14F-4D97-AF65-F5344CB8AC3E}">
        <p14:creationId xmlns:p14="http://schemas.microsoft.com/office/powerpoint/2010/main" val="4079770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1CF39-ED19-C17A-7E77-87297DD5E3C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F64E816-9F0C-3C8E-4746-2AA8AB5AFC4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9FD4DC4-1D0F-0A08-6B7E-A63F799129C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Correct: A</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De beruchte Amerikaanse crimineel Al Capone verdiende jaarlijks (geschat) zo’n 100 miljoen dollar met illegale activiteiten. Dit geld moest gelegaliseerd worden en dat deed hij via wasserettes. Cash geld werd in de boekhouding verwerkt en op die manier witgewassen.</a:t>
            </a:r>
          </a:p>
        </p:txBody>
      </p:sp>
      <p:sp>
        <p:nvSpPr>
          <p:cNvPr id="4" name="Tijdelijke aanduiding voor dianummer 3">
            <a:extLst>
              <a:ext uri="{FF2B5EF4-FFF2-40B4-BE49-F238E27FC236}">
                <a16:creationId xmlns:a16="http://schemas.microsoft.com/office/drawing/2014/main" id="{090EDFB6-E1EA-F98E-5817-B96621BBC325}"/>
              </a:ext>
            </a:extLst>
          </p:cNvPr>
          <p:cNvSpPr>
            <a:spLocks noGrp="1"/>
          </p:cNvSpPr>
          <p:nvPr>
            <p:ph type="sldNum" sz="quarter" idx="5"/>
          </p:nvPr>
        </p:nvSpPr>
        <p:spPr/>
        <p:txBody>
          <a:bodyPr/>
          <a:lstStyle/>
          <a:p>
            <a:fld id="{5C5B0669-CF1A-41E3-9FDE-11D6E1DB09CB}" type="slidenum">
              <a:rPr lang="nl-NL" smtClean="0"/>
              <a:t>24</a:t>
            </a:fld>
            <a:endParaRPr lang="nl-NL" dirty="0"/>
          </a:p>
        </p:txBody>
      </p:sp>
    </p:spTree>
    <p:extLst>
      <p:ext uri="{BB962C8B-B14F-4D97-AF65-F5344CB8AC3E}">
        <p14:creationId xmlns:p14="http://schemas.microsoft.com/office/powerpoint/2010/main" val="1844938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78BCF-61FD-8999-9C58-827512B1DB4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B9E2ABC-75AA-012C-F1D0-13973082E48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82CEC2F-B5A7-B679-BC6C-A5DE6C0631AC}"/>
              </a:ext>
            </a:extLst>
          </p:cNvPr>
          <p:cNvSpPr>
            <a:spLocks noGrp="1"/>
          </p:cNvSpPr>
          <p:nvPr>
            <p:ph type="body" idx="1"/>
          </p:nvPr>
        </p:nvSpPr>
        <p:spPr/>
        <p:txBody>
          <a:bodyPr/>
          <a:lstStyle/>
          <a:p>
            <a:r>
              <a:rPr lang="nl-NL" dirty="0"/>
              <a:t>Correct: D</a:t>
            </a:r>
          </a:p>
        </p:txBody>
      </p:sp>
      <p:sp>
        <p:nvSpPr>
          <p:cNvPr id="4" name="Tijdelijke aanduiding voor dianummer 3">
            <a:extLst>
              <a:ext uri="{FF2B5EF4-FFF2-40B4-BE49-F238E27FC236}">
                <a16:creationId xmlns:a16="http://schemas.microsoft.com/office/drawing/2014/main" id="{1CCF1853-C4BB-88D8-67ED-5DEE703271FB}"/>
              </a:ext>
            </a:extLst>
          </p:cNvPr>
          <p:cNvSpPr>
            <a:spLocks noGrp="1"/>
          </p:cNvSpPr>
          <p:nvPr>
            <p:ph type="sldNum" sz="quarter" idx="5"/>
          </p:nvPr>
        </p:nvSpPr>
        <p:spPr/>
        <p:txBody>
          <a:bodyPr/>
          <a:lstStyle/>
          <a:p>
            <a:fld id="{5C5B0669-CF1A-41E3-9FDE-11D6E1DB09CB}" type="slidenum">
              <a:rPr lang="nl-NL" smtClean="0"/>
              <a:t>25</a:t>
            </a:fld>
            <a:endParaRPr lang="nl-NL" dirty="0"/>
          </a:p>
        </p:txBody>
      </p:sp>
    </p:spTree>
    <p:extLst>
      <p:ext uri="{BB962C8B-B14F-4D97-AF65-F5344CB8AC3E}">
        <p14:creationId xmlns:p14="http://schemas.microsoft.com/office/powerpoint/2010/main" val="272640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8CD38-BBA1-95D0-1D2C-4BBAC5868C9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5E1372E-144B-258E-411D-0CFB007FC08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F5727E1-C403-F655-C5AD-BA5C764007D4}"/>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F25E077D-90B5-AAC8-687A-3818ED24E813}"/>
              </a:ext>
            </a:extLst>
          </p:cNvPr>
          <p:cNvSpPr>
            <a:spLocks noGrp="1"/>
          </p:cNvSpPr>
          <p:nvPr>
            <p:ph type="sldNum" sz="quarter" idx="5"/>
          </p:nvPr>
        </p:nvSpPr>
        <p:spPr/>
        <p:txBody>
          <a:bodyPr/>
          <a:lstStyle/>
          <a:p>
            <a:fld id="{5C5B0669-CF1A-41E3-9FDE-11D6E1DB09CB}" type="slidenum">
              <a:rPr lang="nl-NL" smtClean="0"/>
              <a:t>50</a:t>
            </a:fld>
            <a:endParaRPr lang="nl-NL"/>
          </a:p>
        </p:txBody>
      </p:sp>
    </p:spTree>
    <p:extLst>
      <p:ext uri="{BB962C8B-B14F-4D97-AF65-F5344CB8AC3E}">
        <p14:creationId xmlns:p14="http://schemas.microsoft.com/office/powerpoint/2010/main" val="4171705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50B7E-DA02-9E4F-1DD8-7C8B2237592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A60FA09-B34D-FE9C-4175-AC2CDE07DD4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CE8ED1E-26F7-4ABA-EB7C-23234B079F9C}"/>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EB14ED65-E467-8467-583E-2F39B5A3FFBB}"/>
              </a:ext>
            </a:extLst>
          </p:cNvPr>
          <p:cNvSpPr>
            <a:spLocks noGrp="1"/>
          </p:cNvSpPr>
          <p:nvPr>
            <p:ph type="sldNum" sz="quarter" idx="5"/>
          </p:nvPr>
        </p:nvSpPr>
        <p:spPr/>
        <p:txBody>
          <a:bodyPr/>
          <a:lstStyle/>
          <a:p>
            <a:fld id="{5C5B0669-CF1A-41E3-9FDE-11D6E1DB09CB}" type="slidenum">
              <a:rPr lang="nl-NL" smtClean="0"/>
              <a:t>51</a:t>
            </a:fld>
            <a:endParaRPr lang="nl-NL"/>
          </a:p>
        </p:txBody>
      </p:sp>
    </p:spTree>
    <p:extLst>
      <p:ext uri="{BB962C8B-B14F-4D97-AF65-F5344CB8AC3E}">
        <p14:creationId xmlns:p14="http://schemas.microsoft.com/office/powerpoint/2010/main" val="1611795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12F82E-3307-7DA6-34F0-C220378C77A4}"/>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DD3CE8D-4214-4B96-D370-AD36F1F06A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C1740AA6-CE5C-E696-1C59-142B4E947E23}"/>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5" name="Tijdelijke aanduiding voor voettekst 4">
            <a:extLst>
              <a:ext uri="{FF2B5EF4-FFF2-40B4-BE49-F238E27FC236}">
                <a16:creationId xmlns:a16="http://schemas.microsoft.com/office/drawing/2014/main" id="{8A9E761B-A80F-9364-A09D-C322455DFA56}"/>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799376A9-4584-9378-15C3-831D1D18987E}"/>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937410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6F138A-454E-3537-BF48-A767433B9F45}"/>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F9F93CE-FEFC-4499-23D5-CCEB1E5D485E}"/>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5BBC5A-032B-A5B1-44B2-10A4F4DB50B1}"/>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5" name="Tijdelijke aanduiding voor voettekst 4">
            <a:extLst>
              <a:ext uri="{FF2B5EF4-FFF2-40B4-BE49-F238E27FC236}">
                <a16:creationId xmlns:a16="http://schemas.microsoft.com/office/drawing/2014/main" id="{FF4E33C7-A92D-93E3-E2FC-C08923BDB331}"/>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1E0EA7F9-CDE5-10DF-63A3-CB5D2EE964D4}"/>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2756338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34B612A-D880-AD01-31BB-43D7A4F14CDA}"/>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9CB00CF9-33B6-BEDE-6650-104434311561}"/>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94B267F-0472-6332-C727-DBF918CFD34B}"/>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5" name="Tijdelijke aanduiding voor voettekst 4">
            <a:extLst>
              <a:ext uri="{FF2B5EF4-FFF2-40B4-BE49-F238E27FC236}">
                <a16:creationId xmlns:a16="http://schemas.microsoft.com/office/drawing/2014/main" id="{939C95B6-DF6B-85D7-3BB3-914B42F09ED4}"/>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E09AF241-7880-C9FC-B7E7-88DF641A5E1A}"/>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1928377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BAE898-8081-6669-3638-9B1DB4499C5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1968EBF-8FCC-F0AB-3F47-17790221FDC8}"/>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97C6124-7927-D926-5086-DC807B3BC204}"/>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5" name="Tijdelijke aanduiding voor voettekst 4">
            <a:extLst>
              <a:ext uri="{FF2B5EF4-FFF2-40B4-BE49-F238E27FC236}">
                <a16:creationId xmlns:a16="http://schemas.microsoft.com/office/drawing/2014/main" id="{631B5193-41A3-C052-3393-795EBC213A6A}"/>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AB71A5D9-8543-01CA-5E55-1B543B7F378E}"/>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3468187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850AC7-35EB-F85C-768C-FA24F77E9FE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5C62F0D3-FDD4-6102-BE50-FA42CF18B0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EFB059A4-478E-026C-1F48-6832844AE7D1}"/>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5" name="Tijdelijke aanduiding voor voettekst 4">
            <a:extLst>
              <a:ext uri="{FF2B5EF4-FFF2-40B4-BE49-F238E27FC236}">
                <a16:creationId xmlns:a16="http://schemas.microsoft.com/office/drawing/2014/main" id="{1129AE77-A205-1445-B879-ADCB6AE17BC6}"/>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DEB0EF17-75D0-28B5-CF65-78006A2F7A37}"/>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2710377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AECAEE-24A5-6A41-FEFA-0BAF515C241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C12E467-4C87-E804-1529-8BDD5C2FB5AA}"/>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2E1D1F93-AAD3-9A39-6D27-6DAB2615FE67}"/>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95703AAA-EC18-36FD-6CFD-D33E8067C6ED}"/>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6" name="Tijdelijke aanduiding voor voettekst 5">
            <a:extLst>
              <a:ext uri="{FF2B5EF4-FFF2-40B4-BE49-F238E27FC236}">
                <a16:creationId xmlns:a16="http://schemas.microsoft.com/office/drawing/2014/main" id="{027288C7-AA10-C494-E7A1-D89D19554061}"/>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BD3E09A3-198C-FA50-5508-9E80A785D1B4}"/>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1800443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391A4C-89E3-3B83-B2CA-B9BE7F7AAA8D}"/>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C8AB1121-2D78-053B-AE75-32275FA009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13BDC97-B888-F557-BC79-ED534A8CACF5}"/>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EDB3372A-F81E-7B96-214E-7F51BB1AF5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61F63CF6-6C0A-88A0-7580-4C0FE050735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EB16C32C-B59E-8125-238D-2D2230208AA0}"/>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8" name="Tijdelijke aanduiding voor voettekst 7">
            <a:extLst>
              <a:ext uri="{FF2B5EF4-FFF2-40B4-BE49-F238E27FC236}">
                <a16:creationId xmlns:a16="http://schemas.microsoft.com/office/drawing/2014/main" id="{7F7EE7A1-4BF8-CF77-E487-ACA58AF0CD66}"/>
              </a:ext>
            </a:extLst>
          </p:cNvPr>
          <p:cNvSpPr>
            <a:spLocks noGrp="1"/>
          </p:cNvSpPr>
          <p:nvPr>
            <p:ph type="ftr" sz="quarter" idx="11"/>
          </p:nvPr>
        </p:nvSpPr>
        <p:spPr/>
        <p:txBody>
          <a:bodyPr/>
          <a:lstStyle/>
          <a:p>
            <a:endParaRPr lang="nl-NL" dirty="0"/>
          </a:p>
        </p:txBody>
      </p:sp>
      <p:sp>
        <p:nvSpPr>
          <p:cNvPr id="9" name="Tijdelijke aanduiding voor dianummer 8">
            <a:extLst>
              <a:ext uri="{FF2B5EF4-FFF2-40B4-BE49-F238E27FC236}">
                <a16:creationId xmlns:a16="http://schemas.microsoft.com/office/drawing/2014/main" id="{4693C002-E7C1-D035-4065-FD77C4F3D5B1}"/>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979234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CA44F5-ABAF-FD51-FE67-5A9E34BAD689}"/>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E1451D4-E04A-2121-CA64-8ECBD1135E68}"/>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4" name="Tijdelijke aanduiding voor voettekst 3">
            <a:extLst>
              <a:ext uri="{FF2B5EF4-FFF2-40B4-BE49-F238E27FC236}">
                <a16:creationId xmlns:a16="http://schemas.microsoft.com/office/drawing/2014/main" id="{5BAAB204-2783-827B-76C2-FFCC2B537B9B}"/>
              </a:ext>
            </a:extLst>
          </p:cNvPr>
          <p:cNvSpPr>
            <a:spLocks noGrp="1"/>
          </p:cNvSpPr>
          <p:nvPr>
            <p:ph type="ftr" sz="quarter" idx="11"/>
          </p:nvPr>
        </p:nvSpPr>
        <p:spPr/>
        <p:txBody>
          <a:bodyPr/>
          <a:lstStyle/>
          <a:p>
            <a:endParaRPr lang="nl-NL" dirty="0"/>
          </a:p>
        </p:txBody>
      </p:sp>
      <p:sp>
        <p:nvSpPr>
          <p:cNvPr id="5" name="Tijdelijke aanduiding voor dianummer 4">
            <a:extLst>
              <a:ext uri="{FF2B5EF4-FFF2-40B4-BE49-F238E27FC236}">
                <a16:creationId xmlns:a16="http://schemas.microsoft.com/office/drawing/2014/main" id="{CDB757FD-710C-E453-C565-7377F0D27573}"/>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869192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057125D-EF2D-D7A9-B753-297F32758322}"/>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3" name="Tijdelijke aanduiding voor voettekst 2">
            <a:extLst>
              <a:ext uri="{FF2B5EF4-FFF2-40B4-BE49-F238E27FC236}">
                <a16:creationId xmlns:a16="http://schemas.microsoft.com/office/drawing/2014/main" id="{318D91B0-D289-87BF-A3E9-750E8B5F3F0F}"/>
              </a:ext>
            </a:extLst>
          </p:cNvPr>
          <p:cNvSpPr>
            <a:spLocks noGrp="1"/>
          </p:cNvSpPr>
          <p:nvPr>
            <p:ph type="ftr"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D669A82C-D15E-9CD0-0883-078015CFA88A}"/>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367624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85967D-2E2D-843B-7F4D-E2691E5B98F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FD05FB3B-E36D-EAE5-1DCC-0CB9654199E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100FF25F-F227-94E9-3F5A-7C4DFD3203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48515FD-2612-1E12-E1F7-F0E1421D3381}"/>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6" name="Tijdelijke aanduiding voor voettekst 5">
            <a:extLst>
              <a:ext uri="{FF2B5EF4-FFF2-40B4-BE49-F238E27FC236}">
                <a16:creationId xmlns:a16="http://schemas.microsoft.com/office/drawing/2014/main" id="{9F87A5BE-63EC-A3F2-1D7F-7A9C995FEE25}"/>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0FFC5531-4238-C071-5C50-2CC360514389}"/>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4218455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7328CC-0739-D275-B7E4-58C89905B73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9FB4D06-A616-DFE6-9261-A491B03EE2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a:extLst>
              <a:ext uri="{FF2B5EF4-FFF2-40B4-BE49-F238E27FC236}">
                <a16:creationId xmlns:a16="http://schemas.microsoft.com/office/drawing/2014/main" id="{55F93D51-5539-24F7-7863-E26D29B03A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3541740-A1E5-015C-3E56-0F9A8924E378}"/>
              </a:ext>
            </a:extLst>
          </p:cNvPr>
          <p:cNvSpPr>
            <a:spLocks noGrp="1"/>
          </p:cNvSpPr>
          <p:nvPr>
            <p:ph type="dt" sz="half" idx="10"/>
          </p:nvPr>
        </p:nvSpPr>
        <p:spPr/>
        <p:txBody>
          <a:bodyPr/>
          <a:lstStyle/>
          <a:p>
            <a:fld id="{8B178559-EAE4-4A1D-9DD3-DAE7E27DB80C}" type="datetimeFigureOut">
              <a:rPr lang="nl-NL" smtClean="0"/>
              <a:t>30-1-2025</a:t>
            </a:fld>
            <a:endParaRPr lang="nl-NL" dirty="0"/>
          </a:p>
        </p:txBody>
      </p:sp>
      <p:sp>
        <p:nvSpPr>
          <p:cNvPr id="6" name="Tijdelijke aanduiding voor voettekst 5">
            <a:extLst>
              <a:ext uri="{FF2B5EF4-FFF2-40B4-BE49-F238E27FC236}">
                <a16:creationId xmlns:a16="http://schemas.microsoft.com/office/drawing/2014/main" id="{9EE977E8-8444-2843-7672-28E5FEC964E6}"/>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7AD5EF94-56FC-C350-2FBB-0D6763439330}"/>
              </a:ext>
            </a:extLst>
          </p:cNvPr>
          <p:cNvSpPr>
            <a:spLocks noGrp="1"/>
          </p:cNvSpPr>
          <p:nvPr>
            <p:ph type="sldNum" sz="quarter" idx="12"/>
          </p:nvPr>
        </p:nvSpPr>
        <p:spPr/>
        <p:txBody>
          <a:bodyPr/>
          <a:lstStyle/>
          <a:p>
            <a:fld id="{CD4B724E-A5EE-4409-B2BC-F1502583E9B4}" type="slidenum">
              <a:rPr lang="nl-NL" smtClean="0"/>
              <a:t>‹nr.›</a:t>
            </a:fld>
            <a:endParaRPr lang="nl-NL" dirty="0"/>
          </a:p>
        </p:txBody>
      </p:sp>
    </p:spTree>
    <p:extLst>
      <p:ext uri="{BB962C8B-B14F-4D97-AF65-F5344CB8AC3E}">
        <p14:creationId xmlns:p14="http://schemas.microsoft.com/office/powerpoint/2010/main" val="736913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DECF6"/>
        </a:soli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FB4E7DB-9EBA-E4A9-A17B-79F0CD207D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2BF42592-0CE7-8E2C-3D16-C1A12B739F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384AE54-D57A-E551-4584-FF52F20911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178559-EAE4-4A1D-9DD3-DAE7E27DB80C}" type="datetimeFigureOut">
              <a:rPr lang="nl-NL" smtClean="0"/>
              <a:t>30-1-2025</a:t>
            </a:fld>
            <a:endParaRPr lang="nl-NL" dirty="0"/>
          </a:p>
        </p:txBody>
      </p:sp>
      <p:sp>
        <p:nvSpPr>
          <p:cNvPr id="5" name="Tijdelijke aanduiding voor voettekst 4">
            <a:extLst>
              <a:ext uri="{FF2B5EF4-FFF2-40B4-BE49-F238E27FC236}">
                <a16:creationId xmlns:a16="http://schemas.microsoft.com/office/drawing/2014/main" id="{1F300BA2-211E-DCFD-0622-7C90F2DF77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a:extLst>
              <a:ext uri="{FF2B5EF4-FFF2-40B4-BE49-F238E27FC236}">
                <a16:creationId xmlns:a16="http://schemas.microsoft.com/office/drawing/2014/main" id="{ABBAEB3E-0296-0F13-A47B-C1B7A215DE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4B724E-A5EE-4409-B2BC-F1502583E9B4}" type="slidenum">
              <a:rPr lang="nl-NL" smtClean="0"/>
              <a:t>‹nr.›</a:t>
            </a:fld>
            <a:endParaRPr lang="nl-NL" dirty="0"/>
          </a:p>
        </p:txBody>
      </p:sp>
    </p:spTree>
    <p:extLst>
      <p:ext uri="{BB962C8B-B14F-4D97-AF65-F5344CB8AC3E}">
        <p14:creationId xmlns:p14="http://schemas.microsoft.com/office/powerpoint/2010/main" val="33197525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jpe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1.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1.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1.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5.png"/><Relationship Id="rId9" Type="http://schemas.openxmlformats.org/officeDocument/2006/relationships/image" Target="../media/image35.jpeg"/></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jpg"/><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5.png"/><Relationship Id="rId4" Type="http://schemas.openxmlformats.org/officeDocument/2006/relationships/image" Target="../media/image54.png"/></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5.png"/></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5.png"/><Relationship Id="rId4" Type="http://schemas.openxmlformats.org/officeDocument/2006/relationships/image" Target="../media/image54.png"/></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5.png"/><Relationship Id="rId4" Type="http://schemas.openxmlformats.org/officeDocument/2006/relationships/image" Target="../media/image54.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Video">
            <a:hlinkClick r:id="" action="ppaction://media"/>
            <a:extLst>
              <a:ext uri="{FF2B5EF4-FFF2-40B4-BE49-F238E27FC236}">
                <a16:creationId xmlns:a16="http://schemas.microsoft.com/office/drawing/2014/main" id="{B9B50500-023D-4E15-F561-2A8BA307A18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20" name="Vrije vorm">
            <a:extLst>
              <a:ext uri="{FF2B5EF4-FFF2-40B4-BE49-F238E27FC236}">
                <a16:creationId xmlns:a16="http://schemas.microsoft.com/office/drawing/2014/main" id="{33AE6BF3-BD42-D8DE-66E5-7F0B083A9901}"/>
              </a:ext>
            </a:extLst>
          </p:cNvPr>
          <p:cNvSpPr/>
          <p:nvPr/>
        </p:nvSpPr>
        <p:spPr>
          <a:xfrm>
            <a:off x="0" y="0"/>
            <a:ext cx="12192000" cy="6858000"/>
          </a:xfrm>
          <a:custGeom>
            <a:avLst/>
            <a:gdLst>
              <a:gd name="connsiteX0" fmla="*/ 504962 w 12192000"/>
              <a:gd name="connsiteY0" fmla="*/ 360044 h 6858000"/>
              <a:gd name="connsiteX1" fmla="*/ 355600 w 12192000"/>
              <a:gd name="connsiteY1" fmla="*/ 509406 h 6858000"/>
              <a:gd name="connsiteX2" fmla="*/ 355600 w 12192000"/>
              <a:gd name="connsiteY2" fmla="*/ 4788121 h 6858000"/>
              <a:gd name="connsiteX3" fmla="*/ 504962 w 12192000"/>
              <a:gd name="connsiteY3" fmla="*/ 4937483 h 6858000"/>
              <a:gd name="connsiteX4" fmla="*/ 11707358 w 12192000"/>
              <a:gd name="connsiteY4" fmla="*/ 4937483 h 6858000"/>
              <a:gd name="connsiteX5" fmla="*/ 11856720 w 12192000"/>
              <a:gd name="connsiteY5" fmla="*/ 4788121 h 6858000"/>
              <a:gd name="connsiteX6" fmla="*/ 11856720 w 12192000"/>
              <a:gd name="connsiteY6" fmla="*/ 509406 h 6858000"/>
              <a:gd name="connsiteX7" fmla="*/ 11707358 w 12192000"/>
              <a:gd name="connsiteY7" fmla="*/ 360044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504962" y="360044"/>
                </a:moveTo>
                <a:cubicBezTo>
                  <a:pt x="422472" y="360044"/>
                  <a:pt x="355600" y="426916"/>
                  <a:pt x="355600" y="509406"/>
                </a:cubicBezTo>
                <a:lnTo>
                  <a:pt x="355600" y="4788121"/>
                </a:lnTo>
                <a:cubicBezTo>
                  <a:pt x="355600" y="4870611"/>
                  <a:pt x="422472" y="4937483"/>
                  <a:pt x="504962" y="4937483"/>
                </a:cubicBezTo>
                <a:lnTo>
                  <a:pt x="11707358" y="4937483"/>
                </a:lnTo>
                <a:cubicBezTo>
                  <a:pt x="11789848" y="4937483"/>
                  <a:pt x="11856720" y="4870611"/>
                  <a:pt x="11856720" y="4788121"/>
                </a:cubicBezTo>
                <a:lnTo>
                  <a:pt x="11856720" y="509406"/>
                </a:lnTo>
                <a:cubicBezTo>
                  <a:pt x="11856720" y="426916"/>
                  <a:pt x="11789848" y="360044"/>
                  <a:pt x="11707358" y="360044"/>
                </a:cubicBezTo>
                <a:close/>
                <a:moveTo>
                  <a:pt x="0" y="0"/>
                </a:moveTo>
                <a:lnTo>
                  <a:pt x="12192000" y="0"/>
                </a:lnTo>
                <a:lnTo>
                  <a:pt x="12192000" y="6858000"/>
                </a:lnTo>
                <a:lnTo>
                  <a:pt x="0" y="6858000"/>
                </a:lnTo>
                <a:close/>
              </a:path>
            </a:pathLst>
          </a:custGeom>
          <a:solidFill>
            <a:srgbClr val="CDECF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l-NL" dirty="0"/>
          </a:p>
        </p:txBody>
      </p:sp>
      <p:sp>
        <p:nvSpPr>
          <p:cNvPr id="23" name="Prevent">
            <a:extLst>
              <a:ext uri="{FF2B5EF4-FFF2-40B4-BE49-F238E27FC236}">
                <a16:creationId xmlns:a16="http://schemas.microsoft.com/office/drawing/2014/main" id="{FCBFEC44-0C26-4762-EBB7-9C23F33F2B5B}"/>
              </a:ext>
            </a:extLst>
          </p:cNvPr>
          <p:cNvSpPr/>
          <p:nvPr/>
        </p:nvSpPr>
        <p:spPr>
          <a:xfrm>
            <a:off x="0" y="0"/>
            <a:ext cx="12192000" cy="6858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16" name="Politie">
            <a:extLst>
              <a:ext uri="{FF2B5EF4-FFF2-40B4-BE49-F238E27FC236}">
                <a16:creationId xmlns:a16="http://schemas.microsoft.com/office/drawing/2014/main" id="{93873066-2E59-DB53-FE40-8E0421020887}"/>
              </a:ext>
            </a:extLst>
          </p:cNvPr>
          <p:cNvGrpSpPr/>
          <p:nvPr/>
        </p:nvGrpSpPr>
        <p:grpSpPr>
          <a:xfrm>
            <a:off x="355600" y="5144751"/>
            <a:ext cx="2875280" cy="1199444"/>
            <a:chOff x="355600" y="5128920"/>
            <a:chExt cx="2875280" cy="1199444"/>
          </a:xfrm>
        </p:grpSpPr>
        <p:sp>
          <p:nvSpPr>
            <p:cNvPr id="14" name="Rechthoek">
              <a:extLst>
                <a:ext uri="{FF2B5EF4-FFF2-40B4-BE49-F238E27FC236}">
                  <a16:creationId xmlns:a16="http://schemas.microsoft.com/office/drawing/2014/main" id="{85A4DA7F-C89D-E113-EC74-D37210DC33F3}"/>
                </a:ext>
              </a:extLst>
            </p:cNvPr>
            <p:cNvSpPr/>
            <p:nvPr/>
          </p:nvSpPr>
          <p:spPr>
            <a:xfrm>
              <a:off x="355600"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0" name="Logo Politie">
              <a:extLst>
                <a:ext uri="{FF2B5EF4-FFF2-40B4-BE49-F238E27FC236}">
                  <a16:creationId xmlns:a16="http://schemas.microsoft.com/office/drawing/2014/main" id="{CDB63FAE-541C-0931-087B-4C2D7B81BC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9486" y="5488343"/>
              <a:ext cx="1307509" cy="4805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RIEC">
            <a:extLst>
              <a:ext uri="{FF2B5EF4-FFF2-40B4-BE49-F238E27FC236}">
                <a16:creationId xmlns:a16="http://schemas.microsoft.com/office/drawing/2014/main" id="{F4424CAA-7D1D-592B-7B7F-594635393968}"/>
              </a:ext>
            </a:extLst>
          </p:cNvPr>
          <p:cNvGrpSpPr/>
          <p:nvPr/>
        </p:nvGrpSpPr>
        <p:grpSpPr>
          <a:xfrm>
            <a:off x="8981440" y="5128920"/>
            <a:ext cx="2875280" cy="1199444"/>
            <a:chOff x="8981440" y="5109916"/>
            <a:chExt cx="2875280" cy="1199444"/>
          </a:xfrm>
        </p:grpSpPr>
        <p:sp>
          <p:nvSpPr>
            <p:cNvPr id="6" name="Rechthoek">
              <a:extLst>
                <a:ext uri="{FF2B5EF4-FFF2-40B4-BE49-F238E27FC236}">
                  <a16:creationId xmlns:a16="http://schemas.microsoft.com/office/drawing/2014/main" id="{F9DAF240-C978-248C-4958-B49A7270E279}"/>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1" name="Logo RIEC" descr="RIEC Midden-Nederland">
              <a:extLst>
                <a:ext uri="{FF2B5EF4-FFF2-40B4-BE49-F238E27FC236}">
                  <a16:creationId xmlns:a16="http://schemas.microsoft.com/office/drawing/2014/main" id="{D14A3F01-0903-D9AB-FE05-03D2B2DFBA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Wijdemeren">
            <a:extLst>
              <a:ext uri="{FF2B5EF4-FFF2-40B4-BE49-F238E27FC236}">
                <a16:creationId xmlns:a16="http://schemas.microsoft.com/office/drawing/2014/main" id="{DA742C3C-F7D6-5AC8-C765-28CE26383249}"/>
              </a:ext>
            </a:extLst>
          </p:cNvPr>
          <p:cNvGrpSpPr/>
          <p:nvPr/>
        </p:nvGrpSpPr>
        <p:grpSpPr>
          <a:xfrm>
            <a:off x="4668520" y="5144751"/>
            <a:ext cx="2875280" cy="1199444"/>
            <a:chOff x="6085839" y="5128920"/>
            <a:chExt cx="2875280" cy="1199444"/>
          </a:xfrm>
        </p:grpSpPr>
        <p:sp>
          <p:nvSpPr>
            <p:cNvPr id="13" name="Rechthoek">
              <a:extLst>
                <a:ext uri="{FF2B5EF4-FFF2-40B4-BE49-F238E27FC236}">
                  <a16:creationId xmlns:a16="http://schemas.microsoft.com/office/drawing/2014/main" id="{C09537CB-4E87-E5A5-2608-3D844E4367C8}"/>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9" name="Logo Wijdemeren" descr="Afbeelding met Lettertype, Graphics, clipart, ontwerp&#10;&#10;Automatisch gegenereerde beschrijving">
              <a:extLst>
                <a:ext uri="{FF2B5EF4-FFF2-40B4-BE49-F238E27FC236}">
                  <a16:creationId xmlns:a16="http://schemas.microsoft.com/office/drawing/2014/main" id="{34BD9D4E-A199-8621-C016-70072BFF8C7A}"/>
                </a:ext>
              </a:extLst>
            </p:cNvPr>
            <p:cNvPicPr>
              <a:picLocks noChangeAspect="1"/>
            </p:cNvPicPr>
            <p:nvPr/>
          </p:nvPicPr>
          <p:blipFill>
            <a:blip r:embed="rId7">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21" name="Titel">
            <a:extLst>
              <a:ext uri="{FF2B5EF4-FFF2-40B4-BE49-F238E27FC236}">
                <a16:creationId xmlns:a16="http://schemas.microsoft.com/office/drawing/2014/main" id="{54DD92CC-A78F-6A3F-47B9-03EDD532458D}"/>
              </a:ext>
            </a:extLst>
          </p:cNvPr>
          <p:cNvSpPr>
            <a:spLocks noGrp="1"/>
          </p:cNvSpPr>
          <p:nvPr>
            <p:ph type="ctrTitle"/>
          </p:nvPr>
        </p:nvSpPr>
        <p:spPr>
          <a:xfrm>
            <a:off x="1524000" y="1569397"/>
            <a:ext cx="9144000" cy="1183323"/>
          </a:xfrm>
        </p:spPr>
        <p:txBody>
          <a:bodyPr anchor="ctr">
            <a:normAutofit/>
          </a:bodyPr>
          <a:lstStyle/>
          <a:p>
            <a:r>
              <a:rPr lang="nl-NL" sz="7200" b="1" dirty="0">
                <a:solidFill>
                  <a:schemeClr val="bg1"/>
                </a:solidFill>
                <a:latin typeface="Calibri" panose="020F0502020204030204" pitchFamily="34" charset="0"/>
                <a:cs typeface="Calibri" panose="020F0502020204030204" pitchFamily="34" charset="0"/>
              </a:rPr>
              <a:t>Beeldvormende sessie</a:t>
            </a:r>
          </a:p>
        </p:txBody>
      </p:sp>
      <p:sp>
        <p:nvSpPr>
          <p:cNvPr id="22" name="Ondertitel">
            <a:extLst>
              <a:ext uri="{FF2B5EF4-FFF2-40B4-BE49-F238E27FC236}">
                <a16:creationId xmlns:a16="http://schemas.microsoft.com/office/drawing/2014/main" id="{D7825EB8-5305-1A21-C256-049DBB27058A}"/>
              </a:ext>
            </a:extLst>
          </p:cNvPr>
          <p:cNvSpPr>
            <a:spLocks noGrp="1"/>
          </p:cNvSpPr>
          <p:nvPr>
            <p:ph type="subTitle" idx="1"/>
          </p:nvPr>
        </p:nvSpPr>
        <p:spPr>
          <a:xfrm>
            <a:off x="1524000" y="2878640"/>
            <a:ext cx="9144000" cy="642876"/>
          </a:xfrm>
        </p:spPr>
        <p:txBody>
          <a:bodyPr anchor="ctr">
            <a:normAutofit fontScale="92500" lnSpcReduction="10000"/>
          </a:bodyPr>
          <a:lstStyle/>
          <a:p>
            <a:r>
              <a:rPr lang="nl-NL" b="1" dirty="0">
                <a:solidFill>
                  <a:schemeClr val="bg1"/>
                </a:solidFill>
                <a:latin typeface="Calibri" panose="020F0502020204030204" pitchFamily="34" charset="0"/>
                <a:cs typeface="Calibri" panose="020F0502020204030204" pitchFamily="34" charset="0"/>
              </a:rPr>
              <a:t>Openbare orde en Veiligheid</a:t>
            </a:r>
          </a:p>
          <a:p>
            <a:r>
              <a:rPr lang="nl-NL" sz="1300" dirty="0">
                <a:solidFill>
                  <a:schemeClr val="bg1"/>
                </a:solidFill>
                <a:latin typeface="Calibri" panose="020F0502020204030204" pitchFamily="34" charset="0"/>
                <a:cs typeface="Calibri" panose="020F0502020204030204" pitchFamily="34" charset="0"/>
              </a:rPr>
              <a:t>30 januari 2025</a:t>
            </a:r>
          </a:p>
        </p:txBody>
      </p:sp>
      <p:sp>
        <p:nvSpPr>
          <p:cNvPr id="4" name="Politie namen">
            <a:extLst>
              <a:ext uri="{FF2B5EF4-FFF2-40B4-BE49-F238E27FC236}">
                <a16:creationId xmlns:a16="http://schemas.microsoft.com/office/drawing/2014/main" id="{0DB46A86-D3C2-2773-EA0C-4B7202DE4EA2}"/>
              </a:ext>
            </a:extLst>
          </p:cNvPr>
          <p:cNvSpPr txBox="1"/>
          <p:nvPr/>
        </p:nvSpPr>
        <p:spPr>
          <a:xfrm>
            <a:off x="335280" y="5128920"/>
            <a:ext cx="2895600" cy="954107"/>
          </a:xfrm>
          <a:prstGeom prst="rect">
            <a:avLst/>
          </a:prstGeom>
          <a:noFill/>
        </p:spPr>
        <p:txBody>
          <a:bodyPr wrap="square">
            <a:spAutoFit/>
          </a:bodyPr>
          <a:lstStyle/>
          <a:p>
            <a:r>
              <a:rPr lang="nl-NL" sz="1200" b="1" dirty="0">
                <a:solidFill>
                  <a:srgbClr val="145F99"/>
                </a:solidFill>
                <a:latin typeface="Calibri" panose="020F0502020204030204" pitchFamily="34" charset="0"/>
                <a:cs typeface="Calibri" panose="020F0502020204030204" pitchFamily="34" charset="0"/>
              </a:rPr>
              <a:t>Herwin </a:t>
            </a:r>
            <a:r>
              <a:rPr lang="nl-NL" sz="1200" b="1" dirty="0" err="1">
                <a:solidFill>
                  <a:srgbClr val="145F99"/>
                </a:solidFill>
                <a:latin typeface="Calibri" panose="020F0502020204030204" pitchFamily="34" charset="0"/>
                <a:cs typeface="Calibri" panose="020F0502020204030204" pitchFamily="34" charset="0"/>
              </a:rPr>
              <a:t>Heijerman</a:t>
            </a:r>
            <a:endParaRPr lang="nl-NL" sz="1200" b="1" dirty="0">
              <a:solidFill>
                <a:srgbClr val="145F99"/>
              </a:solidFill>
              <a:latin typeface="Calibri" panose="020F0502020204030204" pitchFamily="34" charset="0"/>
              <a:cs typeface="Calibri" panose="020F0502020204030204" pitchFamily="34" charset="0"/>
            </a:endParaRPr>
          </a:p>
          <a:p>
            <a:r>
              <a:rPr lang="nl-NL" sz="1100" dirty="0">
                <a:solidFill>
                  <a:srgbClr val="145F99"/>
                </a:solidFill>
                <a:latin typeface="Calibri" panose="020F0502020204030204" pitchFamily="34" charset="0"/>
                <a:cs typeface="Calibri" panose="020F0502020204030204" pitchFamily="34" charset="0"/>
              </a:rPr>
              <a:t>Teamchef Basisteam Gooi- en Vechtstreek-Zuid</a:t>
            </a:r>
          </a:p>
          <a:p>
            <a:endParaRPr lang="nl-NL" sz="1100" b="1" dirty="0">
              <a:solidFill>
                <a:srgbClr val="145F99"/>
              </a:solidFill>
              <a:latin typeface="Calibri" panose="020F0502020204030204" pitchFamily="34" charset="0"/>
              <a:cs typeface="Calibri" panose="020F0502020204030204" pitchFamily="34" charset="0"/>
            </a:endParaRPr>
          </a:p>
          <a:p>
            <a:r>
              <a:rPr lang="nl-NL" sz="1100" b="1" dirty="0">
                <a:solidFill>
                  <a:srgbClr val="145F99"/>
                </a:solidFill>
                <a:latin typeface="Calibri" panose="020F0502020204030204" pitchFamily="34" charset="0"/>
                <a:cs typeface="Calibri" panose="020F0502020204030204" pitchFamily="34" charset="0"/>
              </a:rPr>
              <a:t>Barry Rijpstra</a:t>
            </a:r>
          </a:p>
          <a:p>
            <a:r>
              <a:rPr lang="nl-NL" sz="1100" dirty="0">
                <a:solidFill>
                  <a:srgbClr val="145F99"/>
                </a:solidFill>
                <a:latin typeface="Calibri" panose="020F0502020204030204" pitchFamily="34" charset="0"/>
                <a:cs typeface="Calibri" panose="020F0502020204030204" pitchFamily="34" charset="0"/>
              </a:rPr>
              <a:t>Operationeel Expert Wijk</a:t>
            </a:r>
          </a:p>
        </p:txBody>
      </p:sp>
      <p:sp>
        <p:nvSpPr>
          <p:cNvPr id="5" name="Wijdemeren namen">
            <a:extLst>
              <a:ext uri="{FF2B5EF4-FFF2-40B4-BE49-F238E27FC236}">
                <a16:creationId xmlns:a16="http://schemas.microsoft.com/office/drawing/2014/main" id="{85E74ED9-6503-7188-45CF-AB3D2220414C}"/>
              </a:ext>
            </a:extLst>
          </p:cNvPr>
          <p:cNvSpPr txBox="1"/>
          <p:nvPr/>
        </p:nvSpPr>
        <p:spPr>
          <a:xfrm>
            <a:off x="4648200" y="5128920"/>
            <a:ext cx="2895600" cy="1461939"/>
          </a:xfrm>
          <a:prstGeom prst="rect">
            <a:avLst/>
          </a:prstGeom>
          <a:noFill/>
        </p:spPr>
        <p:txBody>
          <a:bodyPr wrap="square">
            <a:spAutoFit/>
          </a:bodyPr>
          <a:lstStyle/>
          <a:p>
            <a:r>
              <a:rPr lang="nl-NL" sz="1200" b="1" dirty="0">
                <a:solidFill>
                  <a:srgbClr val="145F99"/>
                </a:solidFill>
                <a:latin typeface="Calibri" panose="020F0502020204030204" pitchFamily="34" charset="0"/>
                <a:cs typeface="Calibri" panose="020F0502020204030204" pitchFamily="34" charset="0"/>
              </a:rPr>
              <a:t>Jacco Heideveld</a:t>
            </a:r>
          </a:p>
          <a:p>
            <a:r>
              <a:rPr lang="nl-NL" sz="1100" dirty="0">
                <a:solidFill>
                  <a:srgbClr val="145F99"/>
                </a:solidFill>
                <a:latin typeface="Calibri" panose="020F0502020204030204" pitchFamily="34" charset="0"/>
                <a:cs typeface="Calibri" panose="020F0502020204030204" pitchFamily="34" charset="0"/>
              </a:rPr>
              <a:t>Teammanager VTH &amp; Veiligheid</a:t>
            </a:r>
          </a:p>
          <a:p>
            <a:endParaRPr lang="nl-NL" sz="1100" b="1" dirty="0">
              <a:solidFill>
                <a:srgbClr val="145F99"/>
              </a:solidFill>
              <a:latin typeface="Calibri" panose="020F0502020204030204" pitchFamily="34" charset="0"/>
              <a:cs typeface="Calibri" panose="020F0502020204030204" pitchFamily="34" charset="0"/>
            </a:endParaRPr>
          </a:p>
          <a:p>
            <a:r>
              <a:rPr lang="nl-NL" sz="1100" b="1" dirty="0">
                <a:solidFill>
                  <a:srgbClr val="145F99"/>
                </a:solidFill>
                <a:latin typeface="Calibri" panose="020F0502020204030204" pitchFamily="34" charset="0"/>
                <a:cs typeface="Calibri" panose="020F0502020204030204" pitchFamily="34" charset="0"/>
              </a:rPr>
              <a:t>Eline Kuilder &amp; Nienke Willemsen</a:t>
            </a:r>
          </a:p>
          <a:p>
            <a:r>
              <a:rPr lang="nl-NL" sz="1100" dirty="0">
                <a:solidFill>
                  <a:srgbClr val="145F99"/>
                </a:solidFill>
                <a:latin typeface="Calibri" panose="020F0502020204030204" pitchFamily="34" charset="0"/>
                <a:cs typeface="Calibri" panose="020F0502020204030204" pitchFamily="34" charset="0"/>
              </a:rPr>
              <a:t>Senior Beleidsadviseurs Veiligheid</a:t>
            </a:r>
          </a:p>
          <a:p>
            <a:endParaRPr lang="nl-NL" sz="1100" b="1" dirty="0">
              <a:solidFill>
                <a:srgbClr val="145F99"/>
              </a:solidFill>
              <a:latin typeface="Calibri" panose="020F0502020204030204" pitchFamily="34" charset="0"/>
              <a:cs typeface="Calibri" panose="020F0502020204030204" pitchFamily="34" charset="0"/>
            </a:endParaRPr>
          </a:p>
          <a:p>
            <a:r>
              <a:rPr lang="nl-NL" sz="1100" b="1" dirty="0">
                <a:solidFill>
                  <a:srgbClr val="145F99"/>
                </a:solidFill>
                <a:latin typeface="Calibri" panose="020F0502020204030204" pitchFamily="34" charset="0"/>
                <a:cs typeface="Calibri" panose="020F0502020204030204" pitchFamily="34" charset="0"/>
              </a:rPr>
              <a:t>Andries Dekker &amp; Lisanne Pul</a:t>
            </a:r>
          </a:p>
          <a:p>
            <a:r>
              <a:rPr lang="nl-NL" sz="1100" dirty="0">
                <a:solidFill>
                  <a:srgbClr val="145F99"/>
                </a:solidFill>
                <a:latin typeface="Calibri" panose="020F0502020204030204" pitchFamily="34" charset="0"/>
                <a:cs typeface="Calibri" panose="020F0502020204030204" pitchFamily="34" charset="0"/>
              </a:rPr>
              <a:t>Boa’s Domein I</a:t>
            </a:r>
          </a:p>
        </p:txBody>
      </p:sp>
      <p:sp>
        <p:nvSpPr>
          <p:cNvPr id="7" name="RIEC namen">
            <a:extLst>
              <a:ext uri="{FF2B5EF4-FFF2-40B4-BE49-F238E27FC236}">
                <a16:creationId xmlns:a16="http://schemas.microsoft.com/office/drawing/2014/main" id="{6B605F4F-4D84-0C3F-FE70-3F80691020E7}"/>
              </a:ext>
            </a:extLst>
          </p:cNvPr>
          <p:cNvSpPr txBox="1"/>
          <p:nvPr/>
        </p:nvSpPr>
        <p:spPr>
          <a:xfrm>
            <a:off x="8981440" y="5128920"/>
            <a:ext cx="2895600" cy="615553"/>
          </a:xfrm>
          <a:prstGeom prst="rect">
            <a:avLst/>
          </a:prstGeom>
          <a:noFill/>
        </p:spPr>
        <p:txBody>
          <a:bodyPr wrap="square">
            <a:spAutoFit/>
          </a:bodyPr>
          <a:lstStyle/>
          <a:p>
            <a:r>
              <a:rPr lang="nl-NL" sz="1200" b="1" dirty="0">
                <a:solidFill>
                  <a:srgbClr val="145F99"/>
                </a:solidFill>
                <a:latin typeface="Calibri" panose="020F0502020204030204" pitchFamily="34" charset="0"/>
                <a:cs typeface="Calibri" panose="020F0502020204030204" pitchFamily="34" charset="0"/>
              </a:rPr>
              <a:t>Bo Bremmers</a:t>
            </a:r>
          </a:p>
          <a:p>
            <a:r>
              <a:rPr lang="nl-NL" sz="1100" dirty="0">
                <a:solidFill>
                  <a:srgbClr val="145F99"/>
                </a:solidFill>
              </a:rPr>
              <a:t>Districtelijk Programmamanager DTO</a:t>
            </a:r>
          </a:p>
          <a:p>
            <a:r>
              <a:rPr lang="nl-NL" sz="1100" dirty="0">
                <a:solidFill>
                  <a:srgbClr val="145F99"/>
                </a:solidFill>
              </a:rPr>
              <a:t>Gooi- en Vechtstreek &amp; Flevoland</a:t>
            </a:r>
          </a:p>
        </p:txBody>
      </p:sp>
    </p:spTree>
    <p:extLst>
      <p:ext uri="{BB962C8B-B14F-4D97-AF65-F5344CB8AC3E}">
        <p14:creationId xmlns:p14="http://schemas.microsoft.com/office/powerpoint/2010/main" val="37188719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520"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250"/>
                                        <p:tgtEl>
                                          <p:spTgt spid="16"/>
                                        </p:tgtEl>
                                        <p:attrNameLst>
                                          <p:attrName>ppt_x</p:attrName>
                                        </p:attrNameLst>
                                      </p:cBhvr>
                                      <p:tavLst>
                                        <p:tav tm="0">
                                          <p:val>
                                            <p:strVal val="ppt_x"/>
                                          </p:val>
                                        </p:tav>
                                        <p:tav tm="100000">
                                          <p:val>
                                            <p:strVal val="ppt_x"/>
                                          </p:val>
                                        </p:tav>
                                      </p:tavLst>
                                    </p:anim>
                                    <p:anim calcmode="lin" valueType="num">
                                      <p:cBhvr additive="base">
                                        <p:cTn id="11" dur="250"/>
                                        <p:tgtEl>
                                          <p:spTgt spid="16"/>
                                        </p:tgtEl>
                                        <p:attrNameLst>
                                          <p:attrName>ppt_y</p:attrName>
                                        </p:attrNameLst>
                                      </p:cBhvr>
                                      <p:tavLst>
                                        <p:tav tm="0">
                                          <p:val>
                                            <p:strVal val="ppt_y"/>
                                          </p:val>
                                        </p:tav>
                                        <p:tav tm="100000">
                                          <p:val>
                                            <p:strVal val="1+ppt_h/2"/>
                                          </p:val>
                                        </p:tav>
                                      </p:tavLst>
                                    </p:anim>
                                    <p:set>
                                      <p:cBhvr>
                                        <p:cTn id="12" dur="1" fill="hold">
                                          <p:stCondLst>
                                            <p:cond delay="249"/>
                                          </p:stCondLst>
                                        </p:cTn>
                                        <p:tgtEl>
                                          <p:spTgt spid="16"/>
                                        </p:tgtEl>
                                        <p:attrNameLst>
                                          <p:attrName>style.visibility</p:attrName>
                                        </p:attrNameLst>
                                      </p:cBhvr>
                                      <p:to>
                                        <p:strVal val="hidden"/>
                                      </p:to>
                                    </p:set>
                                  </p:childTnLst>
                                </p:cTn>
                              </p:par>
                            </p:childTnLst>
                          </p:cTn>
                        </p:par>
                        <p:par>
                          <p:cTn id="13" fill="hold">
                            <p:stCondLst>
                              <p:cond delay="250"/>
                            </p:stCondLst>
                            <p:childTnLst>
                              <p:par>
                                <p:cTn id="14" presetID="2" presetClass="exit" presetSubtype="4" fill="hold" nodeType="afterEffect">
                                  <p:stCondLst>
                                    <p:cond delay="0"/>
                                  </p:stCondLst>
                                  <p:childTnLst>
                                    <p:anim calcmode="lin" valueType="num">
                                      <p:cBhvr additive="base">
                                        <p:cTn id="15" dur="250"/>
                                        <p:tgtEl>
                                          <p:spTgt spid="15"/>
                                        </p:tgtEl>
                                        <p:attrNameLst>
                                          <p:attrName>ppt_x</p:attrName>
                                        </p:attrNameLst>
                                      </p:cBhvr>
                                      <p:tavLst>
                                        <p:tav tm="0">
                                          <p:val>
                                            <p:strVal val="ppt_x"/>
                                          </p:val>
                                        </p:tav>
                                        <p:tav tm="100000">
                                          <p:val>
                                            <p:strVal val="ppt_x"/>
                                          </p:val>
                                        </p:tav>
                                      </p:tavLst>
                                    </p:anim>
                                    <p:anim calcmode="lin" valueType="num">
                                      <p:cBhvr additive="base">
                                        <p:cTn id="16" dur="250"/>
                                        <p:tgtEl>
                                          <p:spTgt spid="15"/>
                                        </p:tgtEl>
                                        <p:attrNameLst>
                                          <p:attrName>ppt_y</p:attrName>
                                        </p:attrNameLst>
                                      </p:cBhvr>
                                      <p:tavLst>
                                        <p:tav tm="0">
                                          <p:val>
                                            <p:strVal val="ppt_y"/>
                                          </p:val>
                                        </p:tav>
                                        <p:tav tm="100000">
                                          <p:val>
                                            <p:strVal val="1+ppt_h/2"/>
                                          </p:val>
                                        </p:tav>
                                      </p:tavLst>
                                    </p:anim>
                                    <p:set>
                                      <p:cBhvr>
                                        <p:cTn id="17" dur="1" fill="hold">
                                          <p:stCondLst>
                                            <p:cond delay="249"/>
                                          </p:stCondLst>
                                        </p:cTn>
                                        <p:tgtEl>
                                          <p:spTgt spid="15"/>
                                        </p:tgtEl>
                                        <p:attrNameLst>
                                          <p:attrName>style.visibility</p:attrName>
                                        </p:attrNameLst>
                                      </p:cBhvr>
                                      <p:to>
                                        <p:strVal val="hidden"/>
                                      </p:to>
                                    </p:set>
                                  </p:childTnLst>
                                </p:cTn>
                              </p:par>
                            </p:childTnLst>
                          </p:cTn>
                        </p:par>
                        <p:par>
                          <p:cTn id="18" fill="hold">
                            <p:stCondLst>
                              <p:cond delay="500"/>
                            </p:stCondLst>
                            <p:childTnLst>
                              <p:par>
                                <p:cTn id="19" presetID="2" presetClass="exit" presetSubtype="4" fill="hold" nodeType="afterEffect">
                                  <p:stCondLst>
                                    <p:cond delay="0"/>
                                  </p:stCondLst>
                                  <p:childTnLst>
                                    <p:anim calcmode="lin" valueType="num">
                                      <p:cBhvr additive="base">
                                        <p:cTn id="20" dur="250"/>
                                        <p:tgtEl>
                                          <p:spTgt spid="12"/>
                                        </p:tgtEl>
                                        <p:attrNameLst>
                                          <p:attrName>ppt_x</p:attrName>
                                        </p:attrNameLst>
                                      </p:cBhvr>
                                      <p:tavLst>
                                        <p:tav tm="0">
                                          <p:val>
                                            <p:strVal val="ppt_x"/>
                                          </p:val>
                                        </p:tav>
                                        <p:tav tm="100000">
                                          <p:val>
                                            <p:strVal val="ppt_x"/>
                                          </p:val>
                                        </p:tav>
                                      </p:tavLst>
                                    </p:anim>
                                    <p:anim calcmode="lin" valueType="num">
                                      <p:cBhvr additive="base">
                                        <p:cTn id="21" dur="250"/>
                                        <p:tgtEl>
                                          <p:spTgt spid="12"/>
                                        </p:tgtEl>
                                        <p:attrNameLst>
                                          <p:attrName>ppt_y</p:attrName>
                                        </p:attrNameLst>
                                      </p:cBhvr>
                                      <p:tavLst>
                                        <p:tav tm="0">
                                          <p:val>
                                            <p:strVal val="ppt_y"/>
                                          </p:val>
                                        </p:tav>
                                        <p:tav tm="100000">
                                          <p:val>
                                            <p:strVal val="1+ppt_h/2"/>
                                          </p:val>
                                        </p:tav>
                                      </p:tavLst>
                                    </p:anim>
                                    <p:set>
                                      <p:cBhvr>
                                        <p:cTn id="22" dur="1" fill="hold">
                                          <p:stCondLst>
                                            <p:cond delay="249"/>
                                          </p:stCondLst>
                                        </p:cTn>
                                        <p:tgtEl>
                                          <p:spTgt spid="12"/>
                                        </p:tgtEl>
                                        <p:attrNameLst>
                                          <p:attrName>style.visibility</p:attrName>
                                        </p:attrNameLst>
                                      </p:cBhvr>
                                      <p:to>
                                        <p:strVal val="hidden"/>
                                      </p:to>
                                    </p:set>
                                  </p:childTnLst>
                                </p:cTn>
                              </p:par>
                            </p:childTnLst>
                          </p:cTn>
                        </p:par>
                        <p:par>
                          <p:cTn id="23" fill="hold">
                            <p:stCondLst>
                              <p:cond delay="75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250" fill="hold"/>
                                        <p:tgtEl>
                                          <p:spTgt spid="4"/>
                                        </p:tgtEl>
                                        <p:attrNameLst>
                                          <p:attrName>ppt_x</p:attrName>
                                        </p:attrNameLst>
                                      </p:cBhvr>
                                      <p:tavLst>
                                        <p:tav tm="0">
                                          <p:val>
                                            <p:strVal val="#ppt_x"/>
                                          </p:val>
                                        </p:tav>
                                        <p:tav tm="100000">
                                          <p:val>
                                            <p:strVal val="#ppt_x"/>
                                          </p:val>
                                        </p:tav>
                                      </p:tavLst>
                                    </p:anim>
                                    <p:anim calcmode="lin" valueType="num">
                                      <p:cBhvr additive="base">
                                        <p:cTn id="27" dur="25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50" fill="hold"/>
                                        <p:tgtEl>
                                          <p:spTgt spid="5"/>
                                        </p:tgtEl>
                                        <p:attrNameLst>
                                          <p:attrName>ppt_x</p:attrName>
                                        </p:attrNameLst>
                                      </p:cBhvr>
                                      <p:tavLst>
                                        <p:tav tm="0">
                                          <p:val>
                                            <p:strVal val="#ppt_x"/>
                                          </p:val>
                                        </p:tav>
                                        <p:tav tm="100000">
                                          <p:val>
                                            <p:strVal val="#ppt_x"/>
                                          </p:val>
                                        </p:tav>
                                      </p:tavLst>
                                    </p:anim>
                                    <p:anim calcmode="lin" valueType="num">
                                      <p:cBhvr additive="base">
                                        <p:cTn id="32" dur="250" fill="hold"/>
                                        <p:tgtEl>
                                          <p:spTgt spid="5"/>
                                        </p:tgtEl>
                                        <p:attrNameLst>
                                          <p:attrName>ppt_y</p:attrName>
                                        </p:attrNameLst>
                                      </p:cBhvr>
                                      <p:tavLst>
                                        <p:tav tm="0">
                                          <p:val>
                                            <p:strVal val="1+#ppt_h/2"/>
                                          </p:val>
                                        </p:tav>
                                        <p:tav tm="100000">
                                          <p:val>
                                            <p:strVal val="#ppt_y"/>
                                          </p:val>
                                        </p:tav>
                                      </p:tavLst>
                                    </p:anim>
                                  </p:childTnLst>
                                </p:cTn>
                              </p:par>
                            </p:childTnLst>
                          </p:cTn>
                        </p:par>
                        <p:par>
                          <p:cTn id="33" fill="hold">
                            <p:stCondLst>
                              <p:cond delay="125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250" fill="hold"/>
                                        <p:tgtEl>
                                          <p:spTgt spid="7"/>
                                        </p:tgtEl>
                                        <p:attrNameLst>
                                          <p:attrName>ppt_x</p:attrName>
                                        </p:attrNameLst>
                                      </p:cBhvr>
                                      <p:tavLst>
                                        <p:tav tm="0">
                                          <p:val>
                                            <p:strVal val="#ppt_x"/>
                                          </p:val>
                                        </p:tav>
                                        <p:tav tm="100000">
                                          <p:val>
                                            <p:strVal val="#ppt_x"/>
                                          </p:val>
                                        </p:tav>
                                      </p:tavLst>
                                    </p:anim>
                                    <p:anim calcmode="lin" valueType="num">
                                      <p:cBhvr additive="base">
                                        <p:cTn id="37" dur="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38" repeatCount="indefinite" fill="hold" display="0">
                  <p:stCondLst>
                    <p:cond delay="indefinite"/>
                  </p:stCondLst>
                </p:cTn>
                <p:tgtEl>
                  <p:spTgt spid="19"/>
                </p:tgtEl>
              </p:cMediaNode>
            </p:video>
            <p:seq concurrent="1" nextAc="seek">
              <p:cTn id="39" restart="whenNotActive" fill="hold" evtFilter="cancelBubble" nodeType="interactiveSeq">
                <p:stCondLst>
                  <p:cond evt="onClick" delay="0">
                    <p:tgtEl>
                      <p:spTgt spid="19"/>
                    </p:tgtEl>
                  </p:cond>
                </p:stCondLst>
                <p:endSync evt="end" delay="0">
                  <p:rtn val="all"/>
                </p:endSync>
                <p:childTnLst>
                  <p:par>
                    <p:cTn id="40" fill="hold">
                      <p:stCondLst>
                        <p:cond delay="0"/>
                      </p:stCondLst>
                      <p:childTnLst>
                        <p:par>
                          <p:cTn id="41" fill="hold">
                            <p:stCondLst>
                              <p:cond delay="0"/>
                            </p:stCondLst>
                            <p:childTnLst>
                              <p:par>
                                <p:cTn id="42" presetID="2" presetClass="mediacall" presetSubtype="0" fill="hold" nodeType="clickEffect">
                                  <p:stCondLst>
                                    <p:cond delay="0"/>
                                  </p:stCondLst>
                                  <p:childTnLst>
                                    <p:cmd type="call" cmd="togglePause">
                                      <p:cBhvr>
                                        <p:cTn id="43" dur="1" fill="hold"/>
                                        <p:tgtEl>
                                          <p:spTgt spid="19"/>
                                        </p:tgtEl>
                                      </p:cBhvr>
                                    </p:cmd>
                                  </p:childTnLst>
                                </p:cTn>
                              </p:par>
                            </p:childTnLst>
                          </p:cTn>
                        </p:par>
                      </p:childTnLst>
                    </p:cTn>
                  </p:par>
                </p:childTnLst>
              </p:cTn>
              <p:nextCondLst>
                <p:cond evt="onClick" delay="0">
                  <p:tgtEl>
                    <p:spTgt spid="19"/>
                  </p:tgtEl>
                </p:cond>
              </p:nextCondLst>
            </p:seq>
          </p:childTnLst>
        </p:cTn>
      </p:par>
    </p:tnLst>
    <p:bldLst>
      <p:bldP spid="4" grpId="0"/>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A6A6B-5BCF-0F99-51DF-EA6B3FF75E63}"/>
            </a:ext>
          </a:extLst>
        </p:cNvPr>
        <p:cNvGrpSpPr/>
        <p:nvPr/>
      </p:nvGrpSpPr>
      <p:grpSpPr>
        <a:xfrm>
          <a:off x="0" y="0"/>
          <a:ext cx="0" cy="0"/>
          <a:chOff x="0" y="0"/>
          <a:chExt cx="0" cy="0"/>
        </a:xfrm>
      </p:grpSpPr>
      <p:pic>
        <p:nvPicPr>
          <p:cNvPr id="9" name="Afbeelding" descr="Afbeelding met kleding, persoon, buitenshuis, schoeisel&#10;&#10;Automatisch gegenereerde beschrijving">
            <a:extLst>
              <a:ext uri="{FF2B5EF4-FFF2-40B4-BE49-F238E27FC236}">
                <a16:creationId xmlns:a16="http://schemas.microsoft.com/office/drawing/2014/main" id="{A6EDFD6C-3214-EA27-E226-5EFEB7BDB368}"/>
              </a:ext>
            </a:extLst>
          </p:cNvPr>
          <p:cNvPicPr>
            <a:picLocks noChangeAspect="1"/>
          </p:cNvPicPr>
          <p:nvPr/>
        </p:nvPicPr>
        <p:blipFill>
          <a:blip r:embed="rId2">
            <a:extLst>
              <a:ext uri="{28A0092B-C50C-407E-A947-70E740481C1C}">
                <a14:useLocalDpi xmlns:a14="http://schemas.microsoft.com/office/drawing/2010/main" val="0"/>
              </a:ext>
            </a:extLst>
          </a:blip>
          <a:srcRect l="33850" r="7646" b="258"/>
          <a:stretch>
            <a:fillRect/>
          </a:stretch>
        </p:blipFill>
        <p:spPr>
          <a:xfrm>
            <a:off x="339386" y="548395"/>
            <a:ext cx="5055574" cy="5774584"/>
          </a:xfrm>
          <a:custGeom>
            <a:avLst/>
            <a:gdLst>
              <a:gd name="connsiteX0" fmla="*/ 169533 w 5055574"/>
              <a:gd name="connsiteY0" fmla="*/ 0 h 5746125"/>
              <a:gd name="connsiteX1" fmla="*/ 4886041 w 5055574"/>
              <a:gd name="connsiteY1" fmla="*/ 0 h 5746125"/>
              <a:gd name="connsiteX2" fmla="*/ 4901930 w 5055574"/>
              <a:gd name="connsiteY2" fmla="*/ 4932 h 5746125"/>
              <a:gd name="connsiteX3" fmla="*/ 5055574 w 5055574"/>
              <a:gd name="connsiteY3" fmla="*/ 236728 h 5746125"/>
              <a:gd name="connsiteX4" fmla="*/ 5055574 w 5055574"/>
              <a:gd name="connsiteY4" fmla="*/ 5494560 h 5746125"/>
              <a:gd name="connsiteX5" fmla="*/ 4804009 w 5055574"/>
              <a:gd name="connsiteY5" fmla="*/ 5746125 h 5746125"/>
              <a:gd name="connsiteX6" fmla="*/ 251565 w 5055574"/>
              <a:gd name="connsiteY6" fmla="*/ 5746125 h 5746125"/>
              <a:gd name="connsiteX7" fmla="*/ 0 w 5055574"/>
              <a:gd name="connsiteY7" fmla="*/ 5494560 h 5746125"/>
              <a:gd name="connsiteX8" fmla="*/ 0 w 5055574"/>
              <a:gd name="connsiteY8" fmla="*/ 236728 h 5746125"/>
              <a:gd name="connsiteX9" fmla="*/ 153645 w 5055574"/>
              <a:gd name="connsiteY9" fmla="*/ 4932 h 5746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55574" h="5746125">
                <a:moveTo>
                  <a:pt x="169533" y="0"/>
                </a:moveTo>
                <a:lnTo>
                  <a:pt x="4886041" y="0"/>
                </a:lnTo>
                <a:lnTo>
                  <a:pt x="4901930" y="4932"/>
                </a:lnTo>
                <a:cubicBezTo>
                  <a:pt x="4992220" y="43122"/>
                  <a:pt x="5055574" y="132526"/>
                  <a:pt x="5055574" y="236728"/>
                </a:cubicBezTo>
                <a:lnTo>
                  <a:pt x="5055574" y="5494560"/>
                </a:lnTo>
                <a:cubicBezTo>
                  <a:pt x="5055574" y="5633496"/>
                  <a:pt x="4942945" y="5746125"/>
                  <a:pt x="4804009" y="5746125"/>
                </a:cubicBezTo>
                <a:lnTo>
                  <a:pt x="251565" y="5746125"/>
                </a:lnTo>
                <a:cubicBezTo>
                  <a:pt x="112629" y="5746125"/>
                  <a:pt x="0" y="5633496"/>
                  <a:pt x="0" y="5494560"/>
                </a:cubicBezTo>
                <a:lnTo>
                  <a:pt x="0" y="236728"/>
                </a:lnTo>
                <a:cubicBezTo>
                  <a:pt x="0" y="132526"/>
                  <a:pt x="63354" y="43122"/>
                  <a:pt x="153645" y="4932"/>
                </a:cubicBezTo>
                <a:close/>
              </a:path>
            </a:pathLst>
          </a:custGeom>
        </p:spPr>
      </p:pic>
      <p:sp>
        <p:nvSpPr>
          <p:cNvPr id="5" name="Titel">
            <a:extLst>
              <a:ext uri="{FF2B5EF4-FFF2-40B4-BE49-F238E27FC236}">
                <a16:creationId xmlns:a16="http://schemas.microsoft.com/office/drawing/2014/main" id="{17FADE1A-F9C2-2385-C71C-015D40DE1FF2}"/>
              </a:ext>
            </a:extLst>
          </p:cNvPr>
          <p:cNvSpPr>
            <a:spLocks noGrp="1"/>
          </p:cNvSpPr>
          <p:nvPr>
            <p:ph type="ctrTitle"/>
          </p:nvPr>
        </p:nvSpPr>
        <p:spPr>
          <a:xfrm>
            <a:off x="6096000" y="550606"/>
            <a:ext cx="4572000" cy="1437476"/>
          </a:xfrm>
        </p:spPr>
        <p:txBody>
          <a:bodyPr anchor="ctr">
            <a:normAutofit fontScale="90000"/>
          </a:bodyPr>
          <a:lstStyle/>
          <a:p>
            <a:pPr algn="l"/>
            <a:r>
              <a:rPr lang="nl-NL" sz="5400" b="1" dirty="0">
                <a:solidFill>
                  <a:srgbClr val="145F99"/>
                </a:solidFill>
                <a:latin typeface="Calibri" panose="020F0502020204030204" pitchFamily="34" charset="0"/>
                <a:cs typeface="Calibri" panose="020F0502020204030204" pitchFamily="34" charset="0"/>
              </a:rPr>
              <a:t>Presentatie handhaving</a:t>
            </a:r>
          </a:p>
        </p:txBody>
      </p:sp>
      <p:sp>
        <p:nvSpPr>
          <p:cNvPr id="6" name="Ondertitel">
            <a:extLst>
              <a:ext uri="{FF2B5EF4-FFF2-40B4-BE49-F238E27FC236}">
                <a16:creationId xmlns:a16="http://schemas.microsoft.com/office/drawing/2014/main" id="{33429AA6-758E-CFD1-2DAA-DC120A00C084}"/>
              </a:ext>
            </a:extLst>
          </p:cNvPr>
          <p:cNvSpPr txBox="1">
            <a:spLocks/>
          </p:cNvSpPr>
          <p:nvPr/>
        </p:nvSpPr>
        <p:spPr>
          <a:xfrm>
            <a:off x="6096000" y="1988082"/>
            <a:ext cx="4572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2500" b="1" dirty="0">
                <a:solidFill>
                  <a:schemeClr val="bg1"/>
                </a:solidFill>
                <a:latin typeface="Calibri" panose="020F0502020204030204" pitchFamily="34" charset="0"/>
                <a:cs typeface="Calibri" panose="020F0502020204030204" pitchFamily="34" charset="0"/>
              </a:rPr>
              <a:t>Inzet binnen Wijdemeren</a:t>
            </a:r>
          </a:p>
        </p:txBody>
      </p:sp>
      <p:grpSp>
        <p:nvGrpSpPr>
          <p:cNvPr id="29" name="Fixi">
            <a:extLst>
              <a:ext uri="{FF2B5EF4-FFF2-40B4-BE49-F238E27FC236}">
                <a16:creationId xmlns:a16="http://schemas.microsoft.com/office/drawing/2014/main" id="{8A23AD7B-9F62-2D88-0A12-1911240A8B9C}"/>
              </a:ext>
            </a:extLst>
          </p:cNvPr>
          <p:cNvGrpSpPr/>
          <p:nvPr/>
        </p:nvGrpSpPr>
        <p:grpSpPr>
          <a:xfrm>
            <a:off x="6096000" y="4069080"/>
            <a:ext cx="5765964" cy="833120"/>
            <a:chOff x="6096000" y="4069080"/>
            <a:chExt cx="5765964" cy="833120"/>
          </a:xfrm>
        </p:grpSpPr>
        <p:sp>
          <p:nvSpPr>
            <p:cNvPr id="17" name="Ovaal">
              <a:extLst>
                <a:ext uri="{FF2B5EF4-FFF2-40B4-BE49-F238E27FC236}">
                  <a16:creationId xmlns:a16="http://schemas.microsoft.com/office/drawing/2014/main" id="{90B4177A-A1D4-F1B6-1DEA-FD4CEB68253F}"/>
                </a:ext>
              </a:extLst>
            </p:cNvPr>
            <p:cNvSpPr/>
            <p:nvPr/>
          </p:nvSpPr>
          <p:spPr>
            <a:xfrm>
              <a:off x="6096000" y="4069080"/>
              <a:ext cx="833120" cy="83312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0" name="Toelichting">
              <a:extLst>
                <a:ext uri="{FF2B5EF4-FFF2-40B4-BE49-F238E27FC236}">
                  <a16:creationId xmlns:a16="http://schemas.microsoft.com/office/drawing/2014/main" id="{BD9C968A-DAB8-3612-8915-88104E935C4B}"/>
                </a:ext>
              </a:extLst>
            </p:cNvPr>
            <p:cNvSpPr txBox="1"/>
            <p:nvPr/>
          </p:nvSpPr>
          <p:spPr>
            <a:xfrm>
              <a:off x="7162800" y="4131697"/>
              <a:ext cx="4699164"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Inwoners stellen vragen en melden klachten via </a:t>
              </a:r>
              <a:r>
                <a:rPr lang="nl-NL" sz="2000" b="1" dirty="0" err="1">
                  <a:solidFill>
                    <a:srgbClr val="18649B"/>
                  </a:solidFill>
                  <a:latin typeface="Calibri" panose="020F0502020204030204" pitchFamily="34" charset="0"/>
                  <a:cs typeface="Calibri" panose="020F0502020204030204" pitchFamily="34" charset="0"/>
                </a:rPr>
                <a:t>Fixi</a:t>
              </a:r>
              <a:endParaRPr lang="nl-NL" sz="2000" dirty="0"/>
            </a:p>
          </p:txBody>
        </p:sp>
        <p:pic>
          <p:nvPicPr>
            <p:cNvPr id="28" name="Vraagteken">
              <a:extLst>
                <a:ext uri="{FF2B5EF4-FFF2-40B4-BE49-F238E27FC236}">
                  <a16:creationId xmlns:a16="http://schemas.microsoft.com/office/drawing/2014/main" id="{378B5281-2FF0-AD63-0447-15F0BDB2C2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78767" y="4238828"/>
              <a:ext cx="487906" cy="487906"/>
            </a:xfrm>
            <a:prstGeom prst="rect">
              <a:avLst/>
            </a:prstGeom>
          </p:spPr>
        </p:pic>
      </p:grpSp>
      <p:grpSp>
        <p:nvGrpSpPr>
          <p:cNvPr id="27" name="E-bike">
            <a:extLst>
              <a:ext uri="{FF2B5EF4-FFF2-40B4-BE49-F238E27FC236}">
                <a16:creationId xmlns:a16="http://schemas.microsoft.com/office/drawing/2014/main" id="{7EA1A8A8-4C53-2627-D2AE-1793B3C74D46}"/>
              </a:ext>
            </a:extLst>
          </p:cNvPr>
          <p:cNvGrpSpPr/>
          <p:nvPr/>
        </p:nvGrpSpPr>
        <p:grpSpPr>
          <a:xfrm>
            <a:off x="6096000" y="3012440"/>
            <a:ext cx="5765964" cy="833120"/>
            <a:chOff x="6096000" y="3012440"/>
            <a:chExt cx="5765964" cy="833120"/>
          </a:xfrm>
        </p:grpSpPr>
        <p:sp>
          <p:nvSpPr>
            <p:cNvPr id="16" name="Ovaal">
              <a:extLst>
                <a:ext uri="{FF2B5EF4-FFF2-40B4-BE49-F238E27FC236}">
                  <a16:creationId xmlns:a16="http://schemas.microsoft.com/office/drawing/2014/main" id="{041CE625-9C46-AAB2-D77F-F159DA1F6060}"/>
                </a:ext>
              </a:extLst>
            </p:cNvPr>
            <p:cNvSpPr/>
            <p:nvPr/>
          </p:nvSpPr>
          <p:spPr>
            <a:xfrm>
              <a:off x="6096000" y="3012440"/>
              <a:ext cx="833120" cy="83312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Toelichting">
              <a:extLst>
                <a:ext uri="{FF2B5EF4-FFF2-40B4-BE49-F238E27FC236}">
                  <a16:creationId xmlns:a16="http://schemas.microsoft.com/office/drawing/2014/main" id="{3192E537-1A80-E737-70B1-7E3B188FD44D}"/>
                </a:ext>
              </a:extLst>
            </p:cNvPr>
            <p:cNvSpPr txBox="1"/>
            <p:nvPr/>
          </p:nvSpPr>
          <p:spPr>
            <a:xfrm>
              <a:off x="7162800" y="3225503"/>
              <a:ext cx="4699164"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Makkelijk aanspreekbaar op de e-bike</a:t>
              </a:r>
              <a:endParaRPr lang="nl-NL" sz="2000" dirty="0"/>
            </a:p>
          </p:txBody>
        </p:sp>
        <p:pic>
          <p:nvPicPr>
            <p:cNvPr id="26" name="Fiets">
              <a:extLst>
                <a:ext uri="{FF2B5EF4-FFF2-40B4-BE49-F238E27FC236}">
                  <a16:creationId xmlns:a16="http://schemas.microsoft.com/office/drawing/2014/main" id="{314E60FF-92FF-E77B-8257-2FDFC9D6FA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8767" y="3166533"/>
              <a:ext cx="487906" cy="487906"/>
            </a:xfrm>
            <a:prstGeom prst="rect">
              <a:avLst/>
            </a:prstGeom>
          </p:spPr>
        </p:pic>
      </p:grpSp>
      <p:grpSp>
        <p:nvGrpSpPr>
          <p:cNvPr id="31" name="Surveilleren">
            <a:extLst>
              <a:ext uri="{FF2B5EF4-FFF2-40B4-BE49-F238E27FC236}">
                <a16:creationId xmlns:a16="http://schemas.microsoft.com/office/drawing/2014/main" id="{EB427205-67E8-0D26-FB39-66E7FC07C81E}"/>
              </a:ext>
            </a:extLst>
          </p:cNvPr>
          <p:cNvGrpSpPr/>
          <p:nvPr/>
        </p:nvGrpSpPr>
        <p:grpSpPr>
          <a:xfrm>
            <a:off x="6096000" y="5155193"/>
            <a:ext cx="5765964" cy="833120"/>
            <a:chOff x="6096000" y="5155193"/>
            <a:chExt cx="5765964" cy="833120"/>
          </a:xfrm>
        </p:grpSpPr>
        <p:sp>
          <p:nvSpPr>
            <p:cNvPr id="18" name="Ovaal">
              <a:extLst>
                <a:ext uri="{FF2B5EF4-FFF2-40B4-BE49-F238E27FC236}">
                  <a16:creationId xmlns:a16="http://schemas.microsoft.com/office/drawing/2014/main" id="{5DE1E1C0-CDBF-BE03-7562-370E8C3E9598}"/>
                </a:ext>
              </a:extLst>
            </p:cNvPr>
            <p:cNvSpPr/>
            <p:nvPr/>
          </p:nvSpPr>
          <p:spPr>
            <a:xfrm>
              <a:off x="6096000" y="5155193"/>
              <a:ext cx="833120" cy="83312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oelichting">
              <a:extLst>
                <a:ext uri="{FF2B5EF4-FFF2-40B4-BE49-F238E27FC236}">
                  <a16:creationId xmlns:a16="http://schemas.microsoft.com/office/drawing/2014/main" id="{7AE7A7E9-8DA2-3A05-C035-AE4EAEF5F27D}"/>
                </a:ext>
              </a:extLst>
            </p:cNvPr>
            <p:cNvSpPr txBox="1"/>
            <p:nvPr/>
          </p:nvSpPr>
          <p:spPr>
            <a:xfrm>
              <a:off x="7162800" y="5371698"/>
              <a:ext cx="4699164"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Surveilleren in alle dorpskernen</a:t>
              </a:r>
              <a:endParaRPr lang="nl-NL" sz="2000" dirty="0"/>
            </a:p>
          </p:txBody>
        </p:sp>
        <p:pic>
          <p:nvPicPr>
            <p:cNvPr id="30" name="Walkie talkie">
              <a:extLst>
                <a:ext uri="{FF2B5EF4-FFF2-40B4-BE49-F238E27FC236}">
                  <a16:creationId xmlns:a16="http://schemas.microsoft.com/office/drawing/2014/main" id="{5AD40F0E-FEF1-4B42-E8C6-77407EAA709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273461" y="5297320"/>
              <a:ext cx="487906" cy="487906"/>
            </a:xfrm>
            <a:prstGeom prst="rect">
              <a:avLst/>
            </a:prstGeom>
          </p:spPr>
        </p:pic>
      </p:grpSp>
    </p:spTree>
    <p:extLst>
      <p:ext uri="{BB962C8B-B14F-4D97-AF65-F5344CB8AC3E}">
        <p14:creationId xmlns:p14="http://schemas.microsoft.com/office/powerpoint/2010/main" val="53455616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A2DF9-1A3B-5C39-E3E7-591DB521BAE7}"/>
            </a:ext>
          </a:extLst>
        </p:cNvPr>
        <p:cNvGrpSpPr/>
        <p:nvPr/>
      </p:nvGrpSpPr>
      <p:grpSpPr>
        <a:xfrm>
          <a:off x="0" y="0"/>
          <a:ext cx="0" cy="0"/>
          <a:chOff x="0" y="0"/>
          <a:chExt cx="0" cy="0"/>
        </a:xfrm>
      </p:grpSpPr>
      <p:pic>
        <p:nvPicPr>
          <p:cNvPr id="36" name="Infographic Toezicht op straat">
            <a:extLst>
              <a:ext uri="{FF2B5EF4-FFF2-40B4-BE49-F238E27FC236}">
                <a16:creationId xmlns:a16="http://schemas.microsoft.com/office/drawing/2014/main" id="{97397730-2A9C-0D13-4524-E8EA900928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036" y="708642"/>
            <a:ext cx="5594993" cy="5440716"/>
          </a:xfrm>
          <a:prstGeom prst="rect">
            <a:avLst/>
          </a:prstGeom>
        </p:spPr>
      </p:pic>
      <p:pic>
        <p:nvPicPr>
          <p:cNvPr id="38" name="Infographic Toezicht op het water">
            <a:extLst>
              <a:ext uri="{FF2B5EF4-FFF2-40B4-BE49-F238E27FC236}">
                <a16:creationId xmlns:a16="http://schemas.microsoft.com/office/drawing/2014/main" id="{8A24AEFE-8FB1-55C4-2F12-67C462947E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6971" y="708642"/>
            <a:ext cx="5594993" cy="5440715"/>
          </a:xfrm>
          <a:prstGeom prst="rect">
            <a:avLst/>
          </a:prstGeom>
        </p:spPr>
      </p:pic>
    </p:spTree>
    <p:extLst>
      <p:ext uri="{BB962C8B-B14F-4D97-AF65-F5344CB8AC3E}">
        <p14:creationId xmlns:p14="http://schemas.microsoft.com/office/powerpoint/2010/main" val="306884964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84953-3708-6F70-FE2B-DDCF47F24978}"/>
            </a:ext>
          </a:extLst>
        </p:cNvPr>
        <p:cNvGrpSpPr/>
        <p:nvPr/>
      </p:nvGrpSpPr>
      <p:grpSpPr>
        <a:xfrm>
          <a:off x="0" y="0"/>
          <a:ext cx="0" cy="0"/>
          <a:chOff x="0" y="0"/>
          <a:chExt cx="0" cy="0"/>
        </a:xfrm>
      </p:grpSpPr>
      <p:pic>
        <p:nvPicPr>
          <p:cNvPr id="36" name="Infographic Toezicht op straat">
            <a:extLst>
              <a:ext uri="{FF2B5EF4-FFF2-40B4-BE49-F238E27FC236}">
                <a16:creationId xmlns:a16="http://schemas.microsoft.com/office/drawing/2014/main" id="{4F808199-46E9-BC97-10B5-6B629AE4F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5679" y="-2525305"/>
            <a:ext cx="8920642" cy="8674663"/>
          </a:xfrm>
          <a:prstGeom prst="rect">
            <a:avLst/>
          </a:prstGeom>
        </p:spPr>
      </p:pic>
      <p:pic>
        <p:nvPicPr>
          <p:cNvPr id="38" name="Infographic Toezicht op het water">
            <a:extLst>
              <a:ext uri="{FF2B5EF4-FFF2-40B4-BE49-F238E27FC236}">
                <a16:creationId xmlns:a16="http://schemas.microsoft.com/office/drawing/2014/main" id="{C7455DE0-3FD4-6C55-66E6-DCB8EEDDC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0" y="708642"/>
            <a:ext cx="5594993" cy="5440715"/>
          </a:xfrm>
          <a:prstGeom prst="rect">
            <a:avLst/>
          </a:prstGeom>
        </p:spPr>
      </p:pic>
    </p:spTree>
    <p:extLst>
      <p:ext uri="{BB962C8B-B14F-4D97-AF65-F5344CB8AC3E}">
        <p14:creationId xmlns:p14="http://schemas.microsoft.com/office/powerpoint/2010/main" val="176720801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BDAF3-C692-2C08-FAB2-3A167C2E30D8}"/>
            </a:ext>
          </a:extLst>
        </p:cNvPr>
        <p:cNvGrpSpPr/>
        <p:nvPr/>
      </p:nvGrpSpPr>
      <p:grpSpPr>
        <a:xfrm>
          <a:off x="0" y="0"/>
          <a:ext cx="0" cy="0"/>
          <a:chOff x="0" y="0"/>
          <a:chExt cx="0" cy="0"/>
        </a:xfrm>
      </p:grpSpPr>
      <p:pic>
        <p:nvPicPr>
          <p:cNvPr id="36" name="Infographic Toezicht op straat">
            <a:extLst>
              <a:ext uri="{FF2B5EF4-FFF2-40B4-BE49-F238E27FC236}">
                <a16:creationId xmlns:a16="http://schemas.microsoft.com/office/drawing/2014/main" id="{C967446A-33CB-4392-4046-3FD480F44D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4993" y="708642"/>
            <a:ext cx="5594993" cy="5440716"/>
          </a:xfrm>
          <a:prstGeom prst="rect">
            <a:avLst/>
          </a:prstGeom>
        </p:spPr>
      </p:pic>
      <p:pic>
        <p:nvPicPr>
          <p:cNvPr id="38" name="Infographic Toezicht op het water">
            <a:extLst>
              <a:ext uri="{FF2B5EF4-FFF2-40B4-BE49-F238E27FC236}">
                <a16:creationId xmlns:a16="http://schemas.microsoft.com/office/drawing/2014/main" id="{48179C49-145A-4D45-4027-6F668DB82A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5680" y="-2525304"/>
            <a:ext cx="8920642" cy="8674662"/>
          </a:xfrm>
          <a:prstGeom prst="rect">
            <a:avLst/>
          </a:prstGeom>
        </p:spPr>
      </p:pic>
    </p:spTree>
    <p:extLst>
      <p:ext uri="{BB962C8B-B14F-4D97-AF65-F5344CB8AC3E}">
        <p14:creationId xmlns:p14="http://schemas.microsoft.com/office/powerpoint/2010/main" val="269943362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C00FE-219A-6F55-7D01-3266F6BD7A0E}"/>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BE943C21-0B60-0918-B0D4-755E17A97DF6}"/>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Presentatie handhaving</a:t>
            </a:r>
          </a:p>
        </p:txBody>
      </p:sp>
      <p:sp>
        <p:nvSpPr>
          <p:cNvPr id="6" name="Ondertitel">
            <a:extLst>
              <a:ext uri="{FF2B5EF4-FFF2-40B4-BE49-F238E27FC236}">
                <a16:creationId xmlns:a16="http://schemas.microsoft.com/office/drawing/2014/main" id="{54031E05-452E-E10C-C3EB-55FF61490513}"/>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Veelvoorkomende overlast</a:t>
            </a:r>
          </a:p>
        </p:txBody>
      </p:sp>
      <p:grpSp>
        <p:nvGrpSpPr>
          <p:cNvPr id="7" name="Wijdemeren">
            <a:extLst>
              <a:ext uri="{FF2B5EF4-FFF2-40B4-BE49-F238E27FC236}">
                <a16:creationId xmlns:a16="http://schemas.microsoft.com/office/drawing/2014/main" id="{39CDA24B-16A2-910E-20A0-832A05ED8030}"/>
              </a:ext>
            </a:extLst>
          </p:cNvPr>
          <p:cNvGrpSpPr/>
          <p:nvPr/>
        </p:nvGrpSpPr>
        <p:grpSpPr>
          <a:xfrm>
            <a:off x="10764684" y="5850632"/>
            <a:ext cx="1097280" cy="457739"/>
            <a:chOff x="6085839" y="5128920"/>
            <a:chExt cx="2875280" cy="1199444"/>
          </a:xfrm>
        </p:grpSpPr>
        <p:sp>
          <p:nvSpPr>
            <p:cNvPr id="8" name="Rechthoek">
              <a:extLst>
                <a:ext uri="{FF2B5EF4-FFF2-40B4-BE49-F238E27FC236}">
                  <a16:creationId xmlns:a16="http://schemas.microsoft.com/office/drawing/2014/main" id="{D4CD8AA4-D53E-FBE7-0D03-1B590904A917}"/>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9" name="Logo Wijdemeren" descr="Afbeelding met Lettertype, Graphics, clipart, ontwerp&#10;&#10;Automatisch gegenereerde beschrijving">
              <a:extLst>
                <a:ext uri="{FF2B5EF4-FFF2-40B4-BE49-F238E27FC236}">
                  <a16:creationId xmlns:a16="http://schemas.microsoft.com/office/drawing/2014/main" id="{8C243AEA-3B17-F9A6-BB49-5ADAAEEB68A5}"/>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11" name="Rechthoek">
            <a:extLst>
              <a:ext uri="{FF2B5EF4-FFF2-40B4-BE49-F238E27FC236}">
                <a16:creationId xmlns:a16="http://schemas.microsoft.com/office/drawing/2014/main" id="{0CC3F6B7-B1D5-F86C-2979-68D29ACC0D40}"/>
              </a:ext>
            </a:extLst>
          </p:cNvPr>
          <p:cNvSpPr/>
          <p:nvPr/>
        </p:nvSpPr>
        <p:spPr>
          <a:xfrm>
            <a:off x="3227767" y="2710262"/>
            <a:ext cx="5736466" cy="2867578"/>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grpSp>
        <p:nvGrpSpPr>
          <p:cNvPr id="27" name="Content">
            <a:extLst>
              <a:ext uri="{FF2B5EF4-FFF2-40B4-BE49-F238E27FC236}">
                <a16:creationId xmlns:a16="http://schemas.microsoft.com/office/drawing/2014/main" id="{25CC9B48-8183-01B9-F347-6780EC0BECF4}"/>
              </a:ext>
            </a:extLst>
          </p:cNvPr>
          <p:cNvGrpSpPr/>
          <p:nvPr/>
        </p:nvGrpSpPr>
        <p:grpSpPr>
          <a:xfrm>
            <a:off x="4124960" y="3143116"/>
            <a:ext cx="3942081" cy="2001870"/>
            <a:chOff x="4124960" y="2994142"/>
            <a:chExt cx="3942081" cy="2001870"/>
          </a:xfrm>
        </p:grpSpPr>
        <p:sp>
          <p:nvSpPr>
            <p:cNvPr id="18" name="Tekst">
              <a:extLst>
                <a:ext uri="{FF2B5EF4-FFF2-40B4-BE49-F238E27FC236}">
                  <a16:creationId xmlns:a16="http://schemas.microsoft.com/office/drawing/2014/main" id="{445F9AE5-E055-9A64-91B0-F2113D81BDBC}"/>
                </a:ext>
              </a:extLst>
            </p:cNvPr>
            <p:cNvSpPr txBox="1"/>
            <p:nvPr/>
          </p:nvSpPr>
          <p:spPr>
            <a:xfrm>
              <a:off x="4124960" y="3980349"/>
              <a:ext cx="3942081" cy="1015663"/>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Overlast honden</a:t>
              </a:r>
            </a:p>
            <a:p>
              <a:pPr algn="ctr"/>
              <a:r>
                <a:rPr lang="nl-NL" sz="2000" dirty="0">
                  <a:solidFill>
                    <a:srgbClr val="18649B"/>
                  </a:solidFill>
                  <a:latin typeface="Calibri" panose="020F0502020204030204" pitchFamily="34" charset="0"/>
                  <a:cs typeface="Calibri" panose="020F0502020204030204" pitchFamily="34" charset="0"/>
                </a:rPr>
                <a:t>Niet opruimen van uitwerpselen, loslopende en agressieve honden</a:t>
              </a:r>
              <a:endParaRPr lang="nl-NL" sz="2000" dirty="0"/>
            </a:p>
          </p:txBody>
        </p:sp>
        <p:pic>
          <p:nvPicPr>
            <p:cNvPr id="26" name="Hond">
              <a:extLst>
                <a:ext uri="{FF2B5EF4-FFF2-40B4-BE49-F238E27FC236}">
                  <a16:creationId xmlns:a16="http://schemas.microsoft.com/office/drawing/2014/main" id="{F59A619A-121E-D499-8238-7BD7A5EF3A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0310" y="2994142"/>
              <a:ext cx="831380" cy="831380"/>
            </a:xfrm>
            <a:prstGeom prst="rect">
              <a:avLst/>
            </a:prstGeom>
          </p:spPr>
        </p:pic>
      </p:grpSp>
    </p:spTree>
    <p:extLst>
      <p:ext uri="{BB962C8B-B14F-4D97-AF65-F5344CB8AC3E}">
        <p14:creationId xmlns:p14="http://schemas.microsoft.com/office/powerpoint/2010/main" val="96283198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4923B-8E56-F761-6F0C-52CB785B26A8}"/>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AA6ED09D-926D-2897-BCDB-3FC1B8024B1A}"/>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Presentatie handhaving</a:t>
            </a:r>
          </a:p>
        </p:txBody>
      </p:sp>
      <p:sp>
        <p:nvSpPr>
          <p:cNvPr id="6" name="Ondertitel">
            <a:extLst>
              <a:ext uri="{FF2B5EF4-FFF2-40B4-BE49-F238E27FC236}">
                <a16:creationId xmlns:a16="http://schemas.microsoft.com/office/drawing/2014/main" id="{8634498F-C9BF-BD54-9A39-98E5D1C9DEA4}"/>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Veelvoorkomende overlast</a:t>
            </a:r>
          </a:p>
        </p:txBody>
      </p:sp>
      <p:grpSp>
        <p:nvGrpSpPr>
          <p:cNvPr id="7" name="Wijdemeren">
            <a:extLst>
              <a:ext uri="{FF2B5EF4-FFF2-40B4-BE49-F238E27FC236}">
                <a16:creationId xmlns:a16="http://schemas.microsoft.com/office/drawing/2014/main" id="{AF19789A-7D38-438B-39D8-8F9D03983103}"/>
              </a:ext>
            </a:extLst>
          </p:cNvPr>
          <p:cNvGrpSpPr/>
          <p:nvPr/>
        </p:nvGrpSpPr>
        <p:grpSpPr>
          <a:xfrm>
            <a:off x="10764684" y="5850632"/>
            <a:ext cx="1097280" cy="457739"/>
            <a:chOff x="6085839" y="5128920"/>
            <a:chExt cx="2875280" cy="1199444"/>
          </a:xfrm>
        </p:grpSpPr>
        <p:sp>
          <p:nvSpPr>
            <p:cNvPr id="8" name="Rechthoek">
              <a:extLst>
                <a:ext uri="{FF2B5EF4-FFF2-40B4-BE49-F238E27FC236}">
                  <a16:creationId xmlns:a16="http://schemas.microsoft.com/office/drawing/2014/main" id="{4958FAA7-ABC1-4FC1-0277-9D63C7952428}"/>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9" name="Logo Wijdemeren" descr="Afbeelding met Lettertype, Graphics, clipart, ontwerp&#10;&#10;Automatisch gegenereerde beschrijving">
              <a:extLst>
                <a:ext uri="{FF2B5EF4-FFF2-40B4-BE49-F238E27FC236}">
                  <a16:creationId xmlns:a16="http://schemas.microsoft.com/office/drawing/2014/main" id="{A47381EE-E4A7-631B-4242-159BC627B83F}"/>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11" name="Rechthoek">
            <a:extLst>
              <a:ext uri="{FF2B5EF4-FFF2-40B4-BE49-F238E27FC236}">
                <a16:creationId xmlns:a16="http://schemas.microsoft.com/office/drawing/2014/main" id="{3CF6ABEB-8040-FAB5-3AF7-34DD33C20E64}"/>
              </a:ext>
            </a:extLst>
          </p:cNvPr>
          <p:cNvSpPr/>
          <p:nvPr/>
        </p:nvSpPr>
        <p:spPr>
          <a:xfrm>
            <a:off x="3227767" y="2710262"/>
            <a:ext cx="5736466" cy="2867578"/>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grpSp>
        <p:nvGrpSpPr>
          <p:cNvPr id="2" name="Content">
            <a:extLst>
              <a:ext uri="{FF2B5EF4-FFF2-40B4-BE49-F238E27FC236}">
                <a16:creationId xmlns:a16="http://schemas.microsoft.com/office/drawing/2014/main" id="{4556879F-E04B-AD1E-F3FE-FB3194DE8BB6}"/>
              </a:ext>
            </a:extLst>
          </p:cNvPr>
          <p:cNvGrpSpPr/>
          <p:nvPr/>
        </p:nvGrpSpPr>
        <p:grpSpPr>
          <a:xfrm>
            <a:off x="4124960" y="2989228"/>
            <a:ext cx="3942081" cy="2309646"/>
            <a:chOff x="4124960" y="2994142"/>
            <a:chExt cx="3942081" cy="2309646"/>
          </a:xfrm>
        </p:grpSpPr>
        <p:sp>
          <p:nvSpPr>
            <p:cNvPr id="3" name="Tekst">
              <a:extLst>
                <a:ext uri="{FF2B5EF4-FFF2-40B4-BE49-F238E27FC236}">
                  <a16:creationId xmlns:a16="http://schemas.microsoft.com/office/drawing/2014/main" id="{29B7E8EE-9E07-2FC1-7057-9B0FA11449E0}"/>
                </a:ext>
              </a:extLst>
            </p:cNvPr>
            <p:cNvSpPr txBox="1"/>
            <p:nvPr/>
          </p:nvSpPr>
          <p:spPr>
            <a:xfrm>
              <a:off x="4124960" y="3980349"/>
              <a:ext cx="3942081" cy="1323439"/>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Overlast parkeren</a:t>
              </a:r>
            </a:p>
            <a:p>
              <a:pPr algn="ctr"/>
              <a:r>
                <a:rPr lang="nl-NL" sz="2000" dirty="0">
                  <a:solidFill>
                    <a:srgbClr val="18649B"/>
                  </a:solidFill>
                  <a:latin typeface="Calibri" panose="020F0502020204030204" pitchFamily="34" charset="0"/>
                  <a:cs typeface="Calibri" panose="020F0502020204030204" pitchFamily="34" charset="0"/>
                </a:rPr>
                <a:t>Auto’s geparkeerd op het trottoir, voor- en uitritten, grote voertuigen die parkeren in de straat</a:t>
              </a:r>
              <a:endParaRPr lang="nl-NL" sz="2000" dirty="0"/>
            </a:p>
          </p:txBody>
        </p:sp>
        <p:pic>
          <p:nvPicPr>
            <p:cNvPr id="4" name="Vrachtwagen">
              <a:extLst>
                <a:ext uri="{FF2B5EF4-FFF2-40B4-BE49-F238E27FC236}">
                  <a16:creationId xmlns:a16="http://schemas.microsoft.com/office/drawing/2014/main" id="{91A1F6AE-EAC3-C7D6-1D7A-8C338D97CE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80310" y="2994142"/>
              <a:ext cx="831380" cy="831380"/>
            </a:xfrm>
            <a:prstGeom prst="rect">
              <a:avLst/>
            </a:prstGeom>
          </p:spPr>
        </p:pic>
      </p:grpSp>
    </p:spTree>
    <p:extLst>
      <p:ext uri="{BB962C8B-B14F-4D97-AF65-F5344CB8AC3E}">
        <p14:creationId xmlns:p14="http://schemas.microsoft.com/office/powerpoint/2010/main" val="169112547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96E6A-3EBE-EBDD-DEA1-4AE34710FEB1}"/>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83CAB7CD-57EF-F343-38B7-2B6F3E10394E}"/>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Presentatie handhaving</a:t>
            </a:r>
          </a:p>
        </p:txBody>
      </p:sp>
      <p:sp>
        <p:nvSpPr>
          <p:cNvPr id="6" name="Ondertitel">
            <a:extLst>
              <a:ext uri="{FF2B5EF4-FFF2-40B4-BE49-F238E27FC236}">
                <a16:creationId xmlns:a16="http://schemas.microsoft.com/office/drawing/2014/main" id="{A5715029-C862-90E3-03BB-9DFADEF37215}"/>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Veelvoorkomende overlast</a:t>
            </a:r>
          </a:p>
        </p:txBody>
      </p:sp>
      <p:grpSp>
        <p:nvGrpSpPr>
          <p:cNvPr id="7" name="Wijdemeren">
            <a:extLst>
              <a:ext uri="{FF2B5EF4-FFF2-40B4-BE49-F238E27FC236}">
                <a16:creationId xmlns:a16="http://schemas.microsoft.com/office/drawing/2014/main" id="{EDF27FB9-057D-CDB5-6B9B-10703EBB1F38}"/>
              </a:ext>
            </a:extLst>
          </p:cNvPr>
          <p:cNvGrpSpPr/>
          <p:nvPr/>
        </p:nvGrpSpPr>
        <p:grpSpPr>
          <a:xfrm>
            <a:off x="10764684" y="5850632"/>
            <a:ext cx="1097280" cy="457739"/>
            <a:chOff x="6085839" y="5128920"/>
            <a:chExt cx="2875280" cy="1199444"/>
          </a:xfrm>
        </p:grpSpPr>
        <p:sp>
          <p:nvSpPr>
            <p:cNvPr id="8" name="Rechthoek">
              <a:extLst>
                <a:ext uri="{FF2B5EF4-FFF2-40B4-BE49-F238E27FC236}">
                  <a16:creationId xmlns:a16="http://schemas.microsoft.com/office/drawing/2014/main" id="{B13BDCBB-77DE-D8BC-16F0-A13477CCA2D3}"/>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9" name="Logo Wijdemeren" descr="Afbeelding met Lettertype, Graphics, clipart, ontwerp&#10;&#10;Automatisch gegenereerde beschrijving">
              <a:extLst>
                <a:ext uri="{FF2B5EF4-FFF2-40B4-BE49-F238E27FC236}">
                  <a16:creationId xmlns:a16="http://schemas.microsoft.com/office/drawing/2014/main" id="{1F353EDC-A88A-D764-36C1-EB8791A786D3}"/>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11" name="Rechthoek">
            <a:extLst>
              <a:ext uri="{FF2B5EF4-FFF2-40B4-BE49-F238E27FC236}">
                <a16:creationId xmlns:a16="http://schemas.microsoft.com/office/drawing/2014/main" id="{8DD0683C-3AD4-90B4-A328-E0B9BADA2EA3}"/>
              </a:ext>
            </a:extLst>
          </p:cNvPr>
          <p:cNvSpPr/>
          <p:nvPr/>
        </p:nvSpPr>
        <p:spPr>
          <a:xfrm>
            <a:off x="3227767" y="2710262"/>
            <a:ext cx="5736466" cy="2867578"/>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grpSp>
        <p:nvGrpSpPr>
          <p:cNvPr id="4" name="Content">
            <a:extLst>
              <a:ext uri="{FF2B5EF4-FFF2-40B4-BE49-F238E27FC236}">
                <a16:creationId xmlns:a16="http://schemas.microsoft.com/office/drawing/2014/main" id="{2475BED6-2220-C5E5-6675-9E82E68B8380}"/>
              </a:ext>
            </a:extLst>
          </p:cNvPr>
          <p:cNvGrpSpPr/>
          <p:nvPr/>
        </p:nvGrpSpPr>
        <p:grpSpPr>
          <a:xfrm>
            <a:off x="4124960" y="3143116"/>
            <a:ext cx="3942081" cy="2001870"/>
            <a:chOff x="4124960" y="2994142"/>
            <a:chExt cx="3942081" cy="2001870"/>
          </a:xfrm>
        </p:grpSpPr>
        <p:sp>
          <p:nvSpPr>
            <p:cNvPr id="10" name="Tekst">
              <a:extLst>
                <a:ext uri="{FF2B5EF4-FFF2-40B4-BE49-F238E27FC236}">
                  <a16:creationId xmlns:a16="http://schemas.microsoft.com/office/drawing/2014/main" id="{824CC138-9408-2EFB-080C-41ED9EA655C7}"/>
                </a:ext>
              </a:extLst>
            </p:cNvPr>
            <p:cNvSpPr txBox="1"/>
            <p:nvPr/>
          </p:nvSpPr>
          <p:spPr>
            <a:xfrm>
              <a:off x="4124960" y="3980349"/>
              <a:ext cx="3942081" cy="1015663"/>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Overlast groen</a:t>
              </a:r>
            </a:p>
            <a:p>
              <a:pPr algn="ctr"/>
              <a:r>
                <a:rPr lang="nl-NL" sz="2000" dirty="0">
                  <a:solidFill>
                    <a:srgbClr val="18649B"/>
                  </a:solidFill>
                  <a:latin typeface="Calibri" panose="020F0502020204030204" pitchFamily="34" charset="0"/>
                  <a:cs typeface="Calibri" panose="020F0502020204030204" pitchFamily="34" charset="0"/>
                </a:rPr>
                <a:t>Meldingen van overhangend groen, schade in natuurgebieden</a:t>
              </a:r>
              <a:endParaRPr lang="nl-NL" sz="2000" dirty="0"/>
            </a:p>
          </p:txBody>
        </p:sp>
        <p:pic>
          <p:nvPicPr>
            <p:cNvPr id="12" name="Haag">
              <a:extLst>
                <a:ext uri="{FF2B5EF4-FFF2-40B4-BE49-F238E27FC236}">
                  <a16:creationId xmlns:a16="http://schemas.microsoft.com/office/drawing/2014/main" id="{9CE15A10-C2AF-69BE-F8D5-08B1ED0D7FD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80310" y="2994142"/>
              <a:ext cx="831380" cy="831380"/>
            </a:xfrm>
            <a:prstGeom prst="rect">
              <a:avLst/>
            </a:prstGeom>
          </p:spPr>
        </p:pic>
      </p:grpSp>
    </p:spTree>
    <p:extLst>
      <p:ext uri="{BB962C8B-B14F-4D97-AF65-F5344CB8AC3E}">
        <p14:creationId xmlns:p14="http://schemas.microsoft.com/office/powerpoint/2010/main" val="338492769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130B-6605-4403-62D0-A84E6DB244EB}"/>
            </a:ext>
          </a:extLst>
        </p:cNvPr>
        <p:cNvGrpSpPr/>
        <p:nvPr/>
      </p:nvGrpSpPr>
      <p:grpSpPr>
        <a:xfrm>
          <a:off x="0" y="0"/>
          <a:ext cx="0" cy="0"/>
          <a:chOff x="0" y="0"/>
          <a:chExt cx="0" cy="0"/>
        </a:xfrm>
      </p:grpSpPr>
      <p:sp>
        <p:nvSpPr>
          <p:cNvPr id="6" name="Titel">
            <a:extLst>
              <a:ext uri="{FF2B5EF4-FFF2-40B4-BE49-F238E27FC236}">
                <a16:creationId xmlns:a16="http://schemas.microsoft.com/office/drawing/2014/main" id="{9556FAE5-4D2E-0C85-554E-9E7AABC03A52}"/>
              </a:ext>
            </a:extLst>
          </p:cNvPr>
          <p:cNvSpPr txBox="1">
            <a:spLocks/>
          </p:cNvSpPr>
          <p:nvPr/>
        </p:nvSpPr>
        <p:spPr>
          <a:xfrm>
            <a:off x="1524000" y="2710262"/>
            <a:ext cx="9144000" cy="14374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12200" b="1" dirty="0">
                <a:solidFill>
                  <a:srgbClr val="145F99"/>
                </a:solidFill>
                <a:latin typeface="Calibri" panose="020F0502020204030204" pitchFamily="34" charset="0"/>
                <a:cs typeface="Calibri" panose="020F0502020204030204" pitchFamily="34" charset="0"/>
              </a:rPr>
              <a:t>Ondermijning</a:t>
            </a:r>
          </a:p>
        </p:txBody>
      </p:sp>
      <p:grpSp>
        <p:nvGrpSpPr>
          <p:cNvPr id="2" name="RIEC">
            <a:extLst>
              <a:ext uri="{FF2B5EF4-FFF2-40B4-BE49-F238E27FC236}">
                <a16:creationId xmlns:a16="http://schemas.microsoft.com/office/drawing/2014/main" id="{11AD1BC0-735B-F414-87C6-0D78FDDF02FF}"/>
              </a:ext>
            </a:extLst>
          </p:cNvPr>
          <p:cNvGrpSpPr/>
          <p:nvPr/>
        </p:nvGrpSpPr>
        <p:grpSpPr>
          <a:xfrm>
            <a:off x="9377668" y="5851620"/>
            <a:ext cx="1097281" cy="457739"/>
            <a:chOff x="8981440" y="5109916"/>
            <a:chExt cx="2875280" cy="1199444"/>
          </a:xfrm>
        </p:grpSpPr>
        <p:sp>
          <p:nvSpPr>
            <p:cNvPr id="3" name="Rechthoek">
              <a:extLst>
                <a:ext uri="{FF2B5EF4-FFF2-40B4-BE49-F238E27FC236}">
                  <a16:creationId xmlns:a16="http://schemas.microsoft.com/office/drawing/2014/main" id="{AF0E57C3-FB9E-84D7-B167-7087CBC86C0F}"/>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D2284F8A-F30F-D984-3E87-58B88D2D6A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Wijdemeren">
            <a:extLst>
              <a:ext uri="{FF2B5EF4-FFF2-40B4-BE49-F238E27FC236}">
                <a16:creationId xmlns:a16="http://schemas.microsoft.com/office/drawing/2014/main" id="{54104D5B-3139-620F-65E8-512DAAFAA305}"/>
              </a:ext>
            </a:extLst>
          </p:cNvPr>
          <p:cNvGrpSpPr/>
          <p:nvPr/>
        </p:nvGrpSpPr>
        <p:grpSpPr>
          <a:xfrm>
            <a:off x="10764684" y="5850632"/>
            <a:ext cx="1097280" cy="457739"/>
            <a:chOff x="6085839" y="5128920"/>
            <a:chExt cx="2875280" cy="1199444"/>
          </a:xfrm>
        </p:grpSpPr>
        <p:sp>
          <p:nvSpPr>
            <p:cNvPr id="7" name="Rechthoek">
              <a:extLst>
                <a:ext uri="{FF2B5EF4-FFF2-40B4-BE49-F238E27FC236}">
                  <a16:creationId xmlns:a16="http://schemas.microsoft.com/office/drawing/2014/main" id="{171C5633-E426-0931-481E-5880E81C543B}"/>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8" name="Logo Wijdemeren" descr="Afbeelding met Lettertype, Graphics, clipart, ontwerp&#10;&#10;Automatisch gegenereerde beschrijving">
              <a:extLst>
                <a:ext uri="{FF2B5EF4-FFF2-40B4-BE49-F238E27FC236}">
                  <a16:creationId xmlns:a16="http://schemas.microsoft.com/office/drawing/2014/main" id="{6CD96A0B-C8C6-305C-3FFB-CE9F5DE60810}"/>
                </a:ext>
              </a:extLst>
            </p:cNvPr>
            <p:cNvPicPr>
              <a:picLocks noChangeAspect="1"/>
            </p:cNvPicPr>
            <p:nvPr/>
          </p:nvPicPr>
          <p:blipFill>
            <a:blip r:embed="rId3">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Tree>
    <p:extLst>
      <p:ext uri="{BB962C8B-B14F-4D97-AF65-F5344CB8AC3E}">
        <p14:creationId xmlns:p14="http://schemas.microsoft.com/office/powerpoint/2010/main" val="237949667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49741-EBC6-A2E2-4694-08C3F586E28F}"/>
            </a:ext>
          </a:extLst>
        </p:cNvPr>
        <p:cNvGrpSpPr/>
        <p:nvPr/>
      </p:nvGrpSpPr>
      <p:grpSpPr>
        <a:xfrm>
          <a:off x="0" y="0"/>
          <a:ext cx="0" cy="0"/>
          <a:chOff x="0" y="0"/>
          <a:chExt cx="0" cy="0"/>
        </a:xfrm>
      </p:grpSpPr>
      <p:sp>
        <p:nvSpPr>
          <p:cNvPr id="6" name="Titel">
            <a:extLst>
              <a:ext uri="{FF2B5EF4-FFF2-40B4-BE49-F238E27FC236}">
                <a16:creationId xmlns:a16="http://schemas.microsoft.com/office/drawing/2014/main" id="{68669C42-3FF1-F7B0-8768-E2C5EF578E4B}"/>
              </a:ext>
            </a:extLst>
          </p:cNvPr>
          <p:cNvSpPr txBox="1">
            <a:spLocks/>
          </p:cNvSpPr>
          <p:nvPr/>
        </p:nvSpPr>
        <p:spPr>
          <a:xfrm>
            <a:off x="1524000" y="2710262"/>
            <a:ext cx="9144000" cy="14374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12200" b="1" dirty="0">
                <a:solidFill>
                  <a:srgbClr val="145F99"/>
                </a:solidFill>
                <a:latin typeface="Calibri" panose="020F0502020204030204" pitchFamily="34" charset="0"/>
                <a:cs typeface="Calibri" panose="020F0502020204030204" pitchFamily="34" charset="0"/>
              </a:rPr>
              <a:t>Ondermijning</a:t>
            </a:r>
          </a:p>
        </p:txBody>
      </p:sp>
      <p:grpSp>
        <p:nvGrpSpPr>
          <p:cNvPr id="2" name="RIEC">
            <a:extLst>
              <a:ext uri="{FF2B5EF4-FFF2-40B4-BE49-F238E27FC236}">
                <a16:creationId xmlns:a16="http://schemas.microsoft.com/office/drawing/2014/main" id="{DB26D172-13A8-B6C1-F896-C24E445A82DF}"/>
              </a:ext>
            </a:extLst>
          </p:cNvPr>
          <p:cNvGrpSpPr/>
          <p:nvPr/>
        </p:nvGrpSpPr>
        <p:grpSpPr>
          <a:xfrm>
            <a:off x="7029066" y="4871884"/>
            <a:ext cx="3445883" cy="1437476"/>
            <a:chOff x="8981440" y="5109916"/>
            <a:chExt cx="2875280" cy="1199444"/>
          </a:xfrm>
        </p:grpSpPr>
        <p:sp>
          <p:nvSpPr>
            <p:cNvPr id="3" name="Rechthoek">
              <a:extLst>
                <a:ext uri="{FF2B5EF4-FFF2-40B4-BE49-F238E27FC236}">
                  <a16:creationId xmlns:a16="http://schemas.microsoft.com/office/drawing/2014/main" id="{37B89185-434B-7DF8-503F-05C58E5E9735}"/>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686081B2-FD38-64F9-016E-CE4EC4D97F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Wijdemeren">
            <a:extLst>
              <a:ext uri="{FF2B5EF4-FFF2-40B4-BE49-F238E27FC236}">
                <a16:creationId xmlns:a16="http://schemas.microsoft.com/office/drawing/2014/main" id="{22E3E8D6-298F-E1DE-BAB5-D76B3FC5702E}"/>
              </a:ext>
            </a:extLst>
          </p:cNvPr>
          <p:cNvGrpSpPr/>
          <p:nvPr/>
        </p:nvGrpSpPr>
        <p:grpSpPr>
          <a:xfrm>
            <a:off x="10764684" y="5850632"/>
            <a:ext cx="1097280" cy="457739"/>
            <a:chOff x="6085839" y="5128920"/>
            <a:chExt cx="2875280" cy="1199444"/>
          </a:xfrm>
        </p:grpSpPr>
        <p:sp>
          <p:nvSpPr>
            <p:cNvPr id="7" name="Rechthoek">
              <a:extLst>
                <a:ext uri="{FF2B5EF4-FFF2-40B4-BE49-F238E27FC236}">
                  <a16:creationId xmlns:a16="http://schemas.microsoft.com/office/drawing/2014/main" id="{598F5FA1-5A21-9D29-573E-E7B24D29D45A}"/>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8" name="Logo Wijdemeren" descr="Afbeelding met Lettertype, Graphics, clipart, ontwerp&#10;&#10;Automatisch gegenereerde beschrijving">
              <a:extLst>
                <a:ext uri="{FF2B5EF4-FFF2-40B4-BE49-F238E27FC236}">
                  <a16:creationId xmlns:a16="http://schemas.microsoft.com/office/drawing/2014/main" id="{5AB6698B-27A0-8187-AEE5-2DED215FCAAC}"/>
                </a:ext>
              </a:extLst>
            </p:cNvPr>
            <p:cNvPicPr>
              <a:picLocks noChangeAspect="1"/>
            </p:cNvPicPr>
            <p:nvPr/>
          </p:nvPicPr>
          <p:blipFill>
            <a:blip r:embed="rId3">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Tree>
    <p:extLst>
      <p:ext uri="{BB962C8B-B14F-4D97-AF65-F5344CB8AC3E}">
        <p14:creationId xmlns:p14="http://schemas.microsoft.com/office/powerpoint/2010/main" val="298474140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8B43F-D364-6DF8-591A-0D2CAB0F72D9}"/>
            </a:ext>
          </a:extLst>
        </p:cNvPr>
        <p:cNvGrpSpPr/>
        <p:nvPr/>
      </p:nvGrpSpPr>
      <p:grpSpPr>
        <a:xfrm>
          <a:off x="0" y="0"/>
          <a:ext cx="0" cy="0"/>
          <a:chOff x="0" y="0"/>
          <a:chExt cx="0" cy="0"/>
        </a:xfrm>
      </p:grpSpPr>
      <p:pic>
        <p:nvPicPr>
          <p:cNvPr id="12" name="Afbeelding 2">
            <a:extLst>
              <a:ext uri="{FF2B5EF4-FFF2-40B4-BE49-F238E27FC236}">
                <a16:creationId xmlns:a16="http://schemas.microsoft.com/office/drawing/2014/main" id="{E619D4F5-599E-45C2-9D38-05B43D37C172}"/>
              </a:ext>
            </a:extLst>
          </p:cNvPr>
          <p:cNvPicPr>
            <a:picLocks noGrp="1" noChangeAspect="1"/>
          </p:cNvPicPr>
          <p:nvPr/>
        </p:nvPicPr>
        <p:blipFill rotWithShape="1">
          <a:blip r:embed="rId2"/>
          <a:srcRect l="16739" t="24966" r="14710" b="21805"/>
          <a:stretch/>
        </p:blipFill>
        <p:spPr bwMode="auto">
          <a:xfrm>
            <a:off x="12211103" y="1"/>
            <a:ext cx="11867333" cy="6143234"/>
          </a:xfrm>
          <a:prstGeom prst="rect">
            <a:avLst/>
          </a:prstGeom>
          <a:noFill/>
          <a:ln>
            <a:noFill/>
          </a:ln>
          <a:extLst>
            <a:ext uri="{53640926-AAD7-44D8-BBD7-CCE9431645EC}">
              <a14:shadowObscured xmlns:a14="http://schemas.microsoft.com/office/drawing/2010/main"/>
            </a:ext>
          </a:extLst>
        </p:spPr>
      </p:pic>
      <p:pic>
        <p:nvPicPr>
          <p:cNvPr id="10" name="Afbeelding 1">
            <a:extLst>
              <a:ext uri="{FF2B5EF4-FFF2-40B4-BE49-F238E27FC236}">
                <a16:creationId xmlns:a16="http://schemas.microsoft.com/office/drawing/2014/main" id="{98FC6701-D768-4EA0-99FE-A66EA3180C2D}"/>
              </a:ext>
            </a:extLst>
          </p:cNvPr>
          <p:cNvPicPr>
            <a:picLocks noGrp="1" noChangeAspect="1" noChangeArrowheads="1"/>
          </p:cNvPicPr>
          <p:nvPr/>
        </p:nvPicPr>
        <p:blipFill rotWithShape="1">
          <a:blip r:embed="rId3">
            <a:extLst>
              <a:ext uri="{28A0092B-C50C-407E-A947-70E740481C1C}">
                <a14:useLocalDpi xmlns:a14="http://schemas.microsoft.com/office/drawing/2010/main" val="0"/>
              </a:ext>
            </a:extLst>
          </a:blip>
          <a:srcRect t="7409" b="10016"/>
          <a:stretch/>
        </p:blipFill>
        <p:spPr bwMode="auto">
          <a:xfrm>
            <a:off x="0" y="519648"/>
            <a:ext cx="12192000" cy="579165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Vrije vorm: vorm">
            <a:extLst>
              <a:ext uri="{FF2B5EF4-FFF2-40B4-BE49-F238E27FC236}">
                <a16:creationId xmlns:a16="http://schemas.microsoft.com/office/drawing/2014/main" id="{D76A75D2-5569-D7A4-67BB-23B3A5712C24}"/>
              </a:ext>
            </a:extLst>
          </p:cNvPr>
          <p:cNvSpPr/>
          <p:nvPr/>
        </p:nvSpPr>
        <p:spPr>
          <a:xfrm>
            <a:off x="0" y="0"/>
            <a:ext cx="12192000" cy="6858000"/>
          </a:xfrm>
          <a:custGeom>
            <a:avLst/>
            <a:gdLst>
              <a:gd name="connsiteX0" fmla="*/ 778707 w 12192000"/>
              <a:gd name="connsiteY0" fmla="*/ 561422 h 6858000"/>
              <a:gd name="connsiteX1" fmla="*/ 353961 w 12192000"/>
              <a:gd name="connsiteY1" fmla="*/ 986168 h 6858000"/>
              <a:gd name="connsiteX2" fmla="*/ 353961 w 12192000"/>
              <a:gd name="connsiteY2" fmla="*/ 5169808 h 6858000"/>
              <a:gd name="connsiteX3" fmla="*/ 778707 w 12192000"/>
              <a:gd name="connsiteY3" fmla="*/ 5594554 h 6858000"/>
              <a:gd name="connsiteX4" fmla="*/ 11437218 w 12192000"/>
              <a:gd name="connsiteY4" fmla="*/ 5594554 h 6858000"/>
              <a:gd name="connsiteX5" fmla="*/ 11861964 w 12192000"/>
              <a:gd name="connsiteY5" fmla="*/ 5169808 h 6858000"/>
              <a:gd name="connsiteX6" fmla="*/ 11861964 w 12192000"/>
              <a:gd name="connsiteY6" fmla="*/ 986168 h 6858000"/>
              <a:gd name="connsiteX7" fmla="*/ 11437218 w 12192000"/>
              <a:gd name="connsiteY7" fmla="*/ 561422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778707" y="561422"/>
                </a:moveTo>
                <a:cubicBezTo>
                  <a:pt x="544126" y="561422"/>
                  <a:pt x="353961" y="751587"/>
                  <a:pt x="353961" y="986168"/>
                </a:cubicBezTo>
                <a:lnTo>
                  <a:pt x="353961" y="5169808"/>
                </a:lnTo>
                <a:cubicBezTo>
                  <a:pt x="353961" y="5404389"/>
                  <a:pt x="544126" y="5594554"/>
                  <a:pt x="778707" y="5594554"/>
                </a:cubicBezTo>
                <a:lnTo>
                  <a:pt x="11437218" y="5594554"/>
                </a:lnTo>
                <a:cubicBezTo>
                  <a:pt x="11671799" y="5594554"/>
                  <a:pt x="11861964" y="5404389"/>
                  <a:pt x="11861964" y="5169808"/>
                </a:cubicBezTo>
                <a:lnTo>
                  <a:pt x="11861964" y="986168"/>
                </a:lnTo>
                <a:cubicBezTo>
                  <a:pt x="11861964" y="751587"/>
                  <a:pt x="11671799" y="561422"/>
                  <a:pt x="11437218" y="561422"/>
                </a:cubicBezTo>
                <a:close/>
                <a:moveTo>
                  <a:pt x="0" y="0"/>
                </a:moveTo>
                <a:lnTo>
                  <a:pt x="12192000" y="0"/>
                </a:lnTo>
                <a:lnTo>
                  <a:pt x="12192000" y="6858000"/>
                </a:lnTo>
                <a:lnTo>
                  <a:pt x="0" y="6858000"/>
                </a:lnTo>
                <a:close/>
              </a:path>
            </a:pathLst>
          </a:custGeom>
          <a:solidFill>
            <a:srgbClr val="CDECF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grpSp>
        <p:nvGrpSpPr>
          <p:cNvPr id="2" name="RIEC">
            <a:extLst>
              <a:ext uri="{FF2B5EF4-FFF2-40B4-BE49-F238E27FC236}">
                <a16:creationId xmlns:a16="http://schemas.microsoft.com/office/drawing/2014/main" id="{474C2729-3046-6462-7A5D-D8ABBD18761A}"/>
              </a:ext>
            </a:extLst>
          </p:cNvPr>
          <p:cNvGrpSpPr/>
          <p:nvPr/>
        </p:nvGrpSpPr>
        <p:grpSpPr>
          <a:xfrm>
            <a:off x="10764683" y="5853562"/>
            <a:ext cx="1097281" cy="457739"/>
            <a:chOff x="8981440" y="5109916"/>
            <a:chExt cx="2875280" cy="1199444"/>
          </a:xfrm>
        </p:grpSpPr>
        <p:sp>
          <p:nvSpPr>
            <p:cNvPr id="3" name="Rechthoek">
              <a:extLst>
                <a:ext uri="{FF2B5EF4-FFF2-40B4-BE49-F238E27FC236}">
                  <a16:creationId xmlns:a16="http://schemas.microsoft.com/office/drawing/2014/main" id="{F09B9255-979D-7C6E-3990-091F6BB2E686}"/>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ED9FDB5C-B50B-D418-8261-A5DDE8BD51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0928119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childTnLst>
                                </p:cTn>
                              </p:par>
                              <p:par>
                                <p:cTn id="8" presetID="1"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BE09D-E862-9838-81A3-B6C319783A95}"/>
            </a:ext>
          </a:extLst>
        </p:cNvPr>
        <p:cNvGrpSpPr/>
        <p:nvPr/>
      </p:nvGrpSpPr>
      <p:grpSpPr>
        <a:xfrm>
          <a:off x="0" y="0"/>
          <a:ext cx="0" cy="0"/>
          <a:chOff x="0" y="0"/>
          <a:chExt cx="0" cy="0"/>
        </a:xfrm>
      </p:grpSpPr>
      <p:sp>
        <p:nvSpPr>
          <p:cNvPr id="19" name="Rechthoek Ontwikkelingen Veiligheid">
            <a:extLst>
              <a:ext uri="{FF2B5EF4-FFF2-40B4-BE49-F238E27FC236}">
                <a16:creationId xmlns:a16="http://schemas.microsoft.com/office/drawing/2014/main" id="{A57D642D-1BB0-34F4-0831-6046D8AF5A40}"/>
              </a:ext>
            </a:extLst>
          </p:cNvPr>
          <p:cNvSpPr/>
          <p:nvPr/>
        </p:nvSpPr>
        <p:spPr>
          <a:xfrm>
            <a:off x="330036" y="2710262"/>
            <a:ext cx="7213437"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18649B"/>
                </a:solidFill>
                <a:latin typeface="Calibri" panose="020F0502020204030204" pitchFamily="34" charset="0"/>
                <a:cs typeface="Calibri" panose="020F0502020204030204" pitchFamily="34" charset="0"/>
              </a:rPr>
              <a:t>Ontwikkelingen veiligheid</a:t>
            </a:r>
          </a:p>
        </p:txBody>
      </p:sp>
      <p:sp>
        <p:nvSpPr>
          <p:cNvPr id="20" name="Rechthoek Presentatie handhaving">
            <a:extLst>
              <a:ext uri="{FF2B5EF4-FFF2-40B4-BE49-F238E27FC236}">
                <a16:creationId xmlns:a16="http://schemas.microsoft.com/office/drawing/2014/main" id="{F8AD5D7B-FB6B-2674-9A25-4A99CBD8546B}"/>
              </a:ext>
            </a:extLst>
          </p:cNvPr>
          <p:cNvSpPr/>
          <p:nvPr/>
        </p:nvSpPr>
        <p:spPr>
          <a:xfrm>
            <a:off x="8259098" y="2710262"/>
            <a:ext cx="3602866"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18649B"/>
                </a:solidFill>
                <a:latin typeface="Calibri" panose="020F0502020204030204" pitchFamily="34" charset="0"/>
                <a:cs typeface="Calibri" panose="020F0502020204030204" pitchFamily="34" charset="0"/>
              </a:rPr>
              <a:t>Presentatie handhaving</a:t>
            </a:r>
          </a:p>
        </p:txBody>
      </p:sp>
      <p:sp>
        <p:nvSpPr>
          <p:cNvPr id="21" name="Rechthoek Ondermijning">
            <a:extLst>
              <a:ext uri="{FF2B5EF4-FFF2-40B4-BE49-F238E27FC236}">
                <a16:creationId xmlns:a16="http://schemas.microsoft.com/office/drawing/2014/main" id="{B489A17B-2BD1-7366-2D31-5DE8329A582E}"/>
              </a:ext>
            </a:extLst>
          </p:cNvPr>
          <p:cNvSpPr/>
          <p:nvPr/>
        </p:nvSpPr>
        <p:spPr>
          <a:xfrm>
            <a:off x="349701" y="4462368"/>
            <a:ext cx="2875280"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18649B"/>
                </a:solidFill>
                <a:latin typeface="Calibri" panose="020F0502020204030204" pitchFamily="34" charset="0"/>
                <a:cs typeface="Calibri" panose="020F0502020204030204" pitchFamily="34" charset="0"/>
              </a:rPr>
              <a:t>Ondermijning</a:t>
            </a:r>
          </a:p>
        </p:txBody>
      </p:sp>
      <p:sp>
        <p:nvSpPr>
          <p:cNvPr id="25" name="Rechthoek Project Achilles">
            <a:extLst>
              <a:ext uri="{FF2B5EF4-FFF2-40B4-BE49-F238E27FC236}">
                <a16:creationId xmlns:a16="http://schemas.microsoft.com/office/drawing/2014/main" id="{FEDB7385-890C-BFF2-F411-61CC3585DC2A}"/>
              </a:ext>
            </a:extLst>
          </p:cNvPr>
          <p:cNvSpPr/>
          <p:nvPr/>
        </p:nvSpPr>
        <p:spPr>
          <a:xfrm>
            <a:off x="3930774" y="4462368"/>
            <a:ext cx="3602866"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18649B"/>
                </a:solidFill>
                <a:latin typeface="Calibri" panose="020F0502020204030204" pitchFamily="34" charset="0"/>
                <a:cs typeface="Calibri" panose="020F0502020204030204" pitchFamily="34" charset="0"/>
              </a:rPr>
              <a:t>Project Achilles</a:t>
            </a:r>
          </a:p>
        </p:txBody>
      </p:sp>
      <p:sp>
        <p:nvSpPr>
          <p:cNvPr id="26" name="Rechthoek Geprioriteerde thema's">
            <a:extLst>
              <a:ext uri="{FF2B5EF4-FFF2-40B4-BE49-F238E27FC236}">
                <a16:creationId xmlns:a16="http://schemas.microsoft.com/office/drawing/2014/main" id="{CE2A88FB-0C3D-648D-482B-17E79D11E076}"/>
              </a:ext>
            </a:extLst>
          </p:cNvPr>
          <p:cNvSpPr/>
          <p:nvPr/>
        </p:nvSpPr>
        <p:spPr>
          <a:xfrm>
            <a:off x="8239433" y="4462368"/>
            <a:ext cx="3602866"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18649B"/>
                </a:solidFill>
                <a:latin typeface="Calibri" panose="020F0502020204030204" pitchFamily="34" charset="0"/>
                <a:cs typeface="Calibri" panose="020F0502020204030204" pitchFamily="34" charset="0"/>
              </a:rPr>
              <a:t>Geprioriteerde thema’s</a:t>
            </a:r>
          </a:p>
        </p:txBody>
      </p:sp>
      <p:sp>
        <p:nvSpPr>
          <p:cNvPr id="28" name="Titel">
            <a:extLst>
              <a:ext uri="{FF2B5EF4-FFF2-40B4-BE49-F238E27FC236}">
                <a16:creationId xmlns:a16="http://schemas.microsoft.com/office/drawing/2014/main" id="{C3078AFD-6B68-38E8-D793-EC06CF37C098}"/>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Onderwerpen vanavond</a:t>
            </a:r>
          </a:p>
        </p:txBody>
      </p:sp>
    </p:spTree>
    <p:extLst>
      <p:ext uri="{BB962C8B-B14F-4D97-AF65-F5344CB8AC3E}">
        <p14:creationId xmlns:p14="http://schemas.microsoft.com/office/powerpoint/2010/main" val="389086513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DDA0C-D474-37E8-D658-4960A892B5B6}"/>
            </a:ext>
          </a:extLst>
        </p:cNvPr>
        <p:cNvGrpSpPr/>
        <p:nvPr/>
      </p:nvGrpSpPr>
      <p:grpSpPr>
        <a:xfrm>
          <a:off x="0" y="0"/>
          <a:ext cx="0" cy="0"/>
          <a:chOff x="0" y="0"/>
          <a:chExt cx="0" cy="0"/>
        </a:xfrm>
      </p:grpSpPr>
      <p:pic>
        <p:nvPicPr>
          <p:cNvPr id="10" name="Afbeelding 1">
            <a:extLst>
              <a:ext uri="{FF2B5EF4-FFF2-40B4-BE49-F238E27FC236}">
                <a16:creationId xmlns:a16="http://schemas.microsoft.com/office/drawing/2014/main" id="{24AB8C4D-9A27-4F36-B075-E3360A064C65}"/>
              </a:ext>
            </a:extLst>
          </p:cNvPr>
          <p:cNvPicPr>
            <a:picLocks noGrp="1" noChangeAspect="1" noChangeArrowheads="1"/>
          </p:cNvPicPr>
          <p:nvPr/>
        </p:nvPicPr>
        <p:blipFill rotWithShape="1">
          <a:blip r:embed="rId2">
            <a:extLst>
              <a:ext uri="{28A0092B-C50C-407E-A947-70E740481C1C}">
                <a14:useLocalDpi xmlns:a14="http://schemas.microsoft.com/office/drawing/2010/main" val="0"/>
              </a:ext>
            </a:extLst>
          </a:blip>
          <a:srcRect t="7409" b="10016"/>
          <a:stretch/>
        </p:blipFill>
        <p:spPr bwMode="auto">
          <a:xfrm>
            <a:off x="-11699631" y="519648"/>
            <a:ext cx="12192000" cy="579165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2" name="Afbeelding 2">
            <a:extLst>
              <a:ext uri="{FF2B5EF4-FFF2-40B4-BE49-F238E27FC236}">
                <a16:creationId xmlns:a16="http://schemas.microsoft.com/office/drawing/2014/main" id="{88FA023C-4389-1A7A-E04A-EA94EDD0517D}"/>
              </a:ext>
            </a:extLst>
          </p:cNvPr>
          <p:cNvPicPr>
            <a:picLocks noGrp="1" noChangeAspect="1"/>
          </p:cNvPicPr>
          <p:nvPr/>
        </p:nvPicPr>
        <p:blipFill rotWithShape="1">
          <a:blip r:embed="rId3"/>
          <a:srcRect l="16739" t="24966" r="14710" b="21805"/>
          <a:stretch/>
        </p:blipFill>
        <p:spPr bwMode="auto">
          <a:xfrm>
            <a:off x="162333" y="1"/>
            <a:ext cx="11867333" cy="6143234"/>
          </a:xfrm>
          <a:prstGeom prst="rect">
            <a:avLst/>
          </a:prstGeom>
          <a:noFill/>
          <a:ln>
            <a:noFill/>
          </a:ln>
          <a:extLst>
            <a:ext uri="{53640926-AAD7-44D8-BBD7-CCE9431645EC}">
              <a14:shadowObscured xmlns:a14="http://schemas.microsoft.com/office/drawing/2010/main"/>
            </a:ext>
          </a:extLst>
        </p:spPr>
      </p:pic>
      <p:sp>
        <p:nvSpPr>
          <p:cNvPr id="11" name="Vrije vorm: vorm">
            <a:extLst>
              <a:ext uri="{FF2B5EF4-FFF2-40B4-BE49-F238E27FC236}">
                <a16:creationId xmlns:a16="http://schemas.microsoft.com/office/drawing/2014/main" id="{BD895F5E-005F-0516-F17E-EAB86C610EEF}"/>
              </a:ext>
            </a:extLst>
          </p:cNvPr>
          <p:cNvSpPr/>
          <p:nvPr/>
        </p:nvSpPr>
        <p:spPr>
          <a:xfrm>
            <a:off x="0" y="0"/>
            <a:ext cx="12192000" cy="6858000"/>
          </a:xfrm>
          <a:custGeom>
            <a:avLst/>
            <a:gdLst>
              <a:gd name="connsiteX0" fmla="*/ 778707 w 12192000"/>
              <a:gd name="connsiteY0" fmla="*/ 561422 h 6858000"/>
              <a:gd name="connsiteX1" fmla="*/ 353961 w 12192000"/>
              <a:gd name="connsiteY1" fmla="*/ 986168 h 6858000"/>
              <a:gd name="connsiteX2" fmla="*/ 353961 w 12192000"/>
              <a:gd name="connsiteY2" fmla="*/ 5169808 h 6858000"/>
              <a:gd name="connsiteX3" fmla="*/ 778707 w 12192000"/>
              <a:gd name="connsiteY3" fmla="*/ 5594554 h 6858000"/>
              <a:gd name="connsiteX4" fmla="*/ 11437218 w 12192000"/>
              <a:gd name="connsiteY4" fmla="*/ 5594554 h 6858000"/>
              <a:gd name="connsiteX5" fmla="*/ 11861964 w 12192000"/>
              <a:gd name="connsiteY5" fmla="*/ 5169808 h 6858000"/>
              <a:gd name="connsiteX6" fmla="*/ 11861964 w 12192000"/>
              <a:gd name="connsiteY6" fmla="*/ 986168 h 6858000"/>
              <a:gd name="connsiteX7" fmla="*/ 11437218 w 12192000"/>
              <a:gd name="connsiteY7" fmla="*/ 561422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778707" y="561422"/>
                </a:moveTo>
                <a:cubicBezTo>
                  <a:pt x="544126" y="561422"/>
                  <a:pt x="353961" y="751587"/>
                  <a:pt x="353961" y="986168"/>
                </a:cubicBezTo>
                <a:lnTo>
                  <a:pt x="353961" y="5169808"/>
                </a:lnTo>
                <a:cubicBezTo>
                  <a:pt x="353961" y="5404389"/>
                  <a:pt x="544126" y="5594554"/>
                  <a:pt x="778707" y="5594554"/>
                </a:cubicBezTo>
                <a:lnTo>
                  <a:pt x="11437218" y="5594554"/>
                </a:lnTo>
                <a:cubicBezTo>
                  <a:pt x="11671799" y="5594554"/>
                  <a:pt x="11861964" y="5404389"/>
                  <a:pt x="11861964" y="5169808"/>
                </a:cubicBezTo>
                <a:lnTo>
                  <a:pt x="11861964" y="986168"/>
                </a:lnTo>
                <a:cubicBezTo>
                  <a:pt x="11861964" y="751587"/>
                  <a:pt x="11671799" y="561422"/>
                  <a:pt x="11437218" y="561422"/>
                </a:cubicBezTo>
                <a:close/>
                <a:moveTo>
                  <a:pt x="0" y="0"/>
                </a:moveTo>
                <a:lnTo>
                  <a:pt x="12192000" y="0"/>
                </a:lnTo>
                <a:lnTo>
                  <a:pt x="12192000" y="6858000"/>
                </a:lnTo>
                <a:lnTo>
                  <a:pt x="0" y="6858000"/>
                </a:lnTo>
                <a:close/>
              </a:path>
            </a:pathLst>
          </a:custGeom>
          <a:solidFill>
            <a:srgbClr val="CDECF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grpSp>
        <p:nvGrpSpPr>
          <p:cNvPr id="2" name="RIEC">
            <a:extLst>
              <a:ext uri="{FF2B5EF4-FFF2-40B4-BE49-F238E27FC236}">
                <a16:creationId xmlns:a16="http://schemas.microsoft.com/office/drawing/2014/main" id="{D8687B51-EF90-D993-83DC-ADBB1FB8E421}"/>
              </a:ext>
            </a:extLst>
          </p:cNvPr>
          <p:cNvGrpSpPr/>
          <p:nvPr/>
        </p:nvGrpSpPr>
        <p:grpSpPr>
          <a:xfrm>
            <a:off x="10764683" y="5853562"/>
            <a:ext cx="1097281" cy="457739"/>
            <a:chOff x="8981440" y="5109916"/>
            <a:chExt cx="2875280" cy="1199444"/>
          </a:xfrm>
        </p:grpSpPr>
        <p:sp>
          <p:nvSpPr>
            <p:cNvPr id="3" name="Rechthoek">
              <a:extLst>
                <a:ext uri="{FF2B5EF4-FFF2-40B4-BE49-F238E27FC236}">
                  <a16:creationId xmlns:a16="http://schemas.microsoft.com/office/drawing/2014/main" id="{00F772C8-4191-3E07-A765-37888D6F7E8B}"/>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5E003A4C-CE92-7E7E-EBAC-D9C8ADCC87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5232033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13714-54FB-9FC9-31B8-5CD6B85330D8}"/>
            </a:ext>
          </a:extLst>
        </p:cNvPr>
        <p:cNvGrpSpPr/>
        <p:nvPr/>
      </p:nvGrpSpPr>
      <p:grpSpPr>
        <a:xfrm>
          <a:off x="0" y="0"/>
          <a:ext cx="0" cy="0"/>
          <a:chOff x="0" y="0"/>
          <a:chExt cx="0" cy="0"/>
        </a:xfrm>
      </p:grpSpPr>
      <p:sp>
        <p:nvSpPr>
          <p:cNvPr id="6" name="Titel">
            <a:extLst>
              <a:ext uri="{FF2B5EF4-FFF2-40B4-BE49-F238E27FC236}">
                <a16:creationId xmlns:a16="http://schemas.microsoft.com/office/drawing/2014/main" id="{791CFCF4-A4A0-694C-3A0D-D911CC053C1E}"/>
              </a:ext>
            </a:extLst>
          </p:cNvPr>
          <p:cNvSpPr txBox="1">
            <a:spLocks/>
          </p:cNvSpPr>
          <p:nvPr/>
        </p:nvSpPr>
        <p:spPr>
          <a:xfrm>
            <a:off x="1524000" y="2710262"/>
            <a:ext cx="9144000" cy="143747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12200" b="1" dirty="0">
                <a:solidFill>
                  <a:srgbClr val="145F99"/>
                </a:solidFill>
                <a:latin typeface="Calibri" panose="020F0502020204030204" pitchFamily="34" charset="0"/>
                <a:cs typeface="Calibri" panose="020F0502020204030204" pitchFamily="34" charset="0"/>
              </a:rPr>
              <a:t>Quiz</a:t>
            </a:r>
          </a:p>
        </p:txBody>
      </p:sp>
      <p:grpSp>
        <p:nvGrpSpPr>
          <p:cNvPr id="2" name="RIEC">
            <a:extLst>
              <a:ext uri="{FF2B5EF4-FFF2-40B4-BE49-F238E27FC236}">
                <a16:creationId xmlns:a16="http://schemas.microsoft.com/office/drawing/2014/main" id="{3E064991-E4EF-E4DD-9C87-EC72C4D58624}"/>
              </a:ext>
            </a:extLst>
          </p:cNvPr>
          <p:cNvGrpSpPr/>
          <p:nvPr/>
        </p:nvGrpSpPr>
        <p:grpSpPr>
          <a:xfrm>
            <a:off x="10764683" y="5853562"/>
            <a:ext cx="1097281" cy="457739"/>
            <a:chOff x="8981440" y="5109916"/>
            <a:chExt cx="2875280" cy="1199444"/>
          </a:xfrm>
        </p:grpSpPr>
        <p:sp>
          <p:nvSpPr>
            <p:cNvPr id="3" name="Rechthoek">
              <a:extLst>
                <a:ext uri="{FF2B5EF4-FFF2-40B4-BE49-F238E27FC236}">
                  <a16:creationId xmlns:a16="http://schemas.microsoft.com/office/drawing/2014/main" id="{B9C50D0B-AAB1-B9BA-AF04-E73EF0A7ECD1}"/>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28CE3236-5A3B-58A3-45E9-A2725FF017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4409886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8158A-36C0-D1AC-6ED8-F38729B3E877}"/>
            </a:ext>
          </a:extLst>
        </p:cNvPr>
        <p:cNvGrpSpPr/>
        <p:nvPr/>
      </p:nvGrpSpPr>
      <p:grpSpPr>
        <a:xfrm>
          <a:off x="0" y="0"/>
          <a:ext cx="0" cy="0"/>
          <a:chOff x="0" y="0"/>
          <a:chExt cx="0" cy="0"/>
        </a:xfrm>
      </p:grpSpPr>
      <p:sp>
        <p:nvSpPr>
          <p:cNvPr id="5" name="Rechthoek">
            <a:extLst>
              <a:ext uri="{FF2B5EF4-FFF2-40B4-BE49-F238E27FC236}">
                <a16:creationId xmlns:a16="http://schemas.microsoft.com/office/drawing/2014/main" id="{5B6E06EF-A2CD-101B-51E9-2E35566256CD}"/>
              </a:ext>
            </a:extLst>
          </p:cNvPr>
          <p:cNvSpPr/>
          <p:nvPr/>
        </p:nvSpPr>
        <p:spPr>
          <a:xfrm>
            <a:off x="7834816" y="4409902"/>
            <a:ext cx="1686299" cy="65140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grpSp>
        <p:nvGrpSpPr>
          <p:cNvPr id="2" name="RIEC">
            <a:extLst>
              <a:ext uri="{FF2B5EF4-FFF2-40B4-BE49-F238E27FC236}">
                <a16:creationId xmlns:a16="http://schemas.microsoft.com/office/drawing/2014/main" id="{7675163E-A844-E85A-7DCE-2ACDA7678C68}"/>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4FFAA135-668C-2A6E-3A95-FE366E7FB3D5}"/>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D1B9E335-298A-C1EA-DACD-799E29FBF6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kst">
            <a:extLst>
              <a:ext uri="{FF2B5EF4-FFF2-40B4-BE49-F238E27FC236}">
                <a16:creationId xmlns:a16="http://schemas.microsoft.com/office/drawing/2014/main" id="{7529DB16-0FEC-4F3C-2DBD-DB638A01B3A1}"/>
              </a:ext>
            </a:extLst>
          </p:cNvPr>
          <p:cNvSpPr txBox="1"/>
          <p:nvPr/>
        </p:nvSpPr>
        <p:spPr>
          <a:xfrm>
            <a:off x="6811810" y="4067012"/>
            <a:ext cx="1856324" cy="464871"/>
          </a:xfrm>
          <a:prstGeom prst="rect">
            <a:avLst/>
          </a:prstGeom>
          <a:noFill/>
        </p:spPr>
        <p:txBody>
          <a:bodyPr wrap="square">
            <a:spAutoFit/>
          </a:bodyPr>
          <a:lstStyle/>
          <a:p>
            <a:pPr marL="342900" indent="-342900">
              <a:lnSpc>
                <a:spcPct val="150000"/>
              </a:lnSpc>
              <a:buFont typeface="+mj-lt"/>
              <a:buAutoNum type="alphaUcPeriod"/>
            </a:pPr>
            <a:endParaRPr lang="nn-NO" sz="1800" b="1" dirty="0">
              <a:solidFill>
                <a:srgbClr val="145F99"/>
              </a:solidFill>
              <a:latin typeface="Calibri" panose="020F0502020204030204" pitchFamily="34" charset="0"/>
              <a:cs typeface="Calibri" panose="020F0502020204030204" pitchFamily="34" charset="0"/>
            </a:endParaRPr>
          </a:p>
        </p:txBody>
      </p:sp>
      <p:sp>
        <p:nvSpPr>
          <p:cNvPr id="7" name="Tekstvak 6">
            <a:extLst>
              <a:ext uri="{FF2B5EF4-FFF2-40B4-BE49-F238E27FC236}">
                <a16:creationId xmlns:a16="http://schemas.microsoft.com/office/drawing/2014/main" id="{F393950E-719F-1724-F1C5-B2F2C0C44E1A}"/>
              </a:ext>
            </a:extLst>
          </p:cNvPr>
          <p:cNvSpPr txBox="1"/>
          <p:nvPr/>
        </p:nvSpPr>
        <p:spPr>
          <a:xfrm>
            <a:off x="1059872" y="2710389"/>
            <a:ext cx="10072256" cy="1143070"/>
          </a:xfrm>
          <a:prstGeom prst="rect">
            <a:avLst/>
          </a:prstGeom>
          <a:noFill/>
        </p:spPr>
        <p:txBody>
          <a:bodyPr wrap="square">
            <a:spAutoFit/>
          </a:bodyPr>
          <a:lstStyle/>
          <a:p>
            <a:pPr algn="ctr">
              <a:lnSpc>
                <a:spcPct val="150000"/>
              </a:lnSpc>
            </a:pPr>
            <a:r>
              <a:rPr lang="nl-NL" sz="2400" b="1" dirty="0">
                <a:solidFill>
                  <a:srgbClr val="145F99"/>
                </a:solidFill>
                <a:latin typeface="Calibri" panose="020F0502020204030204" pitchFamily="34" charset="0"/>
                <a:cs typeface="Calibri" panose="020F0502020204030204" pitchFamily="34" charset="0"/>
              </a:rPr>
              <a:t>Nederlandse consumenten gebruiken per jaar ongeveer 3600kg cocaïne. Hoeveel cocaïne nam de Nederlandse overheid in 2023 in beslag?</a:t>
            </a:r>
          </a:p>
        </p:txBody>
      </p:sp>
      <p:sp>
        <p:nvSpPr>
          <p:cNvPr id="15" name="Titel">
            <a:extLst>
              <a:ext uri="{FF2B5EF4-FFF2-40B4-BE49-F238E27FC236}">
                <a16:creationId xmlns:a16="http://schemas.microsoft.com/office/drawing/2014/main" id="{E3B239B0-6AD8-A94C-CF27-9EA0E8B9E9F8}"/>
              </a:ext>
            </a:extLst>
          </p:cNvPr>
          <p:cNvSpPr txBox="1">
            <a:spLocks/>
          </p:cNvSpPr>
          <p:nvPr/>
        </p:nvSpPr>
        <p:spPr>
          <a:xfrm>
            <a:off x="1524000" y="550606"/>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45F99"/>
                </a:solidFill>
                <a:latin typeface="Calibri" panose="020F0502020204030204" pitchFamily="34" charset="0"/>
                <a:cs typeface="Calibri" panose="020F0502020204030204" pitchFamily="34" charset="0"/>
              </a:rPr>
              <a:t>Quiz</a:t>
            </a:r>
          </a:p>
        </p:txBody>
      </p:sp>
      <p:sp>
        <p:nvSpPr>
          <p:cNvPr id="20" name="Antwoorden">
            <a:extLst>
              <a:ext uri="{FF2B5EF4-FFF2-40B4-BE49-F238E27FC236}">
                <a16:creationId xmlns:a16="http://schemas.microsoft.com/office/drawing/2014/main" id="{4CF825D6-5B76-56C8-A4D0-88D078034884}"/>
              </a:ext>
            </a:extLst>
          </p:cNvPr>
          <p:cNvSpPr txBox="1"/>
          <p:nvPr/>
        </p:nvSpPr>
        <p:spPr>
          <a:xfrm>
            <a:off x="1059872" y="4365464"/>
            <a:ext cx="10072256" cy="589072"/>
          </a:xfrm>
          <a:prstGeom prst="rect">
            <a:avLst/>
          </a:prstGeom>
          <a:noFill/>
        </p:spPr>
        <p:txBody>
          <a:bodyPr wrap="square" anchor="ctr">
            <a:spAutoFit/>
          </a:bodyPr>
          <a:lstStyle/>
          <a:p>
            <a:pPr algn="ctr">
              <a:lnSpc>
                <a:spcPct val="150000"/>
              </a:lnSpc>
            </a:pPr>
            <a:r>
              <a:rPr lang="nl-NL" sz="2400" dirty="0">
                <a:solidFill>
                  <a:srgbClr val="145F99"/>
                </a:solidFill>
                <a:latin typeface="Calibri" panose="020F0502020204030204" pitchFamily="34" charset="0"/>
                <a:cs typeface="Calibri" panose="020F0502020204030204" pitchFamily="34" charset="0"/>
              </a:rPr>
              <a:t>A. 4000kg     B. 38.000kg     C. 51.000kg     D. 60.000kg</a:t>
            </a:r>
          </a:p>
        </p:txBody>
      </p:sp>
    </p:spTree>
    <p:extLst>
      <p:ext uri="{BB962C8B-B14F-4D97-AF65-F5344CB8AC3E}">
        <p14:creationId xmlns:p14="http://schemas.microsoft.com/office/powerpoint/2010/main" val="187512528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2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2241"/>
                            </p:stCondLst>
                            <p:childTnLst>
                              <p:par>
                                <p:cTn id="8" presetID="10" presetClass="entr" presetSubtype="0" fill="hold" grpId="0" nodeType="afterEffect">
                                  <p:stCondLst>
                                    <p:cond delay="50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fade">
                                      <p:cBhvr>
                                        <p:cTn id="10" dur="250"/>
                                        <p:tgtEl>
                                          <p:spTgt spid="2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50" fill="hold"/>
                                        <p:tgtEl>
                                          <p:spTgt spid="5"/>
                                        </p:tgtEl>
                                        <p:attrNameLst>
                                          <p:attrName>ppt_x</p:attrName>
                                        </p:attrNameLst>
                                      </p:cBhvr>
                                      <p:tavLst>
                                        <p:tav tm="0">
                                          <p:val>
                                            <p:strVal val="1+#ppt_w/2"/>
                                          </p:val>
                                        </p:tav>
                                        <p:tav tm="100000">
                                          <p:val>
                                            <p:strVal val="#ppt_x"/>
                                          </p:val>
                                        </p:tav>
                                      </p:tavLst>
                                    </p:anim>
                                    <p:anim calcmode="lin" valueType="num">
                                      <p:cBhvr additive="base">
                                        <p:cTn id="16"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p:bldP spid="2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2786F-E822-6204-3C59-4C1A10BD90E5}"/>
            </a:ext>
          </a:extLst>
        </p:cNvPr>
        <p:cNvGrpSpPr/>
        <p:nvPr/>
      </p:nvGrpSpPr>
      <p:grpSpPr>
        <a:xfrm>
          <a:off x="0" y="0"/>
          <a:ext cx="0" cy="0"/>
          <a:chOff x="0" y="0"/>
          <a:chExt cx="0" cy="0"/>
        </a:xfrm>
      </p:grpSpPr>
      <p:sp>
        <p:nvSpPr>
          <p:cNvPr id="5" name="Rechthoek">
            <a:extLst>
              <a:ext uri="{FF2B5EF4-FFF2-40B4-BE49-F238E27FC236}">
                <a16:creationId xmlns:a16="http://schemas.microsoft.com/office/drawing/2014/main" id="{B6DDC725-B64C-4C01-B58C-EF0B610282C8}"/>
              </a:ext>
            </a:extLst>
          </p:cNvPr>
          <p:cNvSpPr/>
          <p:nvPr/>
        </p:nvSpPr>
        <p:spPr>
          <a:xfrm>
            <a:off x="7944465" y="3837287"/>
            <a:ext cx="1773295" cy="65140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grpSp>
        <p:nvGrpSpPr>
          <p:cNvPr id="2" name="RIEC">
            <a:extLst>
              <a:ext uri="{FF2B5EF4-FFF2-40B4-BE49-F238E27FC236}">
                <a16:creationId xmlns:a16="http://schemas.microsoft.com/office/drawing/2014/main" id="{53D94F6D-1BE5-81BE-E78B-02F5A2093DBE}"/>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E0D288A4-B4A1-53FC-5A35-0FB98C2128F3}"/>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4AEB4517-0EF7-933E-0979-513FD7087A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kstvak 6">
            <a:extLst>
              <a:ext uri="{FF2B5EF4-FFF2-40B4-BE49-F238E27FC236}">
                <a16:creationId xmlns:a16="http://schemas.microsoft.com/office/drawing/2014/main" id="{3090CD99-1DEF-A330-902A-C721ED48F379}"/>
              </a:ext>
            </a:extLst>
          </p:cNvPr>
          <p:cNvSpPr txBox="1"/>
          <p:nvPr/>
        </p:nvSpPr>
        <p:spPr>
          <a:xfrm>
            <a:off x="1059872" y="2710389"/>
            <a:ext cx="10072256" cy="589072"/>
          </a:xfrm>
          <a:prstGeom prst="rect">
            <a:avLst/>
          </a:prstGeom>
          <a:noFill/>
        </p:spPr>
        <p:txBody>
          <a:bodyPr wrap="square">
            <a:spAutoFit/>
          </a:bodyPr>
          <a:lstStyle/>
          <a:p>
            <a:pPr algn="ctr">
              <a:lnSpc>
                <a:spcPct val="150000"/>
              </a:lnSpc>
            </a:pPr>
            <a:r>
              <a:rPr lang="nl-NL" sz="2400" b="1" dirty="0">
                <a:solidFill>
                  <a:srgbClr val="145F99"/>
                </a:solidFill>
                <a:latin typeface="Calibri" panose="020F0502020204030204" pitchFamily="34" charset="0"/>
                <a:cs typeface="Calibri" panose="020F0502020204030204" pitchFamily="34" charset="0"/>
              </a:rPr>
              <a:t>Wat brengt een hennepplantage met 300 planten jaarlijks op?</a:t>
            </a:r>
          </a:p>
        </p:txBody>
      </p:sp>
      <p:sp>
        <p:nvSpPr>
          <p:cNvPr id="15" name="Titel">
            <a:extLst>
              <a:ext uri="{FF2B5EF4-FFF2-40B4-BE49-F238E27FC236}">
                <a16:creationId xmlns:a16="http://schemas.microsoft.com/office/drawing/2014/main" id="{CB16BC53-CB7C-359C-E8E7-2267E4D07E7E}"/>
              </a:ext>
            </a:extLst>
          </p:cNvPr>
          <p:cNvSpPr txBox="1">
            <a:spLocks/>
          </p:cNvSpPr>
          <p:nvPr/>
        </p:nvSpPr>
        <p:spPr>
          <a:xfrm>
            <a:off x="1524000" y="550606"/>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45F99"/>
                </a:solidFill>
                <a:latin typeface="Calibri" panose="020F0502020204030204" pitchFamily="34" charset="0"/>
                <a:cs typeface="Calibri" panose="020F0502020204030204" pitchFamily="34" charset="0"/>
              </a:rPr>
              <a:t>Quiz</a:t>
            </a:r>
          </a:p>
        </p:txBody>
      </p:sp>
      <p:sp>
        <p:nvSpPr>
          <p:cNvPr id="20" name="Antwoorden">
            <a:extLst>
              <a:ext uri="{FF2B5EF4-FFF2-40B4-BE49-F238E27FC236}">
                <a16:creationId xmlns:a16="http://schemas.microsoft.com/office/drawing/2014/main" id="{00909E73-4132-7A27-A296-0A1270D50656}"/>
              </a:ext>
            </a:extLst>
          </p:cNvPr>
          <p:cNvSpPr txBox="1"/>
          <p:nvPr/>
        </p:nvSpPr>
        <p:spPr>
          <a:xfrm>
            <a:off x="1059872" y="3817099"/>
            <a:ext cx="10072256" cy="589072"/>
          </a:xfrm>
          <a:prstGeom prst="rect">
            <a:avLst/>
          </a:prstGeom>
          <a:noFill/>
        </p:spPr>
        <p:txBody>
          <a:bodyPr wrap="square" anchor="ctr">
            <a:spAutoFit/>
          </a:bodyPr>
          <a:lstStyle/>
          <a:p>
            <a:pPr algn="ctr">
              <a:lnSpc>
                <a:spcPct val="150000"/>
              </a:lnSpc>
            </a:pPr>
            <a:r>
              <a:rPr lang="nl-NL" sz="2400" dirty="0">
                <a:solidFill>
                  <a:srgbClr val="145F99"/>
                </a:solidFill>
                <a:latin typeface="Calibri" panose="020F0502020204030204" pitchFamily="34" charset="0"/>
                <a:cs typeface="Calibri" panose="020F0502020204030204" pitchFamily="34" charset="0"/>
              </a:rPr>
              <a:t>A. €12.000	B. €35.000	C. €89.000	D. €172.000</a:t>
            </a:r>
          </a:p>
        </p:txBody>
      </p:sp>
    </p:spTree>
    <p:extLst>
      <p:ext uri="{BB962C8B-B14F-4D97-AF65-F5344CB8AC3E}">
        <p14:creationId xmlns:p14="http://schemas.microsoft.com/office/powerpoint/2010/main" val="361622109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2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1001"/>
                            </p:stCondLst>
                            <p:childTnLst>
                              <p:par>
                                <p:cTn id="8" presetID="10" presetClass="entr" presetSubtype="0" fill="hold" grpId="0" nodeType="afterEffect">
                                  <p:stCondLst>
                                    <p:cond delay="50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fade">
                                      <p:cBhvr>
                                        <p:cTn id="10" dur="250"/>
                                        <p:tgtEl>
                                          <p:spTgt spid="2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50" fill="hold"/>
                                        <p:tgtEl>
                                          <p:spTgt spid="5"/>
                                        </p:tgtEl>
                                        <p:attrNameLst>
                                          <p:attrName>ppt_x</p:attrName>
                                        </p:attrNameLst>
                                      </p:cBhvr>
                                      <p:tavLst>
                                        <p:tav tm="0">
                                          <p:val>
                                            <p:strVal val="1+#ppt_w/2"/>
                                          </p:val>
                                        </p:tav>
                                        <p:tav tm="100000">
                                          <p:val>
                                            <p:strVal val="#ppt_x"/>
                                          </p:val>
                                        </p:tav>
                                      </p:tavLst>
                                    </p:anim>
                                    <p:anim calcmode="lin" valueType="num">
                                      <p:cBhvr additive="base">
                                        <p:cTn id="16"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p:bldP spid="2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BED30-E97D-65B3-33B1-050A7286D437}"/>
            </a:ext>
          </a:extLst>
        </p:cNvPr>
        <p:cNvGrpSpPr/>
        <p:nvPr/>
      </p:nvGrpSpPr>
      <p:grpSpPr>
        <a:xfrm>
          <a:off x="0" y="0"/>
          <a:ext cx="0" cy="0"/>
          <a:chOff x="0" y="0"/>
          <a:chExt cx="0" cy="0"/>
        </a:xfrm>
      </p:grpSpPr>
      <p:sp>
        <p:nvSpPr>
          <p:cNvPr id="8" name="Rechthoek">
            <a:extLst>
              <a:ext uri="{FF2B5EF4-FFF2-40B4-BE49-F238E27FC236}">
                <a16:creationId xmlns:a16="http://schemas.microsoft.com/office/drawing/2014/main" id="{176E1711-50A0-CEAB-0C5A-667E4A20A9A7}"/>
              </a:ext>
            </a:extLst>
          </p:cNvPr>
          <p:cNvSpPr/>
          <p:nvPr/>
        </p:nvSpPr>
        <p:spPr>
          <a:xfrm>
            <a:off x="1010712" y="3900143"/>
            <a:ext cx="3521961" cy="65140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grpSp>
        <p:nvGrpSpPr>
          <p:cNvPr id="2" name="RIEC">
            <a:extLst>
              <a:ext uri="{FF2B5EF4-FFF2-40B4-BE49-F238E27FC236}">
                <a16:creationId xmlns:a16="http://schemas.microsoft.com/office/drawing/2014/main" id="{09FAC18A-3109-B789-466B-6699F753F8F2}"/>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10BA2F55-69F7-133F-7DEF-29E3E8E223A2}"/>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B3EBEE61-E4F6-05AF-BB3A-2CD1894A99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kst">
            <a:extLst>
              <a:ext uri="{FF2B5EF4-FFF2-40B4-BE49-F238E27FC236}">
                <a16:creationId xmlns:a16="http://schemas.microsoft.com/office/drawing/2014/main" id="{B17719B3-706E-C119-4595-A65CD6E769D2}"/>
              </a:ext>
            </a:extLst>
          </p:cNvPr>
          <p:cNvSpPr txBox="1"/>
          <p:nvPr/>
        </p:nvSpPr>
        <p:spPr>
          <a:xfrm>
            <a:off x="6811810" y="4067012"/>
            <a:ext cx="1856324" cy="464871"/>
          </a:xfrm>
          <a:prstGeom prst="rect">
            <a:avLst/>
          </a:prstGeom>
          <a:noFill/>
        </p:spPr>
        <p:txBody>
          <a:bodyPr wrap="square">
            <a:spAutoFit/>
          </a:bodyPr>
          <a:lstStyle/>
          <a:p>
            <a:pPr marL="342900" indent="-342900">
              <a:lnSpc>
                <a:spcPct val="150000"/>
              </a:lnSpc>
              <a:buFont typeface="+mj-lt"/>
              <a:buAutoNum type="alphaUcPeriod"/>
            </a:pPr>
            <a:endParaRPr lang="nn-NO" sz="1800" b="1" dirty="0">
              <a:solidFill>
                <a:srgbClr val="145F99"/>
              </a:solidFill>
              <a:latin typeface="Calibri" panose="020F0502020204030204" pitchFamily="34" charset="0"/>
              <a:cs typeface="Calibri" panose="020F0502020204030204" pitchFamily="34" charset="0"/>
            </a:endParaRPr>
          </a:p>
        </p:txBody>
      </p:sp>
      <p:sp>
        <p:nvSpPr>
          <p:cNvPr id="7" name="Tekstvak 6">
            <a:extLst>
              <a:ext uri="{FF2B5EF4-FFF2-40B4-BE49-F238E27FC236}">
                <a16:creationId xmlns:a16="http://schemas.microsoft.com/office/drawing/2014/main" id="{043CA791-D03C-B845-F450-970A3FA6A80E}"/>
              </a:ext>
            </a:extLst>
          </p:cNvPr>
          <p:cNvSpPr txBox="1"/>
          <p:nvPr/>
        </p:nvSpPr>
        <p:spPr>
          <a:xfrm>
            <a:off x="1059872" y="2725243"/>
            <a:ext cx="10072256" cy="589072"/>
          </a:xfrm>
          <a:prstGeom prst="rect">
            <a:avLst/>
          </a:prstGeom>
          <a:noFill/>
        </p:spPr>
        <p:txBody>
          <a:bodyPr wrap="square">
            <a:spAutoFit/>
          </a:bodyPr>
          <a:lstStyle/>
          <a:p>
            <a:pPr algn="ctr">
              <a:lnSpc>
                <a:spcPct val="150000"/>
              </a:lnSpc>
            </a:pPr>
            <a:r>
              <a:rPr lang="nl-NL" sz="2400" b="1" dirty="0">
                <a:solidFill>
                  <a:srgbClr val="145F99"/>
                </a:solidFill>
                <a:latin typeface="Calibri" panose="020F0502020204030204" pitchFamily="34" charset="0"/>
                <a:cs typeface="Calibri" panose="020F0502020204030204" pitchFamily="34" charset="0"/>
              </a:rPr>
              <a:t>Waar komt de term witwassen vandaan?</a:t>
            </a:r>
          </a:p>
        </p:txBody>
      </p:sp>
      <p:sp>
        <p:nvSpPr>
          <p:cNvPr id="15" name="Titel">
            <a:extLst>
              <a:ext uri="{FF2B5EF4-FFF2-40B4-BE49-F238E27FC236}">
                <a16:creationId xmlns:a16="http://schemas.microsoft.com/office/drawing/2014/main" id="{EE421552-809A-C3B4-30E4-8F2FFB5009F9}"/>
              </a:ext>
            </a:extLst>
          </p:cNvPr>
          <p:cNvSpPr txBox="1">
            <a:spLocks/>
          </p:cNvSpPr>
          <p:nvPr/>
        </p:nvSpPr>
        <p:spPr>
          <a:xfrm>
            <a:off x="1524000" y="550606"/>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45F99"/>
                </a:solidFill>
                <a:latin typeface="Calibri" panose="020F0502020204030204" pitchFamily="34" charset="0"/>
                <a:cs typeface="Calibri" panose="020F0502020204030204" pitchFamily="34" charset="0"/>
              </a:rPr>
              <a:t>Quiz</a:t>
            </a:r>
          </a:p>
        </p:txBody>
      </p:sp>
      <p:sp>
        <p:nvSpPr>
          <p:cNvPr id="5" name="Antwoorden">
            <a:extLst>
              <a:ext uri="{FF2B5EF4-FFF2-40B4-BE49-F238E27FC236}">
                <a16:creationId xmlns:a16="http://schemas.microsoft.com/office/drawing/2014/main" id="{8073C8F9-4E4E-4EF4-E0CB-496DB9778F4B}"/>
              </a:ext>
            </a:extLst>
          </p:cNvPr>
          <p:cNvSpPr txBox="1"/>
          <p:nvPr/>
        </p:nvSpPr>
        <p:spPr>
          <a:xfrm>
            <a:off x="1059872" y="3864771"/>
            <a:ext cx="5036128" cy="1143070"/>
          </a:xfrm>
          <a:prstGeom prst="rect">
            <a:avLst/>
          </a:prstGeom>
          <a:noFill/>
        </p:spPr>
        <p:txBody>
          <a:bodyPr wrap="square" anchor="ctr">
            <a:spAutoFit/>
          </a:bodyPr>
          <a:lstStyle/>
          <a:p>
            <a:pPr>
              <a:lnSpc>
                <a:spcPct val="150000"/>
              </a:lnSpc>
            </a:pPr>
            <a:r>
              <a:rPr lang="nl-NL" sz="2400" dirty="0">
                <a:solidFill>
                  <a:srgbClr val="145F99"/>
                </a:solidFill>
                <a:latin typeface="Calibri" panose="020F0502020204030204" pitchFamily="34" charset="0"/>
                <a:cs typeface="Calibri" panose="020F0502020204030204" pitchFamily="34" charset="0"/>
              </a:rPr>
              <a:t>A. Wasserettes in Amerika</a:t>
            </a:r>
          </a:p>
          <a:p>
            <a:pPr>
              <a:lnSpc>
                <a:spcPct val="150000"/>
              </a:lnSpc>
            </a:pPr>
            <a:r>
              <a:rPr lang="nl-NL" sz="2400" dirty="0">
                <a:solidFill>
                  <a:srgbClr val="145F99"/>
                </a:solidFill>
                <a:latin typeface="Calibri" panose="020F0502020204030204" pitchFamily="34" charset="0"/>
                <a:cs typeface="Calibri" panose="020F0502020204030204" pitchFamily="34" charset="0"/>
              </a:rPr>
              <a:t>B. Watergate schandaal</a:t>
            </a:r>
          </a:p>
        </p:txBody>
      </p:sp>
      <p:sp>
        <p:nvSpPr>
          <p:cNvPr id="6" name="Antwoorden">
            <a:extLst>
              <a:ext uri="{FF2B5EF4-FFF2-40B4-BE49-F238E27FC236}">
                <a16:creationId xmlns:a16="http://schemas.microsoft.com/office/drawing/2014/main" id="{1253DD6B-A4A2-7B64-54A1-5BCBEE5D21DA}"/>
              </a:ext>
            </a:extLst>
          </p:cNvPr>
          <p:cNvSpPr txBox="1"/>
          <p:nvPr/>
        </p:nvSpPr>
        <p:spPr>
          <a:xfrm>
            <a:off x="6095999" y="3864771"/>
            <a:ext cx="5760719" cy="1143070"/>
          </a:xfrm>
          <a:prstGeom prst="rect">
            <a:avLst/>
          </a:prstGeom>
          <a:noFill/>
        </p:spPr>
        <p:txBody>
          <a:bodyPr wrap="square" anchor="ctr">
            <a:spAutoFit/>
          </a:bodyPr>
          <a:lstStyle/>
          <a:p>
            <a:pPr>
              <a:lnSpc>
                <a:spcPct val="150000"/>
              </a:lnSpc>
            </a:pPr>
            <a:r>
              <a:rPr lang="nl-NL" sz="2400" dirty="0">
                <a:solidFill>
                  <a:srgbClr val="145F99"/>
                </a:solidFill>
                <a:latin typeface="Calibri" panose="020F0502020204030204" pitchFamily="34" charset="0"/>
                <a:cs typeface="Calibri" panose="020F0502020204030204" pitchFamily="34" charset="0"/>
              </a:rPr>
              <a:t>C. Het geld afpakken van criminelen</a:t>
            </a:r>
          </a:p>
          <a:p>
            <a:pPr>
              <a:lnSpc>
                <a:spcPct val="150000"/>
              </a:lnSpc>
            </a:pPr>
            <a:r>
              <a:rPr lang="nl-NL" sz="2400" dirty="0">
                <a:solidFill>
                  <a:srgbClr val="145F99"/>
                </a:solidFill>
                <a:latin typeface="Calibri" panose="020F0502020204030204" pitchFamily="34" charset="0"/>
                <a:cs typeface="Calibri" panose="020F0502020204030204" pitchFamily="34" charset="0"/>
              </a:rPr>
              <a:t>D. Wegsluizen van geld naar buitenland</a:t>
            </a:r>
          </a:p>
        </p:txBody>
      </p:sp>
    </p:spTree>
    <p:extLst>
      <p:ext uri="{BB962C8B-B14F-4D97-AF65-F5344CB8AC3E}">
        <p14:creationId xmlns:p14="http://schemas.microsoft.com/office/powerpoint/2010/main" val="366769151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2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601"/>
                            </p:stCondLst>
                            <p:childTnLst>
                              <p:par>
                                <p:cTn id="8" presetID="10" presetClass="entr" presetSubtype="0" fill="hold" grpId="0" nodeType="afterEffect">
                                  <p:stCondLst>
                                    <p:cond delay="5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250"/>
                                        <p:tgtEl>
                                          <p:spTgt spid="5">
                                            <p:txEl>
                                              <p:pRg st="0" end="0"/>
                                            </p:txEl>
                                          </p:spTgt>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250"/>
                                        <p:tgtEl>
                                          <p:spTgt spid="5">
                                            <p:txEl>
                                              <p:pRg st="1" end="1"/>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250"/>
                                        <p:tgtEl>
                                          <p:spTgt spid="6">
                                            <p:txEl>
                                              <p:pRg st="0" end="0"/>
                                            </p:txEl>
                                          </p:spTgt>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25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250" fill="hold"/>
                                        <p:tgtEl>
                                          <p:spTgt spid="8"/>
                                        </p:tgtEl>
                                        <p:attrNameLst>
                                          <p:attrName>ppt_x</p:attrName>
                                        </p:attrNameLst>
                                      </p:cBhvr>
                                      <p:tavLst>
                                        <p:tav tm="0">
                                          <p:val>
                                            <p:strVal val="0-#ppt_w/2"/>
                                          </p:val>
                                        </p:tav>
                                        <p:tav tm="100000">
                                          <p:val>
                                            <p:strVal val="#ppt_x"/>
                                          </p:val>
                                        </p:tav>
                                      </p:tavLst>
                                    </p:anim>
                                    <p:anim calcmode="lin" valueType="num">
                                      <p:cBhvr additive="base">
                                        <p:cTn id="25" dur="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build="p"/>
      <p:bldP spid="5" grpId="0" uiExpand="1" build="p"/>
      <p:bldP spid="6"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914CC-A4EA-16F8-DBC8-22E47E5656D1}"/>
            </a:ext>
          </a:extLst>
        </p:cNvPr>
        <p:cNvGrpSpPr/>
        <p:nvPr/>
      </p:nvGrpSpPr>
      <p:grpSpPr>
        <a:xfrm>
          <a:off x="0" y="0"/>
          <a:ext cx="0" cy="0"/>
          <a:chOff x="0" y="0"/>
          <a:chExt cx="0" cy="0"/>
        </a:xfrm>
      </p:grpSpPr>
      <p:sp>
        <p:nvSpPr>
          <p:cNvPr id="5" name="Rechthoek">
            <a:extLst>
              <a:ext uri="{FF2B5EF4-FFF2-40B4-BE49-F238E27FC236}">
                <a16:creationId xmlns:a16="http://schemas.microsoft.com/office/drawing/2014/main" id="{FBA181F6-432D-EDF4-4489-2B4B98589AB2}"/>
              </a:ext>
            </a:extLst>
          </p:cNvPr>
          <p:cNvSpPr/>
          <p:nvPr/>
        </p:nvSpPr>
        <p:spPr>
          <a:xfrm>
            <a:off x="8318091" y="3837287"/>
            <a:ext cx="2015613" cy="65140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grpSp>
        <p:nvGrpSpPr>
          <p:cNvPr id="2" name="RIEC">
            <a:extLst>
              <a:ext uri="{FF2B5EF4-FFF2-40B4-BE49-F238E27FC236}">
                <a16:creationId xmlns:a16="http://schemas.microsoft.com/office/drawing/2014/main" id="{8DC3B7B9-6822-7488-8A0E-2660AF6BD096}"/>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BE07585E-9F6E-2DF7-07B4-37490D23C621}"/>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FB5EB7EF-1229-4168-7BBF-D9EC433E4A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kst">
            <a:extLst>
              <a:ext uri="{FF2B5EF4-FFF2-40B4-BE49-F238E27FC236}">
                <a16:creationId xmlns:a16="http://schemas.microsoft.com/office/drawing/2014/main" id="{461967BF-9D12-6B1C-D2E5-8150D142BFCD}"/>
              </a:ext>
            </a:extLst>
          </p:cNvPr>
          <p:cNvSpPr txBox="1"/>
          <p:nvPr/>
        </p:nvSpPr>
        <p:spPr>
          <a:xfrm>
            <a:off x="6811810" y="4067012"/>
            <a:ext cx="1856324" cy="464871"/>
          </a:xfrm>
          <a:prstGeom prst="rect">
            <a:avLst/>
          </a:prstGeom>
          <a:noFill/>
        </p:spPr>
        <p:txBody>
          <a:bodyPr wrap="square">
            <a:spAutoFit/>
          </a:bodyPr>
          <a:lstStyle/>
          <a:p>
            <a:pPr marL="342900" indent="-342900">
              <a:lnSpc>
                <a:spcPct val="150000"/>
              </a:lnSpc>
              <a:buFont typeface="+mj-lt"/>
              <a:buAutoNum type="alphaUcPeriod"/>
            </a:pPr>
            <a:endParaRPr lang="nn-NO" sz="1800" b="1" dirty="0">
              <a:solidFill>
                <a:srgbClr val="145F99"/>
              </a:solidFill>
              <a:latin typeface="Calibri" panose="020F0502020204030204" pitchFamily="34" charset="0"/>
              <a:cs typeface="Calibri" panose="020F0502020204030204" pitchFamily="34" charset="0"/>
            </a:endParaRPr>
          </a:p>
        </p:txBody>
      </p:sp>
      <p:sp>
        <p:nvSpPr>
          <p:cNvPr id="7" name="Tekstvak 6">
            <a:extLst>
              <a:ext uri="{FF2B5EF4-FFF2-40B4-BE49-F238E27FC236}">
                <a16:creationId xmlns:a16="http://schemas.microsoft.com/office/drawing/2014/main" id="{EAA6628E-D59A-14D8-F84E-0D5921C012C8}"/>
              </a:ext>
            </a:extLst>
          </p:cNvPr>
          <p:cNvSpPr txBox="1"/>
          <p:nvPr/>
        </p:nvSpPr>
        <p:spPr>
          <a:xfrm>
            <a:off x="1059872" y="2710389"/>
            <a:ext cx="10072256" cy="589072"/>
          </a:xfrm>
          <a:prstGeom prst="rect">
            <a:avLst/>
          </a:prstGeom>
          <a:noFill/>
        </p:spPr>
        <p:txBody>
          <a:bodyPr wrap="square">
            <a:spAutoFit/>
          </a:bodyPr>
          <a:lstStyle/>
          <a:p>
            <a:pPr algn="ctr">
              <a:lnSpc>
                <a:spcPct val="150000"/>
              </a:lnSpc>
            </a:pPr>
            <a:r>
              <a:rPr lang="nl-NL" sz="2400" b="1" dirty="0">
                <a:solidFill>
                  <a:srgbClr val="145F99"/>
                </a:solidFill>
                <a:latin typeface="Calibri" panose="020F0502020204030204" pitchFamily="34" charset="0"/>
                <a:cs typeface="Calibri" panose="020F0502020204030204" pitchFamily="34" charset="0"/>
              </a:rPr>
              <a:t>Hoeveel wordt er in Nederland naar schatting jaarlijks witgewassen?</a:t>
            </a:r>
          </a:p>
        </p:txBody>
      </p:sp>
      <p:sp>
        <p:nvSpPr>
          <p:cNvPr id="15" name="Titel">
            <a:extLst>
              <a:ext uri="{FF2B5EF4-FFF2-40B4-BE49-F238E27FC236}">
                <a16:creationId xmlns:a16="http://schemas.microsoft.com/office/drawing/2014/main" id="{BA4F4EBB-291B-55BB-C50A-49287874B5FB}"/>
              </a:ext>
            </a:extLst>
          </p:cNvPr>
          <p:cNvSpPr txBox="1">
            <a:spLocks/>
          </p:cNvSpPr>
          <p:nvPr/>
        </p:nvSpPr>
        <p:spPr>
          <a:xfrm>
            <a:off x="1524000" y="550606"/>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45F99"/>
                </a:solidFill>
                <a:latin typeface="Calibri" panose="020F0502020204030204" pitchFamily="34" charset="0"/>
                <a:cs typeface="Calibri" panose="020F0502020204030204" pitchFamily="34" charset="0"/>
              </a:rPr>
              <a:t>Quiz</a:t>
            </a:r>
          </a:p>
        </p:txBody>
      </p:sp>
      <p:sp>
        <p:nvSpPr>
          <p:cNvPr id="8" name="Antwoorden">
            <a:extLst>
              <a:ext uri="{FF2B5EF4-FFF2-40B4-BE49-F238E27FC236}">
                <a16:creationId xmlns:a16="http://schemas.microsoft.com/office/drawing/2014/main" id="{AD10A069-2FA5-0801-6DA4-0A32B78A46E3}"/>
              </a:ext>
            </a:extLst>
          </p:cNvPr>
          <p:cNvSpPr txBox="1"/>
          <p:nvPr/>
        </p:nvSpPr>
        <p:spPr>
          <a:xfrm>
            <a:off x="1059872" y="3817099"/>
            <a:ext cx="10072256" cy="589072"/>
          </a:xfrm>
          <a:prstGeom prst="rect">
            <a:avLst/>
          </a:prstGeom>
          <a:noFill/>
        </p:spPr>
        <p:txBody>
          <a:bodyPr wrap="square" anchor="ctr">
            <a:spAutoFit/>
          </a:bodyPr>
          <a:lstStyle/>
          <a:p>
            <a:pPr algn="ctr">
              <a:lnSpc>
                <a:spcPct val="150000"/>
              </a:lnSpc>
            </a:pPr>
            <a:r>
              <a:rPr lang="nl-NL" sz="2400" dirty="0">
                <a:solidFill>
                  <a:srgbClr val="145F99"/>
                </a:solidFill>
                <a:latin typeface="Calibri" panose="020F0502020204030204" pitchFamily="34" charset="0"/>
                <a:cs typeface="Calibri" panose="020F0502020204030204" pitchFamily="34" charset="0"/>
              </a:rPr>
              <a:t>A. €3 miljard     B. €750 miljoen     C. €450 miljoen     D. €16 miljard</a:t>
            </a:r>
          </a:p>
        </p:txBody>
      </p:sp>
    </p:spTree>
    <p:extLst>
      <p:ext uri="{BB962C8B-B14F-4D97-AF65-F5344CB8AC3E}">
        <p14:creationId xmlns:p14="http://schemas.microsoft.com/office/powerpoint/2010/main" val="420313665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2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1161"/>
                            </p:stCondLst>
                            <p:childTnLst>
                              <p:par>
                                <p:cTn id="8" presetID="10" presetClass="entr" presetSubtype="0" fill="hold" grpId="0" nodeType="afterEffect">
                                  <p:stCondLst>
                                    <p:cond delay="5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25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50" fill="hold"/>
                                        <p:tgtEl>
                                          <p:spTgt spid="5"/>
                                        </p:tgtEl>
                                        <p:attrNameLst>
                                          <p:attrName>ppt_x</p:attrName>
                                        </p:attrNameLst>
                                      </p:cBhvr>
                                      <p:tavLst>
                                        <p:tav tm="0">
                                          <p:val>
                                            <p:strVal val="1+#ppt_w/2"/>
                                          </p:val>
                                        </p:tav>
                                        <p:tav tm="100000">
                                          <p:val>
                                            <p:strVal val="#ppt_x"/>
                                          </p:val>
                                        </p:tav>
                                      </p:tavLst>
                                    </p:anim>
                                    <p:anim calcmode="lin" valueType="num">
                                      <p:cBhvr additive="base">
                                        <p:cTn id="16"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p:bldP spid="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47AC8-C309-75E4-D2B3-5F16538B0769}"/>
            </a:ext>
          </a:extLst>
        </p:cNvPr>
        <p:cNvGrpSpPr/>
        <p:nvPr/>
      </p:nvGrpSpPr>
      <p:grpSpPr>
        <a:xfrm>
          <a:off x="0" y="0"/>
          <a:ext cx="0" cy="0"/>
          <a:chOff x="0" y="0"/>
          <a:chExt cx="0" cy="0"/>
        </a:xfrm>
      </p:grpSpPr>
      <p:pic>
        <p:nvPicPr>
          <p:cNvPr id="9" name="Video">
            <a:hlinkClick r:id="" action="ppaction://media"/>
            <a:extLst>
              <a:ext uri="{FF2B5EF4-FFF2-40B4-BE49-F238E27FC236}">
                <a16:creationId xmlns:a16="http://schemas.microsoft.com/office/drawing/2014/main" id="{88ED2E30-B854-2B3F-335D-3D0DA87DD941}"/>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l="18848"/>
          <a:stretch/>
        </p:blipFill>
        <p:spPr>
          <a:xfrm>
            <a:off x="0" y="508635"/>
            <a:ext cx="8573913" cy="5942966"/>
          </a:xfrm>
          <a:prstGeom prst="rect">
            <a:avLst/>
          </a:prstGeom>
        </p:spPr>
      </p:pic>
      <p:sp>
        <p:nvSpPr>
          <p:cNvPr id="10" name="Vrije vorm">
            <a:extLst>
              <a:ext uri="{FF2B5EF4-FFF2-40B4-BE49-F238E27FC236}">
                <a16:creationId xmlns:a16="http://schemas.microsoft.com/office/drawing/2014/main" id="{7094B676-383B-644D-8383-05498D70DCAA}"/>
              </a:ext>
            </a:extLst>
          </p:cNvPr>
          <p:cNvSpPr/>
          <p:nvPr/>
        </p:nvSpPr>
        <p:spPr>
          <a:xfrm>
            <a:off x="0" y="0"/>
            <a:ext cx="12192000" cy="6858000"/>
          </a:xfrm>
          <a:custGeom>
            <a:avLst/>
            <a:gdLst>
              <a:gd name="connsiteX0" fmla="*/ 520034 w 12192000"/>
              <a:gd name="connsiteY0" fmla="*/ 548640 h 6858000"/>
              <a:gd name="connsiteX1" fmla="*/ 355600 w 12192000"/>
              <a:gd name="connsiteY1" fmla="*/ 713074 h 6858000"/>
              <a:gd name="connsiteX2" fmla="*/ 355600 w 12192000"/>
              <a:gd name="connsiteY2" fmla="*/ 6144926 h 6858000"/>
              <a:gd name="connsiteX3" fmla="*/ 520034 w 12192000"/>
              <a:gd name="connsiteY3" fmla="*/ 6309360 h 6858000"/>
              <a:gd name="connsiteX4" fmla="*/ 5230526 w 12192000"/>
              <a:gd name="connsiteY4" fmla="*/ 6309360 h 6858000"/>
              <a:gd name="connsiteX5" fmla="*/ 5394960 w 12192000"/>
              <a:gd name="connsiteY5" fmla="*/ 6144926 h 6858000"/>
              <a:gd name="connsiteX6" fmla="*/ 5394960 w 12192000"/>
              <a:gd name="connsiteY6" fmla="*/ 713074 h 6858000"/>
              <a:gd name="connsiteX7" fmla="*/ 5230526 w 12192000"/>
              <a:gd name="connsiteY7" fmla="*/ 548640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520034" y="548640"/>
                </a:moveTo>
                <a:cubicBezTo>
                  <a:pt x="429220" y="548640"/>
                  <a:pt x="355600" y="622260"/>
                  <a:pt x="355600" y="713074"/>
                </a:cubicBezTo>
                <a:lnTo>
                  <a:pt x="355600" y="6144926"/>
                </a:lnTo>
                <a:cubicBezTo>
                  <a:pt x="355600" y="6235740"/>
                  <a:pt x="429220" y="6309360"/>
                  <a:pt x="520034" y="6309360"/>
                </a:cubicBezTo>
                <a:lnTo>
                  <a:pt x="5230526" y="6309360"/>
                </a:lnTo>
                <a:cubicBezTo>
                  <a:pt x="5321340" y="6309360"/>
                  <a:pt x="5394960" y="6235740"/>
                  <a:pt x="5394960" y="6144926"/>
                </a:cubicBezTo>
                <a:lnTo>
                  <a:pt x="5394960" y="713074"/>
                </a:lnTo>
                <a:cubicBezTo>
                  <a:pt x="5394960" y="622260"/>
                  <a:pt x="5321340" y="548640"/>
                  <a:pt x="5230526" y="548640"/>
                </a:cubicBezTo>
                <a:close/>
                <a:moveTo>
                  <a:pt x="0" y="0"/>
                </a:moveTo>
                <a:lnTo>
                  <a:pt x="12192000" y="0"/>
                </a:lnTo>
                <a:lnTo>
                  <a:pt x="12192000" y="6858000"/>
                </a:lnTo>
                <a:lnTo>
                  <a:pt x="0" y="6858000"/>
                </a:lnTo>
                <a:close/>
              </a:path>
            </a:pathLst>
          </a:custGeom>
          <a:solidFill>
            <a:srgbClr val="CDECF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11" name="Prevent">
            <a:extLst>
              <a:ext uri="{FF2B5EF4-FFF2-40B4-BE49-F238E27FC236}">
                <a16:creationId xmlns:a16="http://schemas.microsoft.com/office/drawing/2014/main" id="{71493699-9CBF-4203-C94B-FFD7D4C3267E}"/>
              </a:ext>
            </a:extLst>
          </p:cNvPr>
          <p:cNvSpPr/>
          <p:nvPr/>
        </p:nvSpPr>
        <p:spPr>
          <a:xfrm>
            <a:off x="0" y="-1"/>
            <a:ext cx="12192000" cy="6858001"/>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lnSpc>
                <a:spcPct val="150000"/>
              </a:lnSpc>
            </a:pPr>
            <a:endParaRPr lang="nl-NL" sz="1800" b="1" dirty="0">
              <a:solidFill>
                <a:srgbClr val="145F99"/>
              </a:solidFill>
              <a:latin typeface="Calibri" panose="020F0502020204030204" pitchFamily="34" charset="0"/>
              <a:cs typeface="Calibri" panose="020F0502020204030204" pitchFamily="34" charset="0"/>
            </a:endParaRPr>
          </a:p>
        </p:txBody>
      </p:sp>
      <p:grpSp>
        <p:nvGrpSpPr>
          <p:cNvPr id="24" name="RIEC">
            <a:extLst>
              <a:ext uri="{FF2B5EF4-FFF2-40B4-BE49-F238E27FC236}">
                <a16:creationId xmlns:a16="http://schemas.microsoft.com/office/drawing/2014/main" id="{A10762A1-E399-1517-8F74-E044E1AF9982}"/>
              </a:ext>
            </a:extLst>
          </p:cNvPr>
          <p:cNvGrpSpPr/>
          <p:nvPr/>
        </p:nvGrpSpPr>
        <p:grpSpPr>
          <a:xfrm>
            <a:off x="10759438" y="5851620"/>
            <a:ext cx="1097281" cy="457739"/>
            <a:chOff x="8981440" y="5109916"/>
            <a:chExt cx="2875280" cy="1199444"/>
          </a:xfrm>
        </p:grpSpPr>
        <p:sp>
          <p:nvSpPr>
            <p:cNvPr id="25" name="Rechthoek">
              <a:extLst>
                <a:ext uri="{FF2B5EF4-FFF2-40B4-BE49-F238E27FC236}">
                  <a16:creationId xmlns:a16="http://schemas.microsoft.com/office/drawing/2014/main" id="{70687C3D-9305-479F-0CAA-39290BF4D85D}"/>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32" name="Logo RIEC" descr="RIEC Midden-Nederland">
              <a:extLst>
                <a:ext uri="{FF2B5EF4-FFF2-40B4-BE49-F238E27FC236}">
                  <a16:creationId xmlns:a16="http://schemas.microsoft.com/office/drawing/2014/main" id="{5BB86956-438D-964B-EF05-A30A73F9C6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sp>
        <p:nvSpPr>
          <p:cNvPr id="35" name="Titel">
            <a:extLst>
              <a:ext uri="{FF2B5EF4-FFF2-40B4-BE49-F238E27FC236}">
                <a16:creationId xmlns:a16="http://schemas.microsoft.com/office/drawing/2014/main" id="{B1335AAD-EFC7-FFE2-1396-1F71E9458B40}"/>
              </a:ext>
            </a:extLst>
          </p:cNvPr>
          <p:cNvSpPr>
            <a:spLocks noGrp="1"/>
          </p:cNvSpPr>
          <p:nvPr>
            <p:ph type="ctrTitle"/>
          </p:nvPr>
        </p:nvSpPr>
        <p:spPr>
          <a:xfrm>
            <a:off x="6096000" y="557795"/>
            <a:ext cx="4572000" cy="1437476"/>
          </a:xfrm>
        </p:spPr>
        <p:txBody>
          <a:bodyPr anchor="ctr">
            <a:normAutofit fontScale="90000"/>
          </a:bodyPr>
          <a:lstStyle/>
          <a:p>
            <a:pPr algn="l"/>
            <a:r>
              <a:rPr lang="nl-NL" sz="5400" b="1" dirty="0">
                <a:solidFill>
                  <a:srgbClr val="145F99"/>
                </a:solidFill>
                <a:latin typeface="Calibri" panose="020F0502020204030204" pitchFamily="34" charset="0"/>
                <a:cs typeface="Calibri" panose="020F0502020204030204" pitchFamily="34" charset="0"/>
              </a:rPr>
              <a:t>Wat is</a:t>
            </a:r>
            <a:br>
              <a:rPr lang="nl-NL" sz="5400" b="1" dirty="0">
                <a:solidFill>
                  <a:srgbClr val="145F99"/>
                </a:solidFill>
                <a:latin typeface="Calibri" panose="020F0502020204030204" pitchFamily="34" charset="0"/>
                <a:cs typeface="Calibri" panose="020F0502020204030204" pitchFamily="34" charset="0"/>
              </a:rPr>
            </a:br>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56" name="Opsomming">
            <a:extLst>
              <a:ext uri="{FF2B5EF4-FFF2-40B4-BE49-F238E27FC236}">
                <a16:creationId xmlns:a16="http://schemas.microsoft.com/office/drawing/2014/main" id="{6A829E0B-8324-FF1C-AD52-7A518A38C079}"/>
              </a:ext>
            </a:extLst>
          </p:cNvPr>
          <p:cNvSpPr txBox="1">
            <a:spLocks/>
          </p:cNvSpPr>
          <p:nvPr/>
        </p:nvSpPr>
        <p:spPr>
          <a:xfrm>
            <a:off x="6096000" y="2435081"/>
            <a:ext cx="4572000" cy="285528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Georganiseerde criminaliteit</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Wordt veel geld mee verdiend</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Verwevenheid onderwereld en bovenwereld </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Corruptie en infiltratie</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Fluïde netwerken</a:t>
            </a:r>
          </a:p>
        </p:txBody>
      </p:sp>
    </p:spTree>
    <p:extLst>
      <p:ext uri="{BB962C8B-B14F-4D97-AF65-F5344CB8AC3E}">
        <p14:creationId xmlns:p14="http://schemas.microsoft.com/office/powerpoint/2010/main" val="344145892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48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63096-8E0E-3506-58A0-415A460461B6}"/>
            </a:ext>
          </a:extLst>
        </p:cNvPr>
        <p:cNvGrpSpPr/>
        <p:nvPr/>
      </p:nvGrpSpPr>
      <p:grpSpPr>
        <a:xfrm>
          <a:off x="0" y="0"/>
          <a:ext cx="0" cy="0"/>
          <a:chOff x="0" y="0"/>
          <a:chExt cx="0" cy="0"/>
        </a:xfrm>
      </p:grpSpPr>
      <p:pic>
        <p:nvPicPr>
          <p:cNvPr id="11" name="Animatie Wat is ondermijning - RIEC-LIEC (720p, h264)">
            <a:hlinkClick r:id="" action="ppaction://media"/>
            <a:extLst>
              <a:ext uri="{FF2B5EF4-FFF2-40B4-BE49-F238E27FC236}">
                <a16:creationId xmlns:a16="http://schemas.microsoft.com/office/drawing/2014/main" id="{AE6F5C1B-E756-EDB5-74AE-B9973E7174C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320" y="12782"/>
            <a:ext cx="12171680" cy="6846570"/>
          </a:xfrm>
          <a:prstGeom prst="rect">
            <a:avLst/>
          </a:prstGeom>
        </p:spPr>
      </p:pic>
      <p:sp>
        <p:nvSpPr>
          <p:cNvPr id="14" name="Prevent">
            <a:extLst>
              <a:ext uri="{FF2B5EF4-FFF2-40B4-BE49-F238E27FC236}">
                <a16:creationId xmlns:a16="http://schemas.microsoft.com/office/drawing/2014/main" id="{079B3925-6B02-0739-983F-AA4C051CAED8}"/>
              </a:ext>
            </a:extLst>
          </p:cNvPr>
          <p:cNvSpPr/>
          <p:nvPr/>
        </p:nvSpPr>
        <p:spPr>
          <a:xfrm>
            <a:off x="0" y="-1"/>
            <a:ext cx="12192000" cy="6858001"/>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lnSpc>
                <a:spcPct val="150000"/>
              </a:lnSpc>
            </a:pPr>
            <a:endParaRPr lang="nl-NL" sz="1800" b="1" dirty="0">
              <a:solidFill>
                <a:srgbClr val="145F99"/>
              </a:solidFill>
              <a:latin typeface="Calibri" panose="020F0502020204030204" pitchFamily="34" charset="0"/>
              <a:cs typeface="Calibri" panose="020F0502020204030204" pitchFamily="34" charset="0"/>
            </a:endParaRPr>
          </a:p>
        </p:txBody>
      </p:sp>
      <p:sp>
        <p:nvSpPr>
          <p:cNvPr id="13" name="Vrije vorm: vorm">
            <a:extLst>
              <a:ext uri="{FF2B5EF4-FFF2-40B4-BE49-F238E27FC236}">
                <a16:creationId xmlns:a16="http://schemas.microsoft.com/office/drawing/2014/main" id="{B3FED6DF-63A0-835F-A461-21B222A28B7C}"/>
              </a:ext>
            </a:extLst>
          </p:cNvPr>
          <p:cNvSpPr/>
          <p:nvPr/>
        </p:nvSpPr>
        <p:spPr>
          <a:xfrm>
            <a:off x="0" y="0"/>
            <a:ext cx="12192000" cy="6858000"/>
          </a:xfrm>
          <a:custGeom>
            <a:avLst/>
            <a:gdLst>
              <a:gd name="connsiteX0" fmla="*/ 543989 w 12192000"/>
              <a:gd name="connsiteY0" fmla="*/ 548640 h 6858000"/>
              <a:gd name="connsiteX1" fmla="*/ 355600 w 12192000"/>
              <a:gd name="connsiteY1" fmla="*/ 737029 h 6858000"/>
              <a:gd name="connsiteX2" fmla="*/ 355600 w 12192000"/>
              <a:gd name="connsiteY2" fmla="*/ 6133753 h 6858000"/>
              <a:gd name="connsiteX3" fmla="*/ 543989 w 12192000"/>
              <a:gd name="connsiteY3" fmla="*/ 6322142 h 6858000"/>
              <a:gd name="connsiteX4" fmla="*/ 11668331 w 12192000"/>
              <a:gd name="connsiteY4" fmla="*/ 6322142 h 6858000"/>
              <a:gd name="connsiteX5" fmla="*/ 11856720 w 12192000"/>
              <a:gd name="connsiteY5" fmla="*/ 6133753 h 6858000"/>
              <a:gd name="connsiteX6" fmla="*/ 11856720 w 12192000"/>
              <a:gd name="connsiteY6" fmla="*/ 737029 h 6858000"/>
              <a:gd name="connsiteX7" fmla="*/ 11668331 w 12192000"/>
              <a:gd name="connsiteY7" fmla="*/ 548640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543989" y="548640"/>
                </a:moveTo>
                <a:cubicBezTo>
                  <a:pt x="439945" y="548640"/>
                  <a:pt x="355600" y="632985"/>
                  <a:pt x="355600" y="737029"/>
                </a:cubicBezTo>
                <a:lnTo>
                  <a:pt x="355600" y="6133753"/>
                </a:lnTo>
                <a:cubicBezTo>
                  <a:pt x="355600" y="6237797"/>
                  <a:pt x="439945" y="6322142"/>
                  <a:pt x="543989" y="6322142"/>
                </a:cubicBezTo>
                <a:lnTo>
                  <a:pt x="11668331" y="6322142"/>
                </a:lnTo>
                <a:cubicBezTo>
                  <a:pt x="11772375" y="6322142"/>
                  <a:pt x="11856720" y="6237797"/>
                  <a:pt x="11856720" y="6133753"/>
                </a:cubicBezTo>
                <a:lnTo>
                  <a:pt x="11856720" y="737029"/>
                </a:lnTo>
                <a:cubicBezTo>
                  <a:pt x="11856720" y="632985"/>
                  <a:pt x="11772375" y="548640"/>
                  <a:pt x="11668331" y="548640"/>
                </a:cubicBezTo>
                <a:close/>
                <a:moveTo>
                  <a:pt x="0" y="0"/>
                </a:moveTo>
                <a:lnTo>
                  <a:pt x="12192000" y="0"/>
                </a:lnTo>
                <a:lnTo>
                  <a:pt x="12192000" y="6858000"/>
                </a:lnTo>
                <a:lnTo>
                  <a:pt x="0" y="6858000"/>
                </a:lnTo>
                <a:close/>
              </a:path>
            </a:pathLst>
          </a:custGeom>
          <a:solidFill>
            <a:srgbClr val="CDECF6"/>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Tree>
    <p:extLst>
      <p:ext uri="{BB962C8B-B14F-4D97-AF65-F5344CB8AC3E}">
        <p14:creationId xmlns:p14="http://schemas.microsoft.com/office/powerpoint/2010/main" val="264597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995"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A6E03-0ED8-4CE8-5A03-2E2E18262819}"/>
            </a:ext>
          </a:extLst>
        </p:cNvPr>
        <p:cNvGrpSpPr/>
        <p:nvPr/>
      </p:nvGrpSpPr>
      <p:grpSpPr>
        <a:xfrm>
          <a:off x="0" y="0"/>
          <a:ext cx="0" cy="0"/>
          <a:chOff x="0" y="0"/>
          <a:chExt cx="0" cy="0"/>
        </a:xfrm>
      </p:grpSpPr>
      <p:grpSp>
        <p:nvGrpSpPr>
          <p:cNvPr id="24" name="RIEC">
            <a:extLst>
              <a:ext uri="{FF2B5EF4-FFF2-40B4-BE49-F238E27FC236}">
                <a16:creationId xmlns:a16="http://schemas.microsoft.com/office/drawing/2014/main" id="{261F7849-6813-1621-BDB0-BF849C236BF4}"/>
              </a:ext>
            </a:extLst>
          </p:cNvPr>
          <p:cNvGrpSpPr/>
          <p:nvPr/>
        </p:nvGrpSpPr>
        <p:grpSpPr>
          <a:xfrm>
            <a:off x="10759438" y="5851620"/>
            <a:ext cx="1097281" cy="457739"/>
            <a:chOff x="8981440" y="5109916"/>
            <a:chExt cx="2875280" cy="1199444"/>
          </a:xfrm>
        </p:grpSpPr>
        <p:sp>
          <p:nvSpPr>
            <p:cNvPr id="25" name="Rechthoek">
              <a:extLst>
                <a:ext uri="{FF2B5EF4-FFF2-40B4-BE49-F238E27FC236}">
                  <a16:creationId xmlns:a16="http://schemas.microsoft.com/office/drawing/2014/main" id="{CBE81787-59D8-F270-5F55-DE4548DF9345}"/>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32" name="Logo RIEC" descr="RIEC Midden-Nederland">
              <a:extLst>
                <a:ext uri="{FF2B5EF4-FFF2-40B4-BE49-F238E27FC236}">
                  <a16:creationId xmlns:a16="http://schemas.microsoft.com/office/drawing/2014/main" id="{3A7DE9D6-6EA8-6D49-7B7D-580C0A9CB8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Tekstballon">
            <a:extLst>
              <a:ext uri="{FF2B5EF4-FFF2-40B4-BE49-F238E27FC236}">
                <a16:creationId xmlns:a16="http://schemas.microsoft.com/office/drawing/2014/main" id="{B0C7F60B-7C08-DB41-D04B-A9DF4B8AB8B0}"/>
              </a:ext>
            </a:extLst>
          </p:cNvPr>
          <p:cNvGrpSpPr/>
          <p:nvPr/>
        </p:nvGrpSpPr>
        <p:grpSpPr>
          <a:xfrm>
            <a:off x="1053296" y="1287685"/>
            <a:ext cx="10055281" cy="3050054"/>
            <a:chOff x="1053296" y="1287685"/>
            <a:chExt cx="10055281" cy="3050054"/>
          </a:xfrm>
        </p:grpSpPr>
        <p:sp>
          <p:nvSpPr>
            <p:cNvPr id="7" name="Rechthoek">
              <a:extLst>
                <a:ext uri="{FF2B5EF4-FFF2-40B4-BE49-F238E27FC236}">
                  <a16:creationId xmlns:a16="http://schemas.microsoft.com/office/drawing/2014/main" id="{72B24EA2-AD11-DCF5-73D2-1117D8CF7AB8}"/>
                </a:ext>
              </a:extLst>
            </p:cNvPr>
            <p:cNvSpPr/>
            <p:nvPr/>
          </p:nvSpPr>
          <p:spPr>
            <a:xfrm>
              <a:off x="1053296" y="1287685"/>
              <a:ext cx="10055281" cy="2867578"/>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sp>
          <p:nvSpPr>
            <p:cNvPr id="8" name="Hoekje">
              <a:extLst>
                <a:ext uri="{FF2B5EF4-FFF2-40B4-BE49-F238E27FC236}">
                  <a16:creationId xmlns:a16="http://schemas.microsoft.com/office/drawing/2014/main" id="{A33C3B45-29BC-1343-9F5D-C3226D4328BC}"/>
                </a:ext>
              </a:extLst>
            </p:cNvPr>
            <p:cNvSpPr/>
            <p:nvPr/>
          </p:nvSpPr>
          <p:spPr>
            <a:xfrm rot="2700000">
              <a:off x="1874833" y="3801939"/>
              <a:ext cx="535800" cy="535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sp>
        <p:nvSpPr>
          <p:cNvPr id="6" name="Toelichting">
            <a:extLst>
              <a:ext uri="{FF2B5EF4-FFF2-40B4-BE49-F238E27FC236}">
                <a16:creationId xmlns:a16="http://schemas.microsoft.com/office/drawing/2014/main" id="{DA4AA244-8FAE-D714-D3AF-603795C60F1F}"/>
              </a:ext>
            </a:extLst>
          </p:cNvPr>
          <p:cNvSpPr txBox="1"/>
          <p:nvPr/>
        </p:nvSpPr>
        <p:spPr>
          <a:xfrm>
            <a:off x="2030392" y="1751978"/>
            <a:ext cx="7954208" cy="1938992"/>
          </a:xfrm>
          <a:prstGeom prst="rect">
            <a:avLst/>
          </a:prstGeom>
          <a:noFill/>
        </p:spPr>
        <p:txBody>
          <a:bodyPr wrap="square">
            <a:spAutoFit/>
          </a:bodyPr>
          <a:lstStyle/>
          <a:p>
            <a:pPr algn="just"/>
            <a:r>
              <a:rPr lang="nl-NL" sz="2400" dirty="0">
                <a:solidFill>
                  <a:srgbClr val="145F99"/>
                </a:solidFill>
              </a:rPr>
              <a:t>Nabil B. zegt dat hij via de ex-vriendin van zijn broer kentekens kon opvragen. “Zij kon in de gemeentelijke systemen.” De kroongetuige heeft verklaard dat hij er later achter kwam dat het ging om het kenteken van de vader van Martin Kok. #Marengo</a:t>
            </a:r>
          </a:p>
        </p:txBody>
      </p:sp>
      <p:sp>
        <p:nvSpPr>
          <p:cNvPr id="13" name="Naam">
            <a:extLst>
              <a:ext uri="{FF2B5EF4-FFF2-40B4-BE49-F238E27FC236}">
                <a16:creationId xmlns:a16="http://schemas.microsoft.com/office/drawing/2014/main" id="{6F474B93-A433-50A9-03FA-6A162045A8D9}"/>
              </a:ext>
            </a:extLst>
          </p:cNvPr>
          <p:cNvSpPr txBox="1"/>
          <p:nvPr/>
        </p:nvSpPr>
        <p:spPr>
          <a:xfrm>
            <a:off x="2774144" y="4875809"/>
            <a:ext cx="4699164" cy="584775"/>
          </a:xfrm>
          <a:prstGeom prst="rect">
            <a:avLst/>
          </a:prstGeom>
          <a:noFill/>
        </p:spPr>
        <p:txBody>
          <a:bodyPr wrap="square">
            <a:spAutoFit/>
          </a:bodyPr>
          <a:lstStyle/>
          <a:p>
            <a:r>
              <a:rPr lang="nl-NL" sz="1600" b="1" dirty="0" err="1">
                <a:solidFill>
                  <a:srgbClr val="18649B"/>
                </a:solidFill>
                <a:latin typeface="Calibri" panose="020F0502020204030204" pitchFamily="34" charset="0"/>
                <a:cs typeface="Calibri" panose="020F0502020204030204" pitchFamily="34" charset="0"/>
              </a:rPr>
              <a:t>Yelle</a:t>
            </a:r>
            <a:r>
              <a:rPr lang="nl-NL" sz="1600" b="1" dirty="0">
                <a:solidFill>
                  <a:srgbClr val="18649B"/>
                </a:solidFill>
                <a:latin typeface="Calibri" panose="020F0502020204030204" pitchFamily="34" charset="0"/>
                <a:cs typeface="Calibri" panose="020F0502020204030204" pitchFamily="34" charset="0"/>
              </a:rPr>
              <a:t> Tieleman</a:t>
            </a:r>
          </a:p>
          <a:p>
            <a:r>
              <a:rPr lang="nl-NL" sz="1600" dirty="0">
                <a:solidFill>
                  <a:srgbClr val="18649B"/>
                </a:solidFill>
                <a:latin typeface="Calibri" panose="020F0502020204030204" pitchFamily="34" charset="0"/>
                <a:cs typeface="Calibri" panose="020F0502020204030204" pitchFamily="34" charset="0"/>
              </a:rPr>
              <a:t>@YelleTieleman</a:t>
            </a:r>
            <a:endParaRPr lang="nl-NL" sz="1600" dirty="0"/>
          </a:p>
        </p:txBody>
      </p:sp>
      <p:pic>
        <p:nvPicPr>
          <p:cNvPr id="17" name="Afbeelding">
            <a:extLst>
              <a:ext uri="{FF2B5EF4-FFF2-40B4-BE49-F238E27FC236}">
                <a16:creationId xmlns:a16="http://schemas.microsoft.com/office/drawing/2014/main" id="{11AE39E4-4C2D-302F-D852-E4B85F4760F2}"/>
              </a:ext>
            </a:extLst>
          </p:cNvPr>
          <p:cNvPicPr>
            <a:picLocks noChangeAspect="1"/>
          </p:cNvPicPr>
          <p:nvPr/>
        </p:nvPicPr>
        <p:blipFill>
          <a:blip r:embed="rId3">
            <a:extLst>
              <a:ext uri="{28A0092B-C50C-407E-A947-70E740481C1C}">
                <a14:useLocalDpi xmlns:a14="http://schemas.microsoft.com/office/drawing/2010/main" val="0"/>
              </a:ext>
            </a:extLst>
          </a:blip>
          <a:srcRect l="26691" t="117" r="15765" b="22339"/>
          <a:stretch>
            <a:fillRect/>
          </a:stretch>
        </p:blipFill>
        <p:spPr>
          <a:xfrm>
            <a:off x="1691441" y="4716905"/>
            <a:ext cx="902584" cy="902584"/>
          </a:xfrm>
          <a:custGeom>
            <a:avLst/>
            <a:gdLst>
              <a:gd name="connsiteX0" fmla="*/ 548641 w 1097282"/>
              <a:gd name="connsiteY0" fmla="*/ 0 h 1097282"/>
              <a:gd name="connsiteX1" fmla="*/ 1097282 w 1097282"/>
              <a:gd name="connsiteY1" fmla="*/ 548641 h 1097282"/>
              <a:gd name="connsiteX2" fmla="*/ 548641 w 1097282"/>
              <a:gd name="connsiteY2" fmla="*/ 1097282 h 1097282"/>
              <a:gd name="connsiteX3" fmla="*/ 0 w 1097282"/>
              <a:gd name="connsiteY3" fmla="*/ 548641 h 1097282"/>
              <a:gd name="connsiteX4" fmla="*/ 548641 w 1097282"/>
              <a:gd name="connsiteY4" fmla="*/ 0 h 1097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282" h="1097282">
                <a:moveTo>
                  <a:pt x="548641" y="0"/>
                </a:moveTo>
                <a:cubicBezTo>
                  <a:pt x="851647" y="0"/>
                  <a:pt x="1097282" y="245635"/>
                  <a:pt x="1097282" y="548641"/>
                </a:cubicBezTo>
                <a:cubicBezTo>
                  <a:pt x="1097282" y="851647"/>
                  <a:pt x="851647" y="1097282"/>
                  <a:pt x="548641" y="1097282"/>
                </a:cubicBezTo>
                <a:cubicBezTo>
                  <a:pt x="245635" y="1097282"/>
                  <a:pt x="0" y="851647"/>
                  <a:pt x="0" y="548641"/>
                </a:cubicBezTo>
                <a:cubicBezTo>
                  <a:pt x="0" y="245635"/>
                  <a:pt x="245635" y="0"/>
                  <a:pt x="548641" y="0"/>
                </a:cubicBezTo>
                <a:close/>
              </a:path>
            </a:pathLst>
          </a:custGeom>
        </p:spPr>
      </p:pic>
      <p:pic>
        <p:nvPicPr>
          <p:cNvPr id="19" name="Logo X">
            <a:extLst>
              <a:ext uri="{FF2B5EF4-FFF2-40B4-BE49-F238E27FC236}">
                <a16:creationId xmlns:a16="http://schemas.microsoft.com/office/drawing/2014/main" id="{06B90065-8883-B2BC-FA97-B5FFBC6C28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8031" y="518966"/>
            <a:ext cx="635937" cy="357715"/>
          </a:xfrm>
          <a:prstGeom prst="rect">
            <a:avLst/>
          </a:prstGeom>
        </p:spPr>
      </p:pic>
    </p:spTree>
    <p:extLst>
      <p:ext uri="{BB962C8B-B14F-4D97-AF65-F5344CB8AC3E}">
        <p14:creationId xmlns:p14="http://schemas.microsoft.com/office/powerpoint/2010/main" val="145459620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10"/>
                                  </p:iterate>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65D1A-ED3D-0633-89CE-E658AB3966EA}"/>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99C451AE-F1C2-4B7B-A60F-7C0CD052D21F}"/>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0967F10C-AAC2-1771-088A-414CFB53FDF6}"/>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Wat is ons grootste probleem?</a:t>
            </a:r>
          </a:p>
        </p:txBody>
      </p:sp>
      <p:grpSp>
        <p:nvGrpSpPr>
          <p:cNvPr id="2" name="RIEC">
            <a:extLst>
              <a:ext uri="{FF2B5EF4-FFF2-40B4-BE49-F238E27FC236}">
                <a16:creationId xmlns:a16="http://schemas.microsoft.com/office/drawing/2014/main" id="{5744B4EB-1ECA-7B93-CA82-4AAFA7DD2534}"/>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CEF76137-76AB-4B41-8B76-8E39F71F0621}"/>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0F5C37FA-0990-8E3B-55AF-2AC037C72B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Nieuwsartikel">
            <a:extLst>
              <a:ext uri="{FF2B5EF4-FFF2-40B4-BE49-F238E27FC236}">
                <a16:creationId xmlns:a16="http://schemas.microsoft.com/office/drawing/2014/main" id="{29C6C71E-07E2-ACCA-B3B8-BEDAC3C800FF}"/>
              </a:ext>
            </a:extLst>
          </p:cNvPr>
          <p:cNvGrpSpPr/>
          <p:nvPr/>
        </p:nvGrpSpPr>
        <p:grpSpPr>
          <a:xfrm>
            <a:off x="447773" y="3238822"/>
            <a:ext cx="5213745" cy="4785483"/>
            <a:chOff x="426286" y="2857822"/>
            <a:chExt cx="5213745" cy="4785483"/>
          </a:xfrm>
        </p:grpSpPr>
        <p:sp>
          <p:nvSpPr>
            <p:cNvPr id="10" name="Rechthoek">
              <a:extLst>
                <a:ext uri="{FF2B5EF4-FFF2-40B4-BE49-F238E27FC236}">
                  <a16:creationId xmlns:a16="http://schemas.microsoft.com/office/drawing/2014/main" id="{D819BE55-363B-DD0E-6FAC-E1E96CDBD931}"/>
                </a:ext>
              </a:extLst>
            </p:cNvPr>
            <p:cNvSpPr/>
            <p:nvPr/>
          </p:nvSpPr>
          <p:spPr>
            <a:xfrm rot="20700000">
              <a:off x="426286" y="2857822"/>
              <a:ext cx="5213745" cy="4785483"/>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pic>
          <p:nvPicPr>
            <p:cNvPr id="12" name="Afbeelding">
              <a:extLst>
                <a:ext uri="{FF2B5EF4-FFF2-40B4-BE49-F238E27FC236}">
                  <a16:creationId xmlns:a16="http://schemas.microsoft.com/office/drawing/2014/main" id="{0A9F4879-5AB1-0941-A000-0CAE662CC7B0}"/>
                </a:ext>
              </a:extLst>
            </p:cNvPr>
            <p:cNvPicPr/>
            <p:nvPr/>
          </p:nvPicPr>
          <p:blipFill>
            <a:blip r:embed="rId3" cstate="print"/>
            <a:srcRect l="15868" t="17353" r="38512" b="1471"/>
            <a:stretch>
              <a:fillRect/>
            </a:stretch>
          </p:blipFill>
          <p:spPr bwMode="auto">
            <a:xfrm rot="20700000">
              <a:off x="961416" y="3190535"/>
              <a:ext cx="4143485" cy="4183693"/>
            </a:xfrm>
            <a:prstGeom prst="rect">
              <a:avLst/>
            </a:prstGeom>
            <a:noFill/>
            <a:ln w="9525">
              <a:noFill/>
              <a:miter lim="800000"/>
              <a:headEnd/>
              <a:tailEnd/>
            </a:ln>
          </p:spPr>
        </p:pic>
      </p:grpSp>
      <p:sp>
        <p:nvSpPr>
          <p:cNvPr id="16" name="Tekstvak">
            <a:extLst>
              <a:ext uri="{FF2B5EF4-FFF2-40B4-BE49-F238E27FC236}">
                <a16:creationId xmlns:a16="http://schemas.microsoft.com/office/drawing/2014/main" id="{179D35F5-6C1C-51CC-CB51-A4F081EB8EB2}"/>
              </a:ext>
            </a:extLst>
          </p:cNvPr>
          <p:cNvSpPr txBox="1"/>
          <p:nvPr/>
        </p:nvSpPr>
        <p:spPr>
          <a:xfrm>
            <a:off x="6096000" y="2719398"/>
            <a:ext cx="4314300" cy="1938992"/>
          </a:xfrm>
          <a:prstGeom prst="rect">
            <a:avLst/>
          </a:prstGeom>
          <a:noFill/>
        </p:spPr>
        <p:txBody>
          <a:bodyPr wrap="square">
            <a:spAutoFit/>
          </a:bodyPr>
          <a:lstStyle/>
          <a:p>
            <a:pPr algn="ctr"/>
            <a:r>
              <a:rPr lang="nl-NL" sz="2000" dirty="0">
                <a:solidFill>
                  <a:srgbClr val="145F99"/>
                </a:solidFill>
              </a:rPr>
              <a:t>“Het echte probleem vanuit crimineel oogpunt is volgens ons niet primair het drugsgebruik zelf, maar de enorme financiële stromen die met drugsproductie en handel gepaard gaan.”</a:t>
            </a:r>
          </a:p>
        </p:txBody>
      </p:sp>
    </p:spTree>
    <p:extLst>
      <p:ext uri="{BB962C8B-B14F-4D97-AF65-F5344CB8AC3E}">
        <p14:creationId xmlns:p14="http://schemas.microsoft.com/office/powerpoint/2010/main" val="49081556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949AF-1CCB-134E-1901-07FD4F1BE129}"/>
            </a:ext>
          </a:extLst>
        </p:cNvPr>
        <p:cNvGrpSpPr/>
        <p:nvPr/>
      </p:nvGrpSpPr>
      <p:grpSpPr>
        <a:xfrm>
          <a:off x="0" y="0"/>
          <a:ext cx="0" cy="0"/>
          <a:chOff x="0" y="0"/>
          <a:chExt cx="0" cy="0"/>
        </a:xfrm>
      </p:grpSpPr>
      <p:sp>
        <p:nvSpPr>
          <p:cNvPr id="6" name="Titel">
            <a:extLst>
              <a:ext uri="{FF2B5EF4-FFF2-40B4-BE49-F238E27FC236}">
                <a16:creationId xmlns:a16="http://schemas.microsoft.com/office/drawing/2014/main" id="{18DC1AC8-14EC-3848-B66A-60264522C74A}"/>
              </a:ext>
            </a:extLst>
          </p:cNvPr>
          <p:cNvSpPr txBox="1">
            <a:spLocks/>
          </p:cNvSpPr>
          <p:nvPr/>
        </p:nvSpPr>
        <p:spPr>
          <a:xfrm>
            <a:off x="1524000" y="2710262"/>
            <a:ext cx="9144000" cy="1437476"/>
          </a:xfrm>
          <a:prstGeom prst="rect">
            <a:avLst/>
          </a:prstGeom>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9600" b="1" dirty="0">
                <a:solidFill>
                  <a:srgbClr val="145F99"/>
                </a:solidFill>
                <a:latin typeface="Calibri" panose="020F0502020204030204" pitchFamily="34" charset="0"/>
                <a:cs typeface="Calibri" panose="020F0502020204030204" pitchFamily="34" charset="0"/>
              </a:rPr>
              <a:t>Ontwikkelingen veiligheid</a:t>
            </a:r>
            <a:endParaRPr lang="nl-NL" sz="12200" b="1" dirty="0">
              <a:solidFill>
                <a:srgbClr val="145F99"/>
              </a:solidFill>
              <a:latin typeface="Calibri" panose="020F0502020204030204" pitchFamily="34" charset="0"/>
              <a:cs typeface="Calibri" panose="020F0502020204030204" pitchFamily="34" charset="0"/>
            </a:endParaRPr>
          </a:p>
        </p:txBody>
      </p:sp>
      <p:grpSp>
        <p:nvGrpSpPr>
          <p:cNvPr id="2" name="Politie">
            <a:extLst>
              <a:ext uri="{FF2B5EF4-FFF2-40B4-BE49-F238E27FC236}">
                <a16:creationId xmlns:a16="http://schemas.microsoft.com/office/drawing/2014/main" id="{D6D17000-4E3B-398F-1758-4FC39218949F}"/>
              </a:ext>
            </a:extLst>
          </p:cNvPr>
          <p:cNvGrpSpPr/>
          <p:nvPr/>
        </p:nvGrpSpPr>
        <p:grpSpPr>
          <a:xfrm>
            <a:off x="10764684" y="5860794"/>
            <a:ext cx="1097280" cy="457738"/>
            <a:chOff x="355600" y="5128920"/>
            <a:chExt cx="2875280" cy="1199444"/>
          </a:xfrm>
        </p:grpSpPr>
        <p:sp>
          <p:nvSpPr>
            <p:cNvPr id="3" name="Rechthoek">
              <a:extLst>
                <a:ext uri="{FF2B5EF4-FFF2-40B4-BE49-F238E27FC236}">
                  <a16:creationId xmlns:a16="http://schemas.microsoft.com/office/drawing/2014/main" id="{C41940FF-5892-39E0-CC55-F442C9D075AA}"/>
                </a:ext>
              </a:extLst>
            </p:cNvPr>
            <p:cNvSpPr/>
            <p:nvPr/>
          </p:nvSpPr>
          <p:spPr>
            <a:xfrm>
              <a:off x="355600"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Politie">
              <a:extLst>
                <a:ext uri="{FF2B5EF4-FFF2-40B4-BE49-F238E27FC236}">
                  <a16:creationId xmlns:a16="http://schemas.microsoft.com/office/drawing/2014/main" id="{20F6F650-4535-2A61-47C5-8F0181DDA7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486" y="5488343"/>
              <a:ext cx="1307509" cy="48059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209346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D667A-FA6C-A19F-D768-4F2850638C2A}"/>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A2D9E00B-12A1-268B-409A-DB6E7189CC8A}"/>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15A1A5F6-632C-2A7E-6605-9EF3B9288066}"/>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In de regio Midden-Nederland</a:t>
            </a:r>
          </a:p>
        </p:txBody>
      </p:sp>
      <p:grpSp>
        <p:nvGrpSpPr>
          <p:cNvPr id="2" name="RIEC">
            <a:extLst>
              <a:ext uri="{FF2B5EF4-FFF2-40B4-BE49-F238E27FC236}">
                <a16:creationId xmlns:a16="http://schemas.microsoft.com/office/drawing/2014/main" id="{D506077D-314F-1A08-32F3-C371239667A9}"/>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4CB05412-998F-DE65-F9C3-569EFCB21F60}"/>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A32FDF32-8631-C5C5-C732-B59A332DDD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Speel grote rol">
            <a:extLst>
              <a:ext uri="{FF2B5EF4-FFF2-40B4-BE49-F238E27FC236}">
                <a16:creationId xmlns:a16="http://schemas.microsoft.com/office/drawing/2014/main" id="{8F733DA8-0268-4022-D6FB-CF76BC4040F4}"/>
              </a:ext>
            </a:extLst>
          </p:cNvPr>
          <p:cNvGrpSpPr/>
          <p:nvPr/>
        </p:nvGrpSpPr>
        <p:grpSpPr>
          <a:xfrm rot="900000">
            <a:off x="457117" y="2710262"/>
            <a:ext cx="4491257" cy="3616973"/>
            <a:chOff x="457117" y="2710262"/>
            <a:chExt cx="4491257" cy="3616973"/>
          </a:xfrm>
        </p:grpSpPr>
        <p:sp>
          <p:nvSpPr>
            <p:cNvPr id="7" name="Rechthoek">
              <a:extLst>
                <a:ext uri="{FF2B5EF4-FFF2-40B4-BE49-F238E27FC236}">
                  <a16:creationId xmlns:a16="http://schemas.microsoft.com/office/drawing/2014/main" id="{A98DB576-D697-5608-BDB4-835A61B3A886}"/>
                </a:ext>
              </a:extLst>
            </p:cNvPr>
            <p:cNvSpPr/>
            <p:nvPr/>
          </p:nvSpPr>
          <p:spPr>
            <a:xfrm>
              <a:off x="457117" y="2710262"/>
              <a:ext cx="4491257" cy="3616973"/>
            </a:xfrm>
            <a:prstGeom prst="roundRect">
              <a:avLst>
                <a:gd name="adj" fmla="val 8439"/>
              </a:avLst>
            </a:prstGeom>
            <a:solidFill>
              <a:srgbClr val="CDECF6"/>
            </a:solidFill>
            <a:ln w="38100">
              <a:solidFill>
                <a:srgbClr val="145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9" name="Tekst">
              <a:extLst>
                <a:ext uri="{FF2B5EF4-FFF2-40B4-BE49-F238E27FC236}">
                  <a16:creationId xmlns:a16="http://schemas.microsoft.com/office/drawing/2014/main" id="{637460CC-9CFE-959E-08DC-A9A414C68A58}"/>
                </a:ext>
              </a:extLst>
            </p:cNvPr>
            <p:cNvSpPr txBox="1"/>
            <p:nvPr/>
          </p:nvSpPr>
          <p:spPr>
            <a:xfrm>
              <a:off x="835845" y="3783473"/>
              <a:ext cx="3733800" cy="1295868"/>
            </a:xfrm>
            <a:prstGeom prst="rect">
              <a:avLst/>
            </a:prstGeom>
            <a:noFill/>
          </p:spPr>
          <p:txBody>
            <a:bodyPr wrap="square">
              <a:spAutoFit/>
            </a:bodyPr>
            <a:lstStyle/>
            <a:p>
              <a:pPr algn="ctr">
                <a:lnSpc>
                  <a:spcPct val="150000"/>
                </a:lnSpc>
              </a:pPr>
              <a:r>
                <a:rPr lang="nl-NL" sz="1800" b="1" dirty="0">
                  <a:solidFill>
                    <a:srgbClr val="145F99"/>
                  </a:solidFill>
                  <a:latin typeface="Calibri" panose="020F0502020204030204" pitchFamily="34" charset="0"/>
                  <a:cs typeface="Calibri" panose="020F0502020204030204" pitchFamily="34" charset="0"/>
                </a:rPr>
                <a:t>Midden-Nederland speelt een grote rol in de (inter-) nationale cocaïnehandel</a:t>
              </a:r>
            </a:p>
          </p:txBody>
        </p:sp>
      </p:grpSp>
      <p:grpSp>
        <p:nvGrpSpPr>
          <p:cNvPr id="19" name="150 criminelen clusters">
            <a:extLst>
              <a:ext uri="{FF2B5EF4-FFF2-40B4-BE49-F238E27FC236}">
                <a16:creationId xmlns:a16="http://schemas.microsoft.com/office/drawing/2014/main" id="{77E104F1-E394-1057-0FF9-B890F28B039B}"/>
              </a:ext>
            </a:extLst>
          </p:cNvPr>
          <p:cNvGrpSpPr/>
          <p:nvPr/>
        </p:nvGrpSpPr>
        <p:grpSpPr>
          <a:xfrm rot="20700000">
            <a:off x="2450707" y="2862662"/>
            <a:ext cx="4491257" cy="3616973"/>
            <a:chOff x="457117" y="2710262"/>
            <a:chExt cx="4491257" cy="3616973"/>
          </a:xfrm>
        </p:grpSpPr>
        <p:sp>
          <p:nvSpPr>
            <p:cNvPr id="20" name="Rechthoek">
              <a:extLst>
                <a:ext uri="{FF2B5EF4-FFF2-40B4-BE49-F238E27FC236}">
                  <a16:creationId xmlns:a16="http://schemas.microsoft.com/office/drawing/2014/main" id="{1EF757DA-2EE5-F803-ED51-25EF58FCAE8C}"/>
                </a:ext>
              </a:extLst>
            </p:cNvPr>
            <p:cNvSpPr/>
            <p:nvPr/>
          </p:nvSpPr>
          <p:spPr>
            <a:xfrm>
              <a:off x="457117" y="2710262"/>
              <a:ext cx="4491257" cy="3616973"/>
            </a:xfrm>
            <a:prstGeom prst="roundRect">
              <a:avLst>
                <a:gd name="adj" fmla="val 8439"/>
              </a:avLst>
            </a:prstGeom>
            <a:solidFill>
              <a:srgbClr val="CDECF6"/>
            </a:solidFill>
            <a:ln w="38100">
              <a:solidFill>
                <a:srgbClr val="145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1" name="Tekst">
              <a:extLst>
                <a:ext uri="{FF2B5EF4-FFF2-40B4-BE49-F238E27FC236}">
                  <a16:creationId xmlns:a16="http://schemas.microsoft.com/office/drawing/2014/main" id="{D40F3BBE-0974-EF6D-4C13-17CE6D7D4A4C}"/>
                </a:ext>
              </a:extLst>
            </p:cNvPr>
            <p:cNvSpPr txBox="1"/>
            <p:nvPr/>
          </p:nvSpPr>
          <p:spPr>
            <a:xfrm>
              <a:off x="835845" y="3991222"/>
              <a:ext cx="3733800" cy="880369"/>
            </a:xfrm>
            <a:prstGeom prst="rect">
              <a:avLst/>
            </a:prstGeom>
            <a:noFill/>
          </p:spPr>
          <p:txBody>
            <a:bodyPr wrap="square">
              <a:spAutoFit/>
            </a:bodyPr>
            <a:lstStyle/>
            <a:p>
              <a:pPr algn="ctr">
                <a:lnSpc>
                  <a:spcPct val="150000"/>
                </a:lnSpc>
              </a:pPr>
              <a:r>
                <a:rPr lang="nl-NL" sz="1800" b="1" dirty="0">
                  <a:solidFill>
                    <a:srgbClr val="145F99"/>
                  </a:solidFill>
                  <a:latin typeface="Calibri" panose="020F0502020204030204" pitchFamily="34" charset="0"/>
                  <a:cs typeface="Calibri" panose="020F0502020204030204" pitchFamily="34" charset="0"/>
                </a:rPr>
                <a:t>150 criminele clusters, 90 in de cocaïnehandel</a:t>
              </a:r>
            </a:p>
          </p:txBody>
        </p:sp>
      </p:grpSp>
      <p:grpSp>
        <p:nvGrpSpPr>
          <p:cNvPr id="24" name="Grote internationael drugscriminelen">
            <a:extLst>
              <a:ext uri="{FF2B5EF4-FFF2-40B4-BE49-F238E27FC236}">
                <a16:creationId xmlns:a16="http://schemas.microsoft.com/office/drawing/2014/main" id="{F703DB5D-84AE-D64E-97DC-6492A5287992}"/>
              </a:ext>
            </a:extLst>
          </p:cNvPr>
          <p:cNvGrpSpPr/>
          <p:nvPr/>
        </p:nvGrpSpPr>
        <p:grpSpPr>
          <a:xfrm>
            <a:off x="3850371" y="3015062"/>
            <a:ext cx="4491257" cy="3616973"/>
            <a:chOff x="457117" y="2710262"/>
            <a:chExt cx="4491257" cy="3616973"/>
          </a:xfrm>
        </p:grpSpPr>
        <p:sp>
          <p:nvSpPr>
            <p:cNvPr id="25" name="Rechthoek">
              <a:extLst>
                <a:ext uri="{FF2B5EF4-FFF2-40B4-BE49-F238E27FC236}">
                  <a16:creationId xmlns:a16="http://schemas.microsoft.com/office/drawing/2014/main" id="{C551BDD8-C0E8-BCF5-6E03-61D5A24A0749}"/>
                </a:ext>
              </a:extLst>
            </p:cNvPr>
            <p:cNvSpPr/>
            <p:nvPr/>
          </p:nvSpPr>
          <p:spPr>
            <a:xfrm>
              <a:off x="457117" y="2710262"/>
              <a:ext cx="4491257" cy="3616973"/>
            </a:xfrm>
            <a:prstGeom prst="roundRect">
              <a:avLst>
                <a:gd name="adj" fmla="val 8439"/>
              </a:avLst>
            </a:prstGeom>
            <a:solidFill>
              <a:srgbClr val="CDECF6"/>
            </a:solidFill>
            <a:ln w="38100">
              <a:solidFill>
                <a:srgbClr val="145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6" name="Tekst">
              <a:extLst>
                <a:ext uri="{FF2B5EF4-FFF2-40B4-BE49-F238E27FC236}">
                  <a16:creationId xmlns:a16="http://schemas.microsoft.com/office/drawing/2014/main" id="{2B07C89A-315B-A7FE-1452-B23BF4F920BC}"/>
                </a:ext>
              </a:extLst>
            </p:cNvPr>
            <p:cNvSpPr txBox="1"/>
            <p:nvPr/>
          </p:nvSpPr>
          <p:spPr>
            <a:xfrm>
              <a:off x="835845" y="3991222"/>
              <a:ext cx="3733800" cy="880369"/>
            </a:xfrm>
            <a:prstGeom prst="rect">
              <a:avLst/>
            </a:prstGeom>
            <a:noFill/>
          </p:spPr>
          <p:txBody>
            <a:bodyPr wrap="square">
              <a:spAutoFit/>
            </a:bodyPr>
            <a:lstStyle/>
            <a:p>
              <a:pPr algn="ctr">
                <a:lnSpc>
                  <a:spcPct val="150000"/>
                </a:lnSpc>
              </a:pPr>
              <a:r>
                <a:rPr lang="nl-NL" sz="1800" b="1" dirty="0">
                  <a:solidFill>
                    <a:srgbClr val="145F99"/>
                  </a:solidFill>
                  <a:latin typeface="Calibri" panose="020F0502020204030204" pitchFamily="34" charset="0"/>
                  <a:cs typeface="Calibri" panose="020F0502020204030204" pitchFamily="34" charset="0"/>
                </a:rPr>
                <a:t>Grote internationale drugscriminelen uit deze regio</a:t>
              </a:r>
            </a:p>
          </p:txBody>
        </p:sp>
      </p:grpSp>
      <p:grpSp>
        <p:nvGrpSpPr>
          <p:cNvPr id="27" name="Drugscriminaliteit jongeren">
            <a:extLst>
              <a:ext uri="{FF2B5EF4-FFF2-40B4-BE49-F238E27FC236}">
                <a16:creationId xmlns:a16="http://schemas.microsoft.com/office/drawing/2014/main" id="{EC82CEE1-30F8-96EB-C797-B1A566E1397F}"/>
              </a:ext>
            </a:extLst>
          </p:cNvPr>
          <p:cNvGrpSpPr/>
          <p:nvPr/>
        </p:nvGrpSpPr>
        <p:grpSpPr>
          <a:xfrm rot="20700000">
            <a:off x="5652136" y="3167462"/>
            <a:ext cx="4491257" cy="3616973"/>
            <a:chOff x="457117" y="2710262"/>
            <a:chExt cx="4491257" cy="3616973"/>
          </a:xfrm>
        </p:grpSpPr>
        <p:sp>
          <p:nvSpPr>
            <p:cNvPr id="28" name="Rechthoek">
              <a:extLst>
                <a:ext uri="{FF2B5EF4-FFF2-40B4-BE49-F238E27FC236}">
                  <a16:creationId xmlns:a16="http://schemas.microsoft.com/office/drawing/2014/main" id="{FDB26C7A-8DD1-D33C-1DBD-1B2407C192F8}"/>
                </a:ext>
              </a:extLst>
            </p:cNvPr>
            <p:cNvSpPr/>
            <p:nvPr/>
          </p:nvSpPr>
          <p:spPr>
            <a:xfrm>
              <a:off x="457117" y="2710262"/>
              <a:ext cx="4491257" cy="3616973"/>
            </a:xfrm>
            <a:prstGeom prst="roundRect">
              <a:avLst>
                <a:gd name="adj" fmla="val 8439"/>
              </a:avLst>
            </a:prstGeom>
            <a:solidFill>
              <a:srgbClr val="CDECF6"/>
            </a:solidFill>
            <a:ln w="38100">
              <a:solidFill>
                <a:srgbClr val="145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9" name="Tekst">
              <a:extLst>
                <a:ext uri="{FF2B5EF4-FFF2-40B4-BE49-F238E27FC236}">
                  <a16:creationId xmlns:a16="http://schemas.microsoft.com/office/drawing/2014/main" id="{8B5BEC15-4F44-7B24-A09D-8D6DEF651CE8}"/>
                </a:ext>
              </a:extLst>
            </p:cNvPr>
            <p:cNvSpPr txBox="1"/>
            <p:nvPr/>
          </p:nvSpPr>
          <p:spPr>
            <a:xfrm>
              <a:off x="835845" y="3991222"/>
              <a:ext cx="3733800" cy="880369"/>
            </a:xfrm>
            <a:prstGeom prst="rect">
              <a:avLst/>
            </a:prstGeom>
            <a:noFill/>
          </p:spPr>
          <p:txBody>
            <a:bodyPr wrap="square">
              <a:spAutoFit/>
            </a:bodyPr>
            <a:lstStyle/>
            <a:p>
              <a:pPr algn="ctr">
                <a:lnSpc>
                  <a:spcPct val="150000"/>
                </a:lnSpc>
              </a:pPr>
              <a:r>
                <a:rPr lang="nl-NL" sz="1800" b="1" dirty="0">
                  <a:solidFill>
                    <a:srgbClr val="145F99"/>
                  </a:solidFill>
                  <a:latin typeface="Calibri" panose="020F0502020204030204" pitchFamily="34" charset="0"/>
                  <a:cs typeface="Calibri" panose="020F0502020204030204" pitchFamily="34" charset="0"/>
                </a:rPr>
                <a:t>Jongeren worden drugscriminaliteit ingezogen</a:t>
              </a:r>
            </a:p>
          </p:txBody>
        </p:sp>
      </p:grpSp>
      <p:grpSp>
        <p:nvGrpSpPr>
          <p:cNvPr id="30" name="Manifisteert in de gemeenten">
            <a:extLst>
              <a:ext uri="{FF2B5EF4-FFF2-40B4-BE49-F238E27FC236}">
                <a16:creationId xmlns:a16="http://schemas.microsoft.com/office/drawing/2014/main" id="{D9A7B511-8366-37A2-59AC-38B736B27D5A}"/>
              </a:ext>
            </a:extLst>
          </p:cNvPr>
          <p:cNvGrpSpPr/>
          <p:nvPr/>
        </p:nvGrpSpPr>
        <p:grpSpPr>
          <a:xfrm rot="900000">
            <a:off x="6714013" y="2844164"/>
            <a:ext cx="4491257" cy="3616973"/>
            <a:chOff x="420198" y="2227676"/>
            <a:chExt cx="4491257" cy="3616973"/>
          </a:xfrm>
        </p:grpSpPr>
        <p:sp>
          <p:nvSpPr>
            <p:cNvPr id="31" name="Rechthoek">
              <a:extLst>
                <a:ext uri="{FF2B5EF4-FFF2-40B4-BE49-F238E27FC236}">
                  <a16:creationId xmlns:a16="http://schemas.microsoft.com/office/drawing/2014/main" id="{3AF1BA50-DC03-F43E-828F-4E749F40EA81}"/>
                </a:ext>
              </a:extLst>
            </p:cNvPr>
            <p:cNvSpPr/>
            <p:nvPr/>
          </p:nvSpPr>
          <p:spPr>
            <a:xfrm>
              <a:off x="420198" y="2227676"/>
              <a:ext cx="4491257" cy="3616973"/>
            </a:xfrm>
            <a:prstGeom prst="roundRect">
              <a:avLst>
                <a:gd name="adj" fmla="val 8439"/>
              </a:avLst>
            </a:prstGeom>
            <a:solidFill>
              <a:srgbClr val="CDECF6"/>
            </a:solidFill>
            <a:ln w="38100">
              <a:solidFill>
                <a:srgbClr val="145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2" name="Tekst">
              <a:extLst>
                <a:ext uri="{FF2B5EF4-FFF2-40B4-BE49-F238E27FC236}">
                  <a16:creationId xmlns:a16="http://schemas.microsoft.com/office/drawing/2014/main" id="{CF0530DD-2F03-CAB8-646C-B9747A20E55B}"/>
                </a:ext>
              </a:extLst>
            </p:cNvPr>
            <p:cNvSpPr txBox="1"/>
            <p:nvPr/>
          </p:nvSpPr>
          <p:spPr>
            <a:xfrm>
              <a:off x="798926" y="3508636"/>
              <a:ext cx="3733800" cy="880369"/>
            </a:xfrm>
            <a:prstGeom prst="rect">
              <a:avLst/>
            </a:prstGeom>
            <a:noFill/>
          </p:spPr>
          <p:txBody>
            <a:bodyPr wrap="square">
              <a:spAutoFit/>
            </a:bodyPr>
            <a:lstStyle/>
            <a:p>
              <a:pPr algn="ctr">
                <a:lnSpc>
                  <a:spcPct val="150000"/>
                </a:lnSpc>
              </a:pPr>
              <a:r>
                <a:rPr lang="nl-NL" sz="1800" b="1" dirty="0">
                  <a:solidFill>
                    <a:srgbClr val="145F99"/>
                  </a:solidFill>
                  <a:latin typeface="Calibri" panose="020F0502020204030204" pitchFamily="34" charset="0"/>
                  <a:cs typeface="Calibri" panose="020F0502020204030204" pitchFamily="34" charset="0"/>
                </a:rPr>
                <a:t>Ondermijnende criminaliteit manifesteert zich in de gemeenten</a:t>
              </a:r>
            </a:p>
          </p:txBody>
        </p:sp>
      </p:grpSp>
    </p:spTree>
    <p:extLst>
      <p:ext uri="{BB962C8B-B14F-4D97-AF65-F5344CB8AC3E}">
        <p14:creationId xmlns:p14="http://schemas.microsoft.com/office/powerpoint/2010/main" val="102921395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A2A5A-F763-901C-24D9-19B78EA72436}"/>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3C210DDD-93BF-C5F4-4480-6F552E14BB6D}"/>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08BA4550-7FA4-8A38-EF09-76FA89F4D8FD}"/>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Drugsgeld zien we terug in</a:t>
            </a:r>
          </a:p>
        </p:txBody>
      </p:sp>
      <p:grpSp>
        <p:nvGrpSpPr>
          <p:cNvPr id="2" name="RIEC">
            <a:extLst>
              <a:ext uri="{FF2B5EF4-FFF2-40B4-BE49-F238E27FC236}">
                <a16:creationId xmlns:a16="http://schemas.microsoft.com/office/drawing/2014/main" id="{AAE1096D-AC39-9643-8C8F-F1BD409E280F}"/>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C5DDF2DE-5CB7-DEDF-A9EF-6D651CA4E150}"/>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DA29B0FF-074B-C209-95CA-B8E7464DBD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Branches">
            <a:extLst>
              <a:ext uri="{FF2B5EF4-FFF2-40B4-BE49-F238E27FC236}">
                <a16:creationId xmlns:a16="http://schemas.microsoft.com/office/drawing/2014/main" id="{B18AD7E6-E365-CB79-424A-0C8CBF5AAEB2}"/>
              </a:ext>
            </a:extLst>
          </p:cNvPr>
          <p:cNvGrpSpPr/>
          <p:nvPr/>
        </p:nvGrpSpPr>
        <p:grpSpPr>
          <a:xfrm>
            <a:off x="342000" y="3432443"/>
            <a:ext cx="23369965" cy="1437476"/>
            <a:chOff x="342000" y="3432443"/>
            <a:chExt cx="23369965" cy="1437476"/>
          </a:xfrm>
        </p:grpSpPr>
        <p:grpSp>
          <p:nvGrpSpPr>
            <p:cNvPr id="28" name="Horeca">
              <a:extLst>
                <a:ext uri="{FF2B5EF4-FFF2-40B4-BE49-F238E27FC236}">
                  <a16:creationId xmlns:a16="http://schemas.microsoft.com/office/drawing/2014/main" id="{4C9BD93C-45F4-951A-CAEF-68450F85A963}"/>
                </a:ext>
              </a:extLst>
            </p:cNvPr>
            <p:cNvGrpSpPr/>
            <p:nvPr/>
          </p:nvGrpSpPr>
          <p:grpSpPr>
            <a:xfrm>
              <a:off x="342000" y="3432443"/>
              <a:ext cx="3590903" cy="1437476"/>
              <a:chOff x="342000" y="3432443"/>
              <a:chExt cx="3590903" cy="1437476"/>
            </a:xfrm>
          </p:grpSpPr>
          <p:sp>
            <p:nvSpPr>
              <p:cNvPr id="45" name="Rechthoek">
                <a:extLst>
                  <a:ext uri="{FF2B5EF4-FFF2-40B4-BE49-F238E27FC236}">
                    <a16:creationId xmlns:a16="http://schemas.microsoft.com/office/drawing/2014/main" id="{009B3B03-24BB-F47E-539B-4FE325A626D6}"/>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6" name="Toelichting">
                <a:extLst>
                  <a:ext uri="{FF2B5EF4-FFF2-40B4-BE49-F238E27FC236}">
                    <a16:creationId xmlns:a16="http://schemas.microsoft.com/office/drawing/2014/main" id="{785348D3-2FB5-4916-2C3E-ED9769A8CCDD}"/>
                  </a:ext>
                </a:extLst>
              </p:cNvPr>
              <p:cNvSpPr txBox="1"/>
              <p:nvPr/>
            </p:nvSpPr>
            <p:spPr>
              <a:xfrm>
                <a:off x="1736908" y="395112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Horeca</a:t>
                </a:r>
                <a:endParaRPr lang="nl-NL" sz="2000" dirty="0"/>
              </a:p>
            </p:txBody>
          </p:sp>
          <p:pic>
            <p:nvPicPr>
              <p:cNvPr id="47" name="Wijn">
                <a:extLst>
                  <a:ext uri="{FF2B5EF4-FFF2-40B4-BE49-F238E27FC236}">
                    <a16:creationId xmlns:a16="http://schemas.microsoft.com/office/drawing/2014/main" id="{D87AC249-1DAF-CC33-2CBB-A2647D56F3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29" name="Vastgoed">
              <a:extLst>
                <a:ext uri="{FF2B5EF4-FFF2-40B4-BE49-F238E27FC236}">
                  <a16:creationId xmlns:a16="http://schemas.microsoft.com/office/drawing/2014/main" id="{00DA354E-5D1B-ECDB-4589-1A59AA2790B4}"/>
                </a:ext>
              </a:extLst>
            </p:cNvPr>
            <p:cNvGrpSpPr/>
            <p:nvPr/>
          </p:nvGrpSpPr>
          <p:grpSpPr>
            <a:xfrm>
              <a:off x="4306530" y="3432443"/>
              <a:ext cx="3590903" cy="1437476"/>
              <a:chOff x="342000" y="3432443"/>
              <a:chExt cx="3590903" cy="1437476"/>
            </a:xfrm>
          </p:grpSpPr>
          <p:sp>
            <p:nvSpPr>
              <p:cNvPr id="42" name="Rechthoek">
                <a:extLst>
                  <a:ext uri="{FF2B5EF4-FFF2-40B4-BE49-F238E27FC236}">
                    <a16:creationId xmlns:a16="http://schemas.microsoft.com/office/drawing/2014/main" id="{6F05639B-B86C-520F-DB43-82031CD49DE4}"/>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3" name="Toelichting">
                <a:extLst>
                  <a:ext uri="{FF2B5EF4-FFF2-40B4-BE49-F238E27FC236}">
                    <a16:creationId xmlns:a16="http://schemas.microsoft.com/office/drawing/2014/main" id="{966CF9C6-CDDF-A451-7B40-FBF57B50F103}"/>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Facilitators in het</a:t>
                </a:r>
              </a:p>
              <a:p>
                <a:r>
                  <a:rPr lang="nl-NL" sz="2000" b="1" dirty="0">
                    <a:solidFill>
                      <a:srgbClr val="18649B"/>
                    </a:solidFill>
                    <a:latin typeface="Calibri" panose="020F0502020204030204" pitchFamily="34" charset="0"/>
                    <a:cs typeface="Calibri" panose="020F0502020204030204" pitchFamily="34" charset="0"/>
                  </a:rPr>
                  <a:t>vastgoed</a:t>
                </a:r>
                <a:endParaRPr lang="nl-NL" sz="2000" dirty="0"/>
              </a:p>
            </p:txBody>
          </p:sp>
          <p:pic>
            <p:nvPicPr>
              <p:cNvPr id="44" name="Huis">
                <a:extLst>
                  <a:ext uri="{FF2B5EF4-FFF2-40B4-BE49-F238E27FC236}">
                    <a16:creationId xmlns:a16="http://schemas.microsoft.com/office/drawing/2014/main" id="{091D5CA2-127C-C84A-9832-B71695818E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0" name="Autobranche">
              <a:extLst>
                <a:ext uri="{FF2B5EF4-FFF2-40B4-BE49-F238E27FC236}">
                  <a16:creationId xmlns:a16="http://schemas.microsoft.com/office/drawing/2014/main" id="{369A5FF0-AD2E-D64E-7FB6-F702F6E95FD8}"/>
                </a:ext>
              </a:extLst>
            </p:cNvPr>
            <p:cNvGrpSpPr/>
            <p:nvPr/>
          </p:nvGrpSpPr>
          <p:grpSpPr>
            <a:xfrm>
              <a:off x="8271061" y="3432443"/>
              <a:ext cx="3590903" cy="1437476"/>
              <a:chOff x="342000" y="3432443"/>
              <a:chExt cx="3590903" cy="1437476"/>
            </a:xfrm>
          </p:grpSpPr>
          <p:sp>
            <p:nvSpPr>
              <p:cNvPr id="39" name="Rechthoek">
                <a:extLst>
                  <a:ext uri="{FF2B5EF4-FFF2-40B4-BE49-F238E27FC236}">
                    <a16:creationId xmlns:a16="http://schemas.microsoft.com/office/drawing/2014/main" id="{61EAA274-0CC6-0848-2517-6FEA0019EFCA}"/>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0" name="Toelichting">
                <a:extLst>
                  <a:ext uri="{FF2B5EF4-FFF2-40B4-BE49-F238E27FC236}">
                    <a16:creationId xmlns:a16="http://schemas.microsoft.com/office/drawing/2014/main" id="{797F256E-F13C-9057-D786-AC52ADDEBF6E}"/>
                  </a:ext>
                </a:extLst>
              </p:cNvPr>
              <p:cNvSpPr txBox="1"/>
              <p:nvPr/>
            </p:nvSpPr>
            <p:spPr>
              <a:xfrm>
                <a:off x="1736908" y="393086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Autobranche</a:t>
                </a:r>
                <a:endParaRPr lang="nl-NL" sz="2000" dirty="0"/>
              </a:p>
            </p:txBody>
          </p:sp>
          <p:pic>
            <p:nvPicPr>
              <p:cNvPr id="41" name="Auto">
                <a:extLst>
                  <a:ext uri="{FF2B5EF4-FFF2-40B4-BE49-F238E27FC236}">
                    <a16:creationId xmlns:a16="http://schemas.microsoft.com/office/drawing/2014/main" id="{0C35E7F5-1337-C8FD-90BF-E7F6BE1F90D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1" name="Jeugd">
              <a:extLst>
                <a:ext uri="{FF2B5EF4-FFF2-40B4-BE49-F238E27FC236}">
                  <a16:creationId xmlns:a16="http://schemas.microsoft.com/office/drawing/2014/main" id="{E3D81918-35D0-EA1F-6609-C4508ACACE1F}"/>
                </a:ext>
              </a:extLst>
            </p:cNvPr>
            <p:cNvGrpSpPr/>
            <p:nvPr/>
          </p:nvGrpSpPr>
          <p:grpSpPr>
            <a:xfrm>
              <a:off x="12192000" y="3432443"/>
              <a:ext cx="3590903" cy="1437476"/>
              <a:chOff x="342000" y="3432443"/>
              <a:chExt cx="3590903" cy="1437476"/>
            </a:xfrm>
          </p:grpSpPr>
          <p:sp>
            <p:nvSpPr>
              <p:cNvPr id="36" name="Rechthoek">
                <a:extLst>
                  <a:ext uri="{FF2B5EF4-FFF2-40B4-BE49-F238E27FC236}">
                    <a16:creationId xmlns:a16="http://schemas.microsoft.com/office/drawing/2014/main" id="{D47724CD-9550-16FF-8459-97E67A59C850}"/>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7" name="Toelichting">
                <a:extLst>
                  <a:ext uri="{FF2B5EF4-FFF2-40B4-BE49-F238E27FC236}">
                    <a16:creationId xmlns:a16="http://schemas.microsoft.com/office/drawing/2014/main" id="{C35B0D18-627D-3F7A-E340-14E36D715064}"/>
                  </a:ext>
                </a:extLst>
              </p:cNvPr>
              <p:cNvSpPr txBox="1"/>
              <p:nvPr/>
            </p:nvSpPr>
            <p:spPr>
              <a:xfrm>
                <a:off x="1736908" y="395112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Jeugd</a:t>
                </a:r>
                <a:endParaRPr lang="nl-NL" sz="2000" dirty="0"/>
              </a:p>
            </p:txBody>
          </p:sp>
          <p:pic>
            <p:nvPicPr>
              <p:cNvPr id="38" name="Jeugd">
                <a:extLst>
                  <a:ext uri="{FF2B5EF4-FFF2-40B4-BE49-F238E27FC236}">
                    <a16:creationId xmlns:a16="http://schemas.microsoft.com/office/drawing/2014/main" id="{45E5BB9A-D5B4-8E34-DE12-FD64028C793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2" name="Criminele families">
              <a:extLst>
                <a:ext uri="{FF2B5EF4-FFF2-40B4-BE49-F238E27FC236}">
                  <a16:creationId xmlns:a16="http://schemas.microsoft.com/office/drawing/2014/main" id="{4199F923-6AB1-FB61-4944-44B26508EA04}"/>
                </a:ext>
              </a:extLst>
            </p:cNvPr>
            <p:cNvGrpSpPr/>
            <p:nvPr/>
          </p:nvGrpSpPr>
          <p:grpSpPr>
            <a:xfrm>
              <a:off x="16156531" y="3432443"/>
              <a:ext cx="3590903" cy="1437476"/>
              <a:chOff x="342000" y="3432443"/>
              <a:chExt cx="3590903" cy="1437476"/>
            </a:xfrm>
          </p:grpSpPr>
          <p:sp>
            <p:nvSpPr>
              <p:cNvPr id="33" name="Rechthoek">
                <a:extLst>
                  <a:ext uri="{FF2B5EF4-FFF2-40B4-BE49-F238E27FC236}">
                    <a16:creationId xmlns:a16="http://schemas.microsoft.com/office/drawing/2014/main" id="{16711A73-75B0-5BBE-ED36-5AB84F7CEC2C}"/>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4" name="Toelichting">
                <a:extLst>
                  <a:ext uri="{FF2B5EF4-FFF2-40B4-BE49-F238E27FC236}">
                    <a16:creationId xmlns:a16="http://schemas.microsoft.com/office/drawing/2014/main" id="{4F26A2E6-AD13-1673-E7CA-0A7CC884D985}"/>
                  </a:ext>
                </a:extLst>
              </p:cNvPr>
              <p:cNvSpPr txBox="1"/>
              <p:nvPr/>
            </p:nvSpPr>
            <p:spPr>
              <a:xfrm>
                <a:off x="1736908" y="3811385"/>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Criminele</a:t>
                </a:r>
              </a:p>
              <a:p>
                <a:r>
                  <a:rPr lang="nl-NL" sz="2000" b="1" dirty="0">
                    <a:solidFill>
                      <a:srgbClr val="18649B"/>
                    </a:solidFill>
                    <a:latin typeface="Calibri" panose="020F0502020204030204" pitchFamily="34" charset="0"/>
                    <a:cs typeface="Calibri" panose="020F0502020204030204" pitchFamily="34" charset="0"/>
                  </a:rPr>
                  <a:t>families</a:t>
                </a:r>
                <a:endParaRPr lang="nl-NL" sz="2000" dirty="0"/>
              </a:p>
            </p:txBody>
          </p:sp>
          <p:pic>
            <p:nvPicPr>
              <p:cNvPr id="35" name="Dief">
                <a:extLst>
                  <a:ext uri="{FF2B5EF4-FFF2-40B4-BE49-F238E27FC236}">
                    <a16:creationId xmlns:a16="http://schemas.microsoft.com/office/drawing/2014/main" id="{1D820F5E-DA1C-6DB3-D960-B25F77F2B79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48" name="Sleutellocaties">
              <a:extLst>
                <a:ext uri="{FF2B5EF4-FFF2-40B4-BE49-F238E27FC236}">
                  <a16:creationId xmlns:a16="http://schemas.microsoft.com/office/drawing/2014/main" id="{AE1E42C8-3781-5653-67EF-E17170E96C6F}"/>
                </a:ext>
              </a:extLst>
            </p:cNvPr>
            <p:cNvGrpSpPr/>
            <p:nvPr/>
          </p:nvGrpSpPr>
          <p:grpSpPr>
            <a:xfrm>
              <a:off x="20121062" y="3432443"/>
              <a:ext cx="3590903" cy="1437476"/>
              <a:chOff x="342000" y="3432443"/>
              <a:chExt cx="3590903" cy="1437476"/>
            </a:xfrm>
          </p:grpSpPr>
          <p:sp>
            <p:nvSpPr>
              <p:cNvPr id="49" name="Rechthoek">
                <a:extLst>
                  <a:ext uri="{FF2B5EF4-FFF2-40B4-BE49-F238E27FC236}">
                    <a16:creationId xmlns:a16="http://schemas.microsoft.com/office/drawing/2014/main" id="{E5EF07EF-11EA-3D57-0D64-5499D50BCA58}"/>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50" name="Toelichting">
                <a:extLst>
                  <a:ext uri="{FF2B5EF4-FFF2-40B4-BE49-F238E27FC236}">
                    <a16:creationId xmlns:a16="http://schemas.microsoft.com/office/drawing/2014/main" id="{665AA516-421A-CF2A-C1C8-509D78A9EE88}"/>
                  </a:ext>
                </a:extLst>
              </p:cNvPr>
              <p:cNvSpPr txBox="1"/>
              <p:nvPr/>
            </p:nvSpPr>
            <p:spPr>
              <a:xfrm>
                <a:off x="1736908" y="3965273"/>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Sleutellocaties</a:t>
                </a:r>
                <a:endParaRPr lang="nl-NL" sz="2000" dirty="0"/>
              </a:p>
            </p:txBody>
          </p:sp>
          <p:pic>
            <p:nvPicPr>
              <p:cNvPr id="51" name="Digitaal">
                <a:extLst>
                  <a:ext uri="{FF2B5EF4-FFF2-40B4-BE49-F238E27FC236}">
                    <a16:creationId xmlns:a16="http://schemas.microsoft.com/office/drawing/2014/main" id="{08275368-52FE-3B05-99EE-45BC48D78EA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spTree>
    <p:extLst>
      <p:ext uri="{BB962C8B-B14F-4D97-AF65-F5344CB8AC3E}">
        <p14:creationId xmlns:p14="http://schemas.microsoft.com/office/powerpoint/2010/main" val="29710043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D1308-761B-A5FB-530C-60496E7A45A5}"/>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64A81E0D-5D06-C36B-8408-54790B6210E5}"/>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FE1FDE77-08D6-9D0C-370E-26A6675C0F5C}"/>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Drugsgeld zien we terug in</a:t>
            </a:r>
          </a:p>
        </p:txBody>
      </p:sp>
      <p:grpSp>
        <p:nvGrpSpPr>
          <p:cNvPr id="2" name="RIEC">
            <a:extLst>
              <a:ext uri="{FF2B5EF4-FFF2-40B4-BE49-F238E27FC236}">
                <a16:creationId xmlns:a16="http://schemas.microsoft.com/office/drawing/2014/main" id="{27AE828F-6BB5-0D44-25F6-BEA2F2325282}"/>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2F5FDC9E-C445-FA5C-BAA5-2ACFF2E44269}"/>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8A7ED88A-A59E-9B68-860E-19B8DB46B1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Branches">
            <a:extLst>
              <a:ext uri="{FF2B5EF4-FFF2-40B4-BE49-F238E27FC236}">
                <a16:creationId xmlns:a16="http://schemas.microsoft.com/office/drawing/2014/main" id="{71460F63-DDE2-ADC1-E5B2-D2277854EC67}"/>
              </a:ext>
            </a:extLst>
          </p:cNvPr>
          <p:cNvGrpSpPr/>
          <p:nvPr/>
        </p:nvGrpSpPr>
        <p:grpSpPr>
          <a:xfrm>
            <a:off x="-11513246" y="3432443"/>
            <a:ext cx="23369965" cy="1437476"/>
            <a:chOff x="342000" y="3432443"/>
            <a:chExt cx="23369965" cy="1437476"/>
          </a:xfrm>
        </p:grpSpPr>
        <p:grpSp>
          <p:nvGrpSpPr>
            <p:cNvPr id="28" name="Horeca">
              <a:extLst>
                <a:ext uri="{FF2B5EF4-FFF2-40B4-BE49-F238E27FC236}">
                  <a16:creationId xmlns:a16="http://schemas.microsoft.com/office/drawing/2014/main" id="{7B9957A2-4FC6-0938-CB25-C5D04D47F4F3}"/>
                </a:ext>
              </a:extLst>
            </p:cNvPr>
            <p:cNvGrpSpPr/>
            <p:nvPr/>
          </p:nvGrpSpPr>
          <p:grpSpPr>
            <a:xfrm>
              <a:off x="342000" y="3432443"/>
              <a:ext cx="3590903" cy="1437476"/>
              <a:chOff x="342000" y="3432443"/>
              <a:chExt cx="3590903" cy="1437476"/>
            </a:xfrm>
          </p:grpSpPr>
          <p:sp>
            <p:nvSpPr>
              <p:cNvPr id="45" name="Rechthoek">
                <a:extLst>
                  <a:ext uri="{FF2B5EF4-FFF2-40B4-BE49-F238E27FC236}">
                    <a16:creationId xmlns:a16="http://schemas.microsoft.com/office/drawing/2014/main" id="{6C67EA58-8922-E723-52CA-D605A943B1CE}"/>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6" name="Toelichting">
                <a:extLst>
                  <a:ext uri="{FF2B5EF4-FFF2-40B4-BE49-F238E27FC236}">
                    <a16:creationId xmlns:a16="http://schemas.microsoft.com/office/drawing/2014/main" id="{9CCF9AD9-5951-23E9-09DD-5E75D43FD493}"/>
                  </a:ext>
                </a:extLst>
              </p:cNvPr>
              <p:cNvSpPr txBox="1"/>
              <p:nvPr/>
            </p:nvSpPr>
            <p:spPr>
              <a:xfrm>
                <a:off x="1736908" y="395112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Horeca</a:t>
                </a:r>
                <a:endParaRPr lang="nl-NL" sz="2000" dirty="0"/>
              </a:p>
            </p:txBody>
          </p:sp>
          <p:pic>
            <p:nvPicPr>
              <p:cNvPr id="47" name="Wijn">
                <a:extLst>
                  <a:ext uri="{FF2B5EF4-FFF2-40B4-BE49-F238E27FC236}">
                    <a16:creationId xmlns:a16="http://schemas.microsoft.com/office/drawing/2014/main" id="{0402EA93-BE80-5DD5-2BD9-E6FD730B5A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29" name="Vastgoed">
              <a:extLst>
                <a:ext uri="{FF2B5EF4-FFF2-40B4-BE49-F238E27FC236}">
                  <a16:creationId xmlns:a16="http://schemas.microsoft.com/office/drawing/2014/main" id="{DFCD3418-F9D0-A61B-9D15-61A28C6946D7}"/>
                </a:ext>
              </a:extLst>
            </p:cNvPr>
            <p:cNvGrpSpPr/>
            <p:nvPr/>
          </p:nvGrpSpPr>
          <p:grpSpPr>
            <a:xfrm>
              <a:off x="4306530" y="3432443"/>
              <a:ext cx="3590903" cy="1437476"/>
              <a:chOff x="342000" y="3432443"/>
              <a:chExt cx="3590903" cy="1437476"/>
            </a:xfrm>
          </p:grpSpPr>
          <p:sp>
            <p:nvSpPr>
              <p:cNvPr id="42" name="Rechthoek">
                <a:extLst>
                  <a:ext uri="{FF2B5EF4-FFF2-40B4-BE49-F238E27FC236}">
                    <a16:creationId xmlns:a16="http://schemas.microsoft.com/office/drawing/2014/main" id="{F37609BC-E8E3-524A-2FCF-940B91350ADA}"/>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3" name="Toelichting">
                <a:extLst>
                  <a:ext uri="{FF2B5EF4-FFF2-40B4-BE49-F238E27FC236}">
                    <a16:creationId xmlns:a16="http://schemas.microsoft.com/office/drawing/2014/main" id="{DEF70281-572C-458E-2671-70870B9E71B9}"/>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Facilitators in het</a:t>
                </a:r>
              </a:p>
              <a:p>
                <a:r>
                  <a:rPr lang="nl-NL" sz="2000" b="1" dirty="0">
                    <a:solidFill>
                      <a:srgbClr val="18649B"/>
                    </a:solidFill>
                    <a:latin typeface="Calibri" panose="020F0502020204030204" pitchFamily="34" charset="0"/>
                    <a:cs typeface="Calibri" panose="020F0502020204030204" pitchFamily="34" charset="0"/>
                  </a:rPr>
                  <a:t>vastgoed</a:t>
                </a:r>
                <a:endParaRPr lang="nl-NL" sz="2000" dirty="0"/>
              </a:p>
            </p:txBody>
          </p:sp>
          <p:pic>
            <p:nvPicPr>
              <p:cNvPr id="44" name="Huis">
                <a:extLst>
                  <a:ext uri="{FF2B5EF4-FFF2-40B4-BE49-F238E27FC236}">
                    <a16:creationId xmlns:a16="http://schemas.microsoft.com/office/drawing/2014/main" id="{D43C6EB6-D1DA-EDAC-9898-82CC3CB2793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0" name="Autobranche">
              <a:extLst>
                <a:ext uri="{FF2B5EF4-FFF2-40B4-BE49-F238E27FC236}">
                  <a16:creationId xmlns:a16="http://schemas.microsoft.com/office/drawing/2014/main" id="{55B0EBD0-F569-F664-E1DA-5BCE1756E393}"/>
                </a:ext>
              </a:extLst>
            </p:cNvPr>
            <p:cNvGrpSpPr/>
            <p:nvPr/>
          </p:nvGrpSpPr>
          <p:grpSpPr>
            <a:xfrm>
              <a:off x="8271061" y="3432443"/>
              <a:ext cx="3590903" cy="1437476"/>
              <a:chOff x="342000" y="3432443"/>
              <a:chExt cx="3590903" cy="1437476"/>
            </a:xfrm>
          </p:grpSpPr>
          <p:sp>
            <p:nvSpPr>
              <p:cNvPr id="39" name="Rechthoek">
                <a:extLst>
                  <a:ext uri="{FF2B5EF4-FFF2-40B4-BE49-F238E27FC236}">
                    <a16:creationId xmlns:a16="http://schemas.microsoft.com/office/drawing/2014/main" id="{7C4F7471-F59F-06A1-3B8D-3D9B8C47F955}"/>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0" name="Toelichting">
                <a:extLst>
                  <a:ext uri="{FF2B5EF4-FFF2-40B4-BE49-F238E27FC236}">
                    <a16:creationId xmlns:a16="http://schemas.microsoft.com/office/drawing/2014/main" id="{C66D1880-D2A8-095D-0269-1CFC238D7F08}"/>
                  </a:ext>
                </a:extLst>
              </p:cNvPr>
              <p:cNvSpPr txBox="1"/>
              <p:nvPr/>
            </p:nvSpPr>
            <p:spPr>
              <a:xfrm>
                <a:off x="1736908" y="393086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Autobranche</a:t>
                </a:r>
                <a:endParaRPr lang="nl-NL" sz="2000" dirty="0"/>
              </a:p>
            </p:txBody>
          </p:sp>
          <p:pic>
            <p:nvPicPr>
              <p:cNvPr id="41" name="Auto">
                <a:extLst>
                  <a:ext uri="{FF2B5EF4-FFF2-40B4-BE49-F238E27FC236}">
                    <a16:creationId xmlns:a16="http://schemas.microsoft.com/office/drawing/2014/main" id="{4DFFEC32-3F57-68C9-4703-35DF9A4224B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1" name="Jeugd">
              <a:extLst>
                <a:ext uri="{FF2B5EF4-FFF2-40B4-BE49-F238E27FC236}">
                  <a16:creationId xmlns:a16="http://schemas.microsoft.com/office/drawing/2014/main" id="{D09C947C-C6DA-714D-E14E-97FA22784F60}"/>
                </a:ext>
              </a:extLst>
            </p:cNvPr>
            <p:cNvGrpSpPr/>
            <p:nvPr/>
          </p:nvGrpSpPr>
          <p:grpSpPr>
            <a:xfrm>
              <a:off x="12192000" y="3432443"/>
              <a:ext cx="3590903" cy="1437476"/>
              <a:chOff x="342000" y="3432443"/>
              <a:chExt cx="3590903" cy="1437476"/>
            </a:xfrm>
          </p:grpSpPr>
          <p:sp>
            <p:nvSpPr>
              <p:cNvPr id="36" name="Rechthoek">
                <a:extLst>
                  <a:ext uri="{FF2B5EF4-FFF2-40B4-BE49-F238E27FC236}">
                    <a16:creationId xmlns:a16="http://schemas.microsoft.com/office/drawing/2014/main" id="{31E72110-7ECA-C7D5-8A5D-13B519A9A275}"/>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7" name="Toelichting">
                <a:extLst>
                  <a:ext uri="{FF2B5EF4-FFF2-40B4-BE49-F238E27FC236}">
                    <a16:creationId xmlns:a16="http://schemas.microsoft.com/office/drawing/2014/main" id="{440AF552-5368-E777-43B6-1C82EB63B989}"/>
                  </a:ext>
                </a:extLst>
              </p:cNvPr>
              <p:cNvSpPr txBox="1"/>
              <p:nvPr/>
            </p:nvSpPr>
            <p:spPr>
              <a:xfrm>
                <a:off x="1736908" y="395112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Jeugd</a:t>
                </a:r>
                <a:endParaRPr lang="nl-NL" sz="2000" dirty="0"/>
              </a:p>
            </p:txBody>
          </p:sp>
          <p:pic>
            <p:nvPicPr>
              <p:cNvPr id="38" name="Jeugd">
                <a:extLst>
                  <a:ext uri="{FF2B5EF4-FFF2-40B4-BE49-F238E27FC236}">
                    <a16:creationId xmlns:a16="http://schemas.microsoft.com/office/drawing/2014/main" id="{9021A4FB-489B-EEDA-CBA3-BC1F90D800C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2" name="Criminele families">
              <a:extLst>
                <a:ext uri="{FF2B5EF4-FFF2-40B4-BE49-F238E27FC236}">
                  <a16:creationId xmlns:a16="http://schemas.microsoft.com/office/drawing/2014/main" id="{9DEC88FB-7AF7-0F6E-6303-40A8D5236E99}"/>
                </a:ext>
              </a:extLst>
            </p:cNvPr>
            <p:cNvGrpSpPr/>
            <p:nvPr/>
          </p:nvGrpSpPr>
          <p:grpSpPr>
            <a:xfrm>
              <a:off x="16156531" y="3432443"/>
              <a:ext cx="3590903" cy="1437476"/>
              <a:chOff x="342000" y="3432443"/>
              <a:chExt cx="3590903" cy="1437476"/>
            </a:xfrm>
          </p:grpSpPr>
          <p:sp>
            <p:nvSpPr>
              <p:cNvPr id="33" name="Rechthoek">
                <a:extLst>
                  <a:ext uri="{FF2B5EF4-FFF2-40B4-BE49-F238E27FC236}">
                    <a16:creationId xmlns:a16="http://schemas.microsoft.com/office/drawing/2014/main" id="{7FAC1507-C614-90A0-9454-3EC038FF0277}"/>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4" name="Toelichting">
                <a:extLst>
                  <a:ext uri="{FF2B5EF4-FFF2-40B4-BE49-F238E27FC236}">
                    <a16:creationId xmlns:a16="http://schemas.microsoft.com/office/drawing/2014/main" id="{1E604C84-A677-FA89-2A2B-2F138B563F86}"/>
                  </a:ext>
                </a:extLst>
              </p:cNvPr>
              <p:cNvSpPr txBox="1"/>
              <p:nvPr/>
            </p:nvSpPr>
            <p:spPr>
              <a:xfrm>
                <a:off x="1736908" y="3811385"/>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Criminele</a:t>
                </a:r>
              </a:p>
              <a:p>
                <a:r>
                  <a:rPr lang="nl-NL" sz="2000" b="1" dirty="0">
                    <a:solidFill>
                      <a:srgbClr val="18649B"/>
                    </a:solidFill>
                    <a:latin typeface="Calibri" panose="020F0502020204030204" pitchFamily="34" charset="0"/>
                    <a:cs typeface="Calibri" panose="020F0502020204030204" pitchFamily="34" charset="0"/>
                  </a:rPr>
                  <a:t>families</a:t>
                </a:r>
                <a:endParaRPr lang="nl-NL" sz="2000" dirty="0"/>
              </a:p>
            </p:txBody>
          </p:sp>
          <p:pic>
            <p:nvPicPr>
              <p:cNvPr id="35" name="Dief">
                <a:extLst>
                  <a:ext uri="{FF2B5EF4-FFF2-40B4-BE49-F238E27FC236}">
                    <a16:creationId xmlns:a16="http://schemas.microsoft.com/office/drawing/2014/main" id="{C4099D32-C490-E4AC-3AEF-F2E7B6697A2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48" name="Sleutellocaties">
              <a:extLst>
                <a:ext uri="{FF2B5EF4-FFF2-40B4-BE49-F238E27FC236}">
                  <a16:creationId xmlns:a16="http://schemas.microsoft.com/office/drawing/2014/main" id="{3CF6D9FA-7491-F69B-9B7D-86D632BDAAD8}"/>
                </a:ext>
              </a:extLst>
            </p:cNvPr>
            <p:cNvGrpSpPr/>
            <p:nvPr/>
          </p:nvGrpSpPr>
          <p:grpSpPr>
            <a:xfrm>
              <a:off x="20121062" y="3432443"/>
              <a:ext cx="3590903" cy="1437476"/>
              <a:chOff x="342000" y="3432443"/>
              <a:chExt cx="3590903" cy="1437476"/>
            </a:xfrm>
          </p:grpSpPr>
          <p:sp>
            <p:nvSpPr>
              <p:cNvPr id="49" name="Rechthoek">
                <a:extLst>
                  <a:ext uri="{FF2B5EF4-FFF2-40B4-BE49-F238E27FC236}">
                    <a16:creationId xmlns:a16="http://schemas.microsoft.com/office/drawing/2014/main" id="{115DAE32-2D54-E08A-D8C5-A4F283A40B5A}"/>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50" name="Toelichting">
                <a:extLst>
                  <a:ext uri="{FF2B5EF4-FFF2-40B4-BE49-F238E27FC236}">
                    <a16:creationId xmlns:a16="http://schemas.microsoft.com/office/drawing/2014/main" id="{973EA130-5092-C9E3-7891-40B34FB45406}"/>
                  </a:ext>
                </a:extLst>
              </p:cNvPr>
              <p:cNvSpPr txBox="1"/>
              <p:nvPr/>
            </p:nvSpPr>
            <p:spPr>
              <a:xfrm>
                <a:off x="1736908" y="3965273"/>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Sleutellocaties</a:t>
                </a:r>
                <a:endParaRPr lang="nl-NL" sz="2000" dirty="0"/>
              </a:p>
            </p:txBody>
          </p:sp>
          <p:pic>
            <p:nvPicPr>
              <p:cNvPr id="51" name="Digitaal">
                <a:extLst>
                  <a:ext uri="{FF2B5EF4-FFF2-40B4-BE49-F238E27FC236}">
                    <a16:creationId xmlns:a16="http://schemas.microsoft.com/office/drawing/2014/main" id="{B651BF96-57AE-5AD9-7E62-64662C6FA5F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spTree>
    <p:extLst>
      <p:ext uri="{BB962C8B-B14F-4D97-AF65-F5344CB8AC3E}">
        <p14:creationId xmlns:p14="http://schemas.microsoft.com/office/powerpoint/2010/main" val="13760839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C4628-B299-E151-3EE5-6B776883EB1C}"/>
            </a:ext>
          </a:extLst>
        </p:cNvPr>
        <p:cNvGrpSpPr/>
        <p:nvPr/>
      </p:nvGrpSpPr>
      <p:grpSpPr>
        <a:xfrm>
          <a:off x="0" y="0"/>
          <a:ext cx="0" cy="0"/>
          <a:chOff x="0" y="0"/>
          <a:chExt cx="0" cy="0"/>
        </a:xfrm>
      </p:grpSpPr>
      <p:sp>
        <p:nvSpPr>
          <p:cNvPr id="12" name="Vrije vorm: vorm 11">
            <a:extLst>
              <a:ext uri="{FF2B5EF4-FFF2-40B4-BE49-F238E27FC236}">
                <a16:creationId xmlns:a16="http://schemas.microsoft.com/office/drawing/2014/main" id="{14C2DE0E-E8BA-D511-7A8E-A673F3AC7533}"/>
              </a:ext>
            </a:extLst>
          </p:cNvPr>
          <p:cNvSpPr/>
          <p:nvPr/>
        </p:nvSpPr>
        <p:spPr>
          <a:xfrm>
            <a:off x="7833360" y="3495040"/>
            <a:ext cx="2821251" cy="2328473"/>
          </a:xfrm>
          <a:custGeom>
            <a:avLst/>
            <a:gdLst>
              <a:gd name="connsiteX0" fmla="*/ 2001520 w 2821251"/>
              <a:gd name="connsiteY0" fmla="*/ 0 h 2328473"/>
              <a:gd name="connsiteX1" fmla="*/ 2814320 w 2821251"/>
              <a:gd name="connsiteY1" fmla="*/ 1209040 h 2328473"/>
              <a:gd name="connsiteX2" fmla="*/ 1595120 w 2821251"/>
              <a:gd name="connsiteY2" fmla="*/ 1534160 h 2328473"/>
              <a:gd name="connsiteX3" fmla="*/ 1442720 w 2821251"/>
              <a:gd name="connsiteY3" fmla="*/ 2296160 h 2328473"/>
              <a:gd name="connsiteX4" fmla="*/ 0 w 2821251"/>
              <a:gd name="connsiteY4" fmla="*/ 2164080 h 232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1251" h="2328473">
                <a:moveTo>
                  <a:pt x="2001520" y="0"/>
                </a:moveTo>
                <a:cubicBezTo>
                  <a:pt x="2441786" y="476673"/>
                  <a:pt x="2882053" y="953347"/>
                  <a:pt x="2814320" y="1209040"/>
                </a:cubicBezTo>
                <a:cubicBezTo>
                  <a:pt x="2746587" y="1464733"/>
                  <a:pt x="1823720" y="1352973"/>
                  <a:pt x="1595120" y="1534160"/>
                </a:cubicBezTo>
                <a:cubicBezTo>
                  <a:pt x="1366520" y="1715347"/>
                  <a:pt x="1708573" y="2191173"/>
                  <a:pt x="1442720" y="2296160"/>
                </a:cubicBezTo>
                <a:cubicBezTo>
                  <a:pt x="1176867" y="2401147"/>
                  <a:pt x="218440" y="2221653"/>
                  <a:pt x="0" y="2164080"/>
                </a:cubicBezTo>
              </a:path>
            </a:pathLst>
          </a:cu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a:extLst>
              <a:ext uri="{FF2B5EF4-FFF2-40B4-BE49-F238E27FC236}">
                <a16:creationId xmlns:a16="http://schemas.microsoft.com/office/drawing/2014/main" id="{EA15C0E0-E74B-8505-DBC8-CCD73F93EB86}"/>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CCF05DEE-8C64-AC17-06B0-C12883253C4E}"/>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Drugsgeld zien we terug in</a:t>
            </a:r>
          </a:p>
        </p:txBody>
      </p:sp>
      <p:grpSp>
        <p:nvGrpSpPr>
          <p:cNvPr id="2" name="RIEC">
            <a:extLst>
              <a:ext uri="{FF2B5EF4-FFF2-40B4-BE49-F238E27FC236}">
                <a16:creationId xmlns:a16="http://schemas.microsoft.com/office/drawing/2014/main" id="{3FFAC191-35A7-4665-4289-42C87B26C7B9}"/>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87FA730E-CB03-17FA-9080-E0C298159873}"/>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71DF6646-6736-78DE-C747-1211EA07E5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Branches">
            <a:extLst>
              <a:ext uri="{FF2B5EF4-FFF2-40B4-BE49-F238E27FC236}">
                <a16:creationId xmlns:a16="http://schemas.microsoft.com/office/drawing/2014/main" id="{7A58A658-8211-8BCF-FFEC-71AE926C9D38}"/>
              </a:ext>
            </a:extLst>
          </p:cNvPr>
          <p:cNvGrpSpPr/>
          <p:nvPr/>
        </p:nvGrpSpPr>
        <p:grpSpPr>
          <a:xfrm>
            <a:off x="-11513246" y="2396580"/>
            <a:ext cx="23369965" cy="1437476"/>
            <a:chOff x="342000" y="3432443"/>
            <a:chExt cx="23369965" cy="1437476"/>
          </a:xfrm>
        </p:grpSpPr>
        <p:grpSp>
          <p:nvGrpSpPr>
            <p:cNvPr id="28" name="Horeca">
              <a:extLst>
                <a:ext uri="{FF2B5EF4-FFF2-40B4-BE49-F238E27FC236}">
                  <a16:creationId xmlns:a16="http://schemas.microsoft.com/office/drawing/2014/main" id="{000BD578-3A7B-8819-9A4A-119C4139FCC9}"/>
                </a:ext>
              </a:extLst>
            </p:cNvPr>
            <p:cNvGrpSpPr/>
            <p:nvPr/>
          </p:nvGrpSpPr>
          <p:grpSpPr>
            <a:xfrm>
              <a:off x="342000" y="3432443"/>
              <a:ext cx="3590903" cy="1437476"/>
              <a:chOff x="342000" y="3432443"/>
              <a:chExt cx="3590903" cy="1437476"/>
            </a:xfrm>
          </p:grpSpPr>
          <p:sp>
            <p:nvSpPr>
              <p:cNvPr id="45" name="Rechthoek">
                <a:extLst>
                  <a:ext uri="{FF2B5EF4-FFF2-40B4-BE49-F238E27FC236}">
                    <a16:creationId xmlns:a16="http://schemas.microsoft.com/office/drawing/2014/main" id="{806E1624-CDEC-054D-DF10-B8403305529D}"/>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6" name="Toelichting">
                <a:extLst>
                  <a:ext uri="{FF2B5EF4-FFF2-40B4-BE49-F238E27FC236}">
                    <a16:creationId xmlns:a16="http://schemas.microsoft.com/office/drawing/2014/main" id="{F2DDE092-1DCD-9120-2BFB-07B38DED863E}"/>
                  </a:ext>
                </a:extLst>
              </p:cNvPr>
              <p:cNvSpPr txBox="1"/>
              <p:nvPr/>
            </p:nvSpPr>
            <p:spPr>
              <a:xfrm>
                <a:off x="1736908" y="395112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Horeca</a:t>
                </a:r>
                <a:endParaRPr lang="nl-NL" sz="2000" dirty="0"/>
              </a:p>
            </p:txBody>
          </p:sp>
          <p:pic>
            <p:nvPicPr>
              <p:cNvPr id="47" name="Wijn">
                <a:extLst>
                  <a:ext uri="{FF2B5EF4-FFF2-40B4-BE49-F238E27FC236}">
                    <a16:creationId xmlns:a16="http://schemas.microsoft.com/office/drawing/2014/main" id="{4A873354-EDAE-CFC6-D729-4C48AC0037B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29" name="Vastgoed">
              <a:extLst>
                <a:ext uri="{FF2B5EF4-FFF2-40B4-BE49-F238E27FC236}">
                  <a16:creationId xmlns:a16="http://schemas.microsoft.com/office/drawing/2014/main" id="{C81E6330-35BA-FFEE-D645-A4566C07C23C}"/>
                </a:ext>
              </a:extLst>
            </p:cNvPr>
            <p:cNvGrpSpPr/>
            <p:nvPr/>
          </p:nvGrpSpPr>
          <p:grpSpPr>
            <a:xfrm>
              <a:off x="4306530" y="3432443"/>
              <a:ext cx="3590903" cy="1437476"/>
              <a:chOff x="342000" y="3432443"/>
              <a:chExt cx="3590903" cy="1437476"/>
            </a:xfrm>
          </p:grpSpPr>
          <p:sp>
            <p:nvSpPr>
              <p:cNvPr id="42" name="Rechthoek">
                <a:extLst>
                  <a:ext uri="{FF2B5EF4-FFF2-40B4-BE49-F238E27FC236}">
                    <a16:creationId xmlns:a16="http://schemas.microsoft.com/office/drawing/2014/main" id="{E902BD0D-ACC5-E0E9-E45A-DEAA473E59AC}"/>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3" name="Toelichting">
                <a:extLst>
                  <a:ext uri="{FF2B5EF4-FFF2-40B4-BE49-F238E27FC236}">
                    <a16:creationId xmlns:a16="http://schemas.microsoft.com/office/drawing/2014/main" id="{4349A2E0-E9BE-F490-3DF6-ED3BEABC8823}"/>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Facilitators in het</a:t>
                </a:r>
              </a:p>
              <a:p>
                <a:r>
                  <a:rPr lang="nl-NL" sz="2000" b="1" dirty="0">
                    <a:solidFill>
                      <a:srgbClr val="18649B"/>
                    </a:solidFill>
                    <a:latin typeface="Calibri" panose="020F0502020204030204" pitchFamily="34" charset="0"/>
                    <a:cs typeface="Calibri" panose="020F0502020204030204" pitchFamily="34" charset="0"/>
                  </a:rPr>
                  <a:t>vastgoed</a:t>
                </a:r>
                <a:endParaRPr lang="nl-NL" sz="2000" dirty="0"/>
              </a:p>
            </p:txBody>
          </p:sp>
          <p:pic>
            <p:nvPicPr>
              <p:cNvPr id="44" name="Huis">
                <a:extLst>
                  <a:ext uri="{FF2B5EF4-FFF2-40B4-BE49-F238E27FC236}">
                    <a16:creationId xmlns:a16="http://schemas.microsoft.com/office/drawing/2014/main" id="{663E5172-0DD1-7D4B-D087-DFB70948CAA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0" name="Autobranche">
              <a:extLst>
                <a:ext uri="{FF2B5EF4-FFF2-40B4-BE49-F238E27FC236}">
                  <a16:creationId xmlns:a16="http://schemas.microsoft.com/office/drawing/2014/main" id="{AC14FCBF-6026-16EA-F444-15DE976305CC}"/>
                </a:ext>
              </a:extLst>
            </p:cNvPr>
            <p:cNvGrpSpPr/>
            <p:nvPr/>
          </p:nvGrpSpPr>
          <p:grpSpPr>
            <a:xfrm>
              <a:off x="8271061" y="3432443"/>
              <a:ext cx="3590903" cy="1437476"/>
              <a:chOff x="342000" y="3432443"/>
              <a:chExt cx="3590903" cy="1437476"/>
            </a:xfrm>
          </p:grpSpPr>
          <p:sp>
            <p:nvSpPr>
              <p:cNvPr id="39" name="Rechthoek">
                <a:extLst>
                  <a:ext uri="{FF2B5EF4-FFF2-40B4-BE49-F238E27FC236}">
                    <a16:creationId xmlns:a16="http://schemas.microsoft.com/office/drawing/2014/main" id="{2D21E963-ADF4-D398-5DE7-2E00C0114A7C}"/>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0" name="Toelichting">
                <a:extLst>
                  <a:ext uri="{FF2B5EF4-FFF2-40B4-BE49-F238E27FC236}">
                    <a16:creationId xmlns:a16="http://schemas.microsoft.com/office/drawing/2014/main" id="{5C65CEEF-361E-A1B3-2F80-232CD0B249DB}"/>
                  </a:ext>
                </a:extLst>
              </p:cNvPr>
              <p:cNvSpPr txBox="1"/>
              <p:nvPr/>
            </p:nvSpPr>
            <p:spPr>
              <a:xfrm>
                <a:off x="1736908" y="393086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Autobranche</a:t>
                </a:r>
                <a:endParaRPr lang="nl-NL" sz="2000" dirty="0"/>
              </a:p>
            </p:txBody>
          </p:sp>
          <p:pic>
            <p:nvPicPr>
              <p:cNvPr id="41" name="Auto">
                <a:extLst>
                  <a:ext uri="{FF2B5EF4-FFF2-40B4-BE49-F238E27FC236}">
                    <a16:creationId xmlns:a16="http://schemas.microsoft.com/office/drawing/2014/main" id="{8473380E-4BBD-BA6B-D3A7-9EF9476AD6C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1" name="Jeugd">
              <a:extLst>
                <a:ext uri="{FF2B5EF4-FFF2-40B4-BE49-F238E27FC236}">
                  <a16:creationId xmlns:a16="http://schemas.microsoft.com/office/drawing/2014/main" id="{3357BB98-8D0C-683F-FF04-9A7EEDA0D1C1}"/>
                </a:ext>
              </a:extLst>
            </p:cNvPr>
            <p:cNvGrpSpPr/>
            <p:nvPr/>
          </p:nvGrpSpPr>
          <p:grpSpPr>
            <a:xfrm>
              <a:off x="12192000" y="3432443"/>
              <a:ext cx="3590903" cy="1437476"/>
              <a:chOff x="342000" y="3432443"/>
              <a:chExt cx="3590903" cy="1437476"/>
            </a:xfrm>
          </p:grpSpPr>
          <p:sp>
            <p:nvSpPr>
              <p:cNvPr id="36" name="Rechthoek">
                <a:extLst>
                  <a:ext uri="{FF2B5EF4-FFF2-40B4-BE49-F238E27FC236}">
                    <a16:creationId xmlns:a16="http://schemas.microsoft.com/office/drawing/2014/main" id="{B28853F8-6A4E-4AE7-297A-48AE8B722C1D}"/>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7" name="Toelichting">
                <a:extLst>
                  <a:ext uri="{FF2B5EF4-FFF2-40B4-BE49-F238E27FC236}">
                    <a16:creationId xmlns:a16="http://schemas.microsoft.com/office/drawing/2014/main" id="{CE3CCDC3-945E-ADB9-A6CB-25D87AAF24B1}"/>
                  </a:ext>
                </a:extLst>
              </p:cNvPr>
              <p:cNvSpPr txBox="1"/>
              <p:nvPr/>
            </p:nvSpPr>
            <p:spPr>
              <a:xfrm>
                <a:off x="1736908" y="3951126"/>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Jeugd</a:t>
                </a:r>
                <a:endParaRPr lang="nl-NL" sz="2000" dirty="0"/>
              </a:p>
            </p:txBody>
          </p:sp>
          <p:pic>
            <p:nvPicPr>
              <p:cNvPr id="38" name="Jeugd">
                <a:extLst>
                  <a:ext uri="{FF2B5EF4-FFF2-40B4-BE49-F238E27FC236}">
                    <a16:creationId xmlns:a16="http://schemas.microsoft.com/office/drawing/2014/main" id="{5D5A2670-E72D-711F-4CB1-D6227DC584B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2" name="Criminele families">
              <a:extLst>
                <a:ext uri="{FF2B5EF4-FFF2-40B4-BE49-F238E27FC236}">
                  <a16:creationId xmlns:a16="http://schemas.microsoft.com/office/drawing/2014/main" id="{E99C51BC-F0F4-1C1B-C9E3-221B0B3C7DBF}"/>
                </a:ext>
              </a:extLst>
            </p:cNvPr>
            <p:cNvGrpSpPr/>
            <p:nvPr/>
          </p:nvGrpSpPr>
          <p:grpSpPr>
            <a:xfrm>
              <a:off x="16156531" y="3432443"/>
              <a:ext cx="3590903" cy="1437476"/>
              <a:chOff x="342000" y="3432443"/>
              <a:chExt cx="3590903" cy="1437476"/>
            </a:xfrm>
          </p:grpSpPr>
          <p:sp>
            <p:nvSpPr>
              <p:cNvPr id="33" name="Rechthoek">
                <a:extLst>
                  <a:ext uri="{FF2B5EF4-FFF2-40B4-BE49-F238E27FC236}">
                    <a16:creationId xmlns:a16="http://schemas.microsoft.com/office/drawing/2014/main" id="{9BE9F95D-25B6-D547-20CF-CEFEE30A7A7E}"/>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4" name="Toelichting">
                <a:extLst>
                  <a:ext uri="{FF2B5EF4-FFF2-40B4-BE49-F238E27FC236}">
                    <a16:creationId xmlns:a16="http://schemas.microsoft.com/office/drawing/2014/main" id="{B4A35EFC-AA42-BF39-E25C-7C79DD7ED216}"/>
                  </a:ext>
                </a:extLst>
              </p:cNvPr>
              <p:cNvSpPr txBox="1"/>
              <p:nvPr/>
            </p:nvSpPr>
            <p:spPr>
              <a:xfrm>
                <a:off x="1736908" y="3811385"/>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Criminele</a:t>
                </a:r>
              </a:p>
              <a:p>
                <a:r>
                  <a:rPr lang="nl-NL" sz="2000" b="1" dirty="0">
                    <a:solidFill>
                      <a:srgbClr val="18649B"/>
                    </a:solidFill>
                    <a:latin typeface="Calibri" panose="020F0502020204030204" pitchFamily="34" charset="0"/>
                    <a:cs typeface="Calibri" panose="020F0502020204030204" pitchFamily="34" charset="0"/>
                  </a:rPr>
                  <a:t>families</a:t>
                </a:r>
                <a:endParaRPr lang="nl-NL" sz="2000" dirty="0"/>
              </a:p>
            </p:txBody>
          </p:sp>
          <p:pic>
            <p:nvPicPr>
              <p:cNvPr id="35" name="Dief">
                <a:extLst>
                  <a:ext uri="{FF2B5EF4-FFF2-40B4-BE49-F238E27FC236}">
                    <a16:creationId xmlns:a16="http://schemas.microsoft.com/office/drawing/2014/main" id="{F1132D9F-C668-88A0-A82E-2D971FC0D5A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48" name="Sleutellocaties">
              <a:extLst>
                <a:ext uri="{FF2B5EF4-FFF2-40B4-BE49-F238E27FC236}">
                  <a16:creationId xmlns:a16="http://schemas.microsoft.com/office/drawing/2014/main" id="{76E5D969-B0C0-09B5-3B41-2DA40FFA2C45}"/>
                </a:ext>
              </a:extLst>
            </p:cNvPr>
            <p:cNvGrpSpPr/>
            <p:nvPr/>
          </p:nvGrpSpPr>
          <p:grpSpPr>
            <a:xfrm>
              <a:off x="20121062" y="3432443"/>
              <a:ext cx="3590903" cy="1437476"/>
              <a:chOff x="342000" y="3432443"/>
              <a:chExt cx="3590903" cy="1437476"/>
            </a:xfrm>
          </p:grpSpPr>
          <p:sp>
            <p:nvSpPr>
              <p:cNvPr id="49" name="Rechthoek">
                <a:extLst>
                  <a:ext uri="{FF2B5EF4-FFF2-40B4-BE49-F238E27FC236}">
                    <a16:creationId xmlns:a16="http://schemas.microsoft.com/office/drawing/2014/main" id="{0EE37C84-08F7-C706-242F-66DE18C881FB}"/>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50" name="Toelichting">
                <a:extLst>
                  <a:ext uri="{FF2B5EF4-FFF2-40B4-BE49-F238E27FC236}">
                    <a16:creationId xmlns:a16="http://schemas.microsoft.com/office/drawing/2014/main" id="{264E3EAE-F4EF-E54E-3EFE-2B842B664350}"/>
                  </a:ext>
                </a:extLst>
              </p:cNvPr>
              <p:cNvSpPr txBox="1"/>
              <p:nvPr/>
            </p:nvSpPr>
            <p:spPr>
              <a:xfrm>
                <a:off x="1736908" y="3965273"/>
                <a:ext cx="2195995" cy="400110"/>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Sleutellocaties</a:t>
                </a:r>
                <a:endParaRPr lang="nl-NL" sz="2000" dirty="0"/>
              </a:p>
            </p:txBody>
          </p:sp>
          <p:pic>
            <p:nvPicPr>
              <p:cNvPr id="51" name="Digitaal">
                <a:extLst>
                  <a:ext uri="{FF2B5EF4-FFF2-40B4-BE49-F238E27FC236}">
                    <a16:creationId xmlns:a16="http://schemas.microsoft.com/office/drawing/2014/main" id="{AA9E3F49-C547-4AFD-A78F-196E5020DA8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pic>
        <p:nvPicPr>
          <p:cNvPr id="9" name="Afbeelding" descr="“Amsterdamsestraatweg gevaarlijkste straat van Nederland”">
            <a:extLst>
              <a:ext uri="{FF2B5EF4-FFF2-40B4-BE49-F238E27FC236}">
                <a16:creationId xmlns:a16="http://schemas.microsoft.com/office/drawing/2014/main" id="{82D68E91-3C47-EFEF-1FA9-1D694C1D9EA2}"/>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r="20"/>
          <a:stretch>
            <a:fillRect/>
          </a:stretch>
        </p:blipFill>
        <p:spPr bwMode="auto">
          <a:xfrm>
            <a:off x="3527549" y="4002091"/>
            <a:ext cx="5135894" cy="2305302"/>
          </a:xfrm>
          <a:custGeom>
            <a:avLst/>
            <a:gdLst>
              <a:gd name="connsiteX0" fmla="*/ 194544 w 5135894"/>
              <a:gd name="connsiteY0" fmla="*/ 0 h 2305302"/>
              <a:gd name="connsiteX1" fmla="*/ 4941350 w 5135894"/>
              <a:gd name="connsiteY1" fmla="*/ 0 h 2305302"/>
              <a:gd name="connsiteX2" fmla="*/ 5135894 w 5135894"/>
              <a:gd name="connsiteY2" fmla="*/ 194544 h 2305302"/>
              <a:gd name="connsiteX3" fmla="*/ 5135894 w 5135894"/>
              <a:gd name="connsiteY3" fmla="*/ 2110758 h 2305302"/>
              <a:gd name="connsiteX4" fmla="*/ 4941350 w 5135894"/>
              <a:gd name="connsiteY4" fmla="*/ 2305302 h 2305302"/>
              <a:gd name="connsiteX5" fmla="*/ 194544 w 5135894"/>
              <a:gd name="connsiteY5" fmla="*/ 2305302 h 2305302"/>
              <a:gd name="connsiteX6" fmla="*/ 0 w 5135894"/>
              <a:gd name="connsiteY6" fmla="*/ 2110758 h 2305302"/>
              <a:gd name="connsiteX7" fmla="*/ 0 w 5135894"/>
              <a:gd name="connsiteY7" fmla="*/ 194544 h 2305302"/>
              <a:gd name="connsiteX8" fmla="*/ 194544 w 5135894"/>
              <a:gd name="connsiteY8" fmla="*/ 0 h 230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5894" h="2305302">
                <a:moveTo>
                  <a:pt x="194544" y="0"/>
                </a:moveTo>
                <a:lnTo>
                  <a:pt x="4941350" y="0"/>
                </a:lnTo>
                <a:cubicBezTo>
                  <a:pt x="5048794" y="0"/>
                  <a:pt x="5135894" y="87100"/>
                  <a:pt x="5135894" y="194544"/>
                </a:cubicBezTo>
                <a:lnTo>
                  <a:pt x="5135894" y="2110758"/>
                </a:lnTo>
                <a:cubicBezTo>
                  <a:pt x="5135894" y="2218202"/>
                  <a:pt x="5048794" y="2305302"/>
                  <a:pt x="4941350" y="2305302"/>
                </a:cubicBezTo>
                <a:lnTo>
                  <a:pt x="194544" y="2305302"/>
                </a:lnTo>
                <a:cubicBezTo>
                  <a:pt x="87100" y="2305302"/>
                  <a:pt x="0" y="2218202"/>
                  <a:pt x="0" y="2110758"/>
                </a:cubicBezTo>
                <a:lnTo>
                  <a:pt x="0" y="194544"/>
                </a:lnTo>
                <a:cubicBezTo>
                  <a:pt x="0" y="87100"/>
                  <a:pt x="87100" y="0"/>
                  <a:pt x="194544"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9424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p14:dur="250">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childTnLst>
                          </p:cTn>
                        </p:par>
                        <p:par>
                          <p:cTn id="10" fill="hold">
                            <p:stCondLst>
                              <p:cond delay="250"/>
                            </p:stCondLst>
                            <p:childTnLst>
                              <p:par>
                                <p:cTn id="11" presetID="2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137A1-4ED5-A714-DBA6-224594D7844C}"/>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D7A22DEA-5EE6-EC5A-2991-6C18CE9860E0}"/>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0A6E05B4-812A-7F16-B261-355CF8BCBC0C}"/>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Waarom is Gooi- en Vechtstreek aantrekkelijk voor criminelen?</a:t>
            </a:r>
          </a:p>
        </p:txBody>
      </p:sp>
      <p:grpSp>
        <p:nvGrpSpPr>
          <p:cNvPr id="2" name="RIEC">
            <a:extLst>
              <a:ext uri="{FF2B5EF4-FFF2-40B4-BE49-F238E27FC236}">
                <a16:creationId xmlns:a16="http://schemas.microsoft.com/office/drawing/2014/main" id="{0B341ECD-5FE8-0471-7813-FBD01E4ABAEF}"/>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F2289E4D-2172-8355-C826-846DF558B921}"/>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D334B7AC-FED6-4248-BC32-FC7C16206E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Infrastructuur en geografische ligging">
            <a:extLst>
              <a:ext uri="{FF2B5EF4-FFF2-40B4-BE49-F238E27FC236}">
                <a16:creationId xmlns:a16="http://schemas.microsoft.com/office/drawing/2014/main" id="{52868483-6D6A-378D-6E67-0B57B7A1ECFE}"/>
              </a:ext>
            </a:extLst>
          </p:cNvPr>
          <p:cNvGrpSpPr/>
          <p:nvPr/>
        </p:nvGrpSpPr>
        <p:grpSpPr>
          <a:xfrm rot="900000">
            <a:off x="1075972" y="2844164"/>
            <a:ext cx="4491257" cy="3616973"/>
            <a:chOff x="420198" y="2227676"/>
            <a:chExt cx="4491257" cy="3616973"/>
          </a:xfrm>
        </p:grpSpPr>
        <p:sp>
          <p:nvSpPr>
            <p:cNvPr id="8" name="Rechthoek">
              <a:extLst>
                <a:ext uri="{FF2B5EF4-FFF2-40B4-BE49-F238E27FC236}">
                  <a16:creationId xmlns:a16="http://schemas.microsoft.com/office/drawing/2014/main" id="{09BCDB7E-6B1E-2EF2-965D-99944B5F7145}"/>
                </a:ext>
              </a:extLst>
            </p:cNvPr>
            <p:cNvSpPr/>
            <p:nvPr/>
          </p:nvSpPr>
          <p:spPr>
            <a:xfrm>
              <a:off x="420198" y="2227676"/>
              <a:ext cx="4491257" cy="3616973"/>
            </a:xfrm>
            <a:prstGeom prst="roundRect">
              <a:avLst>
                <a:gd name="adj" fmla="val 8439"/>
              </a:avLst>
            </a:prstGeom>
            <a:solidFill>
              <a:srgbClr val="CDECF6"/>
            </a:solidFill>
            <a:ln w="38100">
              <a:solidFill>
                <a:srgbClr val="145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9" name="Tekst">
              <a:extLst>
                <a:ext uri="{FF2B5EF4-FFF2-40B4-BE49-F238E27FC236}">
                  <a16:creationId xmlns:a16="http://schemas.microsoft.com/office/drawing/2014/main" id="{AF3EB79E-36D8-30FF-F3C2-2A46E0E039ED}"/>
                </a:ext>
              </a:extLst>
            </p:cNvPr>
            <p:cNvSpPr txBox="1"/>
            <p:nvPr/>
          </p:nvSpPr>
          <p:spPr>
            <a:xfrm>
              <a:off x="798926" y="3508636"/>
              <a:ext cx="3733800" cy="880369"/>
            </a:xfrm>
            <a:prstGeom prst="rect">
              <a:avLst/>
            </a:prstGeom>
            <a:noFill/>
          </p:spPr>
          <p:txBody>
            <a:bodyPr wrap="square">
              <a:spAutoFit/>
            </a:bodyPr>
            <a:lstStyle/>
            <a:p>
              <a:pPr algn="ctr">
                <a:lnSpc>
                  <a:spcPct val="150000"/>
                </a:lnSpc>
              </a:pPr>
              <a:r>
                <a:rPr lang="nl-NL" sz="1800" b="1" dirty="0">
                  <a:solidFill>
                    <a:srgbClr val="145F99"/>
                  </a:solidFill>
                  <a:latin typeface="Calibri" panose="020F0502020204030204" pitchFamily="34" charset="0"/>
                  <a:cs typeface="Calibri" panose="020F0502020204030204" pitchFamily="34" charset="0"/>
                </a:rPr>
                <a:t>Infrastructuur en  geografische ligging</a:t>
              </a:r>
            </a:p>
          </p:txBody>
        </p:sp>
      </p:grpSp>
      <p:grpSp>
        <p:nvGrpSpPr>
          <p:cNvPr id="11" name="Bedrijventerreinen">
            <a:extLst>
              <a:ext uri="{FF2B5EF4-FFF2-40B4-BE49-F238E27FC236}">
                <a16:creationId xmlns:a16="http://schemas.microsoft.com/office/drawing/2014/main" id="{55932BC2-1A49-2894-4259-73152DBFB27E}"/>
              </a:ext>
            </a:extLst>
          </p:cNvPr>
          <p:cNvGrpSpPr/>
          <p:nvPr/>
        </p:nvGrpSpPr>
        <p:grpSpPr>
          <a:xfrm rot="20700000">
            <a:off x="3850370" y="2996564"/>
            <a:ext cx="4491257" cy="3616973"/>
            <a:chOff x="420198" y="2227676"/>
            <a:chExt cx="4491257" cy="3616973"/>
          </a:xfrm>
        </p:grpSpPr>
        <p:sp>
          <p:nvSpPr>
            <p:cNvPr id="12" name="Rechthoek">
              <a:extLst>
                <a:ext uri="{FF2B5EF4-FFF2-40B4-BE49-F238E27FC236}">
                  <a16:creationId xmlns:a16="http://schemas.microsoft.com/office/drawing/2014/main" id="{315A6E27-F7BB-0170-107B-11F1F846AC7F}"/>
                </a:ext>
              </a:extLst>
            </p:cNvPr>
            <p:cNvSpPr/>
            <p:nvPr/>
          </p:nvSpPr>
          <p:spPr>
            <a:xfrm>
              <a:off x="420198" y="2227676"/>
              <a:ext cx="4491257" cy="3616973"/>
            </a:xfrm>
            <a:prstGeom prst="roundRect">
              <a:avLst>
                <a:gd name="adj" fmla="val 8439"/>
              </a:avLst>
            </a:prstGeom>
            <a:solidFill>
              <a:srgbClr val="CDECF6"/>
            </a:solidFill>
            <a:ln w="38100">
              <a:solidFill>
                <a:srgbClr val="145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13" name="Tekst">
              <a:extLst>
                <a:ext uri="{FF2B5EF4-FFF2-40B4-BE49-F238E27FC236}">
                  <a16:creationId xmlns:a16="http://schemas.microsoft.com/office/drawing/2014/main" id="{93D9315D-4E6C-670E-C818-90E29697786E}"/>
                </a:ext>
              </a:extLst>
            </p:cNvPr>
            <p:cNvSpPr txBox="1"/>
            <p:nvPr/>
          </p:nvSpPr>
          <p:spPr>
            <a:xfrm>
              <a:off x="798926" y="3300887"/>
              <a:ext cx="3733800" cy="1295868"/>
            </a:xfrm>
            <a:prstGeom prst="rect">
              <a:avLst/>
            </a:prstGeom>
            <a:noFill/>
          </p:spPr>
          <p:txBody>
            <a:bodyPr wrap="square">
              <a:spAutoFit/>
            </a:bodyPr>
            <a:lstStyle/>
            <a:p>
              <a:pPr algn="ctr">
                <a:lnSpc>
                  <a:spcPct val="150000"/>
                </a:lnSpc>
              </a:pPr>
              <a:r>
                <a:rPr lang="nl-NL" sz="1800" b="1" dirty="0">
                  <a:solidFill>
                    <a:srgbClr val="145F99"/>
                  </a:solidFill>
                  <a:latin typeface="Calibri" panose="020F0502020204030204" pitchFamily="34" charset="0"/>
                  <a:cs typeface="Calibri" panose="020F0502020204030204" pitchFamily="34" charset="0"/>
                </a:rPr>
                <a:t>Bedrijventerreinen, vakantieparken, kwetsbare branches </a:t>
              </a:r>
            </a:p>
            <a:p>
              <a:pPr algn="ctr">
                <a:lnSpc>
                  <a:spcPct val="150000"/>
                </a:lnSpc>
              </a:pPr>
              <a:r>
                <a:rPr lang="nl-NL" sz="1800" b="1" dirty="0">
                  <a:solidFill>
                    <a:srgbClr val="145F99"/>
                  </a:solidFill>
                  <a:latin typeface="Calibri" panose="020F0502020204030204" pitchFamily="34" charset="0"/>
                  <a:cs typeface="Calibri" panose="020F0502020204030204" pitchFamily="34" charset="0"/>
                </a:rPr>
                <a:t>(zorg </a:t>
              </a:r>
              <a:r>
                <a:rPr lang="nl-NL" b="1" dirty="0">
                  <a:solidFill>
                    <a:srgbClr val="145F99"/>
                  </a:solidFill>
                  <a:latin typeface="Calibri" panose="020F0502020204030204" pitchFamily="34" charset="0"/>
                  <a:cs typeface="Calibri" panose="020F0502020204030204" pitchFamily="34" charset="0"/>
                </a:rPr>
                <a:t>-</a:t>
              </a:r>
              <a:r>
                <a:rPr lang="nl-NL" sz="1800" b="1" dirty="0">
                  <a:solidFill>
                    <a:srgbClr val="145F99"/>
                  </a:solidFill>
                  <a:latin typeface="Calibri" panose="020F0502020204030204" pitchFamily="34" charset="0"/>
                  <a:cs typeface="Calibri" panose="020F0502020204030204" pitchFamily="34" charset="0"/>
                </a:rPr>
                <a:t> beauty - auto)</a:t>
              </a:r>
            </a:p>
          </p:txBody>
        </p:sp>
      </p:grpSp>
      <p:grpSp>
        <p:nvGrpSpPr>
          <p:cNvPr id="14" name="Stevige subjecten">
            <a:extLst>
              <a:ext uri="{FF2B5EF4-FFF2-40B4-BE49-F238E27FC236}">
                <a16:creationId xmlns:a16="http://schemas.microsoft.com/office/drawing/2014/main" id="{9EFB0219-6A0D-CC21-4B27-19F40E4CBE65}"/>
              </a:ext>
            </a:extLst>
          </p:cNvPr>
          <p:cNvGrpSpPr/>
          <p:nvPr/>
        </p:nvGrpSpPr>
        <p:grpSpPr>
          <a:xfrm rot="900000">
            <a:off x="5973318" y="3148963"/>
            <a:ext cx="4491257" cy="3616973"/>
            <a:chOff x="420198" y="2227676"/>
            <a:chExt cx="4491257" cy="3616973"/>
          </a:xfrm>
        </p:grpSpPr>
        <p:sp>
          <p:nvSpPr>
            <p:cNvPr id="15" name="Rechthoek">
              <a:extLst>
                <a:ext uri="{FF2B5EF4-FFF2-40B4-BE49-F238E27FC236}">
                  <a16:creationId xmlns:a16="http://schemas.microsoft.com/office/drawing/2014/main" id="{1A9C3CC4-E270-229F-8AAF-4B95EFC41B95}"/>
                </a:ext>
              </a:extLst>
            </p:cNvPr>
            <p:cNvSpPr/>
            <p:nvPr/>
          </p:nvSpPr>
          <p:spPr>
            <a:xfrm>
              <a:off x="420198" y="2227676"/>
              <a:ext cx="4491257" cy="3616973"/>
            </a:xfrm>
            <a:prstGeom prst="roundRect">
              <a:avLst>
                <a:gd name="adj" fmla="val 8439"/>
              </a:avLst>
            </a:prstGeom>
            <a:solidFill>
              <a:srgbClr val="CDECF6"/>
            </a:solidFill>
            <a:ln w="38100">
              <a:solidFill>
                <a:srgbClr val="145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16" name="Tekst">
              <a:extLst>
                <a:ext uri="{FF2B5EF4-FFF2-40B4-BE49-F238E27FC236}">
                  <a16:creationId xmlns:a16="http://schemas.microsoft.com/office/drawing/2014/main" id="{DE722C49-EEAD-F26C-CA32-6517753608B6}"/>
                </a:ext>
              </a:extLst>
            </p:cNvPr>
            <p:cNvSpPr txBox="1"/>
            <p:nvPr/>
          </p:nvSpPr>
          <p:spPr>
            <a:xfrm>
              <a:off x="798926" y="3300887"/>
              <a:ext cx="3733800" cy="1295868"/>
            </a:xfrm>
            <a:prstGeom prst="rect">
              <a:avLst/>
            </a:prstGeom>
            <a:noFill/>
          </p:spPr>
          <p:txBody>
            <a:bodyPr wrap="square">
              <a:spAutoFit/>
            </a:bodyPr>
            <a:lstStyle/>
            <a:p>
              <a:pPr algn="ctr">
                <a:lnSpc>
                  <a:spcPct val="150000"/>
                </a:lnSpc>
              </a:pPr>
              <a:r>
                <a:rPr lang="nl-NL" sz="1800" b="1" dirty="0">
                  <a:solidFill>
                    <a:srgbClr val="145F99"/>
                  </a:solidFill>
                  <a:latin typeface="Calibri" panose="020F0502020204030204" pitchFamily="34" charset="0"/>
                  <a:cs typeface="Calibri" panose="020F0502020204030204" pitchFamily="34" charset="0"/>
                </a:rPr>
                <a:t>Stevige subjecten met connecties Amsterdamse, Utrechtse en Oost en Noord NL netwerken</a:t>
              </a:r>
            </a:p>
          </p:txBody>
        </p:sp>
      </p:grpSp>
    </p:spTree>
    <p:extLst>
      <p:ext uri="{BB962C8B-B14F-4D97-AF65-F5344CB8AC3E}">
        <p14:creationId xmlns:p14="http://schemas.microsoft.com/office/powerpoint/2010/main" val="204952144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E1CBC-C066-1856-944F-7A4AB6516F45}"/>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5CB84F6A-4F9C-37BC-9CEC-B6BAFA5094B1}"/>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B6243356-3137-14FE-8567-65970329EE00}"/>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Rol en bevoegdheden gemeente</a:t>
            </a:r>
          </a:p>
        </p:txBody>
      </p:sp>
      <p:grpSp>
        <p:nvGrpSpPr>
          <p:cNvPr id="2" name="RIEC">
            <a:extLst>
              <a:ext uri="{FF2B5EF4-FFF2-40B4-BE49-F238E27FC236}">
                <a16:creationId xmlns:a16="http://schemas.microsoft.com/office/drawing/2014/main" id="{EF624DB5-A09F-9305-3540-8D2540600956}"/>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14F52863-A0EB-5D37-DF04-CE55CE68B791}"/>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FE3EC94B-FA63-A0DD-A34A-0D0FCF9D81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Rol en bevoegdheden">
            <a:extLst>
              <a:ext uri="{FF2B5EF4-FFF2-40B4-BE49-F238E27FC236}">
                <a16:creationId xmlns:a16="http://schemas.microsoft.com/office/drawing/2014/main" id="{7CD3CCF1-F82B-70F0-27A8-905DB601C62C}"/>
              </a:ext>
            </a:extLst>
          </p:cNvPr>
          <p:cNvGrpSpPr/>
          <p:nvPr/>
        </p:nvGrpSpPr>
        <p:grpSpPr>
          <a:xfrm>
            <a:off x="342000" y="2710261"/>
            <a:ext cx="23369744" cy="2891885"/>
            <a:chOff x="342000" y="2710261"/>
            <a:chExt cx="23369744" cy="2891885"/>
          </a:xfrm>
        </p:grpSpPr>
        <p:sp>
          <p:nvSpPr>
            <p:cNvPr id="7" name="Rechthoek">
              <a:extLst>
                <a:ext uri="{FF2B5EF4-FFF2-40B4-BE49-F238E27FC236}">
                  <a16:creationId xmlns:a16="http://schemas.microsoft.com/office/drawing/2014/main" id="{5200D8D7-7E3D-7262-5EE3-58AAE0E2140C}"/>
                </a:ext>
              </a:extLst>
            </p:cNvPr>
            <p:cNvSpPr/>
            <p:nvPr/>
          </p:nvSpPr>
          <p:spPr>
            <a:xfrm>
              <a:off x="342000" y="2710261"/>
              <a:ext cx="3590903"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8" name="Rechthoek">
              <a:extLst>
                <a:ext uri="{FF2B5EF4-FFF2-40B4-BE49-F238E27FC236}">
                  <a16:creationId xmlns:a16="http://schemas.microsoft.com/office/drawing/2014/main" id="{136560E4-50DF-6B6F-79DD-D8D9D40B1BC0}"/>
                </a:ext>
              </a:extLst>
            </p:cNvPr>
            <p:cNvSpPr/>
            <p:nvPr/>
          </p:nvSpPr>
          <p:spPr>
            <a:xfrm>
              <a:off x="4300548" y="2710261"/>
              <a:ext cx="754945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grpSp>
          <p:nvGrpSpPr>
            <p:cNvPr id="29" name="Belangrijke partner">
              <a:extLst>
                <a:ext uri="{FF2B5EF4-FFF2-40B4-BE49-F238E27FC236}">
                  <a16:creationId xmlns:a16="http://schemas.microsoft.com/office/drawing/2014/main" id="{1006A54F-1C97-DDAB-7ACE-768908DBA796}"/>
                </a:ext>
              </a:extLst>
            </p:cNvPr>
            <p:cNvGrpSpPr/>
            <p:nvPr/>
          </p:nvGrpSpPr>
          <p:grpSpPr>
            <a:xfrm>
              <a:off x="342000" y="3429000"/>
              <a:ext cx="3590903" cy="1879401"/>
              <a:chOff x="342000" y="3429000"/>
              <a:chExt cx="3590903" cy="1879401"/>
            </a:xfrm>
          </p:grpSpPr>
          <p:sp>
            <p:nvSpPr>
              <p:cNvPr id="9" name="Tekst">
                <a:extLst>
                  <a:ext uri="{FF2B5EF4-FFF2-40B4-BE49-F238E27FC236}">
                    <a16:creationId xmlns:a16="http://schemas.microsoft.com/office/drawing/2014/main" id="{EBF22984-1C14-CA24-C5C6-F61B11329A03}"/>
                  </a:ext>
                </a:extLst>
              </p:cNvPr>
              <p:cNvSpPr txBox="1"/>
              <p:nvPr/>
            </p:nvSpPr>
            <p:spPr>
              <a:xfrm>
                <a:off x="342000" y="4600515"/>
                <a:ext cx="3590903" cy="707886"/>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Gemeente is belangrijke</a:t>
                </a:r>
              </a:p>
              <a:p>
                <a:pPr algn="ctr"/>
                <a:r>
                  <a:rPr lang="nl-NL" sz="2000" b="1" dirty="0">
                    <a:solidFill>
                      <a:srgbClr val="18649B"/>
                    </a:solidFill>
                    <a:latin typeface="Calibri" panose="020F0502020204030204" pitchFamily="34" charset="0"/>
                    <a:cs typeface="Calibri" panose="020F0502020204030204" pitchFamily="34" charset="0"/>
                  </a:rPr>
                  <a:t>partner</a:t>
                </a:r>
                <a:endParaRPr lang="nl-NL" sz="2000" dirty="0"/>
              </a:p>
            </p:txBody>
          </p:sp>
          <p:pic>
            <p:nvPicPr>
              <p:cNvPr id="11" name="Handschudden">
                <a:extLst>
                  <a:ext uri="{FF2B5EF4-FFF2-40B4-BE49-F238E27FC236}">
                    <a16:creationId xmlns:a16="http://schemas.microsoft.com/office/drawing/2014/main" id="{4D812F7C-9D9B-1ACE-933F-BA016D3ED8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2022" y="3429000"/>
                <a:ext cx="1010856" cy="1010856"/>
              </a:xfrm>
              <a:prstGeom prst="rect">
                <a:avLst/>
              </a:prstGeom>
            </p:spPr>
          </p:pic>
        </p:grpSp>
        <p:cxnSp>
          <p:nvCxnSpPr>
            <p:cNvPr id="16" name="Verbindingslijn">
              <a:extLst>
                <a:ext uri="{FF2B5EF4-FFF2-40B4-BE49-F238E27FC236}">
                  <a16:creationId xmlns:a16="http://schemas.microsoft.com/office/drawing/2014/main" id="{14B5DEFC-1D00-B784-7DB3-4890C722DFF4}"/>
                </a:ext>
              </a:extLst>
            </p:cNvPr>
            <p:cNvCxnSpPr>
              <a:cxnSpLocks/>
            </p:cNvCxnSpPr>
            <p:nvPr/>
          </p:nvCxnSpPr>
          <p:spPr>
            <a:xfrm>
              <a:off x="9333516" y="3069630"/>
              <a:ext cx="0" cy="2173146"/>
            </a:xfrm>
            <a:prstGeom prst="line">
              <a:avLst/>
            </a:prstGeom>
            <a:ln>
              <a:solidFill>
                <a:srgbClr val="CDECF6"/>
              </a:solidFill>
            </a:ln>
          </p:spPr>
          <p:style>
            <a:lnRef idx="1">
              <a:schemeClr val="accent1"/>
            </a:lnRef>
            <a:fillRef idx="0">
              <a:schemeClr val="accent1"/>
            </a:fillRef>
            <a:effectRef idx="0">
              <a:schemeClr val="accent1"/>
            </a:effectRef>
            <a:fontRef idx="minor">
              <a:schemeClr val="tx1"/>
            </a:fontRef>
          </p:style>
        </p:cxnSp>
        <p:cxnSp>
          <p:nvCxnSpPr>
            <p:cNvPr id="17" name="Verbindingslijn">
              <a:extLst>
                <a:ext uri="{FF2B5EF4-FFF2-40B4-BE49-F238E27FC236}">
                  <a16:creationId xmlns:a16="http://schemas.microsoft.com/office/drawing/2014/main" id="{ACF320A6-D472-E2B6-2A18-26EAEED4895A}"/>
                </a:ext>
              </a:extLst>
            </p:cNvPr>
            <p:cNvCxnSpPr>
              <a:cxnSpLocks/>
            </p:cNvCxnSpPr>
            <p:nvPr/>
          </p:nvCxnSpPr>
          <p:spPr>
            <a:xfrm>
              <a:off x="6817032" y="3069630"/>
              <a:ext cx="0" cy="2173146"/>
            </a:xfrm>
            <a:prstGeom prst="line">
              <a:avLst/>
            </a:prstGeom>
            <a:ln>
              <a:solidFill>
                <a:srgbClr val="CDECF6"/>
              </a:solidFill>
            </a:ln>
          </p:spPr>
          <p:style>
            <a:lnRef idx="1">
              <a:schemeClr val="accent1"/>
            </a:lnRef>
            <a:fillRef idx="0">
              <a:schemeClr val="accent1"/>
            </a:fillRef>
            <a:effectRef idx="0">
              <a:schemeClr val="accent1"/>
            </a:effectRef>
            <a:fontRef idx="minor">
              <a:schemeClr val="tx1"/>
            </a:fontRef>
          </p:style>
        </p:cxnSp>
        <p:grpSp>
          <p:nvGrpSpPr>
            <p:cNvPr id="28" name="Wet Bibob">
              <a:extLst>
                <a:ext uri="{FF2B5EF4-FFF2-40B4-BE49-F238E27FC236}">
                  <a16:creationId xmlns:a16="http://schemas.microsoft.com/office/drawing/2014/main" id="{E3F0C029-A503-7975-9AEB-B2E082FA5405}"/>
                </a:ext>
              </a:extLst>
            </p:cNvPr>
            <p:cNvGrpSpPr/>
            <p:nvPr/>
          </p:nvGrpSpPr>
          <p:grpSpPr>
            <a:xfrm>
              <a:off x="4300548" y="3655388"/>
              <a:ext cx="2516484" cy="1345237"/>
              <a:chOff x="4300548" y="3655388"/>
              <a:chExt cx="2516484" cy="1345237"/>
            </a:xfrm>
          </p:grpSpPr>
          <p:sp>
            <p:nvSpPr>
              <p:cNvPr id="18" name="Tekst">
                <a:extLst>
                  <a:ext uri="{FF2B5EF4-FFF2-40B4-BE49-F238E27FC236}">
                    <a16:creationId xmlns:a16="http://schemas.microsoft.com/office/drawing/2014/main" id="{2E666902-2310-E4F3-537C-DCEB42610FA4}"/>
                  </a:ext>
                </a:extLst>
              </p:cNvPr>
              <p:cNvSpPr txBox="1"/>
              <p:nvPr/>
            </p:nvSpPr>
            <p:spPr>
              <a:xfrm>
                <a:off x="4300548" y="4600515"/>
                <a:ext cx="2516484"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Wet Bibob</a:t>
                </a:r>
                <a:endParaRPr lang="nl-NL" sz="2000" dirty="0"/>
              </a:p>
            </p:txBody>
          </p:sp>
          <p:pic>
            <p:nvPicPr>
              <p:cNvPr id="21" name="Vergrootglas">
                <a:extLst>
                  <a:ext uri="{FF2B5EF4-FFF2-40B4-BE49-F238E27FC236}">
                    <a16:creationId xmlns:a16="http://schemas.microsoft.com/office/drawing/2014/main" id="{4D266A18-E5BF-1942-1FD3-AAEA40999A3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99420" y="3655388"/>
                <a:ext cx="718740" cy="718740"/>
              </a:xfrm>
              <a:prstGeom prst="rect">
                <a:avLst/>
              </a:prstGeom>
            </p:spPr>
          </p:pic>
        </p:grpSp>
        <p:grpSp>
          <p:nvGrpSpPr>
            <p:cNvPr id="27" name="APV">
              <a:extLst>
                <a:ext uri="{FF2B5EF4-FFF2-40B4-BE49-F238E27FC236}">
                  <a16:creationId xmlns:a16="http://schemas.microsoft.com/office/drawing/2014/main" id="{947F6952-56FB-994C-CBFE-55A0874C478F}"/>
                </a:ext>
              </a:extLst>
            </p:cNvPr>
            <p:cNvGrpSpPr/>
            <p:nvPr/>
          </p:nvGrpSpPr>
          <p:grpSpPr>
            <a:xfrm>
              <a:off x="6817032" y="3655388"/>
              <a:ext cx="2516484" cy="1345237"/>
              <a:chOff x="6817032" y="3655388"/>
              <a:chExt cx="2516484" cy="1345237"/>
            </a:xfrm>
          </p:grpSpPr>
          <p:sp>
            <p:nvSpPr>
              <p:cNvPr id="19" name="Tekst">
                <a:extLst>
                  <a:ext uri="{FF2B5EF4-FFF2-40B4-BE49-F238E27FC236}">
                    <a16:creationId xmlns:a16="http://schemas.microsoft.com/office/drawing/2014/main" id="{C786C925-F522-3CC5-FFA3-C82C8604854A}"/>
                  </a:ext>
                </a:extLst>
              </p:cNvPr>
              <p:cNvSpPr txBox="1"/>
              <p:nvPr/>
            </p:nvSpPr>
            <p:spPr>
              <a:xfrm>
                <a:off x="6817032" y="4600515"/>
                <a:ext cx="2516484"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APV</a:t>
                </a:r>
                <a:endParaRPr lang="nl-NL" sz="2000" dirty="0"/>
              </a:p>
            </p:txBody>
          </p:sp>
          <p:pic>
            <p:nvPicPr>
              <p:cNvPr id="24" name="Weegschaal">
                <a:extLst>
                  <a:ext uri="{FF2B5EF4-FFF2-40B4-BE49-F238E27FC236}">
                    <a16:creationId xmlns:a16="http://schemas.microsoft.com/office/drawing/2014/main" id="{7E8767FE-F7B5-E5E0-1335-868A954605B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15902" y="3655388"/>
                <a:ext cx="718740" cy="718740"/>
              </a:xfrm>
              <a:prstGeom prst="rect">
                <a:avLst/>
              </a:prstGeom>
            </p:spPr>
          </p:pic>
        </p:grpSp>
        <p:grpSp>
          <p:nvGrpSpPr>
            <p:cNvPr id="26" name="13b Opiumwet">
              <a:extLst>
                <a:ext uri="{FF2B5EF4-FFF2-40B4-BE49-F238E27FC236}">
                  <a16:creationId xmlns:a16="http://schemas.microsoft.com/office/drawing/2014/main" id="{55797848-104B-FF39-A551-A77B83ABD3BA}"/>
                </a:ext>
              </a:extLst>
            </p:cNvPr>
            <p:cNvGrpSpPr/>
            <p:nvPr/>
          </p:nvGrpSpPr>
          <p:grpSpPr>
            <a:xfrm>
              <a:off x="9333514" y="3655388"/>
              <a:ext cx="2516481" cy="1345237"/>
              <a:chOff x="9333514" y="3655388"/>
              <a:chExt cx="2516481" cy="1345237"/>
            </a:xfrm>
          </p:grpSpPr>
          <p:sp>
            <p:nvSpPr>
              <p:cNvPr id="20" name="Tekst">
                <a:extLst>
                  <a:ext uri="{FF2B5EF4-FFF2-40B4-BE49-F238E27FC236}">
                    <a16:creationId xmlns:a16="http://schemas.microsoft.com/office/drawing/2014/main" id="{B4EA0FE3-853C-8066-2928-7473B4B7EE51}"/>
                  </a:ext>
                </a:extLst>
              </p:cNvPr>
              <p:cNvSpPr txBox="1"/>
              <p:nvPr/>
            </p:nvSpPr>
            <p:spPr>
              <a:xfrm>
                <a:off x="9333514" y="4600515"/>
                <a:ext cx="2516481"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13b Opiumwet</a:t>
                </a:r>
                <a:endParaRPr lang="nl-NL" sz="2000" dirty="0"/>
              </a:p>
            </p:txBody>
          </p:sp>
          <p:pic>
            <p:nvPicPr>
              <p:cNvPr id="25" name="Hennep">
                <a:extLst>
                  <a:ext uri="{FF2B5EF4-FFF2-40B4-BE49-F238E27FC236}">
                    <a16:creationId xmlns:a16="http://schemas.microsoft.com/office/drawing/2014/main" id="{72040916-4990-ECFA-CBC4-D38987E94B3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232386" y="3655388"/>
                <a:ext cx="718740" cy="718740"/>
              </a:xfrm>
              <a:prstGeom prst="rect">
                <a:avLst/>
              </a:prstGeom>
            </p:spPr>
          </p:pic>
        </p:grpSp>
        <p:sp>
          <p:nvSpPr>
            <p:cNvPr id="30" name="Rechthoek">
              <a:extLst>
                <a:ext uri="{FF2B5EF4-FFF2-40B4-BE49-F238E27FC236}">
                  <a16:creationId xmlns:a16="http://schemas.microsoft.com/office/drawing/2014/main" id="{FBC03402-35FC-A224-5118-2CA5E91390BB}"/>
                </a:ext>
              </a:extLst>
            </p:cNvPr>
            <p:cNvSpPr/>
            <p:nvPr/>
          </p:nvSpPr>
          <p:spPr>
            <a:xfrm>
              <a:off x="12194495" y="2710261"/>
              <a:ext cx="558541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1" name="Rechthoek">
              <a:extLst>
                <a:ext uri="{FF2B5EF4-FFF2-40B4-BE49-F238E27FC236}">
                  <a16:creationId xmlns:a16="http://schemas.microsoft.com/office/drawing/2014/main" id="{48E52314-9559-341F-3C7E-E3934C45D707}"/>
                </a:ext>
              </a:extLst>
            </p:cNvPr>
            <p:cNvSpPr/>
            <p:nvPr/>
          </p:nvSpPr>
          <p:spPr>
            <a:xfrm>
              <a:off x="18147552" y="2710261"/>
              <a:ext cx="556419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grpSp>
          <p:nvGrpSpPr>
            <p:cNvPr id="37" name="Bestuurlijk toezicht én handhaving">
              <a:extLst>
                <a:ext uri="{FF2B5EF4-FFF2-40B4-BE49-F238E27FC236}">
                  <a16:creationId xmlns:a16="http://schemas.microsoft.com/office/drawing/2014/main" id="{2CFF5E41-4A83-A715-5DFA-4C6773951F6E}"/>
                </a:ext>
              </a:extLst>
            </p:cNvPr>
            <p:cNvGrpSpPr/>
            <p:nvPr/>
          </p:nvGrpSpPr>
          <p:grpSpPr>
            <a:xfrm>
              <a:off x="12192000" y="3655388"/>
              <a:ext cx="5587907" cy="1345237"/>
              <a:chOff x="12192000" y="3655388"/>
              <a:chExt cx="5587907" cy="1345237"/>
            </a:xfrm>
          </p:grpSpPr>
          <p:sp>
            <p:nvSpPr>
              <p:cNvPr id="33" name="Tekst">
                <a:extLst>
                  <a:ext uri="{FF2B5EF4-FFF2-40B4-BE49-F238E27FC236}">
                    <a16:creationId xmlns:a16="http://schemas.microsoft.com/office/drawing/2014/main" id="{7858D0E6-7F40-904F-C31A-648C4AA81D16}"/>
                  </a:ext>
                </a:extLst>
              </p:cNvPr>
              <p:cNvSpPr txBox="1"/>
              <p:nvPr/>
            </p:nvSpPr>
            <p:spPr>
              <a:xfrm>
                <a:off x="12192000" y="4600515"/>
                <a:ext cx="5587907"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Bestuurlijk toezicht én handhaving</a:t>
                </a:r>
                <a:endParaRPr lang="nl-NL" sz="2000" dirty="0"/>
              </a:p>
            </p:txBody>
          </p:sp>
          <p:pic>
            <p:nvPicPr>
              <p:cNvPr id="35" name="Handboeien">
                <a:extLst>
                  <a:ext uri="{FF2B5EF4-FFF2-40B4-BE49-F238E27FC236}">
                    <a16:creationId xmlns:a16="http://schemas.microsoft.com/office/drawing/2014/main" id="{420BB817-F86B-9F3F-6FBC-7519DF2A9D3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18900000">
                <a:off x="14626583" y="3655388"/>
                <a:ext cx="718740" cy="718740"/>
              </a:xfrm>
              <a:prstGeom prst="rect">
                <a:avLst/>
              </a:prstGeom>
            </p:spPr>
          </p:pic>
        </p:grpSp>
        <p:grpSp>
          <p:nvGrpSpPr>
            <p:cNvPr id="38" name="Inwoners verwachten controle">
              <a:extLst>
                <a:ext uri="{FF2B5EF4-FFF2-40B4-BE49-F238E27FC236}">
                  <a16:creationId xmlns:a16="http://schemas.microsoft.com/office/drawing/2014/main" id="{5ABAA079-63D9-5F2D-5253-97F271A4C215}"/>
                </a:ext>
              </a:extLst>
            </p:cNvPr>
            <p:cNvGrpSpPr/>
            <p:nvPr/>
          </p:nvGrpSpPr>
          <p:grpSpPr>
            <a:xfrm>
              <a:off x="18121907" y="3655388"/>
              <a:ext cx="5587907" cy="1345237"/>
              <a:chOff x="18121907" y="3655388"/>
              <a:chExt cx="5587907" cy="1345237"/>
            </a:xfrm>
          </p:grpSpPr>
          <p:sp>
            <p:nvSpPr>
              <p:cNvPr id="34" name="Tekst">
                <a:extLst>
                  <a:ext uri="{FF2B5EF4-FFF2-40B4-BE49-F238E27FC236}">
                    <a16:creationId xmlns:a16="http://schemas.microsoft.com/office/drawing/2014/main" id="{ACE6BA13-368F-3E8E-D3F6-4B3D7DAAC156}"/>
                  </a:ext>
                </a:extLst>
              </p:cNvPr>
              <p:cNvSpPr txBox="1"/>
              <p:nvPr/>
            </p:nvSpPr>
            <p:spPr>
              <a:xfrm>
                <a:off x="18121907" y="4600515"/>
                <a:ext cx="5587907"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Inwoners verwachten controle &amp; optreden</a:t>
                </a:r>
                <a:endParaRPr lang="nl-NL" sz="2000" dirty="0"/>
              </a:p>
            </p:txBody>
          </p:sp>
          <p:pic>
            <p:nvPicPr>
              <p:cNvPr id="36" name="Inwoners">
                <a:extLst>
                  <a:ext uri="{FF2B5EF4-FFF2-40B4-BE49-F238E27FC236}">
                    <a16:creationId xmlns:a16="http://schemas.microsoft.com/office/drawing/2014/main" id="{E7A08517-DE27-2E56-3430-F52383DB3C2D}"/>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0570278" y="3655388"/>
                <a:ext cx="718740" cy="718740"/>
              </a:xfrm>
              <a:prstGeom prst="rect">
                <a:avLst/>
              </a:prstGeom>
            </p:spPr>
          </p:pic>
        </p:grpSp>
      </p:grpSp>
    </p:spTree>
    <p:extLst>
      <p:ext uri="{BB962C8B-B14F-4D97-AF65-F5344CB8AC3E}">
        <p14:creationId xmlns:p14="http://schemas.microsoft.com/office/powerpoint/2010/main" val="408333574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0FD80-7A10-4943-11E3-99D53315C9C9}"/>
            </a:ext>
          </a:extLst>
        </p:cNvPr>
        <p:cNvGrpSpPr/>
        <p:nvPr/>
      </p:nvGrpSpPr>
      <p:grpSpPr>
        <a:xfrm>
          <a:off x="0" y="0"/>
          <a:ext cx="0" cy="0"/>
          <a:chOff x="0" y="0"/>
          <a:chExt cx="0" cy="0"/>
        </a:xfrm>
      </p:grpSpPr>
      <p:sp>
        <p:nvSpPr>
          <p:cNvPr id="5" name="Titel">
            <a:extLst>
              <a:ext uri="{FF2B5EF4-FFF2-40B4-BE49-F238E27FC236}">
                <a16:creationId xmlns:a16="http://schemas.microsoft.com/office/drawing/2014/main" id="{345A8EEF-2651-ADCF-266A-DE0DDC297476}"/>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3BC9BCD6-F558-D0ED-0012-3960C90E6610}"/>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Rol en bevoegdheden gemeente</a:t>
            </a:r>
          </a:p>
        </p:txBody>
      </p:sp>
      <p:grpSp>
        <p:nvGrpSpPr>
          <p:cNvPr id="2" name="RIEC">
            <a:extLst>
              <a:ext uri="{FF2B5EF4-FFF2-40B4-BE49-F238E27FC236}">
                <a16:creationId xmlns:a16="http://schemas.microsoft.com/office/drawing/2014/main" id="{E5AAB5F6-A338-294B-6A1B-45CAE8F73446}"/>
              </a:ext>
            </a:extLst>
          </p:cNvPr>
          <p:cNvGrpSpPr/>
          <p:nvPr/>
        </p:nvGrpSpPr>
        <p:grpSpPr>
          <a:xfrm>
            <a:off x="10759438" y="5851620"/>
            <a:ext cx="1097281" cy="457739"/>
            <a:chOff x="8981440" y="5109916"/>
            <a:chExt cx="2875280" cy="1199444"/>
          </a:xfrm>
        </p:grpSpPr>
        <p:sp>
          <p:nvSpPr>
            <p:cNvPr id="3" name="Rechthoek">
              <a:extLst>
                <a:ext uri="{FF2B5EF4-FFF2-40B4-BE49-F238E27FC236}">
                  <a16:creationId xmlns:a16="http://schemas.microsoft.com/office/drawing/2014/main" id="{8FC7AAE3-C293-249C-8E11-2C0045C1EFD4}"/>
                </a:ext>
              </a:extLst>
            </p:cNvPr>
            <p:cNvSpPr/>
            <p:nvPr/>
          </p:nvSpPr>
          <p:spPr>
            <a:xfrm>
              <a:off x="8981440" y="5109916"/>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RIEC" descr="RIEC Midden-Nederland">
              <a:extLst>
                <a:ext uri="{FF2B5EF4-FFF2-40B4-BE49-F238E27FC236}">
                  <a16:creationId xmlns:a16="http://schemas.microsoft.com/office/drawing/2014/main" id="{4B8878F6-39EE-C916-58B8-90162CA0EB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6312" y="5474392"/>
              <a:ext cx="1045537" cy="4704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Rol en bevoegdheden">
            <a:extLst>
              <a:ext uri="{FF2B5EF4-FFF2-40B4-BE49-F238E27FC236}">
                <a16:creationId xmlns:a16="http://schemas.microsoft.com/office/drawing/2014/main" id="{76F8A745-912B-604B-BA64-E44847CF805E}"/>
              </a:ext>
            </a:extLst>
          </p:cNvPr>
          <p:cNvGrpSpPr/>
          <p:nvPr/>
        </p:nvGrpSpPr>
        <p:grpSpPr>
          <a:xfrm>
            <a:off x="-11524600" y="2710261"/>
            <a:ext cx="23369744" cy="2891885"/>
            <a:chOff x="342000" y="2710261"/>
            <a:chExt cx="23369744" cy="2891885"/>
          </a:xfrm>
        </p:grpSpPr>
        <p:sp>
          <p:nvSpPr>
            <p:cNvPr id="7" name="Rechthoek">
              <a:extLst>
                <a:ext uri="{FF2B5EF4-FFF2-40B4-BE49-F238E27FC236}">
                  <a16:creationId xmlns:a16="http://schemas.microsoft.com/office/drawing/2014/main" id="{EE646F90-3DB9-C930-2D45-3324B52E3633}"/>
                </a:ext>
              </a:extLst>
            </p:cNvPr>
            <p:cNvSpPr/>
            <p:nvPr/>
          </p:nvSpPr>
          <p:spPr>
            <a:xfrm>
              <a:off x="342000" y="2710261"/>
              <a:ext cx="3590903"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8" name="Rechthoek">
              <a:extLst>
                <a:ext uri="{FF2B5EF4-FFF2-40B4-BE49-F238E27FC236}">
                  <a16:creationId xmlns:a16="http://schemas.microsoft.com/office/drawing/2014/main" id="{A8916BB4-155F-10CC-6EC4-B5E177C990D8}"/>
                </a:ext>
              </a:extLst>
            </p:cNvPr>
            <p:cNvSpPr/>
            <p:nvPr/>
          </p:nvSpPr>
          <p:spPr>
            <a:xfrm>
              <a:off x="4300548" y="2710261"/>
              <a:ext cx="754945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grpSp>
          <p:nvGrpSpPr>
            <p:cNvPr id="29" name="Belangrijke partner">
              <a:extLst>
                <a:ext uri="{FF2B5EF4-FFF2-40B4-BE49-F238E27FC236}">
                  <a16:creationId xmlns:a16="http://schemas.microsoft.com/office/drawing/2014/main" id="{97747BB1-AD48-BB86-C012-492AAD2058A5}"/>
                </a:ext>
              </a:extLst>
            </p:cNvPr>
            <p:cNvGrpSpPr/>
            <p:nvPr/>
          </p:nvGrpSpPr>
          <p:grpSpPr>
            <a:xfrm>
              <a:off x="342000" y="3429000"/>
              <a:ext cx="3590903" cy="1879401"/>
              <a:chOff x="342000" y="3429000"/>
              <a:chExt cx="3590903" cy="1879401"/>
            </a:xfrm>
          </p:grpSpPr>
          <p:sp>
            <p:nvSpPr>
              <p:cNvPr id="9" name="Tekst">
                <a:extLst>
                  <a:ext uri="{FF2B5EF4-FFF2-40B4-BE49-F238E27FC236}">
                    <a16:creationId xmlns:a16="http://schemas.microsoft.com/office/drawing/2014/main" id="{9390E7CD-962C-DEE3-D9B6-7CF80B2B0A95}"/>
                  </a:ext>
                </a:extLst>
              </p:cNvPr>
              <p:cNvSpPr txBox="1"/>
              <p:nvPr/>
            </p:nvSpPr>
            <p:spPr>
              <a:xfrm>
                <a:off x="342000" y="4600515"/>
                <a:ext cx="3590903" cy="707886"/>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Gemeente is belangrijke</a:t>
                </a:r>
              </a:p>
              <a:p>
                <a:pPr algn="ctr"/>
                <a:r>
                  <a:rPr lang="nl-NL" sz="2000" b="1" dirty="0">
                    <a:solidFill>
                      <a:srgbClr val="18649B"/>
                    </a:solidFill>
                    <a:latin typeface="Calibri" panose="020F0502020204030204" pitchFamily="34" charset="0"/>
                    <a:cs typeface="Calibri" panose="020F0502020204030204" pitchFamily="34" charset="0"/>
                  </a:rPr>
                  <a:t>partner</a:t>
                </a:r>
                <a:endParaRPr lang="nl-NL" sz="2000" dirty="0"/>
              </a:p>
            </p:txBody>
          </p:sp>
          <p:pic>
            <p:nvPicPr>
              <p:cNvPr id="11" name="Handschudden">
                <a:extLst>
                  <a:ext uri="{FF2B5EF4-FFF2-40B4-BE49-F238E27FC236}">
                    <a16:creationId xmlns:a16="http://schemas.microsoft.com/office/drawing/2014/main" id="{E4E33677-ADB5-F91B-41F7-36C5976B3E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2022" y="3429000"/>
                <a:ext cx="1010856" cy="1010856"/>
              </a:xfrm>
              <a:prstGeom prst="rect">
                <a:avLst/>
              </a:prstGeom>
            </p:spPr>
          </p:pic>
        </p:grpSp>
        <p:cxnSp>
          <p:nvCxnSpPr>
            <p:cNvPr id="16" name="Verbindingslijn">
              <a:extLst>
                <a:ext uri="{FF2B5EF4-FFF2-40B4-BE49-F238E27FC236}">
                  <a16:creationId xmlns:a16="http://schemas.microsoft.com/office/drawing/2014/main" id="{425C539C-8AD3-F469-1C09-B7FAF85F6BC7}"/>
                </a:ext>
              </a:extLst>
            </p:cNvPr>
            <p:cNvCxnSpPr>
              <a:cxnSpLocks/>
            </p:cNvCxnSpPr>
            <p:nvPr/>
          </p:nvCxnSpPr>
          <p:spPr>
            <a:xfrm>
              <a:off x="9333516" y="3069630"/>
              <a:ext cx="0" cy="2173146"/>
            </a:xfrm>
            <a:prstGeom prst="line">
              <a:avLst/>
            </a:prstGeom>
            <a:ln>
              <a:solidFill>
                <a:srgbClr val="CDECF6"/>
              </a:solidFill>
            </a:ln>
          </p:spPr>
          <p:style>
            <a:lnRef idx="1">
              <a:schemeClr val="accent1"/>
            </a:lnRef>
            <a:fillRef idx="0">
              <a:schemeClr val="accent1"/>
            </a:fillRef>
            <a:effectRef idx="0">
              <a:schemeClr val="accent1"/>
            </a:effectRef>
            <a:fontRef idx="minor">
              <a:schemeClr val="tx1"/>
            </a:fontRef>
          </p:style>
        </p:cxnSp>
        <p:cxnSp>
          <p:nvCxnSpPr>
            <p:cNvPr id="17" name="Verbindingslijn">
              <a:extLst>
                <a:ext uri="{FF2B5EF4-FFF2-40B4-BE49-F238E27FC236}">
                  <a16:creationId xmlns:a16="http://schemas.microsoft.com/office/drawing/2014/main" id="{E1BE4853-FDDB-F204-224E-C712CC094EAB}"/>
                </a:ext>
              </a:extLst>
            </p:cNvPr>
            <p:cNvCxnSpPr>
              <a:cxnSpLocks/>
            </p:cNvCxnSpPr>
            <p:nvPr/>
          </p:nvCxnSpPr>
          <p:spPr>
            <a:xfrm>
              <a:off x="6817032" y="3069630"/>
              <a:ext cx="0" cy="2173146"/>
            </a:xfrm>
            <a:prstGeom prst="line">
              <a:avLst/>
            </a:prstGeom>
            <a:ln>
              <a:solidFill>
                <a:srgbClr val="CDECF6"/>
              </a:solidFill>
            </a:ln>
          </p:spPr>
          <p:style>
            <a:lnRef idx="1">
              <a:schemeClr val="accent1"/>
            </a:lnRef>
            <a:fillRef idx="0">
              <a:schemeClr val="accent1"/>
            </a:fillRef>
            <a:effectRef idx="0">
              <a:schemeClr val="accent1"/>
            </a:effectRef>
            <a:fontRef idx="minor">
              <a:schemeClr val="tx1"/>
            </a:fontRef>
          </p:style>
        </p:cxnSp>
        <p:grpSp>
          <p:nvGrpSpPr>
            <p:cNvPr id="28" name="Wet Bibob">
              <a:extLst>
                <a:ext uri="{FF2B5EF4-FFF2-40B4-BE49-F238E27FC236}">
                  <a16:creationId xmlns:a16="http://schemas.microsoft.com/office/drawing/2014/main" id="{135BC308-E54D-B749-1D25-AF02A8DF0667}"/>
                </a:ext>
              </a:extLst>
            </p:cNvPr>
            <p:cNvGrpSpPr/>
            <p:nvPr/>
          </p:nvGrpSpPr>
          <p:grpSpPr>
            <a:xfrm>
              <a:off x="4300548" y="3655388"/>
              <a:ext cx="2516484" cy="1345237"/>
              <a:chOff x="4300548" y="3655388"/>
              <a:chExt cx="2516484" cy="1345237"/>
            </a:xfrm>
          </p:grpSpPr>
          <p:sp>
            <p:nvSpPr>
              <p:cNvPr id="18" name="Tekst">
                <a:extLst>
                  <a:ext uri="{FF2B5EF4-FFF2-40B4-BE49-F238E27FC236}">
                    <a16:creationId xmlns:a16="http://schemas.microsoft.com/office/drawing/2014/main" id="{98414F09-51D9-F73A-C274-9B7E47E81174}"/>
                  </a:ext>
                </a:extLst>
              </p:cNvPr>
              <p:cNvSpPr txBox="1"/>
              <p:nvPr/>
            </p:nvSpPr>
            <p:spPr>
              <a:xfrm>
                <a:off x="4300548" y="4600515"/>
                <a:ext cx="2516484"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Wet Bibob</a:t>
                </a:r>
                <a:endParaRPr lang="nl-NL" sz="2000" dirty="0"/>
              </a:p>
            </p:txBody>
          </p:sp>
          <p:pic>
            <p:nvPicPr>
              <p:cNvPr id="21" name="Vergrootglas">
                <a:extLst>
                  <a:ext uri="{FF2B5EF4-FFF2-40B4-BE49-F238E27FC236}">
                    <a16:creationId xmlns:a16="http://schemas.microsoft.com/office/drawing/2014/main" id="{CA038F9C-6696-623C-E8A6-F5EA8D8DAA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99420" y="3655388"/>
                <a:ext cx="718740" cy="718740"/>
              </a:xfrm>
              <a:prstGeom prst="rect">
                <a:avLst/>
              </a:prstGeom>
            </p:spPr>
          </p:pic>
        </p:grpSp>
        <p:grpSp>
          <p:nvGrpSpPr>
            <p:cNvPr id="27" name="APV">
              <a:extLst>
                <a:ext uri="{FF2B5EF4-FFF2-40B4-BE49-F238E27FC236}">
                  <a16:creationId xmlns:a16="http://schemas.microsoft.com/office/drawing/2014/main" id="{8153A7AF-4CB8-B5B2-EA3C-C627457683B3}"/>
                </a:ext>
              </a:extLst>
            </p:cNvPr>
            <p:cNvGrpSpPr/>
            <p:nvPr/>
          </p:nvGrpSpPr>
          <p:grpSpPr>
            <a:xfrm>
              <a:off x="6817032" y="3655388"/>
              <a:ext cx="2516484" cy="1345237"/>
              <a:chOff x="6817032" y="3655388"/>
              <a:chExt cx="2516484" cy="1345237"/>
            </a:xfrm>
          </p:grpSpPr>
          <p:sp>
            <p:nvSpPr>
              <p:cNvPr id="19" name="Tekst">
                <a:extLst>
                  <a:ext uri="{FF2B5EF4-FFF2-40B4-BE49-F238E27FC236}">
                    <a16:creationId xmlns:a16="http://schemas.microsoft.com/office/drawing/2014/main" id="{979D87CC-BA57-A50D-8C34-0FBEF06CF86D}"/>
                  </a:ext>
                </a:extLst>
              </p:cNvPr>
              <p:cNvSpPr txBox="1"/>
              <p:nvPr/>
            </p:nvSpPr>
            <p:spPr>
              <a:xfrm>
                <a:off x="6817032" y="4600515"/>
                <a:ext cx="2516484"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APV</a:t>
                </a:r>
                <a:endParaRPr lang="nl-NL" sz="2000" dirty="0"/>
              </a:p>
            </p:txBody>
          </p:sp>
          <p:pic>
            <p:nvPicPr>
              <p:cNvPr id="24" name="Weegschaal">
                <a:extLst>
                  <a:ext uri="{FF2B5EF4-FFF2-40B4-BE49-F238E27FC236}">
                    <a16:creationId xmlns:a16="http://schemas.microsoft.com/office/drawing/2014/main" id="{22415E6A-248D-30E7-A5D2-8CF9F82F6C3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715902" y="3655388"/>
                <a:ext cx="718740" cy="718740"/>
              </a:xfrm>
              <a:prstGeom prst="rect">
                <a:avLst/>
              </a:prstGeom>
            </p:spPr>
          </p:pic>
        </p:grpSp>
        <p:grpSp>
          <p:nvGrpSpPr>
            <p:cNvPr id="26" name="13b Opiumwet">
              <a:extLst>
                <a:ext uri="{FF2B5EF4-FFF2-40B4-BE49-F238E27FC236}">
                  <a16:creationId xmlns:a16="http://schemas.microsoft.com/office/drawing/2014/main" id="{7459B3C7-CEB3-170B-6926-48E5B53D6C71}"/>
                </a:ext>
              </a:extLst>
            </p:cNvPr>
            <p:cNvGrpSpPr/>
            <p:nvPr/>
          </p:nvGrpSpPr>
          <p:grpSpPr>
            <a:xfrm>
              <a:off x="9333514" y="3655388"/>
              <a:ext cx="2516481" cy="1345237"/>
              <a:chOff x="9333514" y="3655388"/>
              <a:chExt cx="2516481" cy="1345237"/>
            </a:xfrm>
          </p:grpSpPr>
          <p:sp>
            <p:nvSpPr>
              <p:cNvPr id="20" name="Tekst">
                <a:extLst>
                  <a:ext uri="{FF2B5EF4-FFF2-40B4-BE49-F238E27FC236}">
                    <a16:creationId xmlns:a16="http://schemas.microsoft.com/office/drawing/2014/main" id="{E86732BB-D2A7-A2BF-17B9-82374DBF9092}"/>
                  </a:ext>
                </a:extLst>
              </p:cNvPr>
              <p:cNvSpPr txBox="1"/>
              <p:nvPr/>
            </p:nvSpPr>
            <p:spPr>
              <a:xfrm>
                <a:off x="9333514" y="4600515"/>
                <a:ext cx="2516481"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13b Opiumwet</a:t>
                </a:r>
                <a:endParaRPr lang="nl-NL" sz="2000" dirty="0"/>
              </a:p>
            </p:txBody>
          </p:sp>
          <p:pic>
            <p:nvPicPr>
              <p:cNvPr id="25" name="Hennep">
                <a:extLst>
                  <a:ext uri="{FF2B5EF4-FFF2-40B4-BE49-F238E27FC236}">
                    <a16:creationId xmlns:a16="http://schemas.microsoft.com/office/drawing/2014/main" id="{D0BDB6CB-3758-0321-C84A-5A7F5251BDA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232386" y="3655388"/>
                <a:ext cx="718740" cy="718740"/>
              </a:xfrm>
              <a:prstGeom prst="rect">
                <a:avLst/>
              </a:prstGeom>
            </p:spPr>
          </p:pic>
        </p:grpSp>
        <p:sp>
          <p:nvSpPr>
            <p:cNvPr id="30" name="Rechthoek">
              <a:extLst>
                <a:ext uri="{FF2B5EF4-FFF2-40B4-BE49-F238E27FC236}">
                  <a16:creationId xmlns:a16="http://schemas.microsoft.com/office/drawing/2014/main" id="{B86056D1-61DA-E6A5-DC28-D640C15EA036}"/>
                </a:ext>
              </a:extLst>
            </p:cNvPr>
            <p:cNvSpPr/>
            <p:nvPr/>
          </p:nvSpPr>
          <p:spPr>
            <a:xfrm>
              <a:off x="12194495" y="2710261"/>
              <a:ext cx="558541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1" name="Rechthoek">
              <a:extLst>
                <a:ext uri="{FF2B5EF4-FFF2-40B4-BE49-F238E27FC236}">
                  <a16:creationId xmlns:a16="http://schemas.microsoft.com/office/drawing/2014/main" id="{FA2C8872-A300-BDC3-01E1-D9D330CEDF2F}"/>
                </a:ext>
              </a:extLst>
            </p:cNvPr>
            <p:cNvSpPr/>
            <p:nvPr/>
          </p:nvSpPr>
          <p:spPr>
            <a:xfrm>
              <a:off x="18147552" y="2710261"/>
              <a:ext cx="556419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grpSp>
          <p:nvGrpSpPr>
            <p:cNvPr id="37" name="Bestuurlijk toezicht én handhaving">
              <a:extLst>
                <a:ext uri="{FF2B5EF4-FFF2-40B4-BE49-F238E27FC236}">
                  <a16:creationId xmlns:a16="http://schemas.microsoft.com/office/drawing/2014/main" id="{53AC33E1-F554-B9BB-F458-CC87F5528619}"/>
                </a:ext>
              </a:extLst>
            </p:cNvPr>
            <p:cNvGrpSpPr/>
            <p:nvPr/>
          </p:nvGrpSpPr>
          <p:grpSpPr>
            <a:xfrm>
              <a:off x="12192000" y="3655388"/>
              <a:ext cx="5587907" cy="1345237"/>
              <a:chOff x="12192000" y="3655388"/>
              <a:chExt cx="5587907" cy="1345237"/>
            </a:xfrm>
          </p:grpSpPr>
          <p:sp>
            <p:nvSpPr>
              <p:cNvPr id="33" name="Tekst">
                <a:extLst>
                  <a:ext uri="{FF2B5EF4-FFF2-40B4-BE49-F238E27FC236}">
                    <a16:creationId xmlns:a16="http://schemas.microsoft.com/office/drawing/2014/main" id="{6DCFF4C6-231E-755E-A87D-9EA2E343D1B2}"/>
                  </a:ext>
                </a:extLst>
              </p:cNvPr>
              <p:cNvSpPr txBox="1"/>
              <p:nvPr/>
            </p:nvSpPr>
            <p:spPr>
              <a:xfrm>
                <a:off x="12192000" y="4600515"/>
                <a:ext cx="5587907"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Bestuurlijk toezicht én handhaving</a:t>
                </a:r>
                <a:endParaRPr lang="nl-NL" sz="2000" dirty="0"/>
              </a:p>
            </p:txBody>
          </p:sp>
          <p:pic>
            <p:nvPicPr>
              <p:cNvPr id="35" name="Handboeien">
                <a:extLst>
                  <a:ext uri="{FF2B5EF4-FFF2-40B4-BE49-F238E27FC236}">
                    <a16:creationId xmlns:a16="http://schemas.microsoft.com/office/drawing/2014/main" id="{AE3B787F-CCFE-1CE7-8D11-DC35549526E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18900000">
                <a:off x="14626583" y="3655388"/>
                <a:ext cx="718740" cy="718740"/>
              </a:xfrm>
              <a:prstGeom prst="rect">
                <a:avLst/>
              </a:prstGeom>
            </p:spPr>
          </p:pic>
        </p:grpSp>
        <p:grpSp>
          <p:nvGrpSpPr>
            <p:cNvPr id="38" name="Inwoners verwachten controle">
              <a:extLst>
                <a:ext uri="{FF2B5EF4-FFF2-40B4-BE49-F238E27FC236}">
                  <a16:creationId xmlns:a16="http://schemas.microsoft.com/office/drawing/2014/main" id="{2A324F63-A57A-BAE4-A7C2-635A2596B024}"/>
                </a:ext>
              </a:extLst>
            </p:cNvPr>
            <p:cNvGrpSpPr/>
            <p:nvPr/>
          </p:nvGrpSpPr>
          <p:grpSpPr>
            <a:xfrm>
              <a:off x="18121907" y="3655388"/>
              <a:ext cx="5587907" cy="1345237"/>
              <a:chOff x="18121907" y="3655388"/>
              <a:chExt cx="5587907" cy="1345237"/>
            </a:xfrm>
          </p:grpSpPr>
          <p:sp>
            <p:nvSpPr>
              <p:cNvPr id="34" name="Tekst">
                <a:extLst>
                  <a:ext uri="{FF2B5EF4-FFF2-40B4-BE49-F238E27FC236}">
                    <a16:creationId xmlns:a16="http://schemas.microsoft.com/office/drawing/2014/main" id="{1A3557CE-6DF4-C1BB-6402-3DAEC6E4604A}"/>
                  </a:ext>
                </a:extLst>
              </p:cNvPr>
              <p:cNvSpPr txBox="1"/>
              <p:nvPr/>
            </p:nvSpPr>
            <p:spPr>
              <a:xfrm>
                <a:off x="18121907" y="4600515"/>
                <a:ext cx="5587907"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Inwoners verwachten controle &amp; optreden</a:t>
                </a:r>
                <a:endParaRPr lang="nl-NL" sz="2000" dirty="0"/>
              </a:p>
            </p:txBody>
          </p:sp>
          <p:pic>
            <p:nvPicPr>
              <p:cNvPr id="36" name="Inwoners">
                <a:extLst>
                  <a:ext uri="{FF2B5EF4-FFF2-40B4-BE49-F238E27FC236}">
                    <a16:creationId xmlns:a16="http://schemas.microsoft.com/office/drawing/2014/main" id="{5525A5DC-D23A-39D1-71F1-22F6955838D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0570278" y="3655388"/>
                <a:ext cx="718740" cy="718740"/>
              </a:xfrm>
              <a:prstGeom prst="rect">
                <a:avLst/>
              </a:prstGeom>
            </p:spPr>
          </p:pic>
        </p:grpSp>
      </p:grpSp>
    </p:spTree>
    <p:extLst>
      <p:ext uri="{BB962C8B-B14F-4D97-AF65-F5344CB8AC3E}">
        <p14:creationId xmlns:p14="http://schemas.microsoft.com/office/powerpoint/2010/main" val="14121602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B49D2-9DA7-407D-4F32-8BABB7524619}"/>
            </a:ext>
          </a:extLst>
        </p:cNvPr>
        <p:cNvGrpSpPr/>
        <p:nvPr/>
      </p:nvGrpSpPr>
      <p:grpSpPr>
        <a:xfrm>
          <a:off x="0" y="0"/>
          <a:ext cx="0" cy="0"/>
          <a:chOff x="0" y="0"/>
          <a:chExt cx="0" cy="0"/>
        </a:xfrm>
      </p:grpSpPr>
      <p:grpSp>
        <p:nvGrpSpPr>
          <p:cNvPr id="13" name="Wijdemeren">
            <a:extLst>
              <a:ext uri="{FF2B5EF4-FFF2-40B4-BE49-F238E27FC236}">
                <a16:creationId xmlns:a16="http://schemas.microsoft.com/office/drawing/2014/main" id="{444E8E19-196A-6038-3F8B-4D9D5594E6A1}"/>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CFC88266-A386-B4BC-4D5B-DA963B3C4AF9}"/>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A6A65377-6813-A225-2F62-F3F9370E74A3}"/>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D191EF16-4EDF-7F43-6A87-D05AEDDC8B9C}"/>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7B8C5981-97B3-CF29-CBD4-B9F33796D52C}"/>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2024 in de gemeente Wijdemeren</a:t>
            </a:r>
          </a:p>
        </p:txBody>
      </p:sp>
      <p:grpSp>
        <p:nvGrpSpPr>
          <p:cNvPr id="16" name="Nieuwsartikel">
            <a:extLst>
              <a:ext uri="{FF2B5EF4-FFF2-40B4-BE49-F238E27FC236}">
                <a16:creationId xmlns:a16="http://schemas.microsoft.com/office/drawing/2014/main" id="{A4007EDD-FC39-E36F-F3E6-9CAE3F2994FB}"/>
              </a:ext>
            </a:extLst>
          </p:cNvPr>
          <p:cNvGrpSpPr/>
          <p:nvPr/>
        </p:nvGrpSpPr>
        <p:grpSpPr>
          <a:xfrm>
            <a:off x="754205" y="3238822"/>
            <a:ext cx="4992328" cy="4582253"/>
            <a:chOff x="447774" y="3238822"/>
            <a:chExt cx="4992328" cy="4582253"/>
          </a:xfrm>
        </p:grpSpPr>
        <p:sp>
          <p:nvSpPr>
            <p:cNvPr id="8" name="Rechthoek">
              <a:extLst>
                <a:ext uri="{FF2B5EF4-FFF2-40B4-BE49-F238E27FC236}">
                  <a16:creationId xmlns:a16="http://schemas.microsoft.com/office/drawing/2014/main" id="{99BF714D-0159-FDAC-0735-45F3282F3CBB}"/>
                </a:ext>
              </a:extLst>
            </p:cNvPr>
            <p:cNvSpPr/>
            <p:nvPr/>
          </p:nvSpPr>
          <p:spPr>
            <a:xfrm rot="20700000">
              <a:off x="447774" y="3238822"/>
              <a:ext cx="4992328" cy="4582253"/>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pic>
          <p:nvPicPr>
            <p:cNvPr id="12" name="Afbeelding">
              <a:extLst>
                <a:ext uri="{FF2B5EF4-FFF2-40B4-BE49-F238E27FC236}">
                  <a16:creationId xmlns:a16="http://schemas.microsoft.com/office/drawing/2014/main" id="{FF2D4C4B-9B4B-B333-2C59-AF78029CF827}"/>
                </a:ext>
              </a:extLst>
            </p:cNvPr>
            <p:cNvPicPr>
              <a:picLocks noChangeAspect="1"/>
            </p:cNvPicPr>
            <p:nvPr/>
          </p:nvPicPr>
          <p:blipFill>
            <a:blip r:embed="rId3"/>
            <a:stretch>
              <a:fillRect/>
            </a:stretch>
          </p:blipFill>
          <p:spPr>
            <a:xfrm rot="20700000">
              <a:off x="720895" y="3572236"/>
              <a:ext cx="4455823" cy="3704841"/>
            </a:xfrm>
            <a:prstGeom prst="rect">
              <a:avLst/>
            </a:prstGeom>
          </p:spPr>
        </p:pic>
      </p:grpSp>
      <p:grpSp>
        <p:nvGrpSpPr>
          <p:cNvPr id="22" name="Nieuwsartikel">
            <a:extLst>
              <a:ext uri="{FF2B5EF4-FFF2-40B4-BE49-F238E27FC236}">
                <a16:creationId xmlns:a16="http://schemas.microsoft.com/office/drawing/2014/main" id="{BD8AD54A-CDF4-9894-DB93-45FBE2A4C58C}"/>
              </a:ext>
            </a:extLst>
          </p:cNvPr>
          <p:cNvGrpSpPr/>
          <p:nvPr/>
        </p:nvGrpSpPr>
        <p:grpSpPr>
          <a:xfrm rot="20700000">
            <a:off x="4115592" y="2743039"/>
            <a:ext cx="4992328" cy="4582253"/>
            <a:chOff x="3228951" y="2743039"/>
            <a:chExt cx="4992328" cy="4582253"/>
          </a:xfrm>
        </p:grpSpPr>
        <p:sp>
          <p:nvSpPr>
            <p:cNvPr id="18" name="Rechthoek">
              <a:extLst>
                <a:ext uri="{FF2B5EF4-FFF2-40B4-BE49-F238E27FC236}">
                  <a16:creationId xmlns:a16="http://schemas.microsoft.com/office/drawing/2014/main" id="{EB8EB022-2E95-4D9D-04A6-60FF342A0628}"/>
                </a:ext>
              </a:extLst>
            </p:cNvPr>
            <p:cNvSpPr/>
            <p:nvPr/>
          </p:nvSpPr>
          <p:spPr>
            <a:xfrm rot="900000">
              <a:off x="3228951" y="2743039"/>
              <a:ext cx="4992328" cy="4582253"/>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pic>
          <p:nvPicPr>
            <p:cNvPr id="21" name="Afbeelding">
              <a:extLst>
                <a:ext uri="{FF2B5EF4-FFF2-40B4-BE49-F238E27FC236}">
                  <a16:creationId xmlns:a16="http://schemas.microsoft.com/office/drawing/2014/main" id="{C4D7B864-2696-CF87-6830-487BC5063568}"/>
                </a:ext>
              </a:extLst>
            </p:cNvPr>
            <p:cNvPicPr>
              <a:picLocks noChangeAspect="1"/>
            </p:cNvPicPr>
            <p:nvPr/>
          </p:nvPicPr>
          <p:blipFill>
            <a:blip r:embed="rId4"/>
            <a:stretch>
              <a:fillRect/>
            </a:stretch>
          </p:blipFill>
          <p:spPr>
            <a:xfrm rot="900000">
              <a:off x="3545972" y="3139215"/>
              <a:ext cx="4461023" cy="3449432"/>
            </a:xfrm>
            <a:prstGeom prst="rect">
              <a:avLst/>
            </a:prstGeom>
          </p:spPr>
        </p:pic>
      </p:grpSp>
      <p:grpSp>
        <p:nvGrpSpPr>
          <p:cNvPr id="28" name="Nieuwsartikel">
            <a:extLst>
              <a:ext uri="{FF2B5EF4-FFF2-40B4-BE49-F238E27FC236}">
                <a16:creationId xmlns:a16="http://schemas.microsoft.com/office/drawing/2014/main" id="{095E5E1B-D716-00A1-DB29-23E628F6E28C}"/>
              </a:ext>
            </a:extLst>
          </p:cNvPr>
          <p:cNvGrpSpPr/>
          <p:nvPr/>
        </p:nvGrpSpPr>
        <p:grpSpPr>
          <a:xfrm>
            <a:off x="7758172" y="2592067"/>
            <a:ext cx="3858506" cy="2808315"/>
            <a:chOff x="6871531" y="2592067"/>
            <a:chExt cx="3858506" cy="2808315"/>
          </a:xfrm>
        </p:grpSpPr>
        <p:sp>
          <p:nvSpPr>
            <p:cNvPr id="24" name="Rechthoek">
              <a:extLst>
                <a:ext uri="{FF2B5EF4-FFF2-40B4-BE49-F238E27FC236}">
                  <a16:creationId xmlns:a16="http://schemas.microsoft.com/office/drawing/2014/main" id="{D1A6E3C9-07EB-3A5F-41B8-72F91A26A67A}"/>
                </a:ext>
              </a:extLst>
            </p:cNvPr>
            <p:cNvSpPr/>
            <p:nvPr/>
          </p:nvSpPr>
          <p:spPr>
            <a:xfrm rot="20700000">
              <a:off x="6871531" y="2592067"/>
              <a:ext cx="3858506" cy="280831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pic>
          <p:nvPicPr>
            <p:cNvPr id="27" name="Afbeelding">
              <a:extLst>
                <a:ext uri="{FF2B5EF4-FFF2-40B4-BE49-F238E27FC236}">
                  <a16:creationId xmlns:a16="http://schemas.microsoft.com/office/drawing/2014/main" id="{EA893DEE-337B-F00A-C6D3-6C81290BECA8}"/>
                </a:ext>
              </a:extLst>
            </p:cNvPr>
            <p:cNvPicPr>
              <a:picLocks noChangeAspect="1"/>
            </p:cNvPicPr>
            <p:nvPr/>
          </p:nvPicPr>
          <p:blipFill>
            <a:blip r:embed="rId5"/>
            <a:stretch>
              <a:fillRect/>
            </a:stretch>
          </p:blipFill>
          <p:spPr>
            <a:xfrm rot="20700000">
              <a:off x="7078290" y="2901325"/>
              <a:ext cx="3509632" cy="2277397"/>
            </a:xfrm>
            <a:prstGeom prst="rect">
              <a:avLst/>
            </a:prstGeom>
          </p:spPr>
        </p:pic>
      </p:grpSp>
      <p:grpSp>
        <p:nvGrpSpPr>
          <p:cNvPr id="35" name="Nieuwsartikel">
            <a:extLst>
              <a:ext uri="{FF2B5EF4-FFF2-40B4-BE49-F238E27FC236}">
                <a16:creationId xmlns:a16="http://schemas.microsoft.com/office/drawing/2014/main" id="{FD56B1EF-08CC-5943-E505-7F7A0F480D5F}"/>
              </a:ext>
            </a:extLst>
          </p:cNvPr>
          <p:cNvGrpSpPr/>
          <p:nvPr/>
        </p:nvGrpSpPr>
        <p:grpSpPr>
          <a:xfrm>
            <a:off x="6245824" y="2940239"/>
            <a:ext cx="5099140" cy="3711279"/>
            <a:chOff x="6967596" y="3785227"/>
            <a:chExt cx="3858506" cy="2808315"/>
          </a:xfrm>
        </p:grpSpPr>
        <p:sp>
          <p:nvSpPr>
            <p:cNvPr id="32" name="Rechthoek">
              <a:extLst>
                <a:ext uri="{FF2B5EF4-FFF2-40B4-BE49-F238E27FC236}">
                  <a16:creationId xmlns:a16="http://schemas.microsoft.com/office/drawing/2014/main" id="{C591CF7A-DB60-1AD3-C269-549440817605}"/>
                </a:ext>
              </a:extLst>
            </p:cNvPr>
            <p:cNvSpPr/>
            <p:nvPr/>
          </p:nvSpPr>
          <p:spPr>
            <a:xfrm rot="900000">
              <a:off x="6967596" y="3785227"/>
              <a:ext cx="3858506" cy="280831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000" dirty="0"/>
            </a:p>
          </p:txBody>
        </p:sp>
        <p:pic>
          <p:nvPicPr>
            <p:cNvPr id="34" name="Afbeelding">
              <a:extLst>
                <a:ext uri="{FF2B5EF4-FFF2-40B4-BE49-F238E27FC236}">
                  <a16:creationId xmlns:a16="http://schemas.microsoft.com/office/drawing/2014/main" id="{2AD9DC2D-9D8D-A978-F4AB-DD6157629ADC}"/>
                </a:ext>
              </a:extLst>
            </p:cNvPr>
            <p:cNvPicPr>
              <a:picLocks noChangeAspect="1"/>
            </p:cNvPicPr>
            <p:nvPr/>
          </p:nvPicPr>
          <p:blipFill>
            <a:blip r:embed="rId6"/>
            <a:stretch>
              <a:fillRect/>
            </a:stretch>
          </p:blipFill>
          <p:spPr>
            <a:xfrm rot="900000">
              <a:off x="7130609" y="4059769"/>
              <a:ext cx="3525229" cy="2208308"/>
            </a:xfrm>
            <a:prstGeom prst="rect">
              <a:avLst/>
            </a:prstGeom>
          </p:spPr>
        </p:pic>
      </p:grpSp>
    </p:spTree>
    <p:extLst>
      <p:ext uri="{BB962C8B-B14F-4D97-AF65-F5344CB8AC3E}">
        <p14:creationId xmlns:p14="http://schemas.microsoft.com/office/powerpoint/2010/main" val="53282371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1AAD9-0556-B59B-AED8-05F7CF0DBE7E}"/>
            </a:ext>
          </a:extLst>
        </p:cNvPr>
        <p:cNvGrpSpPr/>
        <p:nvPr/>
      </p:nvGrpSpPr>
      <p:grpSpPr>
        <a:xfrm>
          <a:off x="0" y="0"/>
          <a:ext cx="0" cy="0"/>
          <a:chOff x="0" y="0"/>
          <a:chExt cx="0" cy="0"/>
        </a:xfrm>
      </p:grpSpPr>
      <p:grpSp>
        <p:nvGrpSpPr>
          <p:cNvPr id="13" name="Wijdemeren">
            <a:extLst>
              <a:ext uri="{FF2B5EF4-FFF2-40B4-BE49-F238E27FC236}">
                <a16:creationId xmlns:a16="http://schemas.microsoft.com/office/drawing/2014/main" id="{C435A19D-13C6-DA9C-9752-9B684C1113AA}"/>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EE193281-EE46-484C-FEB0-BE70F69DFAE3}"/>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A4DBD62B-7A4C-AE66-8D83-03E6CD4A116D}"/>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F44CD4DB-4A6A-CC54-388C-BCD86F5BC6DA}"/>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FF532785-7505-6F5B-BC6A-C0103703B78E}"/>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Doel van het plan van aanpak</a:t>
            </a:r>
          </a:p>
        </p:txBody>
      </p:sp>
      <p:grpSp>
        <p:nvGrpSpPr>
          <p:cNvPr id="43" name="Doel van het plan van aanpak">
            <a:extLst>
              <a:ext uri="{FF2B5EF4-FFF2-40B4-BE49-F238E27FC236}">
                <a16:creationId xmlns:a16="http://schemas.microsoft.com/office/drawing/2014/main" id="{C34310AA-034B-4D27-45ED-5AD95E012909}"/>
              </a:ext>
            </a:extLst>
          </p:cNvPr>
          <p:cNvGrpSpPr/>
          <p:nvPr/>
        </p:nvGrpSpPr>
        <p:grpSpPr>
          <a:xfrm>
            <a:off x="362619" y="2710261"/>
            <a:ext cx="23367196" cy="2891885"/>
            <a:chOff x="362619" y="2710261"/>
            <a:chExt cx="23367196" cy="2891885"/>
          </a:xfrm>
        </p:grpSpPr>
        <p:grpSp>
          <p:nvGrpSpPr>
            <p:cNvPr id="20" name="Vermenging onderwereld">
              <a:extLst>
                <a:ext uri="{FF2B5EF4-FFF2-40B4-BE49-F238E27FC236}">
                  <a16:creationId xmlns:a16="http://schemas.microsoft.com/office/drawing/2014/main" id="{967F8BAD-35C4-B82F-ECD6-50DC6A778D36}"/>
                </a:ext>
              </a:extLst>
            </p:cNvPr>
            <p:cNvGrpSpPr/>
            <p:nvPr/>
          </p:nvGrpSpPr>
          <p:grpSpPr>
            <a:xfrm>
              <a:off x="362619" y="2710261"/>
              <a:ext cx="5635410" cy="2891885"/>
              <a:chOff x="362619" y="2710261"/>
              <a:chExt cx="3599781" cy="2891885"/>
            </a:xfrm>
          </p:grpSpPr>
          <p:sp>
            <p:nvSpPr>
              <p:cNvPr id="23" name="Rechthoek">
                <a:extLst>
                  <a:ext uri="{FF2B5EF4-FFF2-40B4-BE49-F238E27FC236}">
                    <a16:creationId xmlns:a16="http://schemas.microsoft.com/office/drawing/2014/main" id="{8CF4D34D-B8B7-5FD2-EB29-2E0AC9B38EAF}"/>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5" name="Tekst">
                <a:extLst>
                  <a:ext uri="{FF2B5EF4-FFF2-40B4-BE49-F238E27FC236}">
                    <a16:creationId xmlns:a16="http://schemas.microsoft.com/office/drawing/2014/main" id="{E71A8243-3211-9F2A-D306-2AA74B59CE3A}"/>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Vermenging onderwereld in de bovenwereld zoveel mogelijk verstoren en bestrijden</a:t>
                </a:r>
              </a:p>
            </p:txBody>
          </p:sp>
        </p:grpSp>
        <p:grpSp>
          <p:nvGrpSpPr>
            <p:cNvPr id="26" name="Versterken informatiepositie">
              <a:extLst>
                <a:ext uri="{FF2B5EF4-FFF2-40B4-BE49-F238E27FC236}">
                  <a16:creationId xmlns:a16="http://schemas.microsoft.com/office/drawing/2014/main" id="{3E7C0FD2-F507-C535-EB7D-1ADB3587F389}"/>
                </a:ext>
              </a:extLst>
            </p:cNvPr>
            <p:cNvGrpSpPr/>
            <p:nvPr/>
          </p:nvGrpSpPr>
          <p:grpSpPr>
            <a:xfrm>
              <a:off x="6193972" y="2710261"/>
              <a:ext cx="5635410" cy="2891885"/>
              <a:chOff x="362619" y="2710261"/>
              <a:chExt cx="3599781" cy="2891885"/>
            </a:xfrm>
          </p:grpSpPr>
          <p:sp>
            <p:nvSpPr>
              <p:cNvPr id="29" name="Rechthoek">
                <a:extLst>
                  <a:ext uri="{FF2B5EF4-FFF2-40B4-BE49-F238E27FC236}">
                    <a16:creationId xmlns:a16="http://schemas.microsoft.com/office/drawing/2014/main" id="{9E3CE076-58A1-6F41-D4FD-0F3C099A23A0}"/>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0" name="Tekst">
                <a:extLst>
                  <a:ext uri="{FF2B5EF4-FFF2-40B4-BE49-F238E27FC236}">
                    <a16:creationId xmlns:a16="http://schemas.microsoft.com/office/drawing/2014/main" id="{6C0C6596-38BC-ECF3-78AD-7762C135CD81}"/>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Versterken informatiepositie en betere en snellere uitwisseling van informatie</a:t>
                </a:r>
              </a:p>
            </p:txBody>
          </p:sp>
        </p:grpSp>
        <p:grpSp>
          <p:nvGrpSpPr>
            <p:cNvPr id="37" name="Weerbaarheid van bestuurders">
              <a:extLst>
                <a:ext uri="{FF2B5EF4-FFF2-40B4-BE49-F238E27FC236}">
                  <a16:creationId xmlns:a16="http://schemas.microsoft.com/office/drawing/2014/main" id="{80A65F61-6785-7899-3EC7-EDFCE5C24C85}"/>
                </a:ext>
              </a:extLst>
            </p:cNvPr>
            <p:cNvGrpSpPr/>
            <p:nvPr/>
          </p:nvGrpSpPr>
          <p:grpSpPr>
            <a:xfrm>
              <a:off x="12263052" y="2710261"/>
              <a:ext cx="5635410" cy="2891885"/>
              <a:chOff x="362619" y="2710261"/>
              <a:chExt cx="3599781" cy="2891885"/>
            </a:xfrm>
          </p:grpSpPr>
          <p:sp>
            <p:nvSpPr>
              <p:cNvPr id="38" name="Rechthoek">
                <a:extLst>
                  <a:ext uri="{FF2B5EF4-FFF2-40B4-BE49-F238E27FC236}">
                    <a16:creationId xmlns:a16="http://schemas.microsoft.com/office/drawing/2014/main" id="{69DAFD85-5956-8FC0-57C7-8F1B19C2E6F3}"/>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9" name="Tekst">
                <a:extLst>
                  <a:ext uri="{FF2B5EF4-FFF2-40B4-BE49-F238E27FC236}">
                    <a16:creationId xmlns:a16="http://schemas.microsoft.com/office/drawing/2014/main" id="{9E8D193C-8A28-0335-E960-4B5BE1BA2E1D}"/>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Weerbaarheid van bestuurders, gemeentelijke organisatie, volgens de Noord- Hollandse weerbaarheidsnorm</a:t>
                </a:r>
              </a:p>
            </p:txBody>
          </p:sp>
        </p:grpSp>
        <p:grpSp>
          <p:nvGrpSpPr>
            <p:cNvPr id="40" name="Weerbaarheid van inwoners, jongeren en ondernemers">
              <a:extLst>
                <a:ext uri="{FF2B5EF4-FFF2-40B4-BE49-F238E27FC236}">
                  <a16:creationId xmlns:a16="http://schemas.microsoft.com/office/drawing/2014/main" id="{D579979D-5FD5-59CA-1171-87ABD5A038B1}"/>
                </a:ext>
              </a:extLst>
            </p:cNvPr>
            <p:cNvGrpSpPr/>
            <p:nvPr/>
          </p:nvGrpSpPr>
          <p:grpSpPr>
            <a:xfrm>
              <a:off x="18094405" y="2710261"/>
              <a:ext cx="5635410" cy="2891885"/>
              <a:chOff x="362619" y="2710261"/>
              <a:chExt cx="3599781" cy="2891885"/>
            </a:xfrm>
          </p:grpSpPr>
          <p:sp>
            <p:nvSpPr>
              <p:cNvPr id="41" name="Rechthoek">
                <a:extLst>
                  <a:ext uri="{FF2B5EF4-FFF2-40B4-BE49-F238E27FC236}">
                    <a16:creationId xmlns:a16="http://schemas.microsoft.com/office/drawing/2014/main" id="{8A2E8656-41CA-F985-9DD1-DD268E25FA08}"/>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2" name="Tekst">
                <a:extLst>
                  <a:ext uri="{FF2B5EF4-FFF2-40B4-BE49-F238E27FC236}">
                    <a16:creationId xmlns:a16="http://schemas.microsoft.com/office/drawing/2014/main" id="{3B1FB55B-85D4-9B52-EA71-759B80630AAA}"/>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Weerbaarheid van inwoners, jongeren en ondernemers in de wijken verstevigen</a:t>
                </a:r>
              </a:p>
            </p:txBody>
          </p:sp>
        </p:grpSp>
      </p:grpSp>
      <p:sp>
        <p:nvSpPr>
          <p:cNvPr id="2" name="Pager">
            <a:extLst>
              <a:ext uri="{FF2B5EF4-FFF2-40B4-BE49-F238E27FC236}">
                <a16:creationId xmlns:a16="http://schemas.microsoft.com/office/drawing/2014/main" id="{E80D5C0B-809E-3740-A18F-0F099F60969D}"/>
              </a:ext>
            </a:extLst>
          </p:cNvPr>
          <p:cNvSpPr txBox="1"/>
          <p:nvPr/>
        </p:nvSpPr>
        <p:spPr>
          <a:xfrm>
            <a:off x="10308616" y="5925612"/>
            <a:ext cx="456068" cy="307777"/>
          </a:xfrm>
          <a:prstGeom prst="rect">
            <a:avLst/>
          </a:prstGeom>
          <a:noFill/>
        </p:spPr>
        <p:txBody>
          <a:bodyPr wrap="square">
            <a:spAutoFit/>
          </a:bodyPr>
          <a:lstStyle/>
          <a:p>
            <a:pPr algn="ctr"/>
            <a:r>
              <a:rPr lang="nl-NL" sz="1400" b="1" dirty="0">
                <a:solidFill>
                  <a:srgbClr val="18649B"/>
                </a:solidFill>
                <a:latin typeface="Calibri" panose="020F0502020204030204" pitchFamily="34" charset="0"/>
                <a:cs typeface="Calibri" panose="020F0502020204030204" pitchFamily="34" charset="0"/>
              </a:rPr>
              <a:t>1/2</a:t>
            </a:r>
            <a:endParaRPr lang="nl-NL" sz="1400" dirty="0"/>
          </a:p>
        </p:txBody>
      </p:sp>
    </p:spTree>
    <p:extLst>
      <p:ext uri="{BB962C8B-B14F-4D97-AF65-F5344CB8AC3E}">
        <p14:creationId xmlns:p14="http://schemas.microsoft.com/office/powerpoint/2010/main" val="209989539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E9F20-F2DD-7560-E345-BB3144182EE0}"/>
            </a:ext>
          </a:extLst>
        </p:cNvPr>
        <p:cNvGrpSpPr/>
        <p:nvPr/>
      </p:nvGrpSpPr>
      <p:grpSpPr>
        <a:xfrm>
          <a:off x="0" y="0"/>
          <a:ext cx="0" cy="0"/>
          <a:chOff x="0" y="0"/>
          <a:chExt cx="0" cy="0"/>
        </a:xfrm>
      </p:grpSpPr>
      <p:grpSp>
        <p:nvGrpSpPr>
          <p:cNvPr id="13" name="Wijdemeren">
            <a:extLst>
              <a:ext uri="{FF2B5EF4-FFF2-40B4-BE49-F238E27FC236}">
                <a16:creationId xmlns:a16="http://schemas.microsoft.com/office/drawing/2014/main" id="{AFBB3237-B3CB-114E-3D18-C3BA84361CA6}"/>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AB30F6E3-56A3-C048-DD2C-49DFF979DB06}"/>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B8E901F2-7EBD-7C1C-E9C8-AE0C439A1827}"/>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0241D3BB-A2A1-B752-CA68-41E0BB2478CD}"/>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EF4664BD-E68C-A365-5BC7-7D8F99BEE4FE}"/>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Doel van het plan van aanpak</a:t>
            </a:r>
          </a:p>
        </p:txBody>
      </p:sp>
      <p:grpSp>
        <p:nvGrpSpPr>
          <p:cNvPr id="43" name="Doel van het plan van aanpak">
            <a:extLst>
              <a:ext uri="{FF2B5EF4-FFF2-40B4-BE49-F238E27FC236}">
                <a16:creationId xmlns:a16="http://schemas.microsoft.com/office/drawing/2014/main" id="{CD961261-59AC-D913-DB6B-0631BADBB7CB}"/>
              </a:ext>
            </a:extLst>
          </p:cNvPr>
          <p:cNvGrpSpPr/>
          <p:nvPr/>
        </p:nvGrpSpPr>
        <p:grpSpPr>
          <a:xfrm>
            <a:off x="-11505232" y="2710261"/>
            <a:ext cx="23367196" cy="2891885"/>
            <a:chOff x="362619" y="2710261"/>
            <a:chExt cx="23367196" cy="2891885"/>
          </a:xfrm>
        </p:grpSpPr>
        <p:grpSp>
          <p:nvGrpSpPr>
            <p:cNvPr id="20" name="Vermenging onderwereld">
              <a:extLst>
                <a:ext uri="{FF2B5EF4-FFF2-40B4-BE49-F238E27FC236}">
                  <a16:creationId xmlns:a16="http://schemas.microsoft.com/office/drawing/2014/main" id="{B97C4E9F-A6E2-52BC-626A-21ED9C20BE3A}"/>
                </a:ext>
              </a:extLst>
            </p:cNvPr>
            <p:cNvGrpSpPr/>
            <p:nvPr/>
          </p:nvGrpSpPr>
          <p:grpSpPr>
            <a:xfrm>
              <a:off x="362619" y="2710261"/>
              <a:ext cx="5635410" cy="2891885"/>
              <a:chOff x="362619" y="2710261"/>
              <a:chExt cx="3599781" cy="2891885"/>
            </a:xfrm>
          </p:grpSpPr>
          <p:sp>
            <p:nvSpPr>
              <p:cNvPr id="23" name="Rechthoek">
                <a:extLst>
                  <a:ext uri="{FF2B5EF4-FFF2-40B4-BE49-F238E27FC236}">
                    <a16:creationId xmlns:a16="http://schemas.microsoft.com/office/drawing/2014/main" id="{ED27A2DC-7474-710E-822C-9C2A38D5F13A}"/>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5" name="Tekst">
                <a:extLst>
                  <a:ext uri="{FF2B5EF4-FFF2-40B4-BE49-F238E27FC236}">
                    <a16:creationId xmlns:a16="http://schemas.microsoft.com/office/drawing/2014/main" id="{C7EE566A-7FE1-96D9-EFA9-EFDFB44ED8EE}"/>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Vermenging onderwereld in de bovenwereld zoveel mogelijk verstoren en bestrijden</a:t>
                </a:r>
              </a:p>
            </p:txBody>
          </p:sp>
        </p:grpSp>
        <p:grpSp>
          <p:nvGrpSpPr>
            <p:cNvPr id="26" name="Versterken informatiepositie">
              <a:extLst>
                <a:ext uri="{FF2B5EF4-FFF2-40B4-BE49-F238E27FC236}">
                  <a16:creationId xmlns:a16="http://schemas.microsoft.com/office/drawing/2014/main" id="{557EA340-80E3-5C3B-D0E7-AD1ED5E3FBD8}"/>
                </a:ext>
              </a:extLst>
            </p:cNvPr>
            <p:cNvGrpSpPr/>
            <p:nvPr/>
          </p:nvGrpSpPr>
          <p:grpSpPr>
            <a:xfrm>
              <a:off x="6193972" y="2710261"/>
              <a:ext cx="5635410" cy="2891885"/>
              <a:chOff x="362619" y="2710261"/>
              <a:chExt cx="3599781" cy="2891885"/>
            </a:xfrm>
          </p:grpSpPr>
          <p:sp>
            <p:nvSpPr>
              <p:cNvPr id="29" name="Rechthoek">
                <a:extLst>
                  <a:ext uri="{FF2B5EF4-FFF2-40B4-BE49-F238E27FC236}">
                    <a16:creationId xmlns:a16="http://schemas.microsoft.com/office/drawing/2014/main" id="{5CDC928E-3BE4-2FDD-D6BD-938A7D24A42C}"/>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0" name="Tekst">
                <a:extLst>
                  <a:ext uri="{FF2B5EF4-FFF2-40B4-BE49-F238E27FC236}">
                    <a16:creationId xmlns:a16="http://schemas.microsoft.com/office/drawing/2014/main" id="{C10A91F2-4804-5C37-7B77-68E5D3E70F93}"/>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Versterken informatiepositie en betere en snellere uitwisseling van informatie</a:t>
                </a:r>
              </a:p>
            </p:txBody>
          </p:sp>
        </p:grpSp>
        <p:grpSp>
          <p:nvGrpSpPr>
            <p:cNvPr id="37" name="Weerbaarheid van bestuurders">
              <a:extLst>
                <a:ext uri="{FF2B5EF4-FFF2-40B4-BE49-F238E27FC236}">
                  <a16:creationId xmlns:a16="http://schemas.microsoft.com/office/drawing/2014/main" id="{DFE249DC-DE07-21AC-92C9-1FE5828A1CEB}"/>
                </a:ext>
              </a:extLst>
            </p:cNvPr>
            <p:cNvGrpSpPr/>
            <p:nvPr/>
          </p:nvGrpSpPr>
          <p:grpSpPr>
            <a:xfrm>
              <a:off x="12263052" y="2710261"/>
              <a:ext cx="5635410" cy="2891885"/>
              <a:chOff x="362619" y="2710261"/>
              <a:chExt cx="3599781" cy="2891885"/>
            </a:xfrm>
          </p:grpSpPr>
          <p:sp>
            <p:nvSpPr>
              <p:cNvPr id="38" name="Rechthoek">
                <a:extLst>
                  <a:ext uri="{FF2B5EF4-FFF2-40B4-BE49-F238E27FC236}">
                    <a16:creationId xmlns:a16="http://schemas.microsoft.com/office/drawing/2014/main" id="{5D5C5437-C04A-82C1-F70D-4C6BCD769B8D}"/>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9" name="Tekst">
                <a:extLst>
                  <a:ext uri="{FF2B5EF4-FFF2-40B4-BE49-F238E27FC236}">
                    <a16:creationId xmlns:a16="http://schemas.microsoft.com/office/drawing/2014/main" id="{F6974090-B67A-6E70-C071-BC8F96BB93E0}"/>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Weerbaarheid van bestuurders, gemeentelijke organisatie, volgens de Noord- Hollandse weerbaarheidsnorm</a:t>
                </a:r>
              </a:p>
            </p:txBody>
          </p:sp>
        </p:grpSp>
        <p:grpSp>
          <p:nvGrpSpPr>
            <p:cNvPr id="40" name="Weerbaarheid van inwoners, jongeren en ondernemers">
              <a:extLst>
                <a:ext uri="{FF2B5EF4-FFF2-40B4-BE49-F238E27FC236}">
                  <a16:creationId xmlns:a16="http://schemas.microsoft.com/office/drawing/2014/main" id="{DA489631-9D71-5E5C-4BE2-954EF0760C00}"/>
                </a:ext>
              </a:extLst>
            </p:cNvPr>
            <p:cNvGrpSpPr/>
            <p:nvPr/>
          </p:nvGrpSpPr>
          <p:grpSpPr>
            <a:xfrm>
              <a:off x="18094405" y="2710261"/>
              <a:ext cx="5635410" cy="2891885"/>
              <a:chOff x="362619" y="2710261"/>
              <a:chExt cx="3599781" cy="2891885"/>
            </a:xfrm>
          </p:grpSpPr>
          <p:sp>
            <p:nvSpPr>
              <p:cNvPr id="41" name="Rechthoek">
                <a:extLst>
                  <a:ext uri="{FF2B5EF4-FFF2-40B4-BE49-F238E27FC236}">
                    <a16:creationId xmlns:a16="http://schemas.microsoft.com/office/drawing/2014/main" id="{0398C5DA-3A37-5B17-2806-FDAC883C344C}"/>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2" name="Tekst">
                <a:extLst>
                  <a:ext uri="{FF2B5EF4-FFF2-40B4-BE49-F238E27FC236}">
                    <a16:creationId xmlns:a16="http://schemas.microsoft.com/office/drawing/2014/main" id="{72394D82-ED98-8074-6261-CCE0383ECFEE}"/>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Weerbaarheid van inwoners, jongeren en ondernemers in de wijken verstevigen</a:t>
                </a:r>
              </a:p>
            </p:txBody>
          </p:sp>
        </p:grpSp>
      </p:grpSp>
      <p:sp>
        <p:nvSpPr>
          <p:cNvPr id="2" name="Pager">
            <a:extLst>
              <a:ext uri="{FF2B5EF4-FFF2-40B4-BE49-F238E27FC236}">
                <a16:creationId xmlns:a16="http://schemas.microsoft.com/office/drawing/2014/main" id="{13B49662-12C0-AF07-F074-39697B3F73E5}"/>
              </a:ext>
            </a:extLst>
          </p:cNvPr>
          <p:cNvSpPr txBox="1"/>
          <p:nvPr/>
        </p:nvSpPr>
        <p:spPr>
          <a:xfrm>
            <a:off x="10308616" y="5925612"/>
            <a:ext cx="456068" cy="307777"/>
          </a:xfrm>
          <a:prstGeom prst="rect">
            <a:avLst/>
          </a:prstGeom>
          <a:noFill/>
        </p:spPr>
        <p:txBody>
          <a:bodyPr wrap="square">
            <a:spAutoFit/>
          </a:bodyPr>
          <a:lstStyle/>
          <a:p>
            <a:pPr algn="ctr"/>
            <a:r>
              <a:rPr lang="nl-NL" sz="1400" b="1" dirty="0">
                <a:solidFill>
                  <a:srgbClr val="18649B"/>
                </a:solidFill>
                <a:latin typeface="Calibri" panose="020F0502020204030204" pitchFamily="34" charset="0"/>
                <a:cs typeface="Calibri" panose="020F0502020204030204" pitchFamily="34" charset="0"/>
              </a:rPr>
              <a:t>2/2</a:t>
            </a:r>
            <a:endParaRPr lang="nl-NL" sz="1400" dirty="0"/>
          </a:p>
        </p:txBody>
      </p:sp>
    </p:spTree>
    <p:extLst>
      <p:ext uri="{BB962C8B-B14F-4D97-AF65-F5344CB8AC3E}">
        <p14:creationId xmlns:p14="http://schemas.microsoft.com/office/powerpoint/2010/main" val="71400966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79DAB-B244-45FF-3D71-941C546AFD1F}"/>
            </a:ext>
          </a:extLst>
        </p:cNvPr>
        <p:cNvGrpSpPr/>
        <p:nvPr/>
      </p:nvGrpSpPr>
      <p:grpSpPr>
        <a:xfrm>
          <a:off x="0" y="0"/>
          <a:ext cx="0" cy="0"/>
          <a:chOff x="0" y="0"/>
          <a:chExt cx="0" cy="0"/>
        </a:xfrm>
      </p:grpSpPr>
      <p:sp>
        <p:nvSpPr>
          <p:cNvPr id="17" name="Vrije vorm: vorm">
            <a:extLst>
              <a:ext uri="{FF2B5EF4-FFF2-40B4-BE49-F238E27FC236}">
                <a16:creationId xmlns:a16="http://schemas.microsoft.com/office/drawing/2014/main" id="{499D02A3-5C2A-B3F0-CC7D-25062479E53F}"/>
              </a:ext>
            </a:extLst>
          </p:cNvPr>
          <p:cNvSpPr/>
          <p:nvPr/>
        </p:nvSpPr>
        <p:spPr>
          <a:xfrm>
            <a:off x="3244646" y="4102764"/>
            <a:ext cx="5997677" cy="707886"/>
          </a:xfrm>
          <a:custGeom>
            <a:avLst/>
            <a:gdLst>
              <a:gd name="connsiteX0" fmla="*/ 0 w 5997677"/>
              <a:gd name="connsiteY0" fmla="*/ 924232 h 1406013"/>
              <a:gd name="connsiteX1" fmla="*/ 707922 w 5997677"/>
              <a:gd name="connsiteY1" fmla="*/ 0 h 1406013"/>
              <a:gd name="connsiteX2" fmla="*/ 2310580 w 5997677"/>
              <a:gd name="connsiteY2" fmla="*/ 924232 h 1406013"/>
              <a:gd name="connsiteX3" fmla="*/ 4866968 w 5997677"/>
              <a:gd name="connsiteY3" fmla="*/ 698091 h 1406013"/>
              <a:gd name="connsiteX4" fmla="*/ 5997677 w 5997677"/>
              <a:gd name="connsiteY4" fmla="*/ 1406013 h 1406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97677" h="1406013">
                <a:moveTo>
                  <a:pt x="0" y="924232"/>
                </a:moveTo>
                <a:cubicBezTo>
                  <a:pt x="161412" y="462116"/>
                  <a:pt x="322825" y="0"/>
                  <a:pt x="707922" y="0"/>
                </a:cubicBezTo>
                <a:cubicBezTo>
                  <a:pt x="1093019" y="0"/>
                  <a:pt x="1617406" y="807884"/>
                  <a:pt x="2310580" y="924232"/>
                </a:cubicBezTo>
                <a:cubicBezTo>
                  <a:pt x="3003754" y="1040580"/>
                  <a:pt x="4252452" y="617794"/>
                  <a:pt x="4866968" y="698091"/>
                </a:cubicBezTo>
                <a:cubicBezTo>
                  <a:pt x="5481484" y="778388"/>
                  <a:pt x="5739580" y="1092200"/>
                  <a:pt x="5997677" y="1406013"/>
                </a:cubicBezTo>
              </a:path>
            </a:pathLst>
          </a:cu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 name="Politie">
            <a:extLst>
              <a:ext uri="{FF2B5EF4-FFF2-40B4-BE49-F238E27FC236}">
                <a16:creationId xmlns:a16="http://schemas.microsoft.com/office/drawing/2014/main" id="{4A43E703-10CF-AD08-45E0-DD10D66EAF71}"/>
              </a:ext>
            </a:extLst>
          </p:cNvPr>
          <p:cNvGrpSpPr/>
          <p:nvPr/>
        </p:nvGrpSpPr>
        <p:grpSpPr>
          <a:xfrm>
            <a:off x="10764684" y="5860794"/>
            <a:ext cx="1097280" cy="457738"/>
            <a:chOff x="355600" y="5128920"/>
            <a:chExt cx="2875280" cy="1199444"/>
          </a:xfrm>
        </p:grpSpPr>
        <p:sp>
          <p:nvSpPr>
            <p:cNvPr id="3" name="Rechthoek">
              <a:extLst>
                <a:ext uri="{FF2B5EF4-FFF2-40B4-BE49-F238E27FC236}">
                  <a16:creationId xmlns:a16="http://schemas.microsoft.com/office/drawing/2014/main" id="{7EB6CA8E-11C8-C661-E51D-37C656F6AAA6}"/>
                </a:ext>
              </a:extLst>
            </p:cNvPr>
            <p:cNvSpPr/>
            <p:nvPr/>
          </p:nvSpPr>
          <p:spPr>
            <a:xfrm>
              <a:off x="355600"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Politie">
              <a:extLst>
                <a:ext uri="{FF2B5EF4-FFF2-40B4-BE49-F238E27FC236}">
                  <a16:creationId xmlns:a16="http://schemas.microsoft.com/office/drawing/2014/main" id="{9F82E361-0246-29C2-A858-F383518CA7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486" y="5488343"/>
              <a:ext cx="1307509" cy="48059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itel">
            <a:extLst>
              <a:ext uri="{FF2B5EF4-FFF2-40B4-BE49-F238E27FC236}">
                <a16:creationId xmlns:a16="http://schemas.microsoft.com/office/drawing/2014/main" id="{AC93118D-5050-3306-40B4-1F6BAAA81462}"/>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Ontwikkelingen veiligheid</a:t>
            </a:r>
          </a:p>
        </p:txBody>
      </p:sp>
      <p:sp>
        <p:nvSpPr>
          <p:cNvPr id="6" name="Ondertitel">
            <a:extLst>
              <a:ext uri="{FF2B5EF4-FFF2-40B4-BE49-F238E27FC236}">
                <a16:creationId xmlns:a16="http://schemas.microsoft.com/office/drawing/2014/main" id="{AD2B6C3B-186F-9FCF-04A1-9D04B03AB882}"/>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Algemeen beeld</a:t>
            </a:r>
          </a:p>
        </p:txBody>
      </p:sp>
      <p:sp>
        <p:nvSpPr>
          <p:cNvPr id="7" name="Ovaal">
            <a:extLst>
              <a:ext uri="{FF2B5EF4-FFF2-40B4-BE49-F238E27FC236}">
                <a16:creationId xmlns:a16="http://schemas.microsoft.com/office/drawing/2014/main" id="{7E7D0670-C771-28D9-9DEE-80D9B04BD4A1}"/>
              </a:ext>
            </a:extLst>
          </p:cNvPr>
          <p:cNvSpPr/>
          <p:nvPr/>
        </p:nvSpPr>
        <p:spPr>
          <a:xfrm>
            <a:off x="1809135" y="3465513"/>
            <a:ext cx="2054942" cy="2054942"/>
          </a:xfrm>
          <a:prstGeom prst="ellipse">
            <a:avLst/>
          </a:prstGeom>
          <a:solidFill>
            <a:srgbClr val="CDECF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a:extLst>
              <a:ext uri="{FF2B5EF4-FFF2-40B4-BE49-F238E27FC236}">
                <a16:creationId xmlns:a16="http://schemas.microsoft.com/office/drawing/2014/main" id="{7F01DFBC-944D-7696-857E-58C258AB1F69}"/>
              </a:ext>
            </a:extLst>
          </p:cNvPr>
          <p:cNvSpPr/>
          <p:nvPr/>
        </p:nvSpPr>
        <p:spPr>
          <a:xfrm>
            <a:off x="5068529" y="3465513"/>
            <a:ext cx="2054942" cy="2054942"/>
          </a:xfrm>
          <a:prstGeom prst="ellipse">
            <a:avLst/>
          </a:prstGeom>
          <a:solidFill>
            <a:srgbClr val="CDECF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a:extLst>
              <a:ext uri="{FF2B5EF4-FFF2-40B4-BE49-F238E27FC236}">
                <a16:creationId xmlns:a16="http://schemas.microsoft.com/office/drawing/2014/main" id="{DFF2B144-B733-36E5-1C5C-5CFC5B65FBF6}"/>
              </a:ext>
            </a:extLst>
          </p:cNvPr>
          <p:cNvSpPr/>
          <p:nvPr/>
        </p:nvSpPr>
        <p:spPr>
          <a:xfrm>
            <a:off x="8327923" y="3465513"/>
            <a:ext cx="2054942" cy="2054942"/>
          </a:xfrm>
          <a:prstGeom prst="ellipse">
            <a:avLst/>
          </a:prstGeom>
          <a:solidFill>
            <a:srgbClr val="CDECF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Formatie">
            <a:extLst>
              <a:ext uri="{FF2B5EF4-FFF2-40B4-BE49-F238E27FC236}">
                <a16:creationId xmlns:a16="http://schemas.microsoft.com/office/drawing/2014/main" id="{9D760E5F-9B41-9608-40DD-BC5B228D5DB0}"/>
              </a:ext>
            </a:extLst>
          </p:cNvPr>
          <p:cNvSpPr txBox="1"/>
          <p:nvPr/>
        </p:nvSpPr>
        <p:spPr>
          <a:xfrm>
            <a:off x="1736908" y="4292929"/>
            <a:ext cx="2195995"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Formatie</a:t>
            </a:r>
            <a:endParaRPr lang="nl-NL" sz="2000" dirty="0"/>
          </a:p>
        </p:txBody>
      </p:sp>
      <p:sp>
        <p:nvSpPr>
          <p:cNvPr id="15" name="Samenwerking">
            <a:extLst>
              <a:ext uri="{FF2B5EF4-FFF2-40B4-BE49-F238E27FC236}">
                <a16:creationId xmlns:a16="http://schemas.microsoft.com/office/drawing/2014/main" id="{B12F943E-44AB-DC70-E08D-709B4D075636}"/>
              </a:ext>
            </a:extLst>
          </p:cNvPr>
          <p:cNvSpPr txBox="1"/>
          <p:nvPr/>
        </p:nvSpPr>
        <p:spPr>
          <a:xfrm>
            <a:off x="4998002" y="4292929"/>
            <a:ext cx="2195995"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Samenwerking</a:t>
            </a:r>
            <a:endParaRPr lang="nl-NL" sz="2000" dirty="0"/>
          </a:p>
        </p:txBody>
      </p:sp>
      <p:sp>
        <p:nvSpPr>
          <p:cNvPr id="16" name="Overige ontwikkelingen">
            <a:extLst>
              <a:ext uri="{FF2B5EF4-FFF2-40B4-BE49-F238E27FC236}">
                <a16:creationId xmlns:a16="http://schemas.microsoft.com/office/drawing/2014/main" id="{39A3B6DD-28E2-CD5B-63EA-54C9000DFCD7}"/>
              </a:ext>
            </a:extLst>
          </p:cNvPr>
          <p:cNvSpPr txBox="1"/>
          <p:nvPr/>
        </p:nvSpPr>
        <p:spPr>
          <a:xfrm>
            <a:off x="8259097" y="4139041"/>
            <a:ext cx="2195995" cy="707886"/>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Overige ontwikkelingen</a:t>
            </a:r>
            <a:endParaRPr lang="nl-NL" sz="2000" dirty="0"/>
          </a:p>
        </p:txBody>
      </p:sp>
    </p:spTree>
    <p:extLst>
      <p:ext uri="{BB962C8B-B14F-4D97-AF65-F5344CB8AC3E}">
        <p14:creationId xmlns:p14="http://schemas.microsoft.com/office/powerpoint/2010/main" val="3814427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C8B2B-9EB3-7DB6-4628-AB46C2A9D06C}"/>
            </a:ext>
          </a:extLst>
        </p:cNvPr>
        <p:cNvGrpSpPr/>
        <p:nvPr/>
      </p:nvGrpSpPr>
      <p:grpSpPr>
        <a:xfrm>
          <a:off x="0" y="0"/>
          <a:ext cx="0" cy="0"/>
          <a:chOff x="0" y="0"/>
          <a:chExt cx="0" cy="0"/>
        </a:xfrm>
      </p:grpSpPr>
      <p:grpSp>
        <p:nvGrpSpPr>
          <p:cNvPr id="13" name="Wijdemeren">
            <a:extLst>
              <a:ext uri="{FF2B5EF4-FFF2-40B4-BE49-F238E27FC236}">
                <a16:creationId xmlns:a16="http://schemas.microsoft.com/office/drawing/2014/main" id="{A05F70FF-9BA1-1CA2-9F16-0C3831B297BD}"/>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BC92A680-C3B3-55C8-9098-D0D7B5827FED}"/>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CFA166D1-6E48-0951-30A1-F4A343E2B53F}"/>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ED702157-DA5D-65CD-3C2B-15D6037DBCC4}"/>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1B298947-C2C8-879B-5DE1-7842F32248C4}"/>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De aanpak binnen de gemeente Wijdemeren</a:t>
            </a:r>
          </a:p>
        </p:txBody>
      </p:sp>
      <p:grpSp>
        <p:nvGrpSpPr>
          <p:cNvPr id="9" name="Prioriteit IVP">
            <a:extLst>
              <a:ext uri="{FF2B5EF4-FFF2-40B4-BE49-F238E27FC236}">
                <a16:creationId xmlns:a16="http://schemas.microsoft.com/office/drawing/2014/main" id="{946E694F-E2D3-873A-3580-D13380E149B7}"/>
              </a:ext>
            </a:extLst>
          </p:cNvPr>
          <p:cNvGrpSpPr/>
          <p:nvPr/>
        </p:nvGrpSpPr>
        <p:grpSpPr>
          <a:xfrm>
            <a:off x="5019883" y="2604966"/>
            <a:ext cx="2152230" cy="2152230"/>
            <a:chOff x="4816996" y="2604966"/>
            <a:chExt cx="2152230" cy="2152230"/>
          </a:xfrm>
        </p:grpSpPr>
        <p:sp>
          <p:nvSpPr>
            <p:cNvPr id="8" name="Ovaal">
              <a:extLst>
                <a:ext uri="{FF2B5EF4-FFF2-40B4-BE49-F238E27FC236}">
                  <a16:creationId xmlns:a16="http://schemas.microsoft.com/office/drawing/2014/main" id="{49F26C88-4A24-A6AB-C11B-BFD9716088A2}"/>
                </a:ext>
              </a:extLst>
            </p:cNvPr>
            <p:cNvSpPr/>
            <p:nvPr/>
          </p:nvSpPr>
          <p:spPr>
            <a:xfrm>
              <a:off x="4816996" y="2604966"/>
              <a:ext cx="2152230" cy="215223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Prioriteit">
              <a:extLst>
                <a:ext uri="{FF2B5EF4-FFF2-40B4-BE49-F238E27FC236}">
                  <a16:creationId xmlns:a16="http://schemas.microsoft.com/office/drawing/2014/main" id="{C20DCD6C-BEC8-BEE6-C177-F95CB450A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1739" y="3119709"/>
              <a:ext cx="1122744" cy="1122744"/>
            </a:xfrm>
            <a:prstGeom prst="rect">
              <a:avLst/>
            </a:prstGeom>
          </p:spPr>
        </p:pic>
      </p:grpSp>
      <p:sp>
        <p:nvSpPr>
          <p:cNvPr id="7" name="Tekst">
            <a:extLst>
              <a:ext uri="{FF2B5EF4-FFF2-40B4-BE49-F238E27FC236}">
                <a16:creationId xmlns:a16="http://schemas.microsoft.com/office/drawing/2014/main" id="{304825B8-1926-2700-681A-631D2B20D266}"/>
              </a:ext>
            </a:extLst>
          </p:cNvPr>
          <p:cNvSpPr txBox="1"/>
          <p:nvPr/>
        </p:nvSpPr>
        <p:spPr>
          <a:xfrm>
            <a:off x="3302045" y="5041106"/>
            <a:ext cx="5587907" cy="461665"/>
          </a:xfrm>
          <a:prstGeom prst="rect">
            <a:avLst/>
          </a:prstGeom>
          <a:noFill/>
        </p:spPr>
        <p:txBody>
          <a:bodyPr wrap="square">
            <a:spAutoFit/>
          </a:bodyPr>
          <a:lstStyle/>
          <a:p>
            <a:pPr algn="ctr"/>
            <a:r>
              <a:rPr lang="nl-NL" sz="2400" b="1" dirty="0">
                <a:solidFill>
                  <a:srgbClr val="18649B"/>
                </a:solidFill>
                <a:latin typeface="Calibri" panose="020F0502020204030204" pitchFamily="34" charset="0"/>
                <a:cs typeface="Calibri" panose="020F0502020204030204" pitchFamily="34" charset="0"/>
              </a:rPr>
              <a:t>Prioriteit in het IVP </a:t>
            </a:r>
            <a:endParaRPr lang="nl-NL" sz="2400" dirty="0"/>
          </a:p>
        </p:txBody>
      </p:sp>
    </p:spTree>
    <p:extLst>
      <p:ext uri="{BB962C8B-B14F-4D97-AF65-F5344CB8AC3E}">
        <p14:creationId xmlns:p14="http://schemas.microsoft.com/office/powerpoint/2010/main" val="108862653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DB37E-5CDE-09B5-74DE-2D67669B2A61}"/>
            </a:ext>
          </a:extLst>
        </p:cNvPr>
        <p:cNvGrpSpPr/>
        <p:nvPr/>
      </p:nvGrpSpPr>
      <p:grpSpPr>
        <a:xfrm>
          <a:off x="0" y="0"/>
          <a:ext cx="0" cy="0"/>
          <a:chOff x="0" y="0"/>
          <a:chExt cx="0" cy="0"/>
        </a:xfrm>
      </p:grpSpPr>
      <p:sp>
        <p:nvSpPr>
          <p:cNvPr id="106" name="Vrije vorm: vorm">
            <a:extLst>
              <a:ext uri="{FF2B5EF4-FFF2-40B4-BE49-F238E27FC236}">
                <a16:creationId xmlns:a16="http://schemas.microsoft.com/office/drawing/2014/main" id="{64A975D9-60CA-4CBC-FE78-B6908A81CCEA}"/>
              </a:ext>
            </a:extLst>
          </p:cNvPr>
          <p:cNvSpPr/>
          <p:nvPr/>
        </p:nvSpPr>
        <p:spPr>
          <a:xfrm>
            <a:off x="6111433" y="3402957"/>
            <a:ext cx="770008" cy="1331089"/>
          </a:xfrm>
          <a:custGeom>
            <a:avLst/>
            <a:gdLst>
              <a:gd name="connsiteX0" fmla="*/ 0 w 770008"/>
              <a:gd name="connsiteY0" fmla="*/ 0 h 1331089"/>
              <a:gd name="connsiteX1" fmla="*/ 740780 w 770008"/>
              <a:gd name="connsiteY1" fmla="*/ 532435 h 1331089"/>
              <a:gd name="connsiteX2" fmla="*/ 659757 w 770008"/>
              <a:gd name="connsiteY2" fmla="*/ 1331089 h 1331089"/>
            </a:gdLst>
            <a:ahLst/>
            <a:cxnLst>
              <a:cxn ang="0">
                <a:pos x="connsiteX0" y="connsiteY0"/>
              </a:cxn>
              <a:cxn ang="0">
                <a:pos x="connsiteX1" y="connsiteY1"/>
              </a:cxn>
              <a:cxn ang="0">
                <a:pos x="connsiteX2" y="connsiteY2"/>
              </a:cxn>
            </a:cxnLst>
            <a:rect l="l" t="t" r="r" b="b"/>
            <a:pathLst>
              <a:path w="770008" h="1331089">
                <a:moveTo>
                  <a:pt x="0" y="0"/>
                </a:moveTo>
                <a:cubicBezTo>
                  <a:pt x="315410" y="155293"/>
                  <a:pt x="630821" y="310587"/>
                  <a:pt x="740780" y="532435"/>
                </a:cubicBezTo>
                <a:cubicBezTo>
                  <a:pt x="850739" y="754283"/>
                  <a:pt x="611529" y="1259712"/>
                  <a:pt x="659757" y="1331089"/>
                </a:cubicBezTo>
              </a:path>
            </a:pathLst>
          </a:cu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7" name="Vrije vorm: vorm">
            <a:extLst>
              <a:ext uri="{FF2B5EF4-FFF2-40B4-BE49-F238E27FC236}">
                <a16:creationId xmlns:a16="http://schemas.microsoft.com/office/drawing/2014/main" id="{2D01E7F0-6954-04B3-799E-95504CD79341}"/>
              </a:ext>
            </a:extLst>
          </p:cNvPr>
          <p:cNvSpPr/>
          <p:nvPr/>
        </p:nvSpPr>
        <p:spPr>
          <a:xfrm>
            <a:off x="6099858" y="3254655"/>
            <a:ext cx="3472405" cy="931748"/>
          </a:xfrm>
          <a:custGeom>
            <a:avLst/>
            <a:gdLst>
              <a:gd name="connsiteX0" fmla="*/ 0 w 3472405"/>
              <a:gd name="connsiteY0" fmla="*/ 44130 h 931748"/>
              <a:gd name="connsiteX1" fmla="*/ 1458410 w 3472405"/>
              <a:gd name="connsiteY1" fmla="*/ 90429 h 931748"/>
              <a:gd name="connsiteX2" fmla="*/ 2291788 w 3472405"/>
              <a:gd name="connsiteY2" fmla="*/ 854358 h 931748"/>
              <a:gd name="connsiteX3" fmla="*/ 3472405 w 3472405"/>
              <a:gd name="connsiteY3" fmla="*/ 865932 h 931748"/>
            </a:gdLst>
            <a:ahLst/>
            <a:cxnLst>
              <a:cxn ang="0">
                <a:pos x="connsiteX0" y="connsiteY0"/>
              </a:cxn>
              <a:cxn ang="0">
                <a:pos x="connsiteX1" y="connsiteY1"/>
              </a:cxn>
              <a:cxn ang="0">
                <a:pos x="connsiteX2" y="connsiteY2"/>
              </a:cxn>
              <a:cxn ang="0">
                <a:pos x="connsiteX3" y="connsiteY3"/>
              </a:cxn>
            </a:cxnLst>
            <a:rect l="l" t="t" r="r" b="b"/>
            <a:pathLst>
              <a:path w="3472405" h="931748">
                <a:moveTo>
                  <a:pt x="0" y="44130"/>
                </a:moveTo>
                <a:cubicBezTo>
                  <a:pt x="538222" y="-240"/>
                  <a:pt x="1076445" y="-44609"/>
                  <a:pt x="1458410" y="90429"/>
                </a:cubicBezTo>
                <a:cubicBezTo>
                  <a:pt x="1840375" y="225467"/>
                  <a:pt x="1956122" y="725108"/>
                  <a:pt x="2291788" y="854358"/>
                </a:cubicBezTo>
                <a:cubicBezTo>
                  <a:pt x="2627454" y="983608"/>
                  <a:pt x="3049929" y="924770"/>
                  <a:pt x="3472405" y="865932"/>
                </a:cubicBezTo>
              </a:path>
            </a:pathLst>
          </a:cu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9" name="Prioriteit IVP">
            <a:extLst>
              <a:ext uri="{FF2B5EF4-FFF2-40B4-BE49-F238E27FC236}">
                <a16:creationId xmlns:a16="http://schemas.microsoft.com/office/drawing/2014/main" id="{F33E2E14-AA3A-5FD9-2E62-54AA9F20E8F5}"/>
              </a:ext>
            </a:extLst>
          </p:cNvPr>
          <p:cNvGrpSpPr/>
          <p:nvPr/>
        </p:nvGrpSpPr>
        <p:grpSpPr>
          <a:xfrm>
            <a:off x="5718058" y="3050683"/>
            <a:ext cx="755884" cy="755884"/>
            <a:chOff x="4816996" y="2604966"/>
            <a:chExt cx="2152230" cy="2152230"/>
          </a:xfrm>
        </p:grpSpPr>
        <p:sp>
          <p:nvSpPr>
            <p:cNvPr id="8" name="Ovaal">
              <a:extLst>
                <a:ext uri="{FF2B5EF4-FFF2-40B4-BE49-F238E27FC236}">
                  <a16:creationId xmlns:a16="http://schemas.microsoft.com/office/drawing/2014/main" id="{28292595-A73C-4C26-B08D-9093681B88FF}"/>
                </a:ext>
              </a:extLst>
            </p:cNvPr>
            <p:cNvSpPr/>
            <p:nvPr/>
          </p:nvSpPr>
          <p:spPr>
            <a:xfrm>
              <a:off x="4816996" y="2604966"/>
              <a:ext cx="2152230" cy="215223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4" name="Prioriteit">
              <a:extLst>
                <a:ext uri="{FF2B5EF4-FFF2-40B4-BE49-F238E27FC236}">
                  <a16:creationId xmlns:a16="http://schemas.microsoft.com/office/drawing/2014/main" id="{3C142254-085E-C1E1-0F68-FD9C52CDB9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1739" y="3119709"/>
              <a:ext cx="1122744" cy="1122744"/>
            </a:xfrm>
            <a:prstGeom prst="rect">
              <a:avLst/>
            </a:prstGeom>
          </p:spPr>
        </p:pic>
      </p:grpSp>
      <p:grpSp>
        <p:nvGrpSpPr>
          <p:cNvPr id="49" name="Lokaal Ondermijningsoverleg">
            <a:extLst>
              <a:ext uri="{FF2B5EF4-FFF2-40B4-BE49-F238E27FC236}">
                <a16:creationId xmlns:a16="http://schemas.microsoft.com/office/drawing/2014/main" id="{CBD3868E-4668-23F4-FD41-695F0E8A06B1}"/>
              </a:ext>
            </a:extLst>
          </p:cNvPr>
          <p:cNvGrpSpPr/>
          <p:nvPr/>
        </p:nvGrpSpPr>
        <p:grpSpPr>
          <a:xfrm>
            <a:off x="1824708" y="549629"/>
            <a:ext cx="1350606" cy="1350606"/>
            <a:chOff x="4816996" y="2604966"/>
            <a:chExt cx="2152230" cy="2152230"/>
          </a:xfrm>
        </p:grpSpPr>
        <p:sp>
          <p:nvSpPr>
            <p:cNvPr id="50" name="Ovaal">
              <a:extLst>
                <a:ext uri="{FF2B5EF4-FFF2-40B4-BE49-F238E27FC236}">
                  <a16:creationId xmlns:a16="http://schemas.microsoft.com/office/drawing/2014/main" id="{584413A9-94A0-5CFA-5071-955AD6DEAB15}"/>
                </a:ext>
              </a:extLst>
            </p:cNvPr>
            <p:cNvSpPr/>
            <p:nvPr/>
          </p:nvSpPr>
          <p:spPr>
            <a:xfrm>
              <a:off x="4816996" y="2604966"/>
              <a:ext cx="2152230" cy="215223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51" name="Dief">
              <a:extLst>
                <a:ext uri="{FF2B5EF4-FFF2-40B4-BE49-F238E27FC236}">
                  <a16:creationId xmlns:a16="http://schemas.microsoft.com/office/drawing/2014/main" id="{A796940B-7866-F21A-A309-952A908C6D7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31739" y="3119709"/>
              <a:ext cx="1122743" cy="1122743"/>
            </a:xfrm>
            <a:prstGeom prst="rect">
              <a:avLst/>
            </a:prstGeom>
          </p:spPr>
        </p:pic>
      </p:grpSp>
      <p:sp>
        <p:nvSpPr>
          <p:cNvPr id="58" name="Tekst">
            <a:extLst>
              <a:ext uri="{FF2B5EF4-FFF2-40B4-BE49-F238E27FC236}">
                <a16:creationId xmlns:a16="http://schemas.microsoft.com/office/drawing/2014/main" id="{92535F8E-38E6-316F-3706-19A725A27119}"/>
              </a:ext>
            </a:extLst>
          </p:cNvPr>
          <p:cNvSpPr txBox="1"/>
          <p:nvPr/>
        </p:nvSpPr>
        <p:spPr>
          <a:xfrm>
            <a:off x="621939" y="2127376"/>
            <a:ext cx="3756144" cy="707886"/>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Lokaal</a:t>
            </a:r>
          </a:p>
          <a:p>
            <a:pPr algn="ctr"/>
            <a:r>
              <a:rPr lang="nl-NL" sz="2000" b="1" dirty="0">
                <a:solidFill>
                  <a:srgbClr val="18649B"/>
                </a:solidFill>
                <a:latin typeface="Calibri" panose="020F0502020204030204" pitchFamily="34" charset="0"/>
                <a:cs typeface="Calibri" panose="020F0502020204030204" pitchFamily="34" charset="0"/>
              </a:rPr>
              <a:t>Ondermijningsoverleg</a:t>
            </a:r>
            <a:endParaRPr lang="nl-NL" sz="2000" dirty="0"/>
          </a:p>
        </p:txBody>
      </p:sp>
      <p:grpSp>
        <p:nvGrpSpPr>
          <p:cNvPr id="64" name="Oprichten LIO">
            <a:extLst>
              <a:ext uri="{FF2B5EF4-FFF2-40B4-BE49-F238E27FC236}">
                <a16:creationId xmlns:a16="http://schemas.microsoft.com/office/drawing/2014/main" id="{43DD5849-F58C-D8BC-0E26-00E5303A0C30}"/>
              </a:ext>
            </a:extLst>
          </p:cNvPr>
          <p:cNvGrpSpPr/>
          <p:nvPr/>
        </p:nvGrpSpPr>
        <p:grpSpPr>
          <a:xfrm>
            <a:off x="1824708" y="4330515"/>
            <a:ext cx="1350606" cy="1350606"/>
            <a:chOff x="4816996" y="2604966"/>
            <a:chExt cx="2152230" cy="2152230"/>
          </a:xfrm>
        </p:grpSpPr>
        <p:sp>
          <p:nvSpPr>
            <p:cNvPr id="65" name="Ovaal">
              <a:extLst>
                <a:ext uri="{FF2B5EF4-FFF2-40B4-BE49-F238E27FC236}">
                  <a16:creationId xmlns:a16="http://schemas.microsoft.com/office/drawing/2014/main" id="{6D7DDA73-7236-9E40-FDE3-2A8F01A250F4}"/>
                </a:ext>
              </a:extLst>
            </p:cNvPr>
            <p:cNvSpPr/>
            <p:nvPr/>
          </p:nvSpPr>
          <p:spPr>
            <a:xfrm>
              <a:off x="4816996" y="2604966"/>
              <a:ext cx="2152230" cy="215223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66" name="Gesprek">
              <a:extLst>
                <a:ext uri="{FF2B5EF4-FFF2-40B4-BE49-F238E27FC236}">
                  <a16:creationId xmlns:a16="http://schemas.microsoft.com/office/drawing/2014/main" id="{4322B508-6983-6606-E4EA-2BA8E1167F5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31739" y="3119709"/>
              <a:ext cx="1122743" cy="1122743"/>
            </a:xfrm>
            <a:prstGeom prst="rect">
              <a:avLst/>
            </a:prstGeom>
          </p:spPr>
        </p:pic>
      </p:grpSp>
      <p:sp>
        <p:nvSpPr>
          <p:cNvPr id="67" name="Tekst">
            <a:extLst>
              <a:ext uri="{FF2B5EF4-FFF2-40B4-BE49-F238E27FC236}">
                <a16:creationId xmlns:a16="http://schemas.microsoft.com/office/drawing/2014/main" id="{E4F2CC7F-D50C-1FB0-37D4-2B7AD9F3279E}"/>
              </a:ext>
            </a:extLst>
          </p:cNvPr>
          <p:cNvSpPr txBox="1"/>
          <p:nvPr/>
        </p:nvSpPr>
        <p:spPr>
          <a:xfrm>
            <a:off x="621939" y="5908262"/>
            <a:ext cx="3756144"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Oprichten LIO in 2025</a:t>
            </a:r>
            <a:endParaRPr lang="nl-NL" sz="2000" dirty="0"/>
          </a:p>
        </p:txBody>
      </p:sp>
      <p:grpSp>
        <p:nvGrpSpPr>
          <p:cNvPr id="68" name="Investeren bewustwording">
            <a:extLst>
              <a:ext uri="{FF2B5EF4-FFF2-40B4-BE49-F238E27FC236}">
                <a16:creationId xmlns:a16="http://schemas.microsoft.com/office/drawing/2014/main" id="{4DF3D33C-6C58-32F0-42C8-C359918BF326}"/>
              </a:ext>
            </a:extLst>
          </p:cNvPr>
          <p:cNvGrpSpPr/>
          <p:nvPr/>
        </p:nvGrpSpPr>
        <p:grpSpPr>
          <a:xfrm>
            <a:off x="9016688" y="549629"/>
            <a:ext cx="1350606" cy="1350606"/>
            <a:chOff x="4816996" y="2604966"/>
            <a:chExt cx="2152230" cy="2152230"/>
          </a:xfrm>
        </p:grpSpPr>
        <p:sp>
          <p:nvSpPr>
            <p:cNvPr id="69" name="Ovaal">
              <a:extLst>
                <a:ext uri="{FF2B5EF4-FFF2-40B4-BE49-F238E27FC236}">
                  <a16:creationId xmlns:a16="http://schemas.microsoft.com/office/drawing/2014/main" id="{078F86D1-F2CC-B662-0AFE-BD850035F4A1}"/>
                </a:ext>
              </a:extLst>
            </p:cNvPr>
            <p:cNvSpPr/>
            <p:nvPr/>
          </p:nvSpPr>
          <p:spPr>
            <a:xfrm>
              <a:off x="4816996" y="2604966"/>
              <a:ext cx="2152230" cy="215223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70" name="Bewustwording">
              <a:extLst>
                <a:ext uri="{FF2B5EF4-FFF2-40B4-BE49-F238E27FC236}">
                  <a16:creationId xmlns:a16="http://schemas.microsoft.com/office/drawing/2014/main" id="{4A91D278-CFA5-015C-4998-CA070CC8C51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331739" y="3119709"/>
              <a:ext cx="1122743" cy="1122743"/>
            </a:xfrm>
            <a:prstGeom prst="rect">
              <a:avLst/>
            </a:prstGeom>
          </p:spPr>
        </p:pic>
      </p:grpSp>
      <p:sp>
        <p:nvSpPr>
          <p:cNvPr id="71" name="Tekst">
            <a:extLst>
              <a:ext uri="{FF2B5EF4-FFF2-40B4-BE49-F238E27FC236}">
                <a16:creationId xmlns:a16="http://schemas.microsoft.com/office/drawing/2014/main" id="{4B97DEB1-C67B-4E74-881D-B7CDC681C40E}"/>
              </a:ext>
            </a:extLst>
          </p:cNvPr>
          <p:cNvSpPr txBox="1"/>
          <p:nvPr/>
        </p:nvSpPr>
        <p:spPr>
          <a:xfrm>
            <a:off x="7813919" y="2127376"/>
            <a:ext cx="3756144"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Investeren op bewustwording </a:t>
            </a:r>
            <a:endParaRPr lang="nl-NL" sz="2000" dirty="0"/>
          </a:p>
        </p:txBody>
      </p:sp>
      <p:grpSp>
        <p:nvGrpSpPr>
          <p:cNvPr id="72" name="Trainingen organiseren">
            <a:extLst>
              <a:ext uri="{FF2B5EF4-FFF2-40B4-BE49-F238E27FC236}">
                <a16:creationId xmlns:a16="http://schemas.microsoft.com/office/drawing/2014/main" id="{ABBB3D98-0684-2267-6709-8548FD2112F9}"/>
              </a:ext>
            </a:extLst>
          </p:cNvPr>
          <p:cNvGrpSpPr/>
          <p:nvPr/>
        </p:nvGrpSpPr>
        <p:grpSpPr>
          <a:xfrm>
            <a:off x="9016688" y="3429000"/>
            <a:ext cx="1350606" cy="1350606"/>
            <a:chOff x="4816996" y="2604966"/>
            <a:chExt cx="2152230" cy="2152230"/>
          </a:xfrm>
        </p:grpSpPr>
        <p:sp>
          <p:nvSpPr>
            <p:cNvPr id="73" name="Ovaal">
              <a:extLst>
                <a:ext uri="{FF2B5EF4-FFF2-40B4-BE49-F238E27FC236}">
                  <a16:creationId xmlns:a16="http://schemas.microsoft.com/office/drawing/2014/main" id="{0E1314C6-8FE2-1057-2381-BB206196E3FF}"/>
                </a:ext>
              </a:extLst>
            </p:cNvPr>
            <p:cNvSpPr/>
            <p:nvPr/>
          </p:nvSpPr>
          <p:spPr>
            <a:xfrm>
              <a:off x="4816996" y="2604966"/>
              <a:ext cx="2152230" cy="215223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74" name="Training">
              <a:extLst>
                <a:ext uri="{FF2B5EF4-FFF2-40B4-BE49-F238E27FC236}">
                  <a16:creationId xmlns:a16="http://schemas.microsoft.com/office/drawing/2014/main" id="{82E52FD9-C578-3802-CD92-90EABE1A74E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331739" y="3119709"/>
              <a:ext cx="1122743" cy="1122743"/>
            </a:xfrm>
            <a:prstGeom prst="rect">
              <a:avLst/>
            </a:prstGeom>
          </p:spPr>
        </p:pic>
      </p:grpSp>
      <p:sp>
        <p:nvSpPr>
          <p:cNvPr id="75" name="Tekst">
            <a:extLst>
              <a:ext uri="{FF2B5EF4-FFF2-40B4-BE49-F238E27FC236}">
                <a16:creationId xmlns:a16="http://schemas.microsoft.com/office/drawing/2014/main" id="{C95305BC-6D34-425B-4F83-8F4A4B8011FB}"/>
              </a:ext>
            </a:extLst>
          </p:cNvPr>
          <p:cNvSpPr txBox="1"/>
          <p:nvPr/>
        </p:nvSpPr>
        <p:spPr>
          <a:xfrm>
            <a:off x="7813919" y="5006747"/>
            <a:ext cx="3756144"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Trainingen organiseren</a:t>
            </a:r>
            <a:endParaRPr lang="nl-NL" sz="2000" dirty="0"/>
          </a:p>
        </p:txBody>
      </p:sp>
      <p:sp>
        <p:nvSpPr>
          <p:cNvPr id="93" name="Vrije vorm: vorm">
            <a:extLst>
              <a:ext uri="{FF2B5EF4-FFF2-40B4-BE49-F238E27FC236}">
                <a16:creationId xmlns:a16="http://schemas.microsoft.com/office/drawing/2014/main" id="{8BFCDF18-F09E-825F-864B-3A5C9D38B119}"/>
              </a:ext>
            </a:extLst>
          </p:cNvPr>
          <p:cNvSpPr/>
          <p:nvPr/>
        </p:nvSpPr>
        <p:spPr>
          <a:xfrm>
            <a:off x="6288130" y="1215342"/>
            <a:ext cx="2740124" cy="2016124"/>
          </a:xfrm>
          <a:custGeom>
            <a:avLst/>
            <a:gdLst>
              <a:gd name="connsiteX0" fmla="*/ 0 w 2662177"/>
              <a:gd name="connsiteY0" fmla="*/ 1909823 h 1909823"/>
              <a:gd name="connsiteX1" fmla="*/ 787078 w 2662177"/>
              <a:gd name="connsiteY1" fmla="*/ 451412 h 1909823"/>
              <a:gd name="connsiteX2" fmla="*/ 2662177 w 2662177"/>
              <a:gd name="connsiteY2" fmla="*/ 0 h 1909823"/>
            </a:gdLst>
            <a:ahLst/>
            <a:cxnLst>
              <a:cxn ang="0">
                <a:pos x="connsiteX0" y="connsiteY0"/>
              </a:cxn>
              <a:cxn ang="0">
                <a:pos x="connsiteX1" y="connsiteY1"/>
              </a:cxn>
              <a:cxn ang="0">
                <a:pos x="connsiteX2" y="connsiteY2"/>
              </a:cxn>
            </a:cxnLst>
            <a:rect l="l" t="t" r="r" b="b"/>
            <a:pathLst>
              <a:path w="2662177" h="1909823">
                <a:moveTo>
                  <a:pt x="0" y="1909823"/>
                </a:moveTo>
                <a:cubicBezTo>
                  <a:pt x="171691" y="1339769"/>
                  <a:pt x="343382" y="769716"/>
                  <a:pt x="787078" y="451412"/>
                </a:cubicBezTo>
                <a:cubicBezTo>
                  <a:pt x="1230774" y="133108"/>
                  <a:pt x="2243559" y="111888"/>
                  <a:pt x="2662177" y="0"/>
                </a:cubicBezTo>
              </a:path>
            </a:pathLst>
          </a:cu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5" name="Vrije vorm: vorm">
            <a:extLst>
              <a:ext uri="{FF2B5EF4-FFF2-40B4-BE49-F238E27FC236}">
                <a16:creationId xmlns:a16="http://schemas.microsoft.com/office/drawing/2014/main" id="{9AE64061-1806-FA82-53E3-7A1EAB92FBD0}"/>
              </a:ext>
            </a:extLst>
          </p:cNvPr>
          <p:cNvSpPr/>
          <p:nvPr/>
        </p:nvSpPr>
        <p:spPr>
          <a:xfrm>
            <a:off x="2928395" y="3530278"/>
            <a:ext cx="2905246" cy="1610260"/>
          </a:xfrm>
          <a:custGeom>
            <a:avLst/>
            <a:gdLst>
              <a:gd name="connsiteX0" fmla="*/ 2905246 w 2905246"/>
              <a:gd name="connsiteY0" fmla="*/ 0 h 1610260"/>
              <a:gd name="connsiteX1" fmla="*/ 1689904 w 2905246"/>
              <a:gd name="connsiteY1" fmla="*/ 1192193 h 1610260"/>
              <a:gd name="connsiteX2" fmla="*/ 0 w 2905246"/>
              <a:gd name="connsiteY2" fmla="*/ 1412112 h 1610260"/>
            </a:gdLst>
            <a:ahLst/>
            <a:cxnLst>
              <a:cxn ang="0">
                <a:pos x="connsiteX0" y="connsiteY0"/>
              </a:cxn>
              <a:cxn ang="0">
                <a:pos x="connsiteX1" y="connsiteY1"/>
              </a:cxn>
              <a:cxn ang="0">
                <a:pos x="connsiteX2" y="connsiteY2"/>
              </a:cxn>
            </a:cxnLst>
            <a:rect l="l" t="t" r="r" b="b"/>
            <a:pathLst>
              <a:path w="2905246" h="1610260">
                <a:moveTo>
                  <a:pt x="2905246" y="0"/>
                </a:moveTo>
                <a:cubicBezTo>
                  <a:pt x="2539679" y="478420"/>
                  <a:pt x="2174112" y="956841"/>
                  <a:pt x="1689904" y="1192193"/>
                </a:cubicBezTo>
                <a:cubicBezTo>
                  <a:pt x="1205696" y="1427545"/>
                  <a:pt x="210273" y="1867383"/>
                  <a:pt x="0" y="1412112"/>
                </a:cubicBezTo>
              </a:path>
            </a:pathLst>
          </a:cu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7" name="Vrije vorm: vorm">
            <a:extLst>
              <a:ext uri="{FF2B5EF4-FFF2-40B4-BE49-F238E27FC236}">
                <a16:creationId xmlns:a16="http://schemas.microsoft.com/office/drawing/2014/main" id="{BCF74475-B511-6B97-D905-75010EF374D6}"/>
              </a:ext>
            </a:extLst>
          </p:cNvPr>
          <p:cNvSpPr/>
          <p:nvPr/>
        </p:nvSpPr>
        <p:spPr>
          <a:xfrm>
            <a:off x="2882096" y="978122"/>
            <a:ext cx="3044142" cy="2343812"/>
          </a:xfrm>
          <a:custGeom>
            <a:avLst/>
            <a:gdLst>
              <a:gd name="connsiteX0" fmla="*/ 3044142 w 3044142"/>
              <a:gd name="connsiteY0" fmla="*/ 2343812 h 2343812"/>
              <a:gd name="connsiteX1" fmla="*/ 2465408 w 3044142"/>
              <a:gd name="connsiteY1" fmla="*/ 121473 h 2343812"/>
              <a:gd name="connsiteX2" fmla="*/ 0 w 3044142"/>
              <a:gd name="connsiteY2" fmla="*/ 248794 h 2343812"/>
            </a:gdLst>
            <a:ahLst/>
            <a:cxnLst>
              <a:cxn ang="0">
                <a:pos x="connsiteX0" y="connsiteY0"/>
              </a:cxn>
              <a:cxn ang="0">
                <a:pos x="connsiteX1" y="connsiteY1"/>
              </a:cxn>
              <a:cxn ang="0">
                <a:pos x="connsiteX2" y="connsiteY2"/>
              </a:cxn>
            </a:cxnLst>
            <a:rect l="l" t="t" r="r" b="b"/>
            <a:pathLst>
              <a:path w="3044142" h="2343812">
                <a:moveTo>
                  <a:pt x="3044142" y="2343812"/>
                </a:moveTo>
                <a:cubicBezTo>
                  <a:pt x="3008453" y="1407227"/>
                  <a:pt x="2972765" y="470643"/>
                  <a:pt x="2465408" y="121473"/>
                </a:cubicBezTo>
                <a:cubicBezTo>
                  <a:pt x="1958051" y="-227697"/>
                  <a:pt x="212202" y="291234"/>
                  <a:pt x="0" y="248794"/>
                </a:cubicBezTo>
              </a:path>
            </a:pathLst>
          </a:cu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102" name="Controles uitvoeren">
            <a:extLst>
              <a:ext uri="{FF2B5EF4-FFF2-40B4-BE49-F238E27FC236}">
                <a16:creationId xmlns:a16="http://schemas.microsoft.com/office/drawing/2014/main" id="{357960F5-CE13-3534-C01C-09BEAFB043C4}"/>
              </a:ext>
            </a:extLst>
          </p:cNvPr>
          <p:cNvGrpSpPr/>
          <p:nvPr/>
        </p:nvGrpSpPr>
        <p:grpSpPr>
          <a:xfrm>
            <a:off x="6096000" y="4535472"/>
            <a:ext cx="1350606" cy="1350606"/>
            <a:chOff x="4816996" y="2604966"/>
            <a:chExt cx="2152230" cy="2152230"/>
          </a:xfrm>
        </p:grpSpPr>
        <p:sp>
          <p:nvSpPr>
            <p:cNvPr id="103" name="Ovaal">
              <a:extLst>
                <a:ext uri="{FF2B5EF4-FFF2-40B4-BE49-F238E27FC236}">
                  <a16:creationId xmlns:a16="http://schemas.microsoft.com/office/drawing/2014/main" id="{F11F3911-3114-285C-9C3C-41043297B73E}"/>
                </a:ext>
              </a:extLst>
            </p:cNvPr>
            <p:cNvSpPr/>
            <p:nvPr/>
          </p:nvSpPr>
          <p:spPr>
            <a:xfrm>
              <a:off x="4816996" y="2604966"/>
              <a:ext cx="2152230" cy="215223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04" name="Check">
              <a:extLst>
                <a:ext uri="{FF2B5EF4-FFF2-40B4-BE49-F238E27FC236}">
                  <a16:creationId xmlns:a16="http://schemas.microsoft.com/office/drawing/2014/main" id="{F10A08D2-CA1B-A8FA-6AAC-48B45597D12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31739" y="3119709"/>
              <a:ext cx="1122743" cy="1122743"/>
            </a:xfrm>
            <a:prstGeom prst="rect">
              <a:avLst/>
            </a:prstGeom>
          </p:spPr>
        </p:pic>
      </p:grpSp>
      <p:sp>
        <p:nvSpPr>
          <p:cNvPr id="105" name="Tekst">
            <a:extLst>
              <a:ext uri="{FF2B5EF4-FFF2-40B4-BE49-F238E27FC236}">
                <a16:creationId xmlns:a16="http://schemas.microsoft.com/office/drawing/2014/main" id="{9AE95051-9D48-49EE-9837-3F4F3D61EBCC}"/>
              </a:ext>
            </a:extLst>
          </p:cNvPr>
          <p:cNvSpPr txBox="1"/>
          <p:nvPr/>
        </p:nvSpPr>
        <p:spPr>
          <a:xfrm>
            <a:off x="4893231" y="6113219"/>
            <a:ext cx="3756144" cy="400110"/>
          </a:xfrm>
          <a:prstGeom prst="rect">
            <a:avLst/>
          </a:prstGeom>
          <a:noFill/>
        </p:spPr>
        <p:txBody>
          <a:bodyPr wrap="square">
            <a:spAutoFit/>
          </a:bodyPr>
          <a:lstStyle/>
          <a:p>
            <a:pPr algn="ctr"/>
            <a:r>
              <a:rPr lang="nl-NL" sz="2000" b="1" dirty="0">
                <a:solidFill>
                  <a:srgbClr val="18649B"/>
                </a:solidFill>
                <a:latin typeface="Calibri" panose="020F0502020204030204" pitchFamily="34" charset="0"/>
                <a:cs typeface="Calibri" panose="020F0502020204030204" pitchFamily="34" charset="0"/>
              </a:rPr>
              <a:t>Controles uitvoeren</a:t>
            </a:r>
            <a:endParaRPr lang="nl-NL" sz="2000" dirty="0"/>
          </a:p>
        </p:txBody>
      </p:sp>
    </p:spTree>
    <p:extLst>
      <p:ext uri="{BB962C8B-B14F-4D97-AF65-F5344CB8AC3E}">
        <p14:creationId xmlns:p14="http://schemas.microsoft.com/office/powerpoint/2010/main" val="203084332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right)">
                                      <p:cBhvr>
                                        <p:cTn id="7" dur="500"/>
                                        <p:tgtEl>
                                          <p:spTgt spid="9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250"/>
                                        <p:tgtEl>
                                          <p:spTgt spid="49"/>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250"/>
                                        <p:tgtEl>
                                          <p:spTgt spid="58"/>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wipe(left)">
                                      <p:cBhvr>
                                        <p:cTn id="19" dur="500"/>
                                        <p:tgtEl>
                                          <p:spTgt spid="93"/>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250"/>
                                        <p:tgtEl>
                                          <p:spTgt spid="68"/>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250"/>
                                        <p:tgtEl>
                                          <p:spTgt spid="71"/>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wipe(up)">
                                      <p:cBhvr>
                                        <p:cTn id="31" dur="500"/>
                                        <p:tgtEl>
                                          <p:spTgt spid="106"/>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fade">
                                      <p:cBhvr>
                                        <p:cTn id="35" dur="250"/>
                                        <p:tgtEl>
                                          <p:spTgt spid="102"/>
                                        </p:tgtEl>
                                      </p:cBhvr>
                                    </p:animEffect>
                                  </p:childTnLst>
                                </p:cTn>
                              </p:par>
                            </p:childTnLst>
                          </p:cTn>
                        </p:par>
                        <p:par>
                          <p:cTn id="36" fill="hold">
                            <p:stCondLst>
                              <p:cond delay="2750"/>
                            </p:stCondLst>
                            <p:childTnLst>
                              <p:par>
                                <p:cTn id="37" presetID="10" presetClass="entr" presetSubtype="0"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fade">
                                      <p:cBhvr>
                                        <p:cTn id="39" dur="250"/>
                                        <p:tgtEl>
                                          <p:spTgt spid="105"/>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wipe(left)">
                                      <p:cBhvr>
                                        <p:cTn id="43" dur="500"/>
                                        <p:tgtEl>
                                          <p:spTgt spid="107"/>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250"/>
                                        <p:tgtEl>
                                          <p:spTgt spid="72"/>
                                        </p:tgtEl>
                                      </p:cBhvr>
                                    </p:animEffect>
                                  </p:childTnLst>
                                </p:cTn>
                              </p:par>
                            </p:childTnLst>
                          </p:cTn>
                        </p:par>
                        <p:par>
                          <p:cTn id="48" fill="hold">
                            <p:stCondLst>
                              <p:cond delay="3750"/>
                            </p:stCondLst>
                            <p:childTnLst>
                              <p:par>
                                <p:cTn id="49" presetID="10" presetClass="entr" presetSubtype="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250"/>
                                        <p:tgtEl>
                                          <p:spTgt spid="75"/>
                                        </p:tgtEl>
                                      </p:cBhvr>
                                    </p:animEffect>
                                  </p:childTnLst>
                                </p:cTn>
                              </p:par>
                            </p:childTnLst>
                          </p:cTn>
                        </p:par>
                        <p:par>
                          <p:cTn id="52" fill="hold">
                            <p:stCondLst>
                              <p:cond delay="4000"/>
                            </p:stCondLst>
                            <p:childTnLst>
                              <p:par>
                                <p:cTn id="53" presetID="22" presetClass="entr" presetSubtype="2" fill="hold" grpId="0" nodeType="afterEffect">
                                  <p:stCondLst>
                                    <p:cond delay="0"/>
                                  </p:stCondLst>
                                  <p:childTnLst>
                                    <p:set>
                                      <p:cBhvr>
                                        <p:cTn id="54" dur="1" fill="hold">
                                          <p:stCondLst>
                                            <p:cond delay="0"/>
                                          </p:stCondLst>
                                        </p:cTn>
                                        <p:tgtEl>
                                          <p:spTgt spid="95"/>
                                        </p:tgtEl>
                                        <p:attrNameLst>
                                          <p:attrName>style.visibility</p:attrName>
                                        </p:attrNameLst>
                                      </p:cBhvr>
                                      <p:to>
                                        <p:strVal val="visible"/>
                                      </p:to>
                                    </p:set>
                                    <p:animEffect transition="in" filter="wipe(right)">
                                      <p:cBhvr>
                                        <p:cTn id="55" dur="500"/>
                                        <p:tgtEl>
                                          <p:spTgt spid="95"/>
                                        </p:tgtEl>
                                      </p:cBhvr>
                                    </p:animEffect>
                                  </p:childTnLst>
                                </p:cTn>
                              </p:par>
                            </p:childTnLst>
                          </p:cTn>
                        </p:par>
                        <p:par>
                          <p:cTn id="56" fill="hold">
                            <p:stCondLst>
                              <p:cond delay="4500"/>
                            </p:stCondLst>
                            <p:childTnLst>
                              <p:par>
                                <p:cTn id="57" presetID="10" presetClass="entr" presetSubtype="0" fill="hold" nodeType="after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250"/>
                                        <p:tgtEl>
                                          <p:spTgt spid="64"/>
                                        </p:tgtEl>
                                      </p:cBhvr>
                                    </p:animEffect>
                                  </p:childTnLst>
                                </p:cTn>
                              </p:par>
                            </p:childTnLst>
                          </p:cTn>
                        </p:par>
                        <p:par>
                          <p:cTn id="60" fill="hold">
                            <p:stCondLst>
                              <p:cond delay="4750"/>
                            </p:stCondLst>
                            <p:childTnLst>
                              <p:par>
                                <p:cTn id="61" presetID="10" presetClass="entr" presetSubtype="0" fill="hold" grpId="0" nodeType="after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07" grpId="0" animBg="1"/>
      <p:bldP spid="58" grpId="0"/>
      <p:bldP spid="67" grpId="0"/>
      <p:bldP spid="71" grpId="0"/>
      <p:bldP spid="75" grpId="0"/>
      <p:bldP spid="93" grpId="0" animBg="1"/>
      <p:bldP spid="95" grpId="0" animBg="1"/>
      <p:bldP spid="97" grpId="0" animBg="1"/>
      <p:bldP spid="10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07C57-5EA6-AF72-63EF-33D6A7252B57}"/>
            </a:ext>
          </a:extLst>
        </p:cNvPr>
        <p:cNvGrpSpPr/>
        <p:nvPr/>
      </p:nvGrpSpPr>
      <p:grpSpPr>
        <a:xfrm>
          <a:off x="0" y="0"/>
          <a:ext cx="0" cy="0"/>
          <a:chOff x="0" y="0"/>
          <a:chExt cx="0" cy="0"/>
        </a:xfrm>
      </p:grpSpPr>
      <p:grpSp>
        <p:nvGrpSpPr>
          <p:cNvPr id="13" name="Wijdemeren">
            <a:extLst>
              <a:ext uri="{FF2B5EF4-FFF2-40B4-BE49-F238E27FC236}">
                <a16:creationId xmlns:a16="http://schemas.microsoft.com/office/drawing/2014/main" id="{68E6DF30-978D-3ECB-00E9-7B051A1216F5}"/>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CFD8FAD1-FFA7-4CCE-5271-D1FEFA65A4DB}"/>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6B3C9ADD-39B8-39CE-02AE-9165440587F6}"/>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AD3217D9-6413-0886-E64D-59AB9A1867B2}"/>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Ondermijning</a:t>
            </a:r>
          </a:p>
        </p:txBody>
      </p:sp>
      <p:sp>
        <p:nvSpPr>
          <p:cNvPr id="6" name="Ondertitel">
            <a:extLst>
              <a:ext uri="{FF2B5EF4-FFF2-40B4-BE49-F238E27FC236}">
                <a16:creationId xmlns:a16="http://schemas.microsoft.com/office/drawing/2014/main" id="{1DDE6240-3D5F-7AE3-E5C0-EEC68C5B5BF5}"/>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Jachthavens/recreatieparken</a:t>
            </a:r>
          </a:p>
        </p:txBody>
      </p:sp>
      <p:grpSp>
        <p:nvGrpSpPr>
          <p:cNvPr id="23" name="Verkrijgen van zicht">
            <a:extLst>
              <a:ext uri="{FF2B5EF4-FFF2-40B4-BE49-F238E27FC236}">
                <a16:creationId xmlns:a16="http://schemas.microsoft.com/office/drawing/2014/main" id="{D0CDF38B-8517-8DE0-262F-A01740EDC8C1}"/>
              </a:ext>
            </a:extLst>
          </p:cNvPr>
          <p:cNvGrpSpPr/>
          <p:nvPr/>
        </p:nvGrpSpPr>
        <p:grpSpPr>
          <a:xfrm>
            <a:off x="362619" y="2710261"/>
            <a:ext cx="3599781" cy="2891885"/>
            <a:chOff x="362619" y="2710261"/>
            <a:chExt cx="3599781" cy="2891885"/>
          </a:xfrm>
        </p:grpSpPr>
        <p:sp>
          <p:nvSpPr>
            <p:cNvPr id="10" name="Rechthoek">
              <a:extLst>
                <a:ext uri="{FF2B5EF4-FFF2-40B4-BE49-F238E27FC236}">
                  <a16:creationId xmlns:a16="http://schemas.microsoft.com/office/drawing/2014/main" id="{CDE42BAB-2AAE-2A34-06A0-3235F6CE9762}"/>
                </a:ext>
              </a:extLst>
            </p:cNvPr>
            <p:cNvSpPr/>
            <p:nvPr/>
          </p:nvSpPr>
          <p:spPr>
            <a:xfrm>
              <a:off x="36261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16" name="Tekst">
              <a:extLst>
                <a:ext uri="{FF2B5EF4-FFF2-40B4-BE49-F238E27FC236}">
                  <a16:creationId xmlns:a16="http://schemas.microsoft.com/office/drawing/2014/main" id="{4B3B766B-5DBB-B357-507B-87B5FB520EED}"/>
                </a:ext>
              </a:extLst>
            </p:cNvPr>
            <p:cNvSpPr txBox="1">
              <a:spLocks/>
            </p:cNvSpPr>
            <p:nvPr/>
          </p:nvSpPr>
          <p:spPr>
            <a:xfrm>
              <a:off x="6396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Het verkrijgen van zicht op alle vakantieparken in Wijdemeren middels een vaste methodiek</a:t>
              </a:r>
            </a:p>
          </p:txBody>
        </p:sp>
      </p:grpSp>
      <p:grpSp>
        <p:nvGrpSpPr>
          <p:cNvPr id="24" name="Verankering thema">
            <a:extLst>
              <a:ext uri="{FF2B5EF4-FFF2-40B4-BE49-F238E27FC236}">
                <a16:creationId xmlns:a16="http://schemas.microsoft.com/office/drawing/2014/main" id="{79D646B4-981F-F5B9-45BD-481EF002653D}"/>
              </a:ext>
            </a:extLst>
          </p:cNvPr>
          <p:cNvGrpSpPr/>
          <p:nvPr/>
        </p:nvGrpSpPr>
        <p:grpSpPr>
          <a:xfrm>
            <a:off x="4296109" y="2710261"/>
            <a:ext cx="3599781" cy="2891885"/>
            <a:chOff x="4296109" y="2710261"/>
            <a:chExt cx="3599781" cy="2891885"/>
          </a:xfrm>
        </p:grpSpPr>
        <p:sp>
          <p:nvSpPr>
            <p:cNvPr id="11" name="Rechthoek">
              <a:extLst>
                <a:ext uri="{FF2B5EF4-FFF2-40B4-BE49-F238E27FC236}">
                  <a16:creationId xmlns:a16="http://schemas.microsoft.com/office/drawing/2014/main" id="{80FEC4F8-1D42-2FE0-F9A9-F457FBBF9D1D}"/>
                </a:ext>
              </a:extLst>
            </p:cNvPr>
            <p:cNvSpPr/>
            <p:nvPr/>
          </p:nvSpPr>
          <p:spPr>
            <a:xfrm>
              <a:off x="429610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1" name="Tekst">
              <a:extLst>
                <a:ext uri="{FF2B5EF4-FFF2-40B4-BE49-F238E27FC236}">
                  <a16:creationId xmlns:a16="http://schemas.microsoft.com/office/drawing/2014/main" id="{8D8DC6E1-2323-3E63-90FB-0A7C6493E61F}"/>
                </a:ext>
              </a:extLst>
            </p:cNvPr>
            <p:cNvSpPr txBox="1">
              <a:spLocks/>
            </p:cNvSpPr>
            <p:nvPr/>
          </p:nvSpPr>
          <p:spPr>
            <a:xfrm>
              <a:off x="4570690"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Realisatie van verankering van het thema binnen de reguliere werkprocessen</a:t>
              </a:r>
            </a:p>
          </p:txBody>
        </p:sp>
      </p:grpSp>
      <p:grpSp>
        <p:nvGrpSpPr>
          <p:cNvPr id="25" name="Plan van aanpak opstellen">
            <a:extLst>
              <a:ext uri="{FF2B5EF4-FFF2-40B4-BE49-F238E27FC236}">
                <a16:creationId xmlns:a16="http://schemas.microsoft.com/office/drawing/2014/main" id="{955851E9-4135-3434-7250-4A94C8C3EEDA}"/>
              </a:ext>
            </a:extLst>
          </p:cNvPr>
          <p:cNvGrpSpPr/>
          <p:nvPr/>
        </p:nvGrpSpPr>
        <p:grpSpPr>
          <a:xfrm>
            <a:off x="8229599" y="2710261"/>
            <a:ext cx="3599781" cy="2891885"/>
            <a:chOff x="8229599" y="2710261"/>
            <a:chExt cx="3599781" cy="2891885"/>
          </a:xfrm>
        </p:grpSpPr>
        <p:sp>
          <p:nvSpPr>
            <p:cNvPr id="12" name="Rechthoek">
              <a:extLst>
                <a:ext uri="{FF2B5EF4-FFF2-40B4-BE49-F238E27FC236}">
                  <a16:creationId xmlns:a16="http://schemas.microsoft.com/office/drawing/2014/main" id="{51CB4531-EC79-F374-F0F7-D7B1A4CE1880}"/>
                </a:ext>
              </a:extLst>
            </p:cNvPr>
            <p:cNvSpPr/>
            <p:nvPr/>
          </p:nvSpPr>
          <p:spPr>
            <a:xfrm>
              <a:off x="8229599" y="2710261"/>
              <a:ext cx="3599781"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2" name="Tekst">
              <a:extLst>
                <a:ext uri="{FF2B5EF4-FFF2-40B4-BE49-F238E27FC236}">
                  <a16:creationId xmlns:a16="http://schemas.microsoft.com/office/drawing/2014/main" id="{FB9E23D5-B532-5E4E-E83F-A4414A14CBAD}"/>
                </a:ext>
              </a:extLst>
            </p:cNvPr>
            <p:cNvSpPr txBox="1">
              <a:spLocks/>
            </p:cNvSpPr>
            <p:nvPr/>
          </p:nvSpPr>
          <p:spPr>
            <a:xfrm>
              <a:off x="8513938" y="2710261"/>
              <a:ext cx="3050619"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nl-NL" sz="2000" dirty="0">
                  <a:solidFill>
                    <a:srgbClr val="145F99"/>
                  </a:solidFill>
                  <a:latin typeface="Calibri" panose="020F0502020204030204" pitchFamily="34" charset="0"/>
                  <a:cs typeface="Calibri" panose="020F0502020204030204" pitchFamily="34" charset="0"/>
                </a:rPr>
                <a:t>Het opstellen van een integraal plan van aanpak voor de kwetsbare parken</a:t>
              </a:r>
            </a:p>
          </p:txBody>
        </p:sp>
      </p:grpSp>
      <p:grpSp>
        <p:nvGrpSpPr>
          <p:cNvPr id="3" name="!! Prioriteit IVP">
            <a:extLst>
              <a:ext uri="{FF2B5EF4-FFF2-40B4-BE49-F238E27FC236}">
                <a16:creationId xmlns:a16="http://schemas.microsoft.com/office/drawing/2014/main" id="{625BD92D-A58A-5B82-4BAF-EDC73AD3FD42}"/>
              </a:ext>
            </a:extLst>
          </p:cNvPr>
          <p:cNvGrpSpPr/>
          <p:nvPr/>
        </p:nvGrpSpPr>
        <p:grpSpPr>
          <a:xfrm>
            <a:off x="8229599" y="1610140"/>
            <a:ext cx="755884" cy="755884"/>
            <a:chOff x="4816996" y="2604966"/>
            <a:chExt cx="2152230" cy="2152230"/>
          </a:xfrm>
        </p:grpSpPr>
        <p:sp>
          <p:nvSpPr>
            <p:cNvPr id="4" name="Ovaal">
              <a:extLst>
                <a:ext uri="{FF2B5EF4-FFF2-40B4-BE49-F238E27FC236}">
                  <a16:creationId xmlns:a16="http://schemas.microsoft.com/office/drawing/2014/main" id="{8B81F4E9-F830-E011-80D3-7B9F43866932}"/>
                </a:ext>
              </a:extLst>
            </p:cNvPr>
            <p:cNvSpPr/>
            <p:nvPr/>
          </p:nvSpPr>
          <p:spPr>
            <a:xfrm>
              <a:off x="4816996" y="2604966"/>
              <a:ext cx="2152230" cy="2152230"/>
            </a:xfrm>
            <a:prstGeom prst="ellipse">
              <a:avLst/>
            </a:prstGeom>
            <a:solidFill>
              <a:srgbClr val="CDECF6"/>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7" name="Prioriteit">
              <a:extLst>
                <a:ext uri="{FF2B5EF4-FFF2-40B4-BE49-F238E27FC236}">
                  <a16:creationId xmlns:a16="http://schemas.microsoft.com/office/drawing/2014/main" id="{75C0EA31-2B5B-EE75-9DDA-856BC84922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1739" y="3119709"/>
              <a:ext cx="1122744" cy="1122744"/>
            </a:xfrm>
            <a:prstGeom prst="rect">
              <a:avLst/>
            </a:prstGeom>
          </p:spPr>
        </p:pic>
      </p:grpSp>
      <p:sp>
        <p:nvSpPr>
          <p:cNvPr id="8" name="Tekst">
            <a:extLst>
              <a:ext uri="{FF2B5EF4-FFF2-40B4-BE49-F238E27FC236}">
                <a16:creationId xmlns:a16="http://schemas.microsoft.com/office/drawing/2014/main" id="{0DCCAF2E-C301-D062-58E4-F9A3C6659F04}"/>
              </a:ext>
            </a:extLst>
          </p:cNvPr>
          <p:cNvSpPr txBox="1"/>
          <p:nvPr/>
        </p:nvSpPr>
        <p:spPr>
          <a:xfrm>
            <a:off x="9075174" y="1803416"/>
            <a:ext cx="2095862" cy="369332"/>
          </a:xfrm>
          <a:prstGeom prst="rect">
            <a:avLst/>
          </a:prstGeom>
          <a:noFill/>
        </p:spPr>
        <p:txBody>
          <a:bodyPr wrap="square">
            <a:spAutoFit/>
          </a:bodyPr>
          <a:lstStyle/>
          <a:p>
            <a:pPr algn="ctr"/>
            <a:r>
              <a:rPr lang="nl-NL" b="1" dirty="0">
                <a:solidFill>
                  <a:srgbClr val="18649B"/>
                </a:solidFill>
                <a:latin typeface="Calibri" panose="020F0502020204030204" pitchFamily="34" charset="0"/>
                <a:cs typeface="Calibri" panose="020F0502020204030204" pitchFamily="34" charset="0"/>
              </a:rPr>
              <a:t>Prioriteit in het IVP </a:t>
            </a:r>
            <a:endParaRPr lang="nl-NL" dirty="0"/>
          </a:p>
        </p:txBody>
      </p:sp>
    </p:spTree>
    <p:extLst>
      <p:ext uri="{BB962C8B-B14F-4D97-AF65-F5344CB8AC3E}">
        <p14:creationId xmlns:p14="http://schemas.microsoft.com/office/powerpoint/2010/main" val="335900046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a:extLst>
              <a:ext uri="{FF2B5EF4-FFF2-40B4-BE49-F238E27FC236}">
                <a16:creationId xmlns:a16="http://schemas.microsoft.com/office/drawing/2014/main" id="{084B5FBC-B2C2-4BD9-8A20-9CEA38E9D6A9}"/>
              </a:ext>
            </a:extLst>
          </p:cNvPr>
          <p:cNvSpPr txBox="1">
            <a:spLocks/>
          </p:cNvSpPr>
          <p:nvPr/>
        </p:nvSpPr>
        <p:spPr>
          <a:xfrm>
            <a:off x="1524000" y="2710262"/>
            <a:ext cx="9144000" cy="1437476"/>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12200" b="1" dirty="0">
                <a:solidFill>
                  <a:srgbClr val="145F99"/>
                </a:solidFill>
                <a:latin typeface="Calibri" panose="020F0502020204030204" pitchFamily="34" charset="0"/>
                <a:cs typeface="Calibri" panose="020F0502020204030204" pitchFamily="34" charset="0"/>
              </a:rPr>
              <a:t>Project Achilles</a:t>
            </a:r>
          </a:p>
        </p:txBody>
      </p:sp>
      <p:grpSp>
        <p:nvGrpSpPr>
          <p:cNvPr id="12" name="Wijdemeren">
            <a:extLst>
              <a:ext uri="{FF2B5EF4-FFF2-40B4-BE49-F238E27FC236}">
                <a16:creationId xmlns:a16="http://schemas.microsoft.com/office/drawing/2014/main" id="{9D1960F6-3C20-82F8-8EA6-196B59107516}"/>
              </a:ext>
            </a:extLst>
          </p:cNvPr>
          <p:cNvGrpSpPr/>
          <p:nvPr/>
        </p:nvGrpSpPr>
        <p:grpSpPr>
          <a:xfrm>
            <a:off x="10764684" y="5850632"/>
            <a:ext cx="1097280" cy="457739"/>
            <a:chOff x="6085839" y="5128920"/>
            <a:chExt cx="2875280" cy="1199444"/>
          </a:xfrm>
        </p:grpSpPr>
        <p:sp>
          <p:nvSpPr>
            <p:cNvPr id="13" name="Rechthoek">
              <a:extLst>
                <a:ext uri="{FF2B5EF4-FFF2-40B4-BE49-F238E27FC236}">
                  <a16:creationId xmlns:a16="http://schemas.microsoft.com/office/drawing/2014/main" id="{8806AF6B-EBE1-C9A1-A152-466384395DFA}"/>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4" name="Logo Wijdemeren" descr="Afbeelding met Lettertype, Graphics, clipart, ontwerp&#10;&#10;Automatisch gegenereerde beschrijving">
              <a:extLst>
                <a:ext uri="{FF2B5EF4-FFF2-40B4-BE49-F238E27FC236}">
                  <a16:creationId xmlns:a16="http://schemas.microsoft.com/office/drawing/2014/main" id="{958CFC7C-2E6E-5D51-F745-F14FEA012A32}"/>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Tree>
    <p:extLst>
      <p:ext uri="{BB962C8B-B14F-4D97-AF65-F5344CB8AC3E}">
        <p14:creationId xmlns:p14="http://schemas.microsoft.com/office/powerpoint/2010/main" val="101729278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44C7E-1565-FD53-45B7-19EE16109782}"/>
            </a:ext>
          </a:extLst>
        </p:cNvPr>
        <p:cNvGrpSpPr/>
        <p:nvPr/>
      </p:nvGrpSpPr>
      <p:grpSpPr>
        <a:xfrm>
          <a:off x="0" y="0"/>
          <a:ext cx="0" cy="0"/>
          <a:chOff x="0" y="0"/>
          <a:chExt cx="0" cy="0"/>
        </a:xfrm>
      </p:grpSpPr>
      <p:grpSp>
        <p:nvGrpSpPr>
          <p:cNvPr id="13" name="Wijdemeren">
            <a:extLst>
              <a:ext uri="{FF2B5EF4-FFF2-40B4-BE49-F238E27FC236}">
                <a16:creationId xmlns:a16="http://schemas.microsoft.com/office/drawing/2014/main" id="{F1AE21A0-3D65-88F4-CADC-D27621BC616F}"/>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5D87FB6B-6C81-26BA-F25C-55076FFCCA1B}"/>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0FC77ABF-A524-4CDD-1B1C-AB4FD5D5E3DA}"/>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EC2BCD89-A64D-058A-2E41-75CEAC07070C}"/>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Project Achilles</a:t>
            </a:r>
          </a:p>
        </p:txBody>
      </p:sp>
      <p:sp>
        <p:nvSpPr>
          <p:cNvPr id="6" name="Ondertitel">
            <a:extLst>
              <a:ext uri="{FF2B5EF4-FFF2-40B4-BE49-F238E27FC236}">
                <a16:creationId xmlns:a16="http://schemas.microsoft.com/office/drawing/2014/main" id="{8C3A4AF8-AA23-5DBF-D7AF-2EF5D784ABDC}"/>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Het doel</a:t>
            </a:r>
          </a:p>
        </p:txBody>
      </p:sp>
      <p:grpSp>
        <p:nvGrpSpPr>
          <p:cNvPr id="23" name="Zicht krijgen">
            <a:extLst>
              <a:ext uri="{FF2B5EF4-FFF2-40B4-BE49-F238E27FC236}">
                <a16:creationId xmlns:a16="http://schemas.microsoft.com/office/drawing/2014/main" id="{525123F8-022C-6100-66C7-3265989F7DA2}"/>
              </a:ext>
            </a:extLst>
          </p:cNvPr>
          <p:cNvGrpSpPr/>
          <p:nvPr/>
        </p:nvGrpSpPr>
        <p:grpSpPr>
          <a:xfrm>
            <a:off x="1157333" y="2706163"/>
            <a:ext cx="2705216" cy="2244566"/>
            <a:chOff x="1157333" y="2706163"/>
            <a:chExt cx="2705216" cy="2244566"/>
          </a:xfrm>
        </p:grpSpPr>
        <p:sp>
          <p:nvSpPr>
            <p:cNvPr id="4" name="Ovaal">
              <a:extLst>
                <a:ext uri="{FF2B5EF4-FFF2-40B4-BE49-F238E27FC236}">
                  <a16:creationId xmlns:a16="http://schemas.microsoft.com/office/drawing/2014/main" id="{CF22011C-BAD2-2108-D5C1-6189B25930D7}"/>
                </a:ext>
              </a:extLst>
            </p:cNvPr>
            <p:cNvSpPr/>
            <p:nvPr/>
          </p:nvSpPr>
          <p:spPr>
            <a:xfrm>
              <a:off x="1790547" y="2706163"/>
              <a:ext cx="1438790" cy="143879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7" name="Vergrootglas">
              <a:extLst>
                <a:ext uri="{FF2B5EF4-FFF2-40B4-BE49-F238E27FC236}">
                  <a16:creationId xmlns:a16="http://schemas.microsoft.com/office/drawing/2014/main" id="{811C316B-4638-FD18-40AA-4C1F90466F9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34658" y="3050274"/>
              <a:ext cx="750567" cy="750567"/>
            </a:xfrm>
            <a:prstGeom prst="rect">
              <a:avLst/>
            </a:prstGeom>
          </p:spPr>
        </p:pic>
        <p:sp>
          <p:nvSpPr>
            <p:cNvPr id="17" name="Tekst">
              <a:extLst>
                <a:ext uri="{FF2B5EF4-FFF2-40B4-BE49-F238E27FC236}">
                  <a16:creationId xmlns:a16="http://schemas.microsoft.com/office/drawing/2014/main" id="{5ECC8411-F1F1-380C-E3B6-BF4D08B3DDF6}"/>
                </a:ext>
              </a:extLst>
            </p:cNvPr>
            <p:cNvSpPr txBox="1"/>
            <p:nvPr/>
          </p:nvSpPr>
          <p:spPr>
            <a:xfrm>
              <a:off x="1157333" y="4489064"/>
              <a:ext cx="2705216" cy="461665"/>
            </a:xfrm>
            <a:prstGeom prst="rect">
              <a:avLst/>
            </a:prstGeom>
            <a:noFill/>
          </p:spPr>
          <p:txBody>
            <a:bodyPr wrap="square">
              <a:spAutoFit/>
            </a:bodyPr>
            <a:lstStyle/>
            <a:p>
              <a:pPr algn="ctr"/>
              <a:r>
                <a:rPr lang="nl-NL" sz="2400" b="1" dirty="0">
                  <a:solidFill>
                    <a:srgbClr val="18649B"/>
                  </a:solidFill>
                  <a:latin typeface="Calibri" panose="020F0502020204030204" pitchFamily="34" charset="0"/>
                  <a:cs typeface="Calibri" panose="020F0502020204030204" pitchFamily="34" charset="0"/>
                </a:rPr>
                <a:t>Zicht krijgen</a:t>
              </a:r>
              <a:endParaRPr lang="nl-NL" sz="2400" dirty="0"/>
            </a:p>
          </p:txBody>
        </p:sp>
      </p:grpSp>
      <p:grpSp>
        <p:nvGrpSpPr>
          <p:cNvPr id="24" name="Inventarisatie">
            <a:extLst>
              <a:ext uri="{FF2B5EF4-FFF2-40B4-BE49-F238E27FC236}">
                <a16:creationId xmlns:a16="http://schemas.microsoft.com/office/drawing/2014/main" id="{1EA14BD4-915A-5051-BF04-AE2C4A41A90A}"/>
              </a:ext>
            </a:extLst>
          </p:cNvPr>
          <p:cNvGrpSpPr/>
          <p:nvPr/>
        </p:nvGrpSpPr>
        <p:grpSpPr>
          <a:xfrm>
            <a:off x="4743392" y="2706163"/>
            <a:ext cx="2705216" cy="2244566"/>
            <a:chOff x="4743392" y="2706163"/>
            <a:chExt cx="2705216" cy="2244566"/>
          </a:xfrm>
        </p:grpSpPr>
        <p:sp>
          <p:nvSpPr>
            <p:cNvPr id="9" name="Ovaal">
              <a:extLst>
                <a:ext uri="{FF2B5EF4-FFF2-40B4-BE49-F238E27FC236}">
                  <a16:creationId xmlns:a16="http://schemas.microsoft.com/office/drawing/2014/main" id="{1CF85DAE-B553-ED39-200B-D9B48018287F}"/>
                </a:ext>
              </a:extLst>
            </p:cNvPr>
            <p:cNvSpPr/>
            <p:nvPr/>
          </p:nvSpPr>
          <p:spPr>
            <a:xfrm>
              <a:off x="5376605" y="2706163"/>
              <a:ext cx="1438790" cy="143879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0" name="Prioriteit">
              <a:extLst>
                <a:ext uri="{FF2B5EF4-FFF2-40B4-BE49-F238E27FC236}">
                  <a16:creationId xmlns:a16="http://schemas.microsoft.com/office/drawing/2014/main" id="{AD35619C-3B3E-4EF8-1854-EE27B30A73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20716" y="3050274"/>
              <a:ext cx="750567" cy="750567"/>
            </a:xfrm>
            <a:prstGeom prst="rect">
              <a:avLst/>
            </a:prstGeom>
          </p:spPr>
        </p:pic>
        <p:sp>
          <p:nvSpPr>
            <p:cNvPr id="18" name="Tekst">
              <a:extLst>
                <a:ext uri="{FF2B5EF4-FFF2-40B4-BE49-F238E27FC236}">
                  <a16:creationId xmlns:a16="http://schemas.microsoft.com/office/drawing/2014/main" id="{71604D9B-ED70-F5A2-0324-FB27519AF740}"/>
                </a:ext>
              </a:extLst>
            </p:cNvPr>
            <p:cNvSpPr txBox="1"/>
            <p:nvPr/>
          </p:nvSpPr>
          <p:spPr>
            <a:xfrm>
              <a:off x="4743392" y="4489064"/>
              <a:ext cx="2705216" cy="461665"/>
            </a:xfrm>
            <a:prstGeom prst="rect">
              <a:avLst/>
            </a:prstGeom>
            <a:noFill/>
          </p:spPr>
          <p:txBody>
            <a:bodyPr wrap="square">
              <a:spAutoFit/>
            </a:bodyPr>
            <a:lstStyle/>
            <a:p>
              <a:pPr algn="ctr"/>
              <a:r>
                <a:rPr lang="nl-NL" sz="2400" b="1" dirty="0">
                  <a:solidFill>
                    <a:srgbClr val="18649B"/>
                  </a:solidFill>
                  <a:latin typeface="Calibri" panose="020F0502020204030204" pitchFamily="34" charset="0"/>
                  <a:cs typeface="Calibri" panose="020F0502020204030204" pitchFamily="34" charset="0"/>
                </a:rPr>
                <a:t>Inventarisatie</a:t>
              </a:r>
              <a:endParaRPr lang="nl-NL" sz="2400" dirty="0"/>
            </a:p>
          </p:txBody>
        </p:sp>
      </p:grpSp>
      <p:grpSp>
        <p:nvGrpSpPr>
          <p:cNvPr id="25" name="Gezonde recreatiesector">
            <a:extLst>
              <a:ext uri="{FF2B5EF4-FFF2-40B4-BE49-F238E27FC236}">
                <a16:creationId xmlns:a16="http://schemas.microsoft.com/office/drawing/2014/main" id="{7D9646B0-0B80-88DA-C9B1-5ED0271925D2}"/>
              </a:ext>
            </a:extLst>
          </p:cNvPr>
          <p:cNvGrpSpPr/>
          <p:nvPr/>
        </p:nvGrpSpPr>
        <p:grpSpPr>
          <a:xfrm>
            <a:off x="7915802" y="2706163"/>
            <a:ext cx="3532513" cy="2244566"/>
            <a:chOff x="7915802" y="2706163"/>
            <a:chExt cx="3532513" cy="2244566"/>
          </a:xfrm>
        </p:grpSpPr>
        <p:sp>
          <p:nvSpPr>
            <p:cNvPr id="12" name="Ovaal">
              <a:extLst>
                <a:ext uri="{FF2B5EF4-FFF2-40B4-BE49-F238E27FC236}">
                  <a16:creationId xmlns:a16="http://schemas.microsoft.com/office/drawing/2014/main" id="{B070F49E-FBE6-2651-F181-EA4BA127E31B}"/>
                </a:ext>
              </a:extLst>
            </p:cNvPr>
            <p:cNvSpPr/>
            <p:nvPr/>
          </p:nvSpPr>
          <p:spPr>
            <a:xfrm>
              <a:off x="8962665" y="2706163"/>
              <a:ext cx="1438790" cy="143879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6" name="Prioriteit">
              <a:extLst>
                <a:ext uri="{FF2B5EF4-FFF2-40B4-BE49-F238E27FC236}">
                  <a16:creationId xmlns:a16="http://schemas.microsoft.com/office/drawing/2014/main" id="{B217DFCC-6F0D-8F3C-A82E-DE4EA8C7888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06776" y="3050274"/>
              <a:ext cx="750567" cy="750567"/>
            </a:xfrm>
            <a:prstGeom prst="rect">
              <a:avLst/>
            </a:prstGeom>
          </p:spPr>
        </p:pic>
        <p:sp>
          <p:nvSpPr>
            <p:cNvPr id="19" name="Tekst">
              <a:extLst>
                <a:ext uri="{FF2B5EF4-FFF2-40B4-BE49-F238E27FC236}">
                  <a16:creationId xmlns:a16="http://schemas.microsoft.com/office/drawing/2014/main" id="{7FAD77D7-E519-9A63-B18E-8E3F8836EABA}"/>
                </a:ext>
              </a:extLst>
            </p:cNvPr>
            <p:cNvSpPr txBox="1"/>
            <p:nvPr/>
          </p:nvSpPr>
          <p:spPr>
            <a:xfrm>
              <a:off x="7915802" y="4489064"/>
              <a:ext cx="3532513" cy="461665"/>
            </a:xfrm>
            <a:prstGeom prst="rect">
              <a:avLst/>
            </a:prstGeom>
            <a:noFill/>
          </p:spPr>
          <p:txBody>
            <a:bodyPr wrap="square">
              <a:spAutoFit/>
            </a:bodyPr>
            <a:lstStyle/>
            <a:p>
              <a:pPr algn="ctr"/>
              <a:r>
                <a:rPr lang="nl-NL" sz="2400" b="1" dirty="0">
                  <a:solidFill>
                    <a:srgbClr val="18649B"/>
                  </a:solidFill>
                  <a:latin typeface="Calibri" panose="020F0502020204030204" pitchFamily="34" charset="0"/>
                  <a:cs typeface="Calibri" panose="020F0502020204030204" pitchFamily="34" charset="0"/>
                </a:rPr>
                <a:t>Gezonde recreatiesector</a:t>
              </a:r>
              <a:endParaRPr lang="nl-NL" sz="2400" dirty="0"/>
            </a:p>
          </p:txBody>
        </p:sp>
      </p:grpSp>
      <p:cxnSp>
        <p:nvCxnSpPr>
          <p:cNvPr id="21" name="Rechte verbindingslijn">
            <a:extLst>
              <a:ext uri="{FF2B5EF4-FFF2-40B4-BE49-F238E27FC236}">
                <a16:creationId xmlns:a16="http://schemas.microsoft.com/office/drawing/2014/main" id="{CA3EFE0F-03BF-F3AC-BB51-7D91DED964B3}"/>
              </a:ext>
            </a:extLst>
          </p:cNvPr>
          <p:cNvCxnSpPr/>
          <p:nvPr/>
        </p:nvCxnSpPr>
        <p:spPr>
          <a:xfrm>
            <a:off x="4247909" y="2706162"/>
            <a:ext cx="0" cy="14387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a:extLst>
              <a:ext uri="{FF2B5EF4-FFF2-40B4-BE49-F238E27FC236}">
                <a16:creationId xmlns:a16="http://schemas.microsoft.com/office/drawing/2014/main" id="{D929C3E0-EB32-C727-C421-548DD9BC5088}"/>
              </a:ext>
            </a:extLst>
          </p:cNvPr>
          <p:cNvCxnSpPr/>
          <p:nvPr/>
        </p:nvCxnSpPr>
        <p:spPr>
          <a:xfrm>
            <a:off x="7927377" y="2706162"/>
            <a:ext cx="0" cy="14387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278172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69AE47-B66A-299A-5048-A4C04D7B9EC0}"/>
            </a:ext>
          </a:extLst>
        </p:cNvPr>
        <p:cNvGrpSpPr/>
        <p:nvPr/>
      </p:nvGrpSpPr>
      <p:grpSpPr>
        <a:xfrm>
          <a:off x="0" y="0"/>
          <a:ext cx="0" cy="0"/>
          <a:chOff x="0" y="0"/>
          <a:chExt cx="0" cy="0"/>
        </a:xfrm>
      </p:grpSpPr>
      <p:sp>
        <p:nvSpPr>
          <p:cNvPr id="8" name="Oranje">
            <a:extLst>
              <a:ext uri="{FF2B5EF4-FFF2-40B4-BE49-F238E27FC236}">
                <a16:creationId xmlns:a16="http://schemas.microsoft.com/office/drawing/2014/main" id="{1A3D8E1D-E48F-C477-60C9-ED32B9E370A0}"/>
              </a:ext>
            </a:extLst>
          </p:cNvPr>
          <p:cNvSpPr/>
          <p:nvPr/>
        </p:nvSpPr>
        <p:spPr>
          <a:xfrm>
            <a:off x="5520813" y="4828692"/>
            <a:ext cx="1150374" cy="1150374"/>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Groen">
            <a:extLst>
              <a:ext uri="{FF2B5EF4-FFF2-40B4-BE49-F238E27FC236}">
                <a16:creationId xmlns:a16="http://schemas.microsoft.com/office/drawing/2014/main" id="{9FCBD096-3684-8CA7-46EF-3B9C27900640}"/>
              </a:ext>
            </a:extLst>
          </p:cNvPr>
          <p:cNvSpPr/>
          <p:nvPr/>
        </p:nvSpPr>
        <p:spPr>
          <a:xfrm>
            <a:off x="7086983" y="4828692"/>
            <a:ext cx="1150374" cy="1150374"/>
          </a:xfrm>
          <a:prstGeom prst="ellipse">
            <a:avLst/>
          </a:prstGeom>
          <a:solidFill>
            <a:srgbClr val="82B7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ood">
            <a:extLst>
              <a:ext uri="{FF2B5EF4-FFF2-40B4-BE49-F238E27FC236}">
                <a16:creationId xmlns:a16="http://schemas.microsoft.com/office/drawing/2014/main" id="{A7E53FFA-A060-F0D2-739A-CDC4A9E561E7}"/>
              </a:ext>
            </a:extLst>
          </p:cNvPr>
          <p:cNvSpPr/>
          <p:nvPr/>
        </p:nvSpPr>
        <p:spPr>
          <a:xfrm>
            <a:off x="3954643" y="4828692"/>
            <a:ext cx="1150374" cy="1150374"/>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3" name="Wijdemeren">
            <a:extLst>
              <a:ext uri="{FF2B5EF4-FFF2-40B4-BE49-F238E27FC236}">
                <a16:creationId xmlns:a16="http://schemas.microsoft.com/office/drawing/2014/main" id="{5DC96089-354F-D758-4629-0D1BCE5A2FE1}"/>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6D965E29-F0D2-BCD8-C463-9F3A899B5665}"/>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502C9A46-A8D4-0F5C-2934-69CEC0778F87}"/>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83A879D3-9DBD-470E-7677-AC8E8B575A37}"/>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Project Achilles</a:t>
            </a:r>
          </a:p>
        </p:txBody>
      </p:sp>
      <p:sp>
        <p:nvSpPr>
          <p:cNvPr id="6" name="Ondertitel">
            <a:extLst>
              <a:ext uri="{FF2B5EF4-FFF2-40B4-BE49-F238E27FC236}">
                <a16:creationId xmlns:a16="http://schemas.microsoft.com/office/drawing/2014/main" id="{4799B924-6DBA-D7B2-F9DF-0DAA9E43C28B}"/>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Inventarisatie</a:t>
            </a:r>
          </a:p>
        </p:txBody>
      </p:sp>
      <p:sp>
        <p:nvSpPr>
          <p:cNvPr id="2" name="Rechthoek">
            <a:extLst>
              <a:ext uri="{FF2B5EF4-FFF2-40B4-BE49-F238E27FC236}">
                <a16:creationId xmlns:a16="http://schemas.microsoft.com/office/drawing/2014/main" id="{DC4DB93F-0F14-34D9-99D0-4B3C9AD2BB38}"/>
              </a:ext>
            </a:extLst>
          </p:cNvPr>
          <p:cNvSpPr/>
          <p:nvPr/>
        </p:nvSpPr>
        <p:spPr>
          <a:xfrm>
            <a:off x="3303294" y="2710261"/>
            <a:ext cx="558541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 name="Opsomming">
            <a:extLst>
              <a:ext uri="{FF2B5EF4-FFF2-40B4-BE49-F238E27FC236}">
                <a16:creationId xmlns:a16="http://schemas.microsoft.com/office/drawing/2014/main" id="{0B3AAB48-21B5-833E-7F34-50919C5D4983}"/>
              </a:ext>
            </a:extLst>
          </p:cNvPr>
          <p:cNvSpPr txBox="1">
            <a:spLocks/>
          </p:cNvSpPr>
          <p:nvPr/>
        </p:nvSpPr>
        <p:spPr>
          <a:xfrm>
            <a:off x="3993971" y="2710261"/>
            <a:ext cx="4317357"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Expertsessie georganiseerd</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47 jachthavens en vakantieparken</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Projectteam opgezet</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Plan gericht op alle categorieën</a:t>
            </a:r>
          </a:p>
        </p:txBody>
      </p:sp>
    </p:spTree>
    <p:extLst>
      <p:ext uri="{BB962C8B-B14F-4D97-AF65-F5344CB8AC3E}">
        <p14:creationId xmlns:p14="http://schemas.microsoft.com/office/powerpoint/2010/main" val="400705063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C1E72-0A48-8006-AB76-06B547BE80D5}"/>
            </a:ext>
          </a:extLst>
        </p:cNvPr>
        <p:cNvGrpSpPr/>
        <p:nvPr/>
      </p:nvGrpSpPr>
      <p:grpSpPr>
        <a:xfrm>
          <a:off x="0" y="0"/>
          <a:ext cx="0" cy="0"/>
          <a:chOff x="0" y="0"/>
          <a:chExt cx="0" cy="0"/>
        </a:xfrm>
      </p:grpSpPr>
      <p:sp>
        <p:nvSpPr>
          <p:cNvPr id="8" name="Oranje">
            <a:extLst>
              <a:ext uri="{FF2B5EF4-FFF2-40B4-BE49-F238E27FC236}">
                <a16:creationId xmlns:a16="http://schemas.microsoft.com/office/drawing/2014/main" id="{0459499D-0974-CB0C-22F3-EAF0DEAA7CCC}"/>
              </a:ext>
            </a:extLst>
          </p:cNvPr>
          <p:cNvSpPr/>
          <p:nvPr/>
        </p:nvSpPr>
        <p:spPr>
          <a:xfrm>
            <a:off x="3279058" y="4828692"/>
            <a:ext cx="1150374" cy="1150374"/>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Groen">
            <a:extLst>
              <a:ext uri="{FF2B5EF4-FFF2-40B4-BE49-F238E27FC236}">
                <a16:creationId xmlns:a16="http://schemas.microsoft.com/office/drawing/2014/main" id="{87996AC9-78C0-8C98-37AA-2AC236867604}"/>
              </a:ext>
            </a:extLst>
          </p:cNvPr>
          <p:cNvSpPr/>
          <p:nvPr/>
        </p:nvSpPr>
        <p:spPr>
          <a:xfrm>
            <a:off x="4845228" y="4828692"/>
            <a:ext cx="1150374" cy="1150374"/>
          </a:xfrm>
          <a:prstGeom prst="ellipse">
            <a:avLst/>
          </a:prstGeom>
          <a:solidFill>
            <a:srgbClr val="82B7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ood">
            <a:extLst>
              <a:ext uri="{FF2B5EF4-FFF2-40B4-BE49-F238E27FC236}">
                <a16:creationId xmlns:a16="http://schemas.microsoft.com/office/drawing/2014/main" id="{94A00E3E-9678-D4E9-BAAD-C34394247740}"/>
              </a:ext>
            </a:extLst>
          </p:cNvPr>
          <p:cNvSpPr/>
          <p:nvPr/>
        </p:nvSpPr>
        <p:spPr>
          <a:xfrm>
            <a:off x="7023419" y="2710261"/>
            <a:ext cx="1150374" cy="1150374"/>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3" name="Wijdemeren">
            <a:extLst>
              <a:ext uri="{FF2B5EF4-FFF2-40B4-BE49-F238E27FC236}">
                <a16:creationId xmlns:a16="http://schemas.microsoft.com/office/drawing/2014/main" id="{BCAA5652-8C40-C6FA-B4A1-853D84AC356C}"/>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ED207B14-2E1B-B7B4-8A46-82D6B4A355D5}"/>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2039D76F-BFAD-E618-FF2B-45134D25F032}"/>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2DE1884E-6EED-9F17-1833-0E23D440C328}"/>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Project Achilles</a:t>
            </a:r>
          </a:p>
        </p:txBody>
      </p:sp>
      <p:sp>
        <p:nvSpPr>
          <p:cNvPr id="6" name="Ondertitel">
            <a:extLst>
              <a:ext uri="{FF2B5EF4-FFF2-40B4-BE49-F238E27FC236}">
                <a16:creationId xmlns:a16="http://schemas.microsoft.com/office/drawing/2014/main" id="{39409A6A-F6C4-0653-F405-BB6A276B1BDD}"/>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Inventarisatie</a:t>
            </a:r>
          </a:p>
        </p:txBody>
      </p:sp>
      <p:sp>
        <p:nvSpPr>
          <p:cNvPr id="2" name="Rechthoek">
            <a:extLst>
              <a:ext uri="{FF2B5EF4-FFF2-40B4-BE49-F238E27FC236}">
                <a16:creationId xmlns:a16="http://schemas.microsoft.com/office/drawing/2014/main" id="{339C33B7-6F0A-4F10-2180-AD9BF2F90B0D}"/>
              </a:ext>
            </a:extLst>
          </p:cNvPr>
          <p:cNvSpPr/>
          <p:nvPr/>
        </p:nvSpPr>
        <p:spPr>
          <a:xfrm>
            <a:off x="1061539" y="2710261"/>
            <a:ext cx="558541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 name="Opsomming">
            <a:extLst>
              <a:ext uri="{FF2B5EF4-FFF2-40B4-BE49-F238E27FC236}">
                <a16:creationId xmlns:a16="http://schemas.microsoft.com/office/drawing/2014/main" id="{AAF35196-6CAD-8211-DE68-D669402D5202}"/>
              </a:ext>
            </a:extLst>
          </p:cNvPr>
          <p:cNvSpPr txBox="1">
            <a:spLocks/>
          </p:cNvSpPr>
          <p:nvPr/>
        </p:nvSpPr>
        <p:spPr>
          <a:xfrm>
            <a:off x="1752216" y="2710261"/>
            <a:ext cx="4317357"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Expertsessie georganiseerd</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47 jachthavens en vakantieparken</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Projectteam opgezet</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Plan gericht op alle categorieën</a:t>
            </a:r>
          </a:p>
        </p:txBody>
      </p:sp>
      <p:sp>
        <p:nvSpPr>
          <p:cNvPr id="3" name="Repressief">
            <a:extLst>
              <a:ext uri="{FF2B5EF4-FFF2-40B4-BE49-F238E27FC236}">
                <a16:creationId xmlns:a16="http://schemas.microsoft.com/office/drawing/2014/main" id="{C6FE6492-9540-8FC7-6C66-6EECEB96A4B0}"/>
              </a:ext>
            </a:extLst>
          </p:cNvPr>
          <p:cNvSpPr txBox="1">
            <a:spLocks/>
          </p:cNvSpPr>
          <p:nvPr/>
        </p:nvSpPr>
        <p:spPr>
          <a:xfrm>
            <a:off x="8261939" y="3016044"/>
            <a:ext cx="2177845"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2500" b="1" dirty="0">
                <a:solidFill>
                  <a:srgbClr val="C00000"/>
                </a:solidFill>
                <a:latin typeface="Calibri" panose="020F0502020204030204" pitchFamily="34" charset="0"/>
                <a:cs typeface="Calibri" panose="020F0502020204030204" pitchFamily="34" charset="0"/>
              </a:rPr>
              <a:t>Repressief</a:t>
            </a:r>
          </a:p>
        </p:txBody>
      </p:sp>
    </p:spTree>
    <p:extLst>
      <p:ext uri="{BB962C8B-B14F-4D97-AF65-F5344CB8AC3E}">
        <p14:creationId xmlns:p14="http://schemas.microsoft.com/office/powerpoint/2010/main" val="322022424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C188C-B88A-B1AE-70FC-417F82429709}"/>
            </a:ext>
          </a:extLst>
        </p:cNvPr>
        <p:cNvGrpSpPr/>
        <p:nvPr/>
      </p:nvGrpSpPr>
      <p:grpSpPr>
        <a:xfrm>
          <a:off x="0" y="0"/>
          <a:ext cx="0" cy="0"/>
          <a:chOff x="0" y="0"/>
          <a:chExt cx="0" cy="0"/>
        </a:xfrm>
      </p:grpSpPr>
      <p:sp>
        <p:nvSpPr>
          <p:cNvPr id="8" name="Oranje">
            <a:extLst>
              <a:ext uri="{FF2B5EF4-FFF2-40B4-BE49-F238E27FC236}">
                <a16:creationId xmlns:a16="http://schemas.microsoft.com/office/drawing/2014/main" id="{3CF995E7-3D5C-0450-5591-97AF986FB010}"/>
              </a:ext>
            </a:extLst>
          </p:cNvPr>
          <p:cNvSpPr/>
          <p:nvPr/>
        </p:nvSpPr>
        <p:spPr>
          <a:xfrm>
            <a:off x="7023419" y="3581016"/>
            <a:ext cx="1150374" cy="1150374"/>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Groen">
            <a:extLst>
              <a:ext uri="{FF2B5EF4-FFF2-40B4-BE49-F238E27FC236}">
                <a16:creationId xmlns:a16="http://schemas.microsoft.com/office/drawing/2014/main" id="{42147F2C-87E4-4EF6-193D-65A1390BC885}"/>
              </a:ext>
            </a:extLst>
          </p:cNvPr>
          <p:cNvSpPr/>
          <p:nvPr/>
        </p:nvSpPr>
        <p:spPr>
          <a:xfrm>
            <a:off x="4845228" y="4828692"/>
            <a:ext cx="1150374" cy="1150374"/>
          </a:xfrm>
          <a:prstGeom prst="ellipse">
            <a:avLst/>
          </a:prstGeom>
          <a:solidFill>
            <a:srgbClr val="82B7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ood">
            <a:extLst>
              <a:ext uri="{FF2B5EF4-FFF2-40B4-BE49-F238E27FC236}">
                <a16:creationId xmlns:a16="http://schemas.microsoft.com/office/drawing/2014/main" id="{B3779E9F-670A-F846-F5A3-AFF7A9C0FD12}"/>
              </a:ext>
            </a:extLst>
          </p:cNvPr>
          <p:cNvSpPr/>
          <p:nvPr/>
        </p:nvSpPr>
        <p:spPr>
          <a:xfrm>
            <a:off x="7023419" y="2710261"/>
            <a:ext cx="1150374" cy="1150374"/>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3" name="Wijdemeren">
            <a:extLst>
              <a:ext uri="{FF2B5EF4-FFF2-40B4-BE49-F238E27FC236}">
                <a16:creationId xmlns:a16="http://schemas.microsoft.com/office/drawing/2014/main" id="{3C5F7C4D-D01B-BED4-A952-2E45C3F61F74}"/>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7F405BB9-1B34-AB3A-C102-903F4A27E351}"/>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34219B45-0879-B73C-FE26-8F65A4F4F111}"/>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7DE549D7-DFEA-F0AE-6EF2-B30FBF3B1A37}"/>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Project Achilles</a:t>
            </a:r>
          </a:p>
        </p:txBody>
      </p:sp>
      <p:sp>
        <p:nvSpPr>
          <p:cNvPr id="6" name="Ondertitel">
            <a:extLst>
              <a:ext uri="{FF2B5EF4-FFF2-40B4-BE49-F238E27FC236}">
                <a16:creationId xmlns:a16="http://schemas.microsoft.com/office/drawing/2014/main" id="{57141708-0A80-547F-3276-2ACCF1E039CF}"/>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Inventarisatie</a:t>
            </a:r>
          </a:p>
        </p:txBody>
      </p:sp>
      <p:sp>
        <p:nvSpPr>
          <p:cNvPr id="2" name="Rechthoek">
            <a:extLst>
              <a:ext uri="{FF2B5EF4-FFF2-40B4-BE49-F238E27FC236}">
                <a16:creationId xmlns:a16="http://schemas.microsoft.com/office/drawing/2014/main" id="{25538A7C-64A7-E180-D37A-4D5A7B38F4A8}"/>
              </a:ext>
            </a:extLst>
          </p:cNvPr>
          <p:cNvSpPr/>
          <p:nvPr/>
        </p:nvSpPr>
        <p:spPr>
          <a:xfrm>
            <a:off x="1061539" y="2710261"/>
            <a:ext cx="558541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 name="Opsomming">
            <a:extLst>
              <a:ext uri="{FF2B5EF4-FFF2-40B4-BE49-F238E27FC236}">
                <a16:creationId xmlns:a16="http://schemas.microsoft.com/office/drawing/2014/main" id="{D0FFC9D7-47A1-1AC5-AB99-3062FE8F3833}"/>
              </a:ext>
            </a:extLst>
          </p:cNvPr>
          <p:cNvSpPr txBox="1">
            <a:spLocks/>
          </p:cNvSpPr>
          <p:nvPr/>
        </p:nvSpPr>
        <p:spPr>
          <a:xfrm>
            <a:off x="1752216" y="2710261"/>
            <a:ext cx="4317357"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Expertsessie georganiseerd</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47 jachthavens en vakantieparken</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Projectteam opgezet</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Plan gericht op alle categorieën</a:t>
            </a:r>
          </a:p>
        </p:txBody>
      </p:sp>
      <p:sp>
        <p:nvSpPr>
          <p:cNvPr id="3" name="Repressief">
            <a:extLst>
              <a:ext uri="{FF2B5EF4-FFF2-40B4-BE49-F238E27FC236}">
                <a16:creationId xmlns:a16="http://schemas.microsoft.com/office/drawing/2014/main" id="{B1FE2309-51FB-74DC-02EC-EEC44487DCD4}"/>
              </a:ext>
            </a:extLst>
          </p:cNvPr>
          <p:cNvSpPr txBox="1">
            <a:spLocks/>
          </p:cNvSpPr>
          <p:nvPr/>
        </p:nvSpPr>
        <p:spPr>
          <a:xfrm>
            <a:off x="8261939" y="3016044"/>
            <a:ext cx="2177845"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2500" b="1" dirty="0">
                <a:solidFill>
                  <a:srgbClr val="C00000"/>
                </a:solidFill>
                <a:latin typeface="Calibri" panose="020F0502020204030204" pitchFamily="34" charset="0"/>
                <a:cs typeface="Calibri" panose="020F0502020204030204" pitchFamily="34" charset="0"/>
              </a:rPr>
              <a:t>Repressief</a:t>
            </a:r>
          </a:p>
        </p:txBody>
      </p:sp>
      <p:sp>
        <p:nvSpPr>
          <p:cNvPr id="10" name="Verder onderzoeken">
            <a:extLst>
              <a:ext uri="{FF2B5EF4-FFF2-40B4-BE49-F238E27FC236}">
                <a16:creationId xmlns:a16="http://schemas.microsoft.com/office/drawing/2014/main" id="{65A11519-F63C-D243-41EF-42BC4D5BD2C2}"/>
              </a:ext>
            </a:extLst>
          </p:cNvPr>
          <p:cNvSpPr txBox="1">
            <a:spLocks/>
          </p:cNvSpPr>
          <p:nvPr/>
        </p:nvSpPr>
        <p:spPr>
          <a:xfrm>
            <a:off x="8261939" y="3886799"/>
            <a:ext cx="2868522"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2500" b="1" dirty="0">
                <a:solidFill>
                  <a:srgbClr val="FFC000"/>
                </a:solidFill>
                <a:latin typeface="Calibri" panose="020F0502020204030204" pitchFamily="34" charset="0"/>
                <a:cs typeface="Calibri" panose="020F0502020204030204" pitchFamily="34" charset="0"/>
              </a:rPr>
              <a:t>Verder onderzoeken</a:t>
            </a:r>
          </a:p>
        </p:txBody>
      </p:sp>
    </p:spTree>
    <p:extLst>
      <p:ext uri="{BB962C8B-B14F-4D97-AF65-F5344CB8AC3E}">
        <p14:creationId xmlns:p14="http://schemas.microsoft.com/office/powerpoint/2010/main" val="76070988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E0135-8F79-6F8C-A38A-DB3F1247744F}"/>
            </a:ext>
          </a:extLst>
        </p:cNvPr>
        <p:cNvGrpSpPr/>
        <p:nvPr/>
      </p:nvGrpSpPr>
      <p:grpSpPr>
        <a:xfrm>
          <a:off x="0" y="0"/>
          <a:ext cx="0" cy="0"/>
          <a:chOff x="0" y="0"/>
          <a:chExt cx="0" cy="0"/>
        </a:xfrm>
      </p:grpSpPr>
      <p:sp>
        <p:nvSpPr>
          <p:cNvPr id="9" name="Groen">
            <a:extLst>
              <a:ext uri="{FF2B5EF4-FFF2-40B4-BE49-F238E27FC236}">
                <a16:creationId xmlns:a16="http://schemas.microsoft.com/office/drawing/2014/main" id="{1ADDE31B-9872-EA46-8230-7654A0E19B1D}"/>
              </a:ext>
            </a:extLst>
          </p:cNvPr>
          <p:cNvSpPr/>
          <p:nvPr/>
        </p:nvSpPr>
        <p:spPr>
          <a:xfrm>
            <a:off x="7023419" y="4451771"/>
            <a:ext cx="1150374" cy="1150374"/>
          </a:xfrm>
          <a:prstGeom prst="ellipse">
            <a:avLst/>
          </a:prstGeom>
          <a:solidFill>
            <a:srgbClr val="82B7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ranje">
            <a:extLst>
              <a:ext uri="{FF2B5EF4-FFF2-40B4-BE49-F238E27FC236}">
                <a16:creationId xmlns:a16="http://schemas.microsoft.com/office/drawing/2014/main" id="{9D10BF92-CDBF-E967-365D-09199D2F28C5}"/>
              </a:ext>
            </a:extLst>
          </p:cNvPr>
          <p:cNvSpPr/>
          <p:nvPr/>
        </p:nvSpPr>
        <p:spPr>
          <a:xfrm>
            <a:off x="7023419" y="3581016"/>
            <a:ext cx="1150374" cy="1150374"/>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ood">
            <a:extLst>
              <a:ext uri="{FF2B5EF4-FFF2-40B4-BE49-F238E27FC236}">
                <a16:creationId xmlns:a16="http://schemas.microsoft.com/office/drawing/2014/main" id="{E868FEB1-F2D7-A58B-E32C-8E395CAAA576}"/>
              </a:ext>
            </a:extLst>
          </p:cNvPr>
          <p:cNvSpPr/>
          <p:nvPr/>
        </p:nvSpPr>
        <p:spPr>
          <a:xfrm>
            <a:off x="7023419" y="2710261"/>
            <a:ext cx="1150374" cy="1150374"/>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3" name="Wijdemeren">
            <a:extLst>
              <a:ext uri="{FF2B5EF4-FFF2-40B4-BE49-F238E27FC236}">
                <a16:creationId xmlns:a16="http://schemas.microsoft.com/office/drawing/2014/main" id="{828054E9-CB6D-A15B-8AB4-10B5AFF85D72}"/>
              </a:ext>
            </a:extLst>
          </p:cNvPr>
          <p:cNvGrpSpPr/>
          <p:nvPr/>
        </p:nvGrpSpPr>
        <p:grpSpPr>
          <a:xfrm>
            <a:off x="10764684" y="5850632"/>
            <a:ext cx="1097280" cy="457739"/>
            <a:chOff x="6085839" y="5128920"/>
            <a:chExt cx="2875280" cy="1199444"/>
          </a:xfrm>
        </p:grpSpPr>
        <p:sp>
          <p:nvSpPr>
            <p:cNvPr id="14" name="Rechthoek">
              <a:extLst>
                <a:ext uri="{FF2B5EF4-FFF2-40B4-BE49-F238E27FC236}">
                  <a16:creationId xmlns:a16="http://schemas.microsoft.com/office/drawing/2014/main" id="{E3051A19-2F1A-DC36-AC9F-4FE63163090C}"/>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15" name="Logo Wijdemeren" descr="Afbeelding met Lettertype, Graphics, clipart, ontwerp&#10;&#10;Automatisch gegenereerde beschrijving">
              <a:extLst>
                <a:ext uri="{FF2B5EF4-FFF2-40B4-BE49-F238E27FC236}">
                  <a16:creationId xmlns:a16="http://schemas.microsoft.com/office/drawing/2014/main" id="{C27FB7DE-B9BB-974A-6508-62FC6D55F7D7}"/>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
        <p:nvSpPr>
          <p:cNvPr id="5" name="Titel">
            <a:extLst>
              <a:ext uri="{FF2B5EF4-FFF2-40B4-BE49-F238E27FC236}">
                <a16:creationId xmlns:a16="http://schemas.microsoft.com/office/drawing/2014/main" id="{38CD6FBE-2952-C307-F5DB-A86E44C2254D}"/>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Project Achilles</a:t>
            </a:r>
          </a:p>
        </p:txBody>
      </p:sp>
      <p:sp>
        <p:nvSpPr>
          <p:cNvPr id="6" name="Ondertitel">
            <a:extLst>
              <a:ext uri="{FF2B5EF4-FFF2-40B4-BE49-F238E27FC236}">
                <a16:creationId xmlns:a16="http://schemas.microsoft.com/office/drawing/2014/main" id="{ADB66BB3-7B65-23E3-FF5B-5E0219565446}"/>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Inventarisatie</a:t>
            </a:r>
          </a:p>
        </p:txBody>
      </p:sp>
      <p:sp>
        <p:nvSpPr>
          <p:cNvPr id="2" name="Rechthoek">
            <a:extLst>
              <a:ext uri="{FF2B5EF4-FFF2-40B4-BE49-F238E27FC236}">
                <a16:creationId xmlns:a16="http://schemas.microsoft.com/office/drawing/2014/main" id="{2A2D510E-73B0-B333-F502-3F86EAB45DA0}"/>
              </a:ext>
            </a:extLst>
          </p:cNvPr>
          <p:cNvSpPr/>
          <p:nvPr/>
        </p:nvSpPr>
        <p:spPr>
          <a:xfrm>
            <a:off x="1061539" y="2710261"/>
            <a:ext cx="5585412" cy="2891885"/>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 name="Opsomming">
            <a:extLst>
              <a:ext uri="{FF2B5EF4-FFF2-40B4-BE49-F238E27FC236}">
                <a16:creationId xmlns:a16="http://schemas.microsoft.com/office/drawing/2014/main" id="{4E8CE326-7574-C956-8DF5-AE90C56C4452}"/>
              </a:ext>
            </a:extLst>
          </p:cNvPr>
          <p:cNvSpPr txBox="1">
            <a:spLocks/>
          </p:cNvSpPr>
          <p:nvPr/>
        </p:nvSpPr>
        <p:spPr>
          <a:xfrm>
            <a:off x="1752216" y="2710261"/>
            <a:ext cx="4317357" cy="289188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Expertsessie georganiseerd</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47 jachthavens en vakantieparken</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Projectteam opgezet</a:t>
            </a:r>
          </a:p>
          <a:p>
            <a:pPr marL="342900" indent="-342900" algn="l">
              <a:lnSpc>
                <a:spcPct val="150000"/>
              </a:lnSpc>
              <a:buFont typeface="Arial" panose="020B0604020202020204" pitchFamily="34" charset="0"/>
              <a:buChar char="•"/>
            </a:pPr>
            <a:r>
              <a:rPr lang="nl-NL" sz="2000" dirty="0">
                <a:solidFill>
                  <a:srgbClr val="145F99"/>
                </a:solidFill>
                <a:latin typeface="Calibri" panose="020F0502020204030204" pitchFamily="34" charset="0"/>
                <a:cs typeface="Calibri" panose="020F0502020204030204" pitchFamily="34" charset="0"/>
              </a:rPr>
              <a:t>Plan gericht op alle categorieën</a:t>
            </a:r>
          </a:p>
        </p:txBody>
      </p:sp>
      <p:sp>
        <p:nvSpPr>
          <p:cNvPr id="3" name="Repressief">
            <a:extLst>
              <a:ext uri="{FF2B5EF4-FFF2-40B4-BE49-F238E27FC236}">
                <a16:creationId xmlns:a16="http://schemas.microsoft.com/office/drawing/2014/main" id="{8EB8084A-7CB8-A902-E95A-39809E173188}"/>
              </a:ext>
            </a:extLst>
          </p:cNvPr>
          <p:cNvSpPr txBox="1">
            <a:spLocks/>
          </p:cNvSpPr>
          <p:nvPr/>
        </p:nvSpPr>
        <p:spPr>
          <a:xfrm>
            <a:off x="8261939" y="3016044"/>
            <a:ext cx="2177845"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2500" b="1" dirty="0">
                <a:solidFill>
                  <a:srgbClr val="C00000"/>
                </a:solidFill>
                <a:latin typeface="Calibri" panose="020F0502020204030204" pitchFamily="34" charset="0"/>
                <a:cs typeface="Calibri" panose="020F0502020204030204" pitchFamily="34" charset="0"/>
              </a:rPr>
              <a:t>Repressief</a:t>
            </a:r>
          </a:p>
        </p:txBody>
      </p:sp>
      <p:sp>
        <p:nvSpPr>
          <p:cNvPr id="10" name="Verder onderzoeken">
            <a:extLst>
              <a:ext uri="{FF2B5EF4-FFF2-40B4-BE49-F238E27FC236}">
                <a16:creationId xmlns:a16="http://schemas.microsoft.com/office/drawing/2014/main" id="{E3111185-F3F9-0A41-04F3-FDAA859D0EC0}"/>
              </a:ext>
            </a:extLst>
          </p:cNvPr>
          <p:cNvSpPr txBox="1">
            <a:spLocks/>
          </p:cNvSpPr>
          <p:nvPr/>
        </p:nvSpPr>
        <p:spPr>
          <a:xfrm>
            <a:off x="8261939" y="3886799"/>
            <a:ext cx="2868522"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2500" b="1" dirty="0">
                <a:solidFill>
                  <a:srgbClr val="FFC000"/>
                </a:solidFill>
                <a:latin typeface="Calibri" panose="020F0502020204030204" pitchFamily="34" charset="0"/>
                <a:cs typeface="Calibri" panose="020F0502020204030204" pitchFamily="34" charset="0"/>
              </a:rPr>
              <a:t>Verder onderzoeken</a:t>
            </a:r>
          </a:p>
        </p:txBody>
      </p:sp>
      <p:sp>
        <p:nvSpPr>
          <p:cNvPr id="11" name="Gesprekken PVO">
            <a:extLst>
              <a:ext uri="{FF2B5EF4-FFF2-40B4-BE49-F238E27FC236}">
                <a16:creationId xmlns:a16="http://schemas.microsoft.com/office/drawing/2014/main" id="{550C836E-D08C-3351-83C0-FD6996DA77D2}"/>
              </a:ext>
            </a:extLst>
          </p:cNvPr>
          <p:cNvSpPr txBox="1">
            <a:spLocks/>
          </p:cNvSpPr>
          <p:nvPr/>
        </p:nvSpPr>
        <p:spPr>
          <a:xfrm>
            <a:off x="8261939" y="4757554"/>
            <a:ext cx="2868522"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nl-NL" sz="2500" b="1" dirty="0">
                <a:solidFill>
                  <a:srgbClr val="82B74B"/>
                </a:solidFill>
                <a:latin typeface="Calibri" panose="020F0502020204030204" pitchFamily="34" charset="0"/>
                <a:cs typeface="Calibri" panose="020F0502020204030204" pitchFamily="34" charset="0"/>
              </a:rPr>
              <a:t>Gesprekken PVO</a:t>
            </a:r>
          </a:p>
        </p:txBody>
      </p:sp>
    </p:spTree>
    <p:extLst>
      <p:ext uri="{BB962C8B-B14F-4D97-AF65-F5344CB8AC3E}">
        <p14:creationId xmlns:p14="http://schemas.microsoft.com/office/powerpoint/2010/main" val="59911478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F473C-D5BB-373C-C8BD-8BA17BF9C15A}"/>
            </a:ext>
          </a:extLst>
        </p:cNvPr>
        <p:cNvGrpSpPr/>
        <p:nvPr/>
      </p:nvGrpSpPr>
      <p:grpSpPr>
        <a:xfrm>
          <a:off x="0" y="0"/>
          <a:ext cx="0" cy="0"/>
          <a:chOff x="0" y="0"/>
          <a:chExt cx="0" cy="0"/>
        </a:xfrm>
      </p:grpSpPr>
      <p:sp>
        <p:nvSpPr>
          <p:cNvPr id="6" name="Titel">
            <a:extLst>
              <a:ext uri="{FF2B5EF4-FFF2-40B4-BE49-F238E27FC236}">
                <a16:creationId xmlns:a16="http://schemas.microsoft.com/office/drawing/2014/main" id="{FBDA9A87-600C-B150-EB0B-97C9C28089DF}"/>
              </a:ext>
            </a:extLst>
          </p:cNvPr>
          <p:cNvSpPr txBox="1">
            <a:spLocks/>
          </p:cNvSpPr>
          <p:nvPr/>
        </p:nvSpPr>
        <p:spPr>
          <a:xfrm>
            <a:off x="1524000" y="2710262"/>
            <a:ext cx="9144000" cy="1437476"/>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9600" b="1" dirty="0">
                <a:solidFill>
                  <a:srgbClr val="18649B"/>
                </a:solidFill>
                <a:latin typeface="Calibri" panose="020F0502020204030204" pitchFamily="34" charset="0"/>
                <a:cs typeface="Calibri" panose="020F0502020204030204" pitchFamily="34" charset="0"/>
              </a:rPr>
              <a:t>Geprioriteerde thema’s</a:t>
            </a:r>
            <a:endParaRPr lang="nl-NL" sz="12200" b="1" dirty="0">
              <a:solidFill>
                <a:srgbClr val="145F99"/>
              </a:solidFill>
              <a:latin typeface="Calibri" panose="020F0502020204030204" pitchFamily="34" charset="0"/>
              <a:cs typeface="Calibri" panose="020F0502020204030204" pitchFamily="34" charset="0"/>
            </a:endParaRPr>
          </a:p>
        </p:txBody>
      </p:sp>
      <p:grpSp>
        <p:nvGrpSpPr>
          <p:cNvPr id="2" name="Wijdemeren">
            <a:extLst>
              <a:ext uri="{FF2B5EF4-FFF2-40B4-BE49-F238E27FC236}">
                <a16:creationId xmlns:a16="http://schemas.microsoft.com/office/drawing/2014/main" id="{14B37166-21FF-49E9-51B1-72B5DBF0138A}"/>
              </a:ext>
            </a:extLst>
          </p:cNvPr>
          <p:cNvGrpSpPr/>
          <p:nvPr/>
        </p:nvGrpSpPr>
        <p:grpSpPr>
          <a:xfrm>
            <a:off x="10764684" y="5850632"/>
            <a:ext cx="1097280" cy="457739"/>
            <a:chOff x="6085839" y="5128920"/>
            <a:chExt cx="2875280" cy="1199444"/>
          </a:xfrm>
        </p:grpSpPr>
        <p:sp>
          <p:nvSpPr>
            <p:cNvPr id="3" name="Rechthoek">
              <a:extLst>
                <a:ext uri="{FF2B5EF4-FFF2-40B4-BE49-F238E27FC236}">
                  <a16:creationId xmlns:a16="http://schemas.microsoft.com/office/drawing/2014/main" id="{13492156-8839-B3E1-3AEC-E758ADB0B41C}"/>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Wijdemeren" descr="Afbeelding met Lettertype, Graphics, clipart, ontwerp&#10;&#10;Automatisch gegenereerde beschrijving">
              <a:extLst>
                <a:ext uri="{FF2B5EF4-FFF2-40B4-BE49-F238E27FC236}">
                  <a16:creationId xmlns:a16="http://schemas.microsoft.com/office/drawing/2014/main" id="{0422E095-A34E-6D20-2C4A-98D8BB787BF4}"/>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Tree>
    <p:extLst>
      <p:ext uri="{BB962C8B-B14F-4D97-AF65-F5344CB8AC3E}">
        <p14:creationId xmlns:p14="http://schemas.microsoft.com/office/powerpoint/2010/main" val="301156468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283CAB-BC15-F22A-0762-55441A4D1061}"/>
            </a:ext>
          </a:extLst>
        </p:cNvPr>
        <p:cNvGrpSpPr/>
        <p:nvPr/>
      </p:nvGrpSpPr>
      <p:grpSpPr>
        <a:xfrm>
          <a:off x="0" y="0"/>
          <a:ext cx="0" cy="0"/>
          <a:chOff x="0" y="0"/>
          <a:chExt cx="0" cy="0"/>
        </a:xfrm>
      </p:grpSpPr>
      <p:grpSp>
        <p:nvGrpSpPr>
          <p:cNvPr id="2" name="Politie">
            <a:extLst>
              <a:ext uri="{FF2B5EF4-FFF2-40B4-BE49-F238E27FC236}">
                <a16:creationId xmlns:a16="http://schemas.microsoft.com/office/drawing/2014/main" id="{EE281580-965F-EE59-298A-7ACCBF955390}"/>
              </a:ext>
            </a:extLst>
          </p:cNvPr>
          <p:cNvGrpSpPr/>
          <p:nvPr/>
        </p:nvGrpSpPr>
        <p:grpSpPr>
          <a:xfrm>
            <a:off x="10764684" y="5860794"/>
            <a:ext cx="1097280" cy="457738"/>
            <a:chOff x="355600" y="5128920"/>
            <a:chExt cx="2875280" cy="1199444"/>
          </a:xfrm>
        </p:grpSpPr>
        <p:sp>
          <p:nvSpPr>
            <p:cNvPr id="3" name="Rechthoek">
              <a:extLst>
                <a:ext uri="{FF2B5EF4-FFF2-40B4-BE49-F238E27FC236}">
                  <a16:creationId xmlns:a16="http://schemas.microsoft.com/office/drawing/2014/main" id="{DECF6C77-9B67-2654-3710-C7E750761BCD}"/>
                </a:ext>
              </a:extLst>
            </p:cNvPr>
            <p:cNvSpPr/>
            <p:nvPr/>
          </p:nvSpPr>
          <p:spPr>
            <a:xfrm>
              <a:off x="355600"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Politie">
              <a:extLst>
                <a:ext uri="{FF2B5EF4-FFF2-40B4-BE49-F238E27FC236}">
                  <a16:creationId xmlns:a16="http://schemas.microsoft.com/office/drawing/2014/main" id="{5365DA89-C999-BD38-F60C-A5E4F88F0B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486" y="5488343"/>
              <a:ext cx="1307509" cy="48059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itel">
            <a:extLst>
              <a:ext uri="{FF2B5EF4-FFF2-40B4-BE49-F238E27FC236}">
                <a16:creationId xmlns:a16="http://schemas.microsoft.com/office/drawing/2014/main" id="{2AAAC321-264F-AF48-2271-29AFC1B63EBA}"/>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Ontwikkelingen veiligheid</a:t>
            </a:r>
          </a:p>
        </p:txBody>
      </p:sp>
      <p:sp>
        <p:nvSpPr>
          <p:cNvPr id="6" name="Ondertitel">
            <a:extLst>
              <a:ext uri="{FF2B5EF4-FFF2-40B4-BE49-F238E27FC236}">
                <a16:creationId xmlns:a16="http://schemas.microsoft.com/office/drawing/2014/main" id="{31DD978C-87E4-E2F6-B52A-99E2561B3D0D}"/>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Veiligheidsbeeld 2024</a:t>
            </a:r>
          </a:p>
        </p:txBody>
      </p:sp>
      <p:grpSp>
        <p:nvGrpSpPr>
          <p:cNvPr id="16" name="Veiligheidsbeeld">
            <a:extLst>
              <a:ext uri="{FF2B5EF4-FFF2-40B4-BE49-F238E27FC236}">
                <a16:creationId xmlns:a16="http://schemas.microsoft.com/office/drawing/2014/main" id="{F5C3C46A-F21A-8BF8-FACA-D794533F793A}"/>
              </a:ext>
            </a:extLst>
          </p:cNvPr>
          <p:cNvGrpSpPr/>
          <p:nvPr/>
        </p:nvGrpSpPr>
        <p:grpSpPr>
          <a:xfrm>
            <a:off x="328868" y="3432443"/>
            <a:ext cx="19418566" cy="1851376"/>
            <a:chOff x="328868" y="3432443"/>
            <a:chExt cx="19418566" cy="1851376"/>
          </a:xfrm>
        </p:grpSpPr>
        <p:grpSp>
          <p:nvGrpSpPr>
            <p:cNvPr id="14" name="Woninginbraken">
              <a:extLst>
                <a:ext uri="{FF2B5EF4-FFF2-40B4-BE49-F238E27FC236}">
                  <a16:creationId xmlns:a16="http://schemas.microsoft.com/office/drawing/2014/main" id="{B60D663F-9CAD-2641-01FE-6E29BDE41E3B}"/>
                </a:ext>
              </a:extLst>
            </p:cNvPr>
            <p:cNvGrpSpPr/>
            <p:nvPr/>
          </p:nvGrpSpPr>
          <p:grpSpPr>
            <a:xfrm>
              <a:off x="342000" y="3432443"/>
              <a:ext cx="3590903" cy="1437476"/>
              <a:chOff x="342000" y="3432443"/>
              <a:chExt cx="3590903" cy="1437476"/>
            </a:xfrm>
          </p:grpSpPr>
          <p:sp>
            <p:nvSpPr>
              <p:cNvPr id="7" name="Rechthoek">
                <a:extLst>
                  <a:ext uri="{FF2B5EF4-FFF2-40B4-BE49-F238E27FC236}">
                    <a16:creationId xmlns:a16="http://schemas.microsoft.com/office/drawing/2014/main" id="{5779D002-1CCC-B0DA-946C-6AC6636D901D}"/>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10" name="Toelichting">
                <a:extLst>
                  <a:ext uri="{FF2B5EF4-FFF2-40B4-BE49-F238E27FC236}">
                    <a16:creationId xmlns:a16="http://schemas.microsoft.com/office/drawing/2014/main" id="{98E02018-0700-1EF5-901E-8145306D4D07}"/>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Woninginbraken</a:t>
                </a:r>
              </a:p>
              <a:p>
                <a:r>
                  <a:rPr lang="nl-NL" sz="2000" b="1" dirty="0">
                    <a:solidFill>
                      <a:srgbClr val="18649B"/>
                    </a:solidFill>
                    <a:latin typeface="Calibri" panose="020F0502020204030204" pitchFamily="34" charset="0"/>
                    <a:cs typeface="Calibri" panose="020F0502020204030204" pitchFamily="34" charset="0"/>
                  </a:rPr>
                  <a:t>32 (</a:t>
                </a:r>
                <a:r>
                  <a:rPr lang="nl-NL" sz="2000" b="1" dirty="0">
                    <a:solidFill>
                      <a:srgbClr val="82B74B"/>
                    </a:solidFill>
                    <a:latin typeface="Calibri" panose="020F0502020204030204" pitchFamily="34" charset="0"/>
                    <a:cs typeface="Calibri" panose="020F0502020204030204" pitchFamily="34" charset="0"/>
                  </a:rPr>
                  <a:t>-30%</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13" name="Huis">
                <a:extLst>
                  <a:ext uri="{FF2B5EF4-FFF2-40B4-BE49-F238E27FC236}">
                    <a16:creationId xmlns:a16="http://schemas.microsoft.com/office/drawing/2014/main" id="{22187366-FDA9-04E3-F039-8A6F44EB2F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627" y="3797238"/>
                <a:ext cx="667368" cy="667368"/>
              </a:xfrm>
              <a:prstGeom prst="rect">
                <a:avLst/>
              </a:prstGeom>
            </p:spPr>
          </p:pic>
        </p:grpSp>
        <p:grpSp>
          <p:nvGrpSpPr>
            <p:cNvPr id="23" name="Huiselijk geweld">
              <a:extLst>
                <a:ext uri="{FF2B5EF4-FFF2-40B4-BE49-F238E27FC236}">
                  <a16:creationId xmlns:a16="http://schemas.microsoft.com/office/drawing/2014/main" id="{6C140997-2599-822F-5617-526374B3498E}"/>
                </a:ext>
              </a:extLst>
            </p:cNvPr>
            <p:cNvGrpSpPr/>
            <p:nvPr/>
          </p:nvGrpSpPr>
          <p:grpSpPr>
            <a:xfrm>
              <a:off x="4306530" y="3432443"/>
              <a:ext cx="3590903" cy="1437476"/>
              <a:chOff x="342000" y="3432443"/>
              <a:chExt cx="3590903" cy="1437476"/>
            </a:xfrm>
          </p:grpSpPr>
          <p:sp>
            <p:nvSpPr>
              <p:cNvPr id="24" name="Rechthoek">
                <a:extLst>
                  <a:ext uri="{FF2B5EF4-FFF2-40B4-BE49-F238E27FC236}">
                    <a16:creationId xmlns:a16="http://schemas.microsoft.com/office/drawing/2014/main" id="{5B473E8C-B2A1-2E9A-37E3-0C553F0DFA5A}"/>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5" name="Toelichting">
                <a:extLst>
                  <a:ext uri="{FF2B5EF4-FFF2-40B4-BE49-F238E27FC236}">
                    <a16:creationId xmlns:a16="http://schemas.microsoft.com/office/drawing/2014/main" id="{7C658328-2A05-E7CC-6FB6-ED17561B2F67}"/>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Huiselijk geweld</a:t>
                </a:r>
              </a:p>
              <a:p>
                <a:r>
                  <a:rPr lang="nl-NL" sz="2000" b="1" dirty="0">
                    <a:solidFill>
                      <a:srgbClr val="18649B"/>
                    </a:solidFill>
                    <a:latin typeface="Calibri" panose="020F0502020204030204" pitchFamily="34" charset="0"/>
                    <a:cs typeface="Calibri" panose="020F0502020204030204" pitchFamily="34" charset="0"/>
                  </a:rPr>
                  <a:t>5 (</a:t>
                </a:r>
                <a:r>
                  <a:rPr lang="nl-NL" sz="2000" b="1" dirty="0">
                    <a:solidFill>
                      <a:srgbClr val="82B74B"/>
                    </a:solidFill>
                    <a:latin typeface="Calibri" panose="020F0502020204030204" pitchFamily="34" charset="0"/>
                    <a:cs typeface="Calibri" panose="020F0502020204030204" pitchFamily="34" charset="0"/>
                  </a:rPr>
                  <a:t>-69%</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26" name="Vuisten">
                <a:extLst>
                  <a:ext uri="{FF2B5EF4-FFF2-40B4-BE49-F238E27FC236}">
                    <a16:creationId xmlns:a16="http://schemas.microsoft.com/office/drawing/2014/main" id="{AD8A9902-E48A-B721-7C34-2D986C9F3E4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27" name="Inbraak/diefstal bedrijf">
              <a:extLst>
                <a:ext uri="{FF2B5EF4-FFF2-40B4-BE49-F238E27FC236}">
                  <a16:creationId xmlns:a16="http://schemas.microsoft.com/office/drawing/2014/main" id="{5D5FB3A2-55BC-576C-B6DC-F74C7AAB7387}"/>
                </a:ext>
              </a:extLst>
            </p:cNvPr>
            <p:cNvGrpSpPr/>
            <p:nvPr/>
          </p:nvGrpSpPr>
          <p:grpSpPr>
            <a:xfrm>
              <a:off x="8271061" y="3432443"/>
              <a:ext cx="3590903" cy="1437476"/>
              <a:chOff x="342000" y="3432443"/>
              <a:chExt cx="3590903" cy="1437476"/>
            </a:xfrm>
          </p:grpSpPr>
          <p:sp>
            <p:nvSpPr>
              <p:cNvPr id="28" name="Rechthoek">
                <a:extLst>
                  <a:ext uri="{FF2B5EF4-FFF2-40B4-BE49-F238E27FC236}">
                    <a16:creationId xmlns:a16="http://schemas.microsoft.com/office/drawing/2014/main" id="{9E347852-1F57-BFC5-774F-90241EB90DE1}"/>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9" name="Toelichting">
                <a:extLst>
                  <a:ext uri="{FF2B5EF4-FFF2-40B4-BE49-F238E27FC236}">
                    <a16:creationId xmlns:a16="http://schemas.microsoft.com/office/drawing/2014/main" id="{247097BD-7361-B2F8-6282-BB291713B7D5}"/>
                  </a:ext>
                </a:extLst>
              </p:cNvPr>
              <p:cNvSpPr txBox="1"/>
              <p:nvPr/>
            </p:nvSpPr>
            <p:spPr>
              <a:xfrm>
                <a:off x="1736908" y="3623090"/>
                <a:ext cx="2195995" cy="1015663"/>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Inbraak/diefstal bedrijf</a:t>
                </a:r>
              </a:p>
              <a:p>
                <a:r>
                  <a:rPr lang="nl-NL" sz="2000" b="1" dirty="0">
                    <a:solidFill>
                      <a:srgbClr val="18649B"/>
                    </a:solidFill>
                    <a:latin typeface="Calibri" panose="020F0502020204030204" pitchFamily="34" charset="0"/>
                    <a:cs typeface="Calibri" panose="020F0502020204030204" pitchFamily="34" charset="0"/>
                  </a:rPr>
                  <a:t>5 (</a:t>
                </a:r>
                <a:r>
                  <a:rPr lang="nl-NL" sz="2000" b="1" dirty="0">
                    <a:solidFill>
                      <a:srgbClr val="82B74B"/>
                    </a:solidFill>
                    <a:latin typeface="Calibri" panose="020F0502020204030204" pitchFamily="34" charset="0"/>
                    <a:cs typeface="Calibri" panose="020F0502020204030204" pitchFamily="34" charset="0"/>
                  </a:rPr>
                  <a:t>-38%</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30" name="Gebouw">
                <a:extLst>
                  <a:ext uri="{FF2B5EF4-FFF2-40B4-BE49-F238E27FC236}">
                    <a16:creationId xmlns:a16="http://schemas.microsoft.com/office/drawing/2014/main" id="{B776BC10-7CEB-3FF7-4322-035684EAE72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1" name="Winkeldiefstal">
              <a:extLst>
                <a:ext uri="{FF2B5EF4-FFF2-40B4-BE49-F238E27FC236}">
                  <a16:creationId xmlns:a16="http://schemas.microsoft.com/office/drawing/2014/main" id="{000B4BFE-97FE-55E4-876F-7C5FD49CC2BB}"/>
                </a:ext>
              </a:extLst>
            </p:cNvPr>
            <p:cNvGrpSpPr/>
            <p:nvPr/>
          </p:nvGrpSpPr>
          <p:grpSpPr>
            <a:xfrm>
              <a:off x="12192000" y="3432443"/>
              <a:ext cx="3590903" cy="1437476"/>
              <a:chOff x="342000" y="3432443"/>
              <a:chExt cx="3590903" cy="1437476"/>
            </a:xfrm>
          </p:grpSpPr>
          <p:sp>
            <p:nvSpPr>
              <p:cNvPr id="32" name="Rechthoek">
                <a:extLst>
                  <a:ext uri="{FF2B5EF4-FFF2-40B4-BE49-F238E27FC236}">
                    <a16:creationId xmlns:a16="http://schemas.microsoft.com/office/drawing/2014/main" id="{6C9CE17D-1F8B-B39B-2185-6064A50C0CFF}"/>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3" name="Toelichting">
                <a:extLst>
                  <a:ext uri="{FF2B5EF4-FFF2-40B4-BE49-F238E27FC236}">
                    <a16:creationId xmlns:a16="http://schemas.microsoft.com/office/drawing/2014/main" id="{1F6451FB-BBC4-2543-8165-31CBE25D0FCC}"/>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Winkeldiefstal</a:t>
                </a:r>
              </a:p>
              <a:p>
                <a:r>
                  <a:rPr lang="nl-NL" sz="2000" b="1" dirty="0">
                    <a:solidFill>
                      <a:srgbClr val="18649B"/>
                    </a:solidFill>
                    <a:latin typeface="Calibri" panose="020F0502020204030204" pitchFamily="34" charset="0"/>
                    <a:cs typeface="Calibri" panose="020F0502020204030204" pitchFamily="34" charset="0"/>
                  </a:rPr>
                  <a:t>8 (</a:t>
                </a:r>
                <a:r>
                  <a:rPr lang="nl-NL" sz="2000" b="1" dirty="0">
                    <a:solidFill>
                      <a:srgbClr val="82B74B"/>
                    </a:solidFill>
                    <a:latin typeface="Calibri" panose="020F0502020204030204" pitchFamily="34" charset="0"/>
                    <a:cs typeface="Calibri" panose="020F0502020204030204" pitchFamily="34" charset="0"/>
                  </a:rPr>
                  <a:t>-68%</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34" name="Dief">
                <a:extLst>
                  <a:ext uri="{FF2B5EF4-FFF2-40B4-BE49-F238E27FC236}">
                    <a16:creationId xmlns:a16="http://schemas.microsoft.com/office/drawing/2014/main" id="{852312AE-2E9B-045D-6088-B3AC763B26B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5" name="Gedigitaliseerde criminaliteit">
              <a:extLst>
                <a:ext uri="{FF2B5EF4-FFF2-40B4-BE49-F238E27FC236}">
                  <a16:creationId xmlns:a16="http://schemas.microsoft.com/office/drawing/2014/main" id="{D01F373D-84DF-1B11-8B1D-68DA369F4785}"/>
                </a:ext>
              </a:extLst>
            </p:cNvPr>
            <p:cNvGrpSpPr/>
            <p:nvPr/>
          </p:nvGrpSpPr>
          <p:grpSpPr>
            <a:xfrm>
              <a:off x="16156531" y="3432443"/>
              <a:ext cx="3590903" cy="1437476"/>
              <a:chOff x="342000" y="3432443"/>
              <a:chExt cx="3590903" cy="1437476"/>
            </a:xfrm>
          </p:grpSpPr>
          <p:sp>
            <p:nvSpPr>
              <p:cNvPr id="36" name="Rechthoek">
                <a:extLst>
                  <a:ext uri="{FF2B5EF4-FFF2-40B4-BE49-F238E27FC236}">
                    <a16:creationId xmlns:a16="http://schemas.microsoft.com/office/drawing/2014/main" id="{18635564-23ED-5E59-32E5-D2756F0D88BC}"/>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7" name="Toelichting">
                <a:extLst>
                  <a:ext uri="{FF2B5EF4-FFF2-40B4-BE49-F238E27FC236}">
                    <a16:creationId xmlns:a16="http://schemas.microsoft.com/office/drawing/2014/main" id="{2BB938D1-8BA0-D197-056B-BB2CC3EBCBD0}"/>
                  </a:ext>
                </a:extLst>
              </p:cNvPr>
              <p:cNvSpPr txBox="1"/>
              <p:nvPr/>
            </p:nvSpPr>
            <p:spPr>
              <a:xfrm>
                <a:off x="1736908" y="3623090"/>
                <a:ext cx="2195995" cy="1015663"/>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Gedigitaliseerde criminaliteit </a:t>
                </a:r>
              </a:p>
              <a:p>
                <a:r>
                  <a:rPr lang="nl-NL" sz="2000" b="1" dirty="0">
                    <a:solidFill>
                      <a:srgbClr val="18649B"/>
                    </a:solidFill>
                    <a:latin typeface="Calibri" panose="020F0502020204030204" pitchFamily="34" charset="0"/>
                    <a:cs typeface="Calibri" panose="020F0502020204030204" pitchFamily="34" charset="0"/>
                  </a:rPr>
                  <a:t>100 (</a:t>
                </a:r>
                <a:r>
                  <a:rPr lang="nl-NL" sz="2000" b="1" dirty="0">
                    <a:solidFill>
                      <a:srgbClr val="82B74B"/>
                    </a:solidFill>
                    <a:latin typeface="Calibri" panose="020F0502020204030204" pitchFamily="34" charset="0"/>
                    <a:cs typeface="Calibri" panose="020F0502020204030204" pitchFamily="34" charset="0"/>
                  </a:rPr>
                  <a:t>-17%</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38" name="Digitaal">
                <a:extLst>
                  <a:ext uri="{FF2B5EF4-FFF2-40B4-BE49-F238E27FC236}">
                    <a16:creationId xmlns:a16="http://schemas.microsoft.com/office/drawing/2014/main" id="{17125F19-E315-84D7-8EB1-472B0E63B1A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sp>
          <p:nvSpPr>
            <p:cNvPr id="8" name="Tekst 2023 Woninginbraken">
              <a:extLst>
                <a:ext uri="{FF2B5EF4-FFF2-40B4-BE49-F238E27FC236}">
                  <a16:creationId xmlns:a16="http://schemas.microsoft.com/office/drawing/2014/main" id="{007FAFBF-75B9-C4E4-BC8D-43B1FD587739}"/>
                </a:ext>
              </a:extLst>
            </p:cNvPr>
            <p:cNvSpPr txBox="1"/>
            <p:nvPr/>
          </p:nvSpPr>
          <p:spPr>
            <a:xfrm>
              <a:off x="328868"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46</a:t>
              </a:r>
              <a:r>
                <a:rPr lang="nl-NL" sz="1200" dirty="0">
                  <a:solidFill>
                    <a:srgbClr val="145F99"/>
                  </a:solidFill>
                </a:rPr>
                <a:t>  </a:t>
              </a:r>
            </a:p>
          </p:txBody>
        </p:sp>
        <p:sp>
          <p:nvSpPr>
            <p:cNvPr id="9" name="Tekst 2023 Huiselijk geweld">
              <a:extLst>
                <a:ext uri="{FF2B5EF4-FFF2-40B4-BE49-F238E27FC236}">
                  <a16:creationId xmlns:a16="http://schemas.microsoft.com/office/drawing/2014/main" id="{604942AE-1DED-5DC3-7038-80B315103C86}"/>
                </a:ext>
              </a:extLst>
            </p:cNvPr>
            <p:cNvSpPr txBox="1"/>
            <p:nvPr/>
          </p:nvSpPr>
          <p:spPr>
            <a:xfrm>
              <a:off x="4306530"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16</a:t>
              </a:r>
              <a:r>
                <a:rPr lang="nl-NL" sz="1200" dirty="0">
                  <a:solidFill>
                    <a:srgbClr val="145F99"/>
                  </a:solidFill>
                </a:rPr>
                <a:t> </a:t>
              </a:r>
            </a:p>
          </p:txBody>
        </p:sp>
        <p:sp>
          <p:nvSpPr>
            <p:cNvPr id="11" name="Tekst 2023 Inbraak/diefstal">
              <a:extLst>
                <a:ext uri="{FF2B5EF4-FFF2-40B4-BE49-F238E27FC236}">
                  <a16:creationId xmlns:a16="http://schemas.microsoft.com/office/drawing/2014/main" id="{D19098B2-4A68-D409-5642-F88DA0562574}"/>
                </a:ext>
              </a:extLst>
            </p:cNvPr>
            <p:cNvSpPr txBox="1"/>
            <p:nvPr/>
          </p:nvSpPr>
          <p:spPr>
            <a:xfrm>
              <a:off x="8271061"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24</a:t>
              </a:r>
              <a:r>
                <a:rPr lang="nl-NL" sz="1200" dirty="0">
                  <a:solidFill>
                    <a:srgbClr val="145F99"/>
                  </a:solidFill>
                </a:rPr>
                <a:t> </a:t>
              </a:r>
            </a:p>
          </p:txBody>
        </p:sp>
        <p:sp>
          <p:nvSpPr>
            <p:cNvPr id="12" name="Tekst 2023 Winkeldiefstal">
              <a:extLst>
                <a:ext uri="{FF2B5EF4-FFF2-40B4-BE49-F238E27FC236}">
                  <a16:creationId xmlns:a16="http://schemas.microsoft.com/office/drawing/2014/main" id="{DB0319DE-8AFA-1013-6414-7E38742B4EF7}"/>
                </a:ext>
              </a:extLst>
            </p:cNvPr>
            <p:cNvSpPr txBox="1"/>
            <p:nvPr/>
          </p:nvSpPr>
          <p:spPr>
            <a:xfrm>
              <a:off x="12191999"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24</a:t>
              </a:r>
              <a:endParaRPr lang="nl-NL" sz="1200" dirty="0">
                <a:solidFill>
                  <a:srgbClr val="145F99"/>
                </a:solidFill>
              </a:endParaRPr>
            </a:p>
          </p:txBody>
        </p:sp>
        <p:sp>
          <p:nvSpPr>
            <p:cNvPr id="15" name="Tekst 2023 Gedigitaliseerde criminaliteit">
              <a:extLst>
                <a:ext uri="{FF2B5EF4-FFF2-40B4-BE49-F238E27FC236}">
                  <a16:creationId xmlns:a16="http://schemas.microsoft.com/office/drawing/2014/main" id="{4D90BBFB-16C7-81E6-E65C-2582B689FD00}"/>
                </a:ext>
              </a:extLst>
            </p:cNvPr>
            <p:cNvSpPr txBox="1"/>
            <p:nvPr/>
          </p:nvSpPr>
          <p:spPr>
            <a:xfrm>
              <a:off x="16156531"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120</a:t>
              </a:r>
              <a:endParaRPr lang="nl-NL" sz="1200" dirty="0">
                <a:solidFill>
                  <a:srgbClr val="145F99"/>
                </a:solidFill>
              </a:endParaRPr>
            </a:p>
          </p:txBody>
        </p:sp>
      </p:grpSp>
    </p:spTree>
    <p:extLst>
      <p:ext uri="{BB962C8B-B14F-4D97-AF65-F5344CB8AC3E}">
        <p14:creationId xmlns:p14="http://schemas.microsoft.com/office/powerpoint/2010/main" val="217776184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5E367-63ED-89F6-5798-C6992279EC32}"/>
            </a:ext>
          </a:extLst>
        </p:cNvPr>
        <p:cNvGrpSpPr/>
        <p:nvPr/>
      </p:nvGrpSpPr>
      <p:grpSpPr>
        <a:xfrm>
          <a:off x="0" y="0"/>
          <a:ext cx="0" cy="0"/>
          <a:chOff x="0" y="0"/>
          <a:chExt cx="0" cy="0"/>
        </a:xfrm>
      </p:grpSpPr>
      <p:pic>
        <p:nvPicPr>
          <p:cNvPr id="36" name="Infographic Zorg en Veiligheid">
            <a:extLst>
              <a:ext uri="{FF2B5EF4-FFF2-40B4-BE49-F238E27FC236}">
                <a16:creationId xmlns:a16="http://schemas.microsoft.com/office/drawing/2014/main" id="{8AE080D1-FC7D-3ABB-2C76-8B496B222E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5775" y="2678509"/>
            <a:ext cx="2852244" cy="2772656"/>
          </a:xfrm>
          <a:prstGeom prst="rect">
            <a:avLst/>
          </a:prstGeom>
        </p:spPr>
      </p:pic>
      <p:pic>
        <p:nvPicPr>
          <p:cNvPr id="38" name="Infographic Maatschappelijke onrust">
            <a:extLst>
              <a:ext uri="{FF2B5EF4-FFF2-40B4-BE49-F238E27FC236}">
                <a16:creationId xmlns:a16="http://schemas.microsoft.com/office/drawing/2014/main" id="{8D5B4475-077F-A986-E6C6-FD536B7967E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46427" y="2677423"/>
            <a:ext cx="2852244" cy="2773623"/>
          </a:xfrm>
          <a:prstGeom prst="rect">
            <a:avLst/>
          </a:prstGeom>
        </p:spPr>
      </p:pic>
      <p:pic>
        <p:nvPicPr>
          <p:cNvPr id="4" name="Infographic Jeugd en Veiligheid">
            <a:extLst>
              <a:ext uri="{FF2B5EF4-FFF2-40B4-BE49-F238E27FC236}">
                <a16:creationId xmlns:a16="http://schemas.microsoft.com/office/drawing/2014/main" id="{D3929A29-BEC1-A75C-E3F8-4D7E0A09FBF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156582" y="2677423"/>
            <a:ext cx="2853239" cy="2773623"/>
          </a:xfrm>
          <a:prstGeom prst="rect">
            <a:avLst/>
          </a:prstGeom>
        </p:spPr>
      </p:pic>
      <p:pic>
        <p:nvPicPr>
          <p:cNvPr id="5" name="Infographic Digitale Veiligheid">
            <a:extLst>
              <a:ext uri="{FF2B5EF4-FFF2-40B4-BE49-F238E27FC236}">
                <a16:creationId xmlns:a16="http://schemas.microsoft.com/office/drawing/2014/main" id="{00B86953-3306-FDF2-0EC8-20239901590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167732" y="2676340"/>
            <a:ext cx="2851250" cy="2772656"/>
          </a:xfrm>
          <a:prstGeom prst="rect">
            <a:avLst/>
          </a:prstGeom>
        </p:spPr>
      </p:pic>
      <p:sp>
        <p:nvSpPr>
          <p:cNvPr id="9" name="Titel">
            <a:extLst>
              <a:ext uri="{FF2B5EF4-FFF2-40B4-BE49-F238E27FC236}">
                <a16:creationId xmlns:a16="http://schemas.microsoft.com/office/drawing/2014/main" id="{37D73813-BA8A-506F-7953-7BAF42357D7D}"/>
              </a:ext>
            </a:extLst>
          </p:cNvPr>
          <p:cNvSpPr txBox="1">
            <a:spLocks/>
          </p:cNvSpPr>
          <p:nvPr/>
        </p:nvSpPr>
        <p:spPr>
          <a:xfrm>
            <a:off x="1524000" y="557371"/>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8649B"/>
                </a:solidFill>
                <a:latin typeface="Calibri" panose="020F0502020204030204" pitchFamily="34" charset="0"/>
                <a:cs typeface="Calibri" panose="020F0502020204030204" pitchFamily="34" charset="0"/>
              </a:rPr>
              <a:t>Geprioriteerde thema’s</a:t>
            </a:r>
            <a:endParaRPr lang="nl-NL" sz="5400" b="1" dirty="0">
              <a:solidFill>
                <a:srgbClr val="145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989838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250" fill="hold"/>
                                        <p:tgtEl>
                                          <p:spTgt spid="36"/>
                                        </p:tgtEl>
                                        <p:attrNameLst>
                                          <p:attrName>ppt_x</p:attrName>
                                        </p:attrNameLst>
                                      </p:cBhvr>
                                      <p:tavLst>
                                        <p:tav tm="0">
                                          <p:val>
                                            <p:strVal val="#ppt_x"/>
                                          </p:val>
                                        </p:tav>
                                        <p:tav tm="100000">
                                          <p:val>
                                            <p:strVal val="#ppt_x"/>
                                          </p:val>
                                        </p:tav>
                                      </p:tavLst>
                                    </p:anim>
                                    <p:anim calcmode="lin" valueType="num">
                                      <p:cBhvr additive="base">
                                        <p:cTn id="8" dur="25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250" fill="hold"/>
                                        <p:tgtEl>
                                          <p:spTgt spid="38"/>
                                        </p:tgtEl>
                                        <p:attrNameLst>
                                          <p:attrName>ppt_x</p:attrName>
                                        </p:attrNameLst>
                                      </p:cBhvr>
                                      <p:tavLst>
                                        <p:tav tm="0">
                                          <p:val>
                                            <p:strVal val="#ppt_x"/>
                                          </p:val>
                                        </p:tav>
                                        <p:tav tm="100000">
                                          <p:val>
                                            <p:strVal val="#ppt_x"/>
                                          </p:val>
                                        </p:tav>
                                      </p:tavLst>
                                    </p:anim>
                                    <p:anim calcmode="lin" valueType="num">
                                      <p:cBhvr additive="base">
                                        <p:cTn id="13" dur="25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ppt_x"/>
                                          </p:val>
                                        </p:tav>
                                        <p:tav tm="100000">
                                          <p:val>
                                            <p:strVal val="#ppt_x"/>
                                          </p:val>
                                        </p:tav>
                                      </p:tavLst>
                                    </p:anim>
                                    <p:anim calcmode="lin" valueType="num">
                                      <p:cBhvr additive="base">
                                        <p:cTn id="18" dur="25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ppt_x"/>
                                          </p:val>
                                        </p:tav>
                                        <p:tav tm="100000">
                                          <p:val>
                                            <p:strVal val="#ppt_x"/>
                                          </p:val>
                                        </p:tav>
                                      </p:tavLst>
                                    </p:anim>
                                    <p:anim calcmode="lin" valueType="num">
                                      <p:cBhvr additive="base">
                                        <p:cTn id="23" dur="2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F6FA5-0DA8-5E8F-CAFF-E28F108B0E04}"/>
            </a:ext>
          </a:extLst>
        </p:cNvPr>
        <p:cNvGrpSpPr/>
        <p:nvPr/>
      </p:nvGrpSpPr>
      <p:grpSpPr>
        <a:xfrm>
          <a:off x="0" y="0"/>
          <a:ext cx="0" cy="0"/>
          <a:chOff x="0" y="0"/>
          <a:chExt cx="0" cy="0"/>
        </a:xfrm>
      </p:grpSpPr>
      <p:pic>
        <p:nvPicPr>
          <p:cNvPr id="38" name="Infographic Maatschappelijke onrust">
            <a:extLst>
              <a:ext uri="{FF2B5EF4-FFF2-40B4-BE49-F238E27FC236}">
                <a16:creationId xmlns:a16="http://schemas.microsoft.com/office/drawing/2014/main" id="{F8ACA22B-FF4B-5FFE-2D0C-E8451622813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46427" y="2677423"/>
            <a:ext cx="2852244" cy="2773623"/>
          </a:xfrm>
          <a:prstGeom prst="rect">
            <a:avLst/>
          </a:prstGeom>
        </p:spPr>
      </p:pic>
      <p:pic>
        <p:nvPicPr>
          <p:cNvPr id="4" name="Infographic Jeugd en Veiligheid">
            <a:extLst>
              <a:ext uri="{FF2B5EF4-FFF2-40B4-BE49-F238E27FC236}">
                <a16:creationId xmlns:a16="http://schemas.microsoft.com/office/drawing/2014/main" id="{335F8542-B447-BD61-D659-5E3B45EA1E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56582" y="2677423"/>
            <a:ext cx="2853239" cy="2773623"/>
          </a:xfrm>
          <a:prstGeom prst="rect">
            <a:avLst/>
          </a:prstGeom>
        </p:spPr>
      </p:pic>
      <p:pic>
        <p:nvPicPr>
          <p:cNvPr id="5" name="Infographic Digitale Veiligheid">
            <a:extLst>
              <a:ext uri="{FF2B5EF4-FFF2-40B4-BE49-F238E27FC236}">
                <a16:creationId xmlns:a16="http://schemas.microsoft.com/office/drawing/2014/main" id="{B2E2120A-4F5A-E365-4C13-5AAE5A482E7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67732" y="2676340"/>
            <a:ext cx="2851250" cy="2772656"/>
          </a:xfrm>
          <a:prstGeom prst="rect">
            <a:avLst/>
          </a:prstGeom>
        </p:spPr>
      </p:pic>
      <p:sp>
        <p:nvSpPr>
          <p:cNvPr id="9" name="Titel">
            <a:extLst>
              <a:ext uri="{FF2B5EF4-FFF2-40B4-BE49-F238E27FC236}">
                <a16:creationId xmlns:a16="http://schemas.microsoft.com/office/drawing/2014/main" id="{7D10F99E-9F47-D859-0C9A-B6B2ECE6264B}"/>
              </a:ext>
            </a:extLst>
          </p:cNvPr>
          <p:cNvSpPr txBox="1">
            <a:spLocks/>
          </p:cNvSpPr>
          <p:nvPr/>
        </p:nvSpPr>
        <p:spPr>
          <a:xfrm>
            <a:off x="1524000" y="-1437476"/>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8649B"/>
                </a:solidFill>
                <a:latin typeface="Calibri" panose="020F0502020204030204" pitchFamily="34" charset="0"/>
                <a:cs typeface="Calibri" panose="020F0502020204030204" pitchFamily="34" charset="0"/>
              </a:rPr>
              <a:t>Geprioriteerde thema’s</a:t>
            </a:r>
            <a:endParaRPr lang="nl-NL" sz="5400" b="1" dirty="0">
              <a:solidFill>
                <a:srgbClr val="145F99"/>
              </a:solidFill>
              <a:latin typeface="Calibri" panose="020F0502020204030204" pitchFamily="34" charset="0"/>
              <a:cs typeface="Calibri" panose="020F0502020204030204" pitchFamily="34" charset="0"/>
            </a:endParaRPr>
          </a:p>
        </p:txBody>
      </p:sp>
      <p:pic>
        <p:nvPicPr>
          <p:cNvPr id="36" name="Infographic Zorg en Veiligheid">
            <a:extLst>
              <a:ext uri="{FF2B5EF4-FFF2-40B4-BE49-F238E27FC236}">
                <a16:creationId xmlns:a16="http://schemas.microsoft.com/office/drawing/2014/main" id="{D442A3F6-A0C5-0EE2-C763-8BD4AE9B6B0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5775" y="579350"/>
            <a:ext cx="5862896" cy="5699300"/>
          </a:xfrm>
          <a:prstGeom prst="rect">
            <a:avLst/>
          </a:prstGeom>
        </p:spPr>
      </p:pic>
    </p:spTree>
    <p:extLst>
      <p:ext uri="{BB962C8B-B14F-4D97-AF65-F5344CB8AC3E}">
        <p14:creationId xmlns:p14="http://schemas.microsoft.com/office/powerpoint/2010/main" val="146041888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CD178-1233-0233-EC4C-8524BCC85B8F}"/>
            </a:ext>
          </a:extLst>
        </p:cNvPr>
        <p:cNvGrpSpPr/>
        <p:nvPr/>
      </p:nvGrpSpPr>
      <p:grpSpPr>
        <a:xfrm>
          <a:off x="0" y="0"/>
          <a:ext cx="0" cy="0"/>
          <a:chOff x="0" y="0"/>
          <a:chExt cx="0" cy="0"/>
        </a:xfrm>
      </p:grpSpPr>
      <p:pic>
        <p:nvPicPr>
          <p:cNvPr id="4" name="Infographic Jeugd en Veiligheid">
            <a:extLst>
              <a:ext uri="{FF2B5EF4-FFF2-40B4-BE49-F238E27FC236}">
                <a16:creationId xmlns:a16="http://schemas.microsoft.com/office/drawing/2014/main" id="{DC23A647-77A7-0A95-F2BE-BD3E8C1416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56582" y="2677423"/>
            <a:ext cx="2853239" cy="2773623"/>
          </a:xfrm>
          <a:prstGeom prst="rect">
            <a:avLst/>
          </a:prstGeom>
        </p:spPr>
      </p:pic>
      <p:pic>
        <p:nvPicPr>
          <p:cNvPr id="5" name="Infographic Digitale Veiligheid">
            <a:extLst>
              <a:ext uri="{FF2B5EF4-FFF2-40B4-BE49-F238E27FC236}">
                <a16:creationId xmlns:a16="http://schemas.microsoft.com/office/drawing/2014/main" id="{E965BFBE-2956-282E-57A9-64FABA25ED7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167732" y="2676340"/>
            <a:ext cx="2851250" cy="2772656"/>
          </a:xfrm>
          <a:prstGeom prst="rect">
            <a:avLst/>
          </a:prstGeom>
        </p:spPr>
      </p:pic>
      <p:sp>
        <p:nvSpPr>
          <p:cNvPr id="9" name="Titel">
            <a:extLst>
              <a:ext uri="{FF2B5EF4-FFF2-40B4-BE49-F238E27FC236}">
                <a16:creationId xmlns:a16="http://schemas.microsoft.com/office/drawing/2014/main" id="{6962BEF9-2AAD-6449-0FE8-4355F270CE66}"/>
              </a:ext>
            </a:extLst>
          </p:cNvPr>
          <p:cNvSpPr txBox="1">
            <a:spLocks/>
          </p:cNvSpPr>
          <p:nvPr/>
        </p:nvSpPr>
        <p:spPr>
          <a:xfrm>
            <a:off x="1524000" y="-1437476"/>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8649B"/>
                </a:solidFill>
                <a:latin typeface="Calibri" panose="020F0502020204030204" pitchFamily="34" charset="0"/>
                <a:cs typeface="Calibri" panose="020F0502020204030204" pitchFamily="34" charset="0"/>
              </a:rPr>
              <a:t>Geprioriteerde thema’s</a:t>
            </a:r>
            <a:endParaRPr lang="nl-NL" sz="5400" b="1" dirty="0">
              <a:solidFill>
                <a:srgbClr val="145F99"/>
              </a:solidFill>
              <a:latin typeface="Calibri" panose="020F0502020204030204" pitchFamily="34" charset="0"/>
              <a:cs typeface="Calibri" panose="020F0502020204030204" pitchFamily="34" charset="0"/>
            </a:endParaRPr>
          </a:p>
        </p:txBody>
      </p:sp>
      <p:pic>
        <p:nvPicPr>
          <p:cNvPr id="36" name="Infographic Zorg en Veiligheid">
            <a:extLst>
              <a:ext uri="{FF2B5EF4-FFF2-40B4-BE49-F238E27FC236}">
                <a16:creationId xmlns:a16="http://schemas.microsoft.com/office/drawing/2014/main" id="{A192AE16-FAA9-9E6A-0023-B3BF9A2E51B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5775" y="2676340"/>
            <a:ext cx="2851250" cy="2771690"/>
          </a:xfrm>
          <a:prstGeom prst="rect">
            <a:avLst/>
          </a:prstGeom>
        </p:spPr>
      </p:pic>
      <p:pic>
        <p:nvPicPr>
          <p:cNvPr id="38" name="Infographic Maatschappelijke onrust">
            <a:extLst>
              <a:ext uri="{FF2B5EF4-FFF2-40B4-BE49-F238E27FC236}">
                <a16:creationId xmlns:a16="http://schemas.microsoft.com/office/drawing/2014/main" id="{DCDB48D4-BEE1-751F-17AA-369257BC535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146427" y="578114"/>
            <a:ext cx="5863394" cy="5701772"/>
          </a:xfrm>
          <a:prstGeom prst="rect">
            <a:avLst/>
          </a:prstGeom>
        </p:spPr>
      </p:pic>
    </p:spTree>
    <p:extLst>
      <p:ext uri="{BB962C8B-B14F-4D97-AF65-F5344CB8AC3E}">
        <p14:creationId xmlns:p14="http://schemas.microsoft.com/office/powerpoint/2010/main" val="146480986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4E031-6EF2-061E-2933-FD5B82DF69D8}"/>
            </a:ext>
          </a:extLst>
        </p:cNvPr>
        <p:cNvGrpSpPr/>
        <p:nvPr/>
      </p:nvGrpSpPr>
      <p:grpSpPr>
        <a:xfrm>
          <a:off x="0" y="0"/>
          <a:ext cx="0" cy="0"/>
          <a:chOff x="0" y="0"/>
          <a:chExt cx="0" cy="0"/>
        </a:xfrm>
      </p:grpSpPr>
      <p:pic>
        <p:nvPicPr>
          <p:cNvPr id="38" name="Infographic Maatschappelijke onrust">
            <a:extLst>
              <a:ext uri="{FF2B5EF4-FFF2-40B4-BE49-F238E27FC236}">
                <a16:creationId xmlns:a16="http://schemas.microsoft.com/office/drawing/2014/main" id="{239F22CE-3CE4-3F4A-8225-C472295968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46427" y="2676340"/>
            <a:ext cx="2850256" cy="2771690"/>
          </a:xfrm>
          <a:prstGeom prst="rect">
            <a:avLst/>
          </a:prstGeom>
        </p:spPr>
      </p:pic>
      <p:pic>
        <p:nvPicPr>
          <p:cNvPr id="4" name="Infographic Jeugd en Veiligheid">
            <a:extLst>
              <a:ext uri="{FF2B5EF4-FFF2-40B4-BE49-F238E27FC236}">
                <a16:creationId xmlns:a16="http://schemas.microsoft.com/office/drawing/2014/main" id="{6C886AD7-CC62-FCD1-8A90-6354877D9CC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46428" y="579108"/>
            <a:ext cx="5863394" cy="5699783"/>
          </a:xfrm>
          <a:prstGeom prst="rect">
            <a:avLst/>
          </a:prstGeom>
        </p:spPr>
      </p:pic>
      <p:pic>
        <p:nvPicPr>
          <p:cNvPr id="5" name="Infographic Digitale Veiligheid">
            <a:extLst>
              <a:ext uri="{FF2B5EF4-FFF2-40B4-BE49-F238E27FC236}">
                <a16:creationId xmlns:a16="http://schemas.microsoft.com/office/drawing/2014/main" id="{BA61235A-29B5-32CC-54DE-CC16B98C9B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67732" y="2676340"/>
            <a:ext cx="2851250" cy="2772656"/>
          </a:xfrm>
          <a:prstGeom prst="rect">
            <a:avLst/>
          </a:prstGeom>
        </p:spPr>
      </p:pic>
      <p:sp>
        <p:nvSpPr>
          <p:cNvPr id="9" name="Titel">
            <a:extLst>
              <a:ext uri="{FF2B5EF4-FFF2-40B4-BE49-F238E27FC236}">
                <a16:creationId xmlns:a16="http://schemas.microsoft.com/office/drawing/2014/main" id="{9B315605-AAA5-6C1C-0494-D006976DD389}"/>
              </a:ext>
            </a:extLst>
          </p:cNvPr>
          <p:cNvSpPr txBox="1">
            <a:spLocks/>
          </p:cNvSpPr>
          <p:nvPr/>
        </p:nvSpPr>
        <p:spPr>
          <a:xfrm>
            <a:off x="1524000" y="-1437476"/>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8649B"/>
                </a:solidFill>
                <a:latin typeface="Calibri" panose="020F0502020204030204" pitchFamily="34" charset="0"/>
                <a:cs typeface="Calibri" panose="020F0502020204030204" pitchFamily="34" charset="0"/>
              </a:rPr>
              <a:t>Geprioriteerde thema’s</a:t>
            </a:r>
            <a:endParaRPr lang="nl-NL" sz="5400" b="1" dirty="0">
              <a:solidFill>
                <a:srgbClr val="145F99"/>
              </a:solidFill>
              <a:latin typeface="Calibri" panose="020F0502020204030204" pitchFamily="34" charset="0"/>
              <a:cs typeface="Calibri" panose="020F0502020204030204" pitchFamily="34" charset="0"/>
            </a:endParaRPr>
          </a:p>
        </p:txBody>
      </p:sp>
      <p:pic>
        <p:nvPicPr>
          <p:cNvPr id="36" name="Infographic Zorg en Veiligheid">
            <a:extLst>
              <a:ext uri="{FF2B5EF4-FFF2-40B4-BE49-F238E27FC236}">
                <a16:creationId xmlns:a16="http://schemas.microsoft.com/office/drawing/2014/main" id="{2CAEFEA2-099D-4F4D-E255-3F968DDBE77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5775" y="2676340"/>
            <a:ext cx="2851250" cy="2771690"/>
          </a:xfrm>
          <a:prstGeom prst="rect">
            <a:avLst/>
          </a:prstGeom>
        </p:spPr>
      </p:pic>
    </p:spTree>
    <p:extLst>
      <p:ext uri="{BB962C8B-B14F-4D97-AF65-F5344CB8AC3E}">
        <p14:creationId xmlns:p14="http://schemas.microsoft.com/office/powerpoint/2010/main" val="426448696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8E39B-E091-F080-8DDA-1E839B7929F2}"/>
            </a:ext>
          </a:extLst>
        </p:cNvPr>
        <p:cNvGrpSpPr/>
        <p:nvPr/>
      </p:nvGrpSpPr>
      <p:grpSpPr>
        <a:xfrm>
          <a:off x="0" y="0"/>
          <a:ext cx="0" cy="0"/>
          <a:chOff x="0" y="0"/>
          <a:chExt cx="0" cy="0"/>
        </a:xfrm>
      </p:grpSpPr>
      <p:pic>
        <p:nvPicPr>
          <p:cNvPr id="38" name="Infographic Maatschappelijke onrust">
            <a:extLst>
              <a:ext uri="{FF2B5EF4-FFF2-40B4-BE49-F238E27FC236}">
                <a16:creationId xmlns:a16="http://schemas.microsoft.com/office/drawing/2014/main" id="{3DB738CF-9AD8-E5AF-F776-E696F5C194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46427" y="2676340"/>
            <a:ext cx="2850256" cy="2771690"/>
          </a:xfrm>
          <a:prstGeom prst="rect">
            <a:avLst/>
          </a:prstGeom>
        </p:spPr>
      </p:pic>
      <p:pic>
        <p:nvPicPr>
          <p:cNvPr id="4" name="Infographic Jeugd en Veiligheid">
            <a:extLst>
              <a:ext uri="{FF2B5EF4-FFF2-40B4-BE49-F238E27FC236}">
                <a16:creationId xmlns:a16="http://schemas.microsoft.com/office/drawing/2014/main" id="{5E77E4AF-47D6-BCD8-6E75-A9B603A097F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57578" y="2676340"/>
            <a:ext cx="2852244" cy="2772656"/>
          </a:xfrm>
          <a:prstGeom prst="rect">
            <a:avLst/>
          </a:prstGeom>
        </p:spPr>
      </p:pic>
      <p:pic>
        <p:nvPicPr>
          <p:cNvPr id="5" name="Infographic Digitale Veiligheid">
            <a:extLst>
              <a:ext uri="{FF2B5EF4-FFF2-40B4-BE49-F238E27FC236}">
                <a16:creationId xmlns:a16="http://schemas.microsoft.com/office/drawing/2014/main" id="{20EB330F-A37E-6634-668E-F6FBF8B1C9E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92771" y="497712"/>
            <a:ext cx="5926211" cy="5762856"/>
          </a:xfrm>
          <a:prstGeom prst="rect">
            <a:avLst/>
          </a:prstGeom>
        </p:spPr>
      </p:pic>
      <p:sp>
        <p:nvSpPr>
          <p:cNvPr id="9" name="Titel">
            <a:extLst>
              <a:ext uri="{FF2B5EF4-FFF2-40B4-BE49-F238E27FC236}">
                <a16:creationId xmlns:a16="http://schemas.microsoft.com/office/drawing/2014/main" id="{F152629B-8D96-168F-A88B-D2D3CC4223C7}"/>
              </a:ext>
            </a:extLst>
          </p:cNvPr>
          <p:cNvSpPr txBox="1">
            <a:spLocks/>
          </p:cNvSpPr>
          <p:nvPr/>
        </p:nvSpPr>
        <p:spPr>
          <a:xfrm>
            <a:off x="1524000" y="-1437476"/>
            <a:ext cx="9144000" cy="14374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5400" b="1" dirty="0">
                <a:solidFill>
                  <a:srgbClr val="18649B"/>
                </a:solidFill>
                <a:latin typeface="Calibri" panose="020F0502020204030204" pitchFamily="34" charset="0"/>
                <a:cs typeface="Calibri" panose="020F0502020204030204" pitchFamily="34" charset="0"/>
              </a:rPr>
              <a:t>Geprioriteerde thema’s</a:t>
            </a:r>
            <a:endParaRPr lang="nl-NL" sz="5400" b="1" dirty="0">
              <a:solidFill>
                <a:srgbClr val="145F99"/>
              </a:solidFill>
              <a:latin typeface="Calibri" panose="020F0502020204030204" pitchFamily="34" charset="0"/>
              <a:cs typeface="Calibri" panose="020F0502020204030204" pitchFamily="34" charset="0"/>
            </a:endParaRPr>
          </a:p>
        </p:txBody>
      </p:sp>
      <p:pic>
        <p:nvPicPr>
          <p:cNvPr id="36" name="Infographic Zorg en Veiligheid">
            <a:extLst>
              <a:ext uri="{FF2B5EF4-FFF2-40B4-BE49-F238E27FC236}">
                <a16:creationId xmlns:a16="http://schemas.microsoft.com/office/drawing/2014/main" id="{30D11C1A-9B6E-B9F9-229D-1390435C7C5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5775" y="2676340"/>
            <a:ext cx="2851250" cy="2771690"/>
          </a:xfrm>
          <a:prstGeom prst="rect">
            <a:avLst/>
          </a:prstGeom>
        </p:spPr>
      </p:pic>
    </p:spTree>
    <p:extLst>
      <p:ext uri="{BB962C8B-B14F-4D97-AF65-F5344CB8AC3E}">
        <p14:creationId xmlns:p14="http://schemas.microsoft.com/office/powerpoint/2010/main" val="144990561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2EDE5-2540-FC95-A7DB-291D935A598C}"/>
            </a:ext>
          </a:extLst>
        </p:cNvPr>
        <p:cNvGrpSpPr/>
        <p:nvPr/>
      </p:nvGrpSpPr>
      <p:grpSpPr>
        <a:xfrm>
          <a:off x="0" y="0"/>
          <a:ext cx="0" cy="0"/>
          <a:chOff x="0" y="0"/>
          <a:chExt cx="0" cy="0"/>
        </a:xfrm>
      </p:grpSpPr>
      <p:pic>
        <p:nvPicPr>
          <p:cNvPr id="19" name="Video">
            <a:hlinkClick r:id="" action="ppaction://media"/>
            <a:extLst>
              <a:ext uri="{FF2B5EF4-FFF2-40B4-BE49-F238E27FC236}">
                <a16:creationId xmlns:a16="http://schemas.microsoft.com/office/drawing/2014/main" id="{EF79FF10-B200-A95E-2C95-56396F884E5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8" name="Prevent">
            <a:extLst>
              <a:ext uri="{FF2B5EF4-FFF2-40B4-BE49-F238E27FC236}">
                <a16:creationId xmlns:a16="http://schemas.microsoft.com/office/drawing/2014/main" id="{BAAB0DF8-1ADA-1693-B843-521C281733DE}"/>
              </a:ext>
            </a:extLst>
          </p:cNvPr>
          <p:cNvSpPr/>
          <p:nvPr/>
        </p:nvSpPr>
        <p:spPr>
          <a:xfrm>
            <a:off x="152400" y="152400"/>
            <a:ext cx="12192000" cy="6858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1" name="Titel">
            <a:extLst>
              <a:ext uri="{FF2B5EF4-FFF2-40B4-BE49-F238E27FC236}">
                <a16:creationId xmlns:a16="http://schemas.microsoft.com/office/drawing/2014/main" id="{2E482257-44D5-09C5-4885-CD2C07D8F2DF}"/>
              </a:ext>
            </a:extLst>
          </p:cNvPr>
          <p:cNvSpPr>
            <a:spLocks noGrp="1"/>
          </p:cNvSpPr>
          <p:nvPr>
            <p:ph type="ctrTitle"/>
          </p:nvPr>
        </p:nvSpPr>
        <p:spPr>
          <a:xfrm>
            <a:off x="1524000" y="2499198"/>
            <a:ext cx="9144000" cy="1859603"/>
          </a:xfrm>
        </p:spPr>
        <p:txBody>
          <a:bodyPr anchor="ctr">
            <a:normAutofit fontScale="90000"/>
          </a:bodyPr>
          <a:lstStyle/>
          <a:p>
            <a:r>
              <a:rPr lang="nl-NL" sz="7200" b="1" dirty="0">
                <a:solidFill>
                  <a:schemeClr val="bg1"/>
                </a:solidFill>
                <a:latin typeface="Calibri" panose="020F0502020204030204" pitchFamily="34" charset="0"/>
                <a:cs typeface="Calibri" panose="020F0502020204030204" pitchFamily="34" charset="0"/>
              </a:rPr>
              <a:t>Bedankt voor uw aandacht</a:t>
            </a:r>
          </a:p>
        </p:txBody>
      </p:sp>
      <p:sp>
        <p:nvSpPr>
          <p:cNvPr id="7" name="Vrije vorm: vorm">
            <a:extLst>
              <a:ext uri="{FF2B5EF4-FFF2-40B4-BE49-F238E27FC236}">
                <a16:creationId xmlns:a16="http://schemas.microsoft.com/office/drawing/2014/main" id="{10C2294A-6331-1A42-A6D8-474257232873}"/>
              </a:ext>
            </a:extLst>
          </p:cNvPr>
          <p:cNvSpPr/>
          <p:nvPr/>
        </p:nvSpPr>
        <p:spPr>
          <a:xfrm>
            <a:off x="0" y="0"/>
            <a:ext cx="12192000" cy="6858000"/>
          </a:xfrm>
          <a:custGeom>
            <a:avLst/>
            <a:gdLst>
              <a:gd name="connsiteX0" fmla="*/ 543572 w 12192000"/>
              <a:gd name="connsiteY0" fmla="*/ 548640 h 6858000"/>
              <a:gd name="connsiteX1" fmla="*/ 355600 w 12192000"/>
              <a:gd name="connsiteY1" fmla="*/ 736612 h 6858000"/>
              <a:gd name="connsiteX2" fmla="*/ 355600 w 12192000"/>
              <a:gd name="connsiteY2" fmla="*/ 6121388 h 6858000"/>
              <a:gd name="connsiteX3" fmla="*/ 543572 w 12192000"/>
              <a:gd name="connsiteY3" fmla="*/ 6309360 h 6858000"/>
              <a:gd name="connsiteX4" fmla="*/ 11668748 w 12192000"/>
              <a:gd name="connsiteY4" fmla="*/ 6309360 h 6858000"/>
              <a:gd name="connsiteX5" fmla="*/ 11856720 w 12192000"/>
              <a:gd name="connsiteY5" fmla="*/ 6121388 h 6858000"/>
              <a:gd name="connsiteX6" fmla="*/ 11856720 w 12192000"/>
              <a:gd name="connsiteY6" fmla="*/ 736612 h 6858000"/>
              <a:gd name="connsiteX7" fmla="*/ 11668748 w 12192000"/>
              <a:gd name="connsiteY7" fmla="*/ 548640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543572" y="548640"/>
                </a:moveTo>
                <a:cubicBezTo>
                  <a:pt x="439758" y="548640"/>
                  <a:pt x="355600" y="632798"/>
                  <a:pt x="355600" y="736612"/>
                </a:cubicBezTo>
                <a:lnTo>
                  <a:pt x="355600" y="6121388"/>
                </a:lnTo>
                <a:cubicBezTo>
                  <a:pt x="355600" y="6225202"/>
                  <a:pt x="439758" y="6309360"/>
                  <a:pt x="543572" y="6309360"/>
                </a:cubicBezTo>
                <a:lnTo>
                  <a:pt x="11668748" y="6309360"/>
                </a:lnTo>
                <a:cubicBezTo>
                  <a:pt x="11772562" y="6309360"/>
                  <a:pt x="11856720" y="6225202"/>
                  <a:pt x="11856720" y="6121388"/>
                </a:cubicBezTo>
                <a:lnTo>
                  <a:pt x="11856720" y="736612"/>
                </a:lnTo>
                <a:cubicBezTo>
                  <a:pt x="11856720" y="632798"/>
                  <a:pt x="11772562" y="548640"/>
                  <a:pt x="11668748" y="548640"/>
                </a:cubicBezTo>
                <a:close/>
                <a:moveTo>
                  <a:pt x="0" y="0"/>
                </a:moveTo>
                <a:lnTo>
                  <a:pt x="12192000" y="0"/>
                </a:lnTo>
                <a:lnTo>
                  <a:pt x="12192000" y="6858000"/>
                </a:lnTo>
                <a:lnTo>
                  <a:pt x="0" y="6858000"/>
                </a:lnTo>
                <a:close/>
              </a:path>
            </a:pathLst>
          </a:custGeom>
          <a:solidFill>
            <a:srgbClr val="CDECF6"/>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Tree>
    <p:extLst>
      <p:ext uri="{BB962C8B-B14F-4D97-AF65-F5344CB8AC3E}">
        <p14:creationId xmlns:p14="http://schemas.microsoft.com/office/powerpoint/2010/main" val="177552716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520"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19"/>
                </p:tgtEl>
              </p:cMediaNode>
            </p:video>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8C757-EBB4-3B8F-9DBD-086201188D6E}"/>
            </a:ext>
          </a:extLst>
        </p:cNvPr>
        <p:cNvGrpSpPr/>
        <p:nvPr/>
      </p:nvGrpSpPr>
      <p:grpSpPr>
        <a:xfrm>
          <a:off x="0" y="0"/>
          <a:ext cx="0" cy="0"/>
          <a:chOff x="0" y="0"/>
          <a:chExt cx="0" cy="0"/>
        </a:xfrm>
      </p:grpSpPr>
      <p:grpSp>
        <p:nvGrpSpPr>
          <p:cNvPr id="2" name="Politie">
            <a:extLst>
              <a:ext uri="{FF2B5EF4-FFF2-40B4-BE49-F238E27FC236}">
                <a16:creationId xmlns:a16="http://schemas.microsoft.com/office/drawing/2014/main" id="{68D3CC07-8C84-CEFA-2241-D3A9123028B6}"/>
              </a:ext>
            </a:extLst>
          </p:cNvPr>
          <p:cNvGrpSpPr/>
          <p:nvPr/>
        </p:nvGrpSpPr>
        <p:grpSpPr>
          <a:xfrm>
            <a:off x="10764684" y="5860794"/>
            <a:ext cx="1097280" cy="457738"/>
            <a:chOff x="355600" y="5128920"/>
            <a:chExt cx="2875280" cy="1199444"/>
          </a:xfrm>
        </p:grpSpPr>
        <p:sp>
          <p:nvSpPr>
            <p:cNvPr id="3" name="Rechthoek">
              <a:extLst>
                <a:ext uri="{FF2B5EF4-FFF2-40B4-BE49-F238E27FC236}">
                  <a16:creationId xmlns:a16="http://schemas.microsoft.com/office/drawing/2014/main" id="{850EAF82-9FFD-F1D1-A918-1130C7C13015}"/>
                </a:ext>
              </a:extLst>
            </p:cNvPr>
            <p:cNvSpPr/>
            <p:nvPr/>
          </p:nvSpPr>
          <p:spPr>
            <a:xfrm>
              <a:off x="355600"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Politie">
              <a:extLst>
                <a:ext uri="{FF2B5EF4-FFF2-40B4-BE49-F238E27FC236}">
                  <a16:creationId xmlns:a16="http://schemas.microsoft.com/office/drawing/2014/main" id="{68E8C659-3D05-DB9D-4AE7-CF5AD4C026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486" y="5488343"/>
              <a:ext cx="1307509" cy="48059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itel">
            <a:extLst>
              <a:ext uri="{FF2B5EF4-FFF2-40B4-BE49-F238E27FC236}">
                <a16:creationId xmlns:a16="http://schemas.microsoft.com/office/drawing/2014/main" id="{EE918A85-CA97-50C8-DF34-2100683072F3}"/>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Ontwikkelingen veiligheid</a:t>
            </a:r>
          </a:p>
        </p:txBody>
      </p:sp>
      <p:sp>
        <p:nvSpPr>
          <p:cNvPr id="6" name="Ondertitel">
            <a:extLst>
              <a:ext uri="{FF2B5EF4-FFF2-40B4-BE49-F238E27FC236}">
                <a16:creationId xmlns:a16="http://schemas.microsoft.com/office/drawing/2014/main" id="{1601FD9E-A487-D73D-0E44-1EEFDA56C682}"/>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Veiligheidsbeeld 2024</a:t>
            </a:r>
          </a:p>
        </p:txBody>
      </p:sp>
      <p:grpSp>
        <p:nvGrpSpPr>
          <p:cNvPr id="54" name="Veiligheidsbeeld">
            <a:extLst>
              <a:ext uri="{FF2B5EF4-FFF2-40B4-BE49-F238E27FC236}">
                <a16:creationId xmlns:a16="http://schemas.microsoft.com/office/drawing/2014/main" id="{14751EA0-014C-3239-ADDC-23434596E151}"/>
              </a:ext>
            </a:extLst>
          </p:cNvPr>
          <p:cNvGrpSpPr/>
          <p:nvPr/>
        </p:nvGrpSpPr>
        <p:grpSpPr>
          <a:xfrm>
            <a:off x="-7556602" y="3432443"/>
            <a:ext cx="19418566" cy="1851376"/>
            <a:chOff x="328868" y="3432443"/>
            <a:chExt cx="19418566" cy="1851376"/>
          </a:xfrm>
        </p:grpSpPr>
        <p:grpSp>
          <p:nvGrpSpPr>
            <p:cNvPr id="55" name="Woninginbraken">
              <a:extLst>
                <a:ext uri="{FF2B5EF4-FFF2-40B4-BE49-F238E27FC236}">
                  <a16:creationId xmlns:a16="http://schemas.microsoft.com/office/drawing/2014/main" id="{749C80CF-5730-633B-7793-FBA2FBD9C088}"/>
                </a:ext>
              </a:extLst>
            </p:cNvPr>
            <p:cNvGrpSpPr/>
            <p:nvPr/>
          </p:nvGrpSpPr>
          <p:grpSpPr>
            <a:xfrm>
              <a:off x="342000" y="3432443"/>
              <a:ext cx="3590903" cy="1437476"/>
              <a:chOff x="342000" y="3432443"/>
              <a:chExt cx="3590903" cy="1437476"/>
            </a:xfrm>
          </p:grpSpPr>
          <p:sp>
            <p:nvSpPr>
              <p:cNvPr id="77" name="Rechthoek">
                <a:extLst>
                  <a:ext uri="{FF2B5EF4-FFF2-40B4-BE49-F238E27FC236}">
                    <a16:creationId xmlns:a16="http://schemas.microsoft.com/office/drawing/2014/main" id="{2B5A025B-CF7B-752E-3A97-BF07A1CC16AB}"/>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78" name="Toelichting">
                <a:extLst>
                  <a:ext uri="{FF2B5EF4-FFF2-40B4-BE49-F238E27FC236}">
                    <a16:creationId xmlns:a16="http://schemas.microsoft.com/office/drawing/2014/main" id="{4E81EC95-C87C-44BA-2636-4A149DCF2768}"/>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Woninginbraken</a:t>
                </a:r>
              </a:p>
              <a:p>
                <a:r>
                  <a:rPr lang="nl-NL" sz="2000" b="1" dirty="0">
                    <a:solidFill>
                      <a:srgbClr val="18649B"/>
                    </a:solidFill>
                    <a:latin typeface="Calibri" panose="020F0502020204030204" pitchFamily="34" charset="0"/>
                    <a:cs typeface="Calibri" panose="020F0502020204030204" pitchFamily="34" charset="0"/>
                  </a:rPr>
                  <a:t>32 (</a:t>
                </a:r>
                <a:r>
                  <a:rPr lang="nl-NL" sz="2000" b="1" dirty="0">
                    <a:solidFill>
                      <a:srgbClr val="82B74B"/>
                    </a:solidFill>
                    <a:latin typeface="Calibri" panose="020F0502020204030204" pitchFamily="34" charset="0"/>
                    <a:cs typeface="Calibri" panose="020F0502020204030204" pitchFamily="34" charset="0"/>
                  </a:rPr>
                  <a:t>-30%</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79" name="Huis">
                <a:extLst>
                  <a:ext uri="{FF2B5EF4-FFF2-40B4-BE49-F238E27FC236}">
                    <a16:creationId xmlns:a16="http://schemas.microsoft.com/office/drawing/2014/main" id="{871D0ABE-3171-AA55-CEE9-28C8EE784C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627" y="3797238"/>
                <a:ext cx="667368" cy="667368"/>
              </a:xfrm>
              <a:prstGeom prst="rect">
                <a:avLst/>
              </a:prstGeom>
            </p:spPr>
          </p:pic>
        </p:grpSp>
        <p:grpSp>
          <p:nvGrpSpPr>
            <p:cNvPr id="56" name="Huiselijk geweld">
              <a:extLst>
                <a:ext uri="{FF2B5EF4-FFF2-40B4-BE49-F238E27FC236}">
                  <a16:creationId xmlns:a16="http://schemas.microsoft.com/office/drawing/2014/main" id="{ABDD0B57-2BC6-D986-E460-5D607CB8488F}"/>
                </a:ext>
              </a:extLst>
            </p:cNvPr>
            <p:cNvGrpSpPr/>
            <p:nvPr/>
          </p:nvGrpSpPr>
          <p:grpSpPr>
            <a:xfrm>
              <a:off x="4306530" y="3432443"/>
              <a:ext cx="3590903" cy="1437476"/>
              <a:chOff x="342000" y="3432443"/>
              <a:chExt cx="3590903" cy="1437476"/>
            </a:xfrm>
          </p:grpSpPr>
          <p:sp>
            <p:nvSpPr>
              <p:cNvPr id="74" name="Rechthoek">
                <a:extLst>
                  <a:ext uri="{FF2B5EF4-FFF2-40B4-BE49-F238E27FC236}">
                    <a16:creationId xmlns:a16="http://schemas.microsoft.com/office/drawing/2014/main" id="{18D448D4-55E7-8857-EFFC-20D4916B03C1}"/>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75" name="Toelichting">
                <a:extLst>
                  <a:ext uri="{FF2B5EF4-FFF2-40B4-BE49-F238E27FC236}">
                    <a16:creationId xmlns:a16="http://schemas.microsoft.com/office/drawing/2014/main" id="{A16B5F7C-4475-6DAA-247A-4015E78328C7}"/>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Huiselijk geweld</a:t>
                </a:r>
              </a:p>
              <a:p>
                <a:r>
                  <a:rPr lang="nl-NL" sz="2000" b="1" dirty="0">
                    <a:solidFill>
                      <a:srgbClr val="18649B"/>
                    </a:solidFill>
                    <a:latin typeface="Calibri" panose="020F0502020204030204" pitchFamily="34" charset="0"/>
                    <a:cs typeface="Calibri" panose="020F0502020204030204" pitchFamily="34" charset="0"/>
                  </a:rPr>
                  <a:t>5 (</a:t>
                </a:r>
                <a:r>
                  <a:rPr lang="nl-NL" sz="2000" b="1" dirty="0">
                    <a:solidFill>
                      <a:srgbClr val="82B74B"/>
                    </a:solidFill>
                    <a:latin typeface="Calibri" panose="020F0502020204030204" pitchFamily="34" charset="0"/>
                    <a:cs typeface="Calibri" panose="020F0502020204030204" pitchFamily="34" charset="0"/>
                  </a:rPr>
                  <a:t>-69%</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76" name="Vuisten">
                <a:extLst>
                  <a:ext uri="{FF2B5EF4-FFF2-40B4-BE49-F238E27FC236}">
                    <a16:creationId xmlns:a16="http://schemas.microsoft.com/office/drawing/2014/main" id="{4E3F4B13-B99C-3DE4-2BB3-C157A2A7BEC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57" name="Inbraak/diefstal bedrijf">
              <a:extLst>
                <a:ext uri="{FF2B5EF4-FFF2-40B4-BE49-F238E27FC236}">
                  <a16:creationId xmlns:a16="http://schemas.microsoft.com/office/drawing/2014/main" id="{B4F8DF61-E1DC-E9ED-49FA-926D56B56905}"/>
                </a:ext>
              </a:extLst>
            </p:cNvPr>
            <p:cNvGrpSpPr/>
            <p:nvPr/>
          </p:nvGrpSpPr>
          <p:grpSpPr>
            <a:xfrm>
              <a:off x="8271061" y="3432443"/>
              <a:ext cx="3590903" cy="1437476"/>
              <a:chOff x="342000" y="3432443"/>
              <a:chExt cx="3590903" cy="1437476"/>
            </a:xfrm>
          </p:grpSpPr>
          <p:sp>
            <p:nvSpPr>
              <p:cNvPr id="71" name="Rechthoek">
                <a:extLst>
                  <a:ext uri="{FF2B5EF4-FFF2-40B4-BE49-F238E27FC236}">
                    <a16:creationId xmlns:a16="http://schemas.microsoft.com/office/drawing/2014/main" id="{6B2B4472-1F25-E74C-84E4-1870E04EDC72}"/>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72" name="Toelichting">
                <a:extLst>
                  <a:ext uri="{FF2B5EF4-FFF2-40B4-BE49-F238E27FC236}">
                    <a16:creationId xmlns:a16="http://schemas.microsoft.com/office/drawing/2014/main" id="{7E9D8EBD-9403-2AFD-C441-C7A7B9398DB2}"/>
                  </a:ext>
                </a:extLst>
              </p:cNvPr>
              <p:cNvSpPr txBox="1"/>
              <p:nvPr/>
            </p:nvSpPr>
            <p:spPr>
              <a:xfrm>
                <a:off x="1736908" y="3623090"/>
                <a:ext cx="2195995" cy="1015663"/>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Inbraak/diefstal bedrijf</a:t>
                </a:r>
              </a:p>
              <a:p>
                <a:r>
                  <a:rPr lang="nl-NL" sz="2000" b="1" dirty="0">
                    <a:solidFill>
                      <a:srgbClr val="18649B"/>
                    </a:solidFill>
                    <a:latin typeface="Calibri" panose="020F0502020204030204" pitchFamily="34" charset="0"/>
                    <a:cs typeface="Calibri" panose="020F0502020204030204" pitchFamily="34" charset="0"/>
                  </a:rPr>
                  <a:t>5 (</a:t>
                </a:r>
                <a:r>
                  <a:rPr lang="nl-NL" sz="2000" b="1" dirty="0">
                    <a:solidFill>
                      <a:srgbClr val="82B74B"/>
                    </a:solidFill>
                    <a:latin typeface="Calibri" panose="020F0502020204030204" pitchFamily="34" charset="0"/>
                    <a:cs typeface="Calibri" panose="020F0502020204030204" pitchFamily="34" charset="0"/>
                  </a:rPr>
                  <a:t>-67%</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73" name="Gebouw">
                <a:extLst>
                  <a:ext uri="{FF2B5EF4-FFF2-40B4-BE49-F238E27FC236}">
                    <a16:creationId xmlns:a16="http://schemas.microsoft.com/office/drawing/2014/main" id="{AA45B7EA-FB86-A3DD-BADB-B1AC164B26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58" name="Winkeldiefstal">
              <a:extLst>
                <a:ext uri="{FF2B5EF4-FFF2-40B4-BE49-F238E27FC236}">
                  <a16:creationId xmlns:a16="http://schemas.microsoft.com/office/drawing/2014/main" id="{74C3419F-6450-1888-0912-C57FF2E38464}"/>
                </a:ext>
              </a:extLst>
            </p:cNvPr>
            <p:cNvGrpSpPr/>
            <p:nvPr/>
          </p:nvGrpSpPr>
          <p:grpSpPr>
            <a:xfrm>
              <a:off x="12192000" y="3432443"/>
              <a:ext cx="3590903" cy="1437476"/>
              <a:chOff x="342000" y="3432443"/>
              <a:chExt cx="3590903" cy="1437476"/>
            </a:xfrm>
          </p:grpSpPr>
          <p:sp>
            <p:nvSpPr>
              <p:cNvPr id="68" name="Rechthoek">
                <a:extLst>
                  <a:ext uri="{FF2B5EF4-FFF2-40B4-BE49-F238E27FC236}">
                    <a16:creationId xmlns:a16="http://schemas.microsoft.com/office/drawing/2014/main" id="{B488E709-BBF2-7807-97EF-81B438EE5E52}"/>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69" name="Toelichting">
                <a:extLst>
                  <a:ext uri="{FF2B5EF4-FFF2-40B4-BE49-F238E27FC236}">
                    <a16:creationId xmlns:a16="http://schemas.microsoft.com/office/drawing/2014/main" id="{2DF27903-4371-07B1-2B60-7BC1C73F7D3F}"/>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Winkeldiefstal</a:t>
                </a:r>
              </a:p>
              <a:p>
                <a:r>
                  <a:rPr lang="nl-NL" sz="2000" b="1" dirty="0">
                    <a:solidFill>
                      <a:srgbClr val="18649B"/>
                    </a:solidFill>
                    <a:latin typeface="Calibri" panose="020F0502020204030204" pitchFamily="34" charset="0"/>
                    <a:cs typeface="Calibri" panose="020F0502020204030204" pitchFamily="34" charset="0"/>
                  </a:rPr>
                  <a:t>8 (</a:t>
                </a:r>
                <a:r>
                  <a:rPr lang="nl-NL" sz="2000" b="1" dirty="0">
                    <a:solidFill>
                      <a:srgbClr val="82B74B"/>
                    </a:solidFill>
                    <a:latin typeface="Calibri" panose="020F0502020204030204" pitchFamily="34" charset="0"/>
                    <a:cs typeface="Calibri" panose="020F0502020204030204" pitchFamily="34" charset="0"/>
                  </a:rPr>
                  <a:t>-68%</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70" name="Dief">
                <a:extLst>
                  <a:ext uri="{FF2B5EF4-FFF2-40B4-BE49-F238E27FC236}">
                    <a16:creationId xmlns:a16="http://schemas.microsoft.com/office/drawing/2014/main" id="{5E4CAB98-448F-DA73-0636-608A5422BE5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59" name="Gedigitaliseerde criminaliteit">
              <a:extLst>
                <a:ext uri="{FF2B5EF4-FFF2-40B4-BE49-F238E27FC236}">
                  <a16:creationId xmlns:a16="http://schemas.microsoft.com/office/drawing/2014/main" id="{AB2CE005-E5EF-1682-C8B2-9FE254EB75A6}"/>
                </a:ext>
              </a:extLst>
            </p:cNvPr>
            <p:cNvGrpSpPr/>
            <p:nvPr/>
          </p:nvGrpSpPr>
          <p:grpSpPr>
            <a:xfrm>
              <a:off x="16156531" y="3432443"/>
              <a:ext cx="3590903" cy="1437476"/>
              <a:chOff x="342000" y="3432443"/>
              <a:chExt cx="3590903" cy="1437476"/>
            </a:xfrm>
          </p:grpSpPr>
          <p:sp>
            <p:nvSpPr>
              <p:cNvPr id="65" name="Rechthoek">
                <a:extLst>
                  <a:ext uri="{FF2B5EF4-FFF2-40B4-BE49-F238E27FC236}">
                    <a16:creationId xmlns:a16="http://schemas.microsoft.com/office/drawing/2014/main" id="{9A3D6C85-53B5-3EA2-9050-F0190BD66694}"/>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66" name="Toelichting">
                <a:extLst>
                  <a:ext uri="{FF2B5EF4-FFF2-40B4-BE49-F238E27FC236}">
                    <a16:creationId xmlns:a16="http://schemas.microsoft.com/office/drawing/2014/main" id="{77DEFF0D-08D5-D8D0-4D50-10926AF7365B}"/>
                  </a:ext>
                </a:extLst>
              </p:cNvPr>
              <p:cNvSpPr txBox="1"/>
              <p:nvPr/>
            </p:nvSpPr>
            <p:spPr>
              <a:xfrm>
                <a:off x="1736908" y="3623090"/>
                <a:ext cx="2195995" cy="1015663"/>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Gedigitaliseerde criminaliteit </a:t>
                </a:r>
              </a:p>
              <a:p>
                <a:r>
                  <a:rPr lang="nl-NL" sz="2000" b="1" dirty="0">
                    <a:solidFill>
                      <a:srgbClr val="18649B"/>
                    </a:solidFill>
                    <a:latin typeface="Calibri" panose="020F0502020204030204" pitchFamily="34" charset="0"/>
                    <a:cs typeface="Calibri" panose="020F0502020204030204" pitchFamily="34" charset="0"/>
                  </a:rPr>
                  <a:t>100 (</a:t>
                </a:r>
                <a:r>
                  <a:rPr lang="nl-NL" sz="2000" b="1" dirty="0">
                    <a:solidFill>
                      <a:srgbClr val="82B74B"/>
                    </a:solidFill>
                    <a:latin typeface="Calibri" panose="020F0502020204030204" pitchFamily="34" charset="0"/>
                    <a:cs typeface="Calibri" panose="020F0502020204030204" pitchFamily="34" charset="0"/>
                  </a:rPr>
                  <a:t>-17%</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67" name="Digitaal">
                <a:extLst>
                  <a:ext uri="{FF2B5EF4-FFF2-40B4-BE49-F238E27FC236}">
                    <a16:creationId xmlns:a16="http://schemas.microsoft.com/office/drawing/2014/main" id="{EB5CBA4F-E762-FF20-5596-9D0F658142CE}"/>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sp>
          <p:nvSpPr>
            <p:cNvPr id="60" name="Tekst 2023 Woninginbraken">
              <a:extLst>
                <a:ext uri="{FF2B5EF4-FFF2-40B4-BE49-F238E27FC236}">
                  <a16:creationId xmlns:a16="http://schemas.microsoft.com/office/drawing/2014/main" id="{90E44EF6-3733-ACA0-30EE-44DBD5027A9C}"/>
                </a:ext>
              </a:extLst>
            </p:cNvPr>
            <p:cNvSpPr txBox="1"/>
            <p:nvPr/>
          </p:nvSpPr>
          <p:spPr>
            <a:xfrm>
              <a:off x="328868"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46</a:t>
              </a:r>
              <a:r>
                <a:rPr lang="nl-NL" sz="1200" dirty="0">
                  <a:solidFill>
                    <a:srgbClr val="145F99"/>
                  </a:solidFill>
                </a:rPr>
                <a:t>  </a:t>
              </a:r>
            </a:p>
          </p:txBody>
        </p:sp>
        <p:sp>
          <p:nvSpPr>
            <p:cNvPr id="61" name="Tekst 2023 Huiselijk geweld">
              <a:extLst>
                <a:ext uri="{FF2B5EF4-FFF2-40B4-BE49-F238E27FC236}">
                  <a16:creationId xmlns:a16="http://schemas.microsoft.com/office/drawing/2014/main" id="{6C437EB9-FAA6-7DB1-9F31-90EA23320B3A}"/>
                </a:ext>
              </a:extLst>
            </p:cNvPr>
            <p:cNvSpPr txBox="1"/>
            <p:nvPr/>
          </p:nvSpPr>
          <p:spPr>
            <a:xfrm>
              <a:off x="4306530"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16</a:t>
              </a:r>
              <a:r>
                <a:rPr lang="nl-NL" sz="1200" dirty="0">
                  <a:solidFill>
                    <a:srgbClr val="145F99"/>
                  </a:solidFill>
                </a:rPr>
                <a:t> </a:t>
              </a:r>
            </a:p>
          </p:txBody>
        </p:sp>
        <p:sp>
          <p:nvSpPr>
            <p:cNvPr id="62" name="Tekst 2023 Inbraak/diefstal">
              <a:extLst>
                <a:ext uri="{FF2B5EF4-FFF2-40B4-BE49-F238E27FC236}">
                  <a16:creationId xmlns:a16="http://schemas.microsoft.com/office/drawing/2014/main" id="{33197B23-83B6-5671-1FDE-25794C9A6C5A}"/>
                </a:ext>
              </a:extLst>
            </p:cNvPr>
            <p:cNvSpPr txBox="1"/>
            <p:nvPr/>
          </p:nvSpPr>
          <p:spPr>
            <a:xfrm>
              <a:off x="8271061"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24</a:t>
              </a:r>
              <a:r>
                <a:rPr lang="nl-NL" sz="1200" dirty="0">
                  <a:solidFill>
                    <a:srgbClr val="145F99"/>
                  </a:solidFill>
                </a:rPr>
                <a:t> </a:t>
              </a:r>
            </a:p>
          </p:txBody>
        </p:sp>
        <p:sp>
          <p:nvSpPr>
            <p:cNvPr id="63" name="Tekst 2023 Winkeldiefstal">
              <a:extLst>
                <a:ext uri="{FF2B5EF4-FFF2-40B4-BE49-F238E27FC236}">
                  <a16:creationId xmlns:a16="http://schemas.microsoft.com/office/drawing/2014/main" id="{BBF104D5-7C8F-1DF5-C1EE-9F3A03179F86}"/>
                </a:ext>
              </a:extLst>
            </p:cNvPr>
            <p:cNvSpPr txBox="1"/>
            <p:nvPr/>
          </p:nvSpPr>
          <p:spPr>
            <a:xfrm>
              <a:off x="12191999"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24</a:t>
              </a:r>
              <a:endParaRPr lang="nl-NL" sz="1200" dirty="0">
                <a:solidFill>
                  <a:srgbClr val="145F99"/>
                </a:solidFill>
              </a:endParaRPr>
            </a:p>
          </p:txBody>
        </p:sp>
        <p:sp>
          <p:nvSpPr>
            <p:cNvPr id="64" name="Tekst 2023 Gedigitaliseerde criminaliteit">
              <a:extLst>
                <a:ext uri="{FF2B5EF4-FFF2-40B4-BE49-F238E27FC236}">
                  <a16:creationId xmlns:a16="http://schemas.microsoft.com/office/drawing/2014/main" id="{08432FD9-EF58-B23D-E4F0-ABD0187EFCCB}"/>
                </a:ext>
              </a:extLst>
            </p:cNvPr>
            <p:cNvSpPr txBox="1"/>
            <p:nvPr/>
          </p:nvSpPr>
          <p:spPr>
            <a:xfrm>
              <a:off x="16156531"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120</a:t>
              </a:r>
              <a:endParaRPr lang="nl-NL" sz="1200" dirty="0">
                <a:solidFill>
                  <a:srgbClr val="145F99"/>
                </a:solidFill>
              </a:endParaRPr>
            </a:p>
          </p:txBody>
        </p:sp>
      </p:grpSp>
    </p:spTree>
    <p:extLst>
      <p:ext uri="{BB962C8B-B14F-4D97-AF65-F5344CB8AC3E}">
        <p14:creationId xmlns:p14="http://schemas.microsoft.com/office/powerpoint/2010/main" val="316759487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A1D36-9E37-F0BD-6959-A8E61AD5F8CE}"/>
            </a:ext>
          </a:extLst>
        </p:cNvPr>
        <p:cNvGrpSpPr/>
        <p:nvPr/>
      </p:nvGrpSpPr>
      <p:grpSpPr>
        <a:xfrm>
          <a:off x="0" y="0"/>
          <a:ext cx="0" cy="0"/>
          <a:chOff x="0" y="0"/>
          <a:chExt cx="0" cy="0"/>
        </a:xfrm>
      </p:grpSpPr>
      <p:grpSp>
        <p:nvGrpSpPr>
          <p:cNvPr id="2" name="Politie">
            <a:extLst>
              <a:ext uri="{FF2B5EF4-FFF2-40B4-BE49-F238E27FC236}">
                <a16:creationId xmlns:a16="http://schemas.microsoft.com/office/drawing/2014/main" id="{93A8B96C-C586-6F6C-793C-072CFF96C021}"/>
              </a:ext>
            </a:extLst>
          </p:cNvPr>
          <p:cNvGrpSpPr/>
          <p:nvPr/>
        </p:nvGrpSpPr>
        <p:grpSpPr>
          <a:xfrm>
            <a:off x="10764684" y="5860794"/>
            <a:ext cx="1097280" cy="457738"/>
            <a:chOff x="355600" y="5128920"/>
            <a:chExt cx="2875280" cy="1199444"/>
          </a:xfrm>
        </p:grpSpPr>
        <p:sp>
          <p:nvSpPr>
            <p:cNvPr id="3" name="Rechthoek">
              <a:extLst>
                <a:ext uri="{FF2B5EF4-FFF2-40B4-BE49-F238E27FC236}">
                  <a16:creationId xmlns:a16="http://schemas.microsoft.com/office/drawing/2014/main" id="{DB706DE8-60CE-495B-326A-381CFB6A18CE}"/>
                </a:ext>
              </a:extLst>
            </p:cNvPr>
            <p:cNvSpPr/>
            <p:nvPr/>
          </p:nvSpPr>
          <p:spPr>
            <a:xfrm>
              <a:off x="355600"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Politie">
              <a:extLst>
                <a:ext uri="{FF2B5EF4-FFF2-40B4-BE49-F238E27FC236}">
                  <a16:creationId xmlns:a16="http://schemas.microsoft.com/office/drawing/2014/main" id="{3CD85DF6-F0F7-0945-9E11-60A3F41C99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486" y="5488343"/>
              <a:ext cx="1307509" cy="48059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itel">
            <a:extLst>
              <a:ext uri="{FF2B5EF4-FFF2-40B4-BE49-F238E27FC236}">
                <a16:creationId xmlns:a16="http://schemas.microsoft.com/office/drawing/2014/main" id="{1A60B6CB-80BB-FB87-D11C-BBAECC964F70}"/>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Ontwikkelingen veiligheid</a:t>
            </a:r>
          </a:p>
        </p:txBody>
      </p:sp>
      <p:sp>
        <p:nvSpPr>
          <p:cNvPr id="6" name="Ondertitel">
            <a:extLst>
              <a:ext uri="{FF2B5EF4-FFF2-40B4-BE49-F238E27FC236}">
                <a16:creationId xmlns:a16="http://schemas.microsoft.com/office/drawing/2014/main" id="{1F3D8993-3326-B2EE-3188-7468FF803A9F}"/>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Veiligheidsbeeld 2024</a:t>
            </a:r>
          </a:p>
        </p:txBody>
      </p:sp>
      <p:grpSp>
        <p:nvGrpSpPr>
          <p:cNvPr id="17" name="Veiligheidsbeeld">
            <a:extLst>
              <a:ext uri="{FF2B5EF4-FFF2-40B4-BE49-F238E27FC236}">
                <a16:creationId xmlns:a16="http://schemas.microsoft.com/office/drawing/2014/main" id="{1325C8A7-CD1F-8F7C-0362-39E98F522591}"/>
              </a:ext>
            </a:extLst>
          </p:cNvPr>
          <p:cNvGrpSpPr/>
          <p:nvPr/>
        </p:nvGrpSpPr>
        <p:grpSpPr>
          <a:xfrm>
            <a:off x="328868" y="3432443"/>
            <a:ext cx="19418566" cy="1851376"/>
            <a:chOff x="328868" y="3432443"/>
            <a:chExt cx="19418566" cy="1851376"/>
          </a:xfrm>
        </p:grpSpPr>
        <p:grpSp>
          <p:nvGrpSpPr>
            <p:cNvPr id="14" name="Autokraken">
              <a:extLst>
                <a:ext uri="{FF2B5EF4-FFF2-40B4-BE49-F238E27FC236}">
                  <a16:creationId xmlns:a16="http://schemas.microsoft.com/office/drawing/2014/main" id="{622FCEE2-97C2-9155-4D09-EDA88BEB044B}"/>
                </a:ext>
              </a:extLst>
            </p:cNvPr>
            <p:cNvGrpSpPr/>
            <p:nvPr/>
          </p:nvGrpSpPr>
          <p:grpSpPr>
            <a:xfrm>
              <a:off x="342000" y="3432443"/>
              <a:ext cx="3590903" cy="1437476"/>
              <a:chOff x="342000" y="3432443"/>
              <a:chExt cx="3590903" cy="1437476"/>
            </a:xfrm>
          </p:grpSpPr>
          <p:sp>
            <p:nvSpPr>
              <p:cNvPr id="7" name="Rechthoek">
                <a:extLst>
                  <a:ext uri="{FF2B5EF4-FFF2-40B4-BE49-F238E27FC236}">
                    <a16:creationId xmlns:a16="http://schemas.microsoft.com/office/drawing/2014/main" id="{77B17DCD-7B56-C077-12DA-B48535F6A503}"/>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10" name="Toelichting">
                <a:extLst>
                  <a:ext uri="{FF2B5EF4-FFF2-40B4-BE49-F238E27FC236}">
                    <a16:creationId xmlns:a16="http://schemas.microsoft.com/office/drawing/2014/main" id="{6814537E-EE83-5AAB-8735-4E3200E11F2E}"/>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Autokraken</a:t>
                </a:r>
              </a:p>
              <a:p>
                <a:r>
                  <a:rPr lang="nl-NL" sz="2000" b="1" dirty="0">
                    <a:solidFill>
                      <a:srgbClr val="18649B"/>
                    </a:solidFill>
                    <a:latin typeface="Calibri" panose="020F0502020204030204" pitchFamily="34" charset="0"/>
                    <a:cs typeface="Calibri" panose="020F0502020204030204" pitchFamily="34" charset="0"/>
                  </a:rPr>
                  <a:t>20 (</a:t>
                </a:r>
                <a:r>
                  <a:rPr lang="nl-NL" sz="2000" b="1" dirty="0">
                    <a:solidFill>
                      <a:srgbClr val="C00000"/>
                    </a:solidFill>
                    <a:latin typeface="Calibri" panose="020F0502020204030204" pitchFamily="34" charset="0"/>
                    <a:cs typeface="Calibri" panose="020F0502020204030204" pitchFamily="34" charset="0"/>
                  </a:rPr>
                  <a:t>+33%</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13" name="Auto">
                <a:extLst>
                  <a:ext uri="{FF2B5EF4-FFF2-40B4-BE49-F238E27FC236}">
                    <a16:creationId xmlns:a16="http://schemas.microsoft.com/office/drawing/2014/main" id="{B69E8FC3-5B53-AAE1-99A0-258F6C4EBE7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23" name="Vernielingen">
              <a:extLst>
                <a:ext uri="{FF2B5EF4-FFF2-40B4-BE49-F238E27FC236}">
                  <a16:creationId xmlns:a16="http://schemas.microsoft.com/office/drawing/2014/main" id="{EBE7A2BF-980E-BACD-212D-64F3929257D3}"/>
                </a:ext>
              </a:extLst>
            </p:cNvPr>
            <p:cNvGrpSpPr/>
            <p:nvPr/>
          </p:nvGrpSpPr>
          <p:grpSpPr>
            <a:xfrm>
              <a:off x="4306530" y="3432443"/>
              <a:ext cx="3590903" cy="1437476"/>
              <a:chOff x="342000" y="3432443"/>
              <a:chExt cx="3590903" cy="1437476"/>
            </a:xfrm>
          </p:grpSpPr>
          <p:sp>
            <p:nvSpPr>
              <p:cNvPr id="24" name="Rechthoek">
                <a:extLst>
                  <a:ext uri="{FF2B5EF4-FFF2-40B4-BE49-F238E27FC236}">
                    <a16:creationId xmlns:a16="http://schemas.microsoft.com/office/drawing/2014/main" id="{0293BEAF-560E-128D-FDC7-AA0C1E6A7AEE}"/>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5" name="Toelichting">
                <a:extLst>
                  <a:ext uri="{FF2B5EF4-FFF2-40B4-BE49-F238E27FC236}">
                    <a16:creationId xmlns:a16="http://schemas.microsoft.com/office/drawing/2014/main" id="{744E4B17-F4E5-66BF-8846-8396D0C07B5F}"/>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Vernielingen </a:t>
                </a:r>
              </a:p>
              <a:p>
                <a:r>
                  <a:rPr lang="nl-NL" sz="2000" b="1" dirty="0">
                    <a:solidFill>
                      <a:srgbClr val="18649B"/>
                    </a:solidFill>
                    <a:latin typeface="Calibri" panose="020F0502020204030204" pitchFamily="34" charset="0"/>
                    <a:cs typeface="Calibri" panose="020F0502020204030204" pitchFamily="34" charset="0"/>
                  </a:rPr>
                  <a:t>71 (</a:t>
                </a:r>
                <a:r>
                  <a:rPr lang="nl-NL" sz="2000" b="1" dirty="0">
                    <a:solidFill>
                      <a:srgbClr val="C00000"/>
                    </a:solidFill>
                    <a:latin typeface="Calibri" panose="020F0502020204030204" pitchFamily="34" charset="0"/>
                    <a:cs typeface="Calibri" panose="020F0502020204030204" pitchFamily="34" charset="0"/>
                  </a:rPr>
                  <a:t>+34%</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26" name="Raam">
                <a:extLst>
                  <a:ext uri="{FF2B5EF4-FFF2-40B4-BE49-F238E27FC236}">
                    <a16:creationId xmlns:a16="http://schemas.microsoft.com/office/drawing/2014/main" id="{7A96D58D-E734-E570-7163-08461B0589E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27" name="Wapenhandel en/of bezit">
              <a:extLst>
                <a:ext uri="{FF2B5EF4-FFF2-40B4-BE49-F238E27FC236}">
                  <a16:creationId xmlns:a16="http://schemas.microsoft.com/office/drawing/2014/main" id="{698FDABC-A1E3-76AD-31A6-DA83881C2D9B}"/>
                </a:ext>
              </a:extLst>
            </p:cNvPr>
            <p:cNvGrpSpPr/>
            <p:nvPr/>
          </p:nvGrpSpPr>
          <p:grpSpPr>
            <a:xfrm>
              <a:off x="8271061" y="3432443"/>
              <a:ext cx="3590903" cy="1437476"/>
              <a:chOff x="342000" y="3432443"/>
              <a:chExt cx="3590903" cy="1437476"/>
            </a:xfrm>
          </p:grpSpPr>
          <p:sp>
            <p:nvSpPr>
              <p:cNvPr id="28" name="Rechthoek">
                <a:extLst>
                  <a:ext uri="{FF2B5EF4-FFF2-40B4-BE49-F238E27FC236}">
                    <a16:creationId xmlns:a16="http://schemas.microsoft.com/office/drawing/2014/main" id="{6E8DAC5D-A192-875E-F782-8F94353DA020}"/>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29" name="Toelichting">
                <a:extLst>
                  <a:ext uri="{FF2B5EF4-FFF2-40B4-BE49-F238E27FC236}">
                    <a16:creationId xmlns:a16="http://schemas.microsoft.com/office/drawing/2014/main" id="{DAC6387D-5C08-1BF5-CDA4-3BD109EDEC96}"/>
                  </a:ext>
                </a:extLst>
              </p:cNvPr>
              <p:cNvSpPr txBox="1"/>
              <p:nvPr/>
            </p:nvSpPr>
            <p:spPr>
              <a:xfrm>
                <a:off x="1736908" y="3623090"/>
                <a:ext cx="2195995" cy="1015663"/>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Wapenhandel en/of bezit</a:t>
                </a:r>
              </a:p>
              <a:p>
                <a:r>
                  <a:rPr lang="nl-NL" sz="2000" b="1" dirty="0">
                    <a:solidFill>
                      <a:srgbClr val="18649B"/>
                    </a:solidFill>
                    <a:latin typeface="Calibri" panose="020F0502020204030204" pitchFamily="34" charset="0"/>
                    <a:cs typeface="Calibri" panose="020F0502020204030204" pitchFamily="34" charset="0"/>
                  </a:rPr>
                  <a:t>4 (</a:t>
                </a:r>
                <a:r>
                  <a:rPr lang="nl-NL" sz="2000" b="1" dirty="0">
                    <a:solidFill>
                      <a:srgbClr val="C00000"/>
                    </a:solidFill>
                    <a:latin typeface="Calibri" panose="020F0502020204030204" pitchFamily="34" charset="0"/>
                    <a:cs typeface="Calibri" panose="020F0502020204030204" pitchFamily="34" charset="0"/>
                  </a:rPr>
                  <a:t>+300%</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30" name="Pistool">
                <a:extLst>
                  <a:ext uri="{FF2B5EF4-FFF2-40B4-BE49-F238E27FC236}">
                    <a16:creationId xmlns:a16="http://schemas.microsoft.com/office/drawing/2014/main" id="{452AE59A-65E7-DE5E-1F1F-3A525D95009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1" name="Drugshandel, vervaardiging, bezit">
              <a:extLst>
                <a:ext uri="{FF2B5EF4-FFF2-40B4-BE49-F238E27FC236}">
                  <a16:creationId xmlns:a16="http://schemas.microsoft.com/office/drawing/2014/main" id="{339C26BE-5570-D0A9-FD21-63D3380C418E}"/>
                </a:ext>
              </a:extLst>
            </p:cNvPr>
            <p:cNvGrpSpPr/>
            <p:nvPr/>
          </p:nvGrpSpPr>
          <p:grpSpPr>
            <a:xfrm>
              <a:off x="12192000" y="3432443"/>
              <a:ext cx="3590903" cy="1437476"/>
              <a:chOff x="342000" y="3432443"/>
              <a:chExt cx="3590903" cy="1437476"/>
            </a:xfrm>
          </p:grpSpPr>
          <p:sp>
            <p:nvSpPr>
              <p:cNvPr id="32" name="Rechthoek">
                <a:extLst>
                  <a:ext uri="{FF2B5EF4-FFF2-40B4-BE49-F238E27FC236}">
                    <a16:creationId xmlns:a16="http://schemas.microsoft.com/office/drawing/2014/main" id="{AA490696-9EC5-31EE-9818-290AB30F533C}"/>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3" name="Toelichting">
                <a:extLst>
                  <a:ext uri="{FF2B5EF4-FFF2-40B4-BE49-F238E27FC236}">
                    <a16:creationId xmlns:a16="http://schemas.microsoft.com/office/drawing/2014/main" id="{BAF85EEB-81AC-9EC2-9072-A3F3DE53E5ED}"/>
                  </a:ext>
                </a:extLst>
              </p:cNvPr>
              <p:cNvSpPr txBox="1"/>
              <p:nvPr/>
            </p:nvSpPr>
            <p:spPr>
              <a:xfrm>
                <a:off x="1736908" y="3689516"/>
                <a:ext cx="2195995" cy="923330"/>
              </a:xfrm>
              <a:prstGeom prst="rect">
                <a:avLst/>
              </a:prstGeom>
              <a:noFill/>
            </p:spPr>
            <p:txBody>
              <a:bodyPr wrap="square">
                <a:spAutoFit/>
              </a:bodyPr>
              <a:lstStyle/>
              <a:p>
                <a:r>
                  <a:rPr lang="nl-NL" b="1" dirty="0">
                    <a:solidFill>
                      <a:srgbClr val="18649B"/>
                    </a:solidFill>
                    <a:latin typeface="Calibri" panose="020F0502020204030204" pitchFamily="34" charset="0"/>
                    <a:cs typeface="Calibri" panose="020F0502020204030204" pitchFamily="34" charset="0"/>
                  </a:rPr>
                  <a:t>Drugshandel, vervaardiging, bezit</a:t>
                </a:r>
              </a:p>
              <a:p>
                <a:r>
                  <a:rPr lang="nl-NL" b="1" dirty="0">
                    <a:solidFill>
                      <a:srgbClr val="18649B"/>
                    </a:solidFill>
                    <a:latin typeface="Calibri" panose="020F0502020204030204" pitchFamily="34" charset="0"/>
                    <a:cs typeface="Calibri" panose="020F0502020204030204" pitchFamily="34" charset="0"/>
                  </a:rPr>
                  <a:t>8 (</a:t>
                </a:r>
                <a:r>
                  <a:rPr lang="nl-NL" b="1" dirty="0">
                    <a:solidFill>
                      <a:srgbClr val="C00000"/>
                    </a:solidFill>
                    <a:latin typeface="Calibri" panose="020F0502020204030204" pitchFamily="34" charset="0"/>
                    <a:cs typeface="Calibri" panose="020F0502020204030204" pitchFamily="34" charset="0"/>
                  </a:rPr>
                  <a:t>+100%</a:t>
                </a:r>
                <a:r>
                  <a:rPr lang="nl-NL" b="1" dirty="0">
                    <a:solidFill>
                      <a:srgbClr val="18649B"/>
                    </a:solidFill>
                    <a:latin typeface="Calibri" panose="020F0502020204030204" pitchFamily="34" charset="0"/>
                    <a:cs typeface="Calibri" panose="020F0502020204030204" pitchFamily="34" charset="0"/>
                  </a:rPr>
                  <a:t>)</a:t>
                </a:r>
                <a:endParaRPr lang="nl-NL" dirty="0"/>
              </a:p>
            </p:txBody>
          </p:sp>
          <p:pic>
            <p:nvPicPr>
              <p:cNvPr id="34" name="Drugs">
                <a:extLst>
                  <a:ext uri="{FF2B5EF4-FFF2-40B4-BE49-F238E27FC236}">
                    <a16:creationId xmlns:a16="http://schemas.microsoft.com/office/drawing/2014/main" id="{69D6235F-6928-ABBB-C789-B5A939F0F12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35" name="Meldingen jongerenoverlast">
              <a:extLst>
                <a:ext uri="{FF2B5EF4-FFF2-40B4-BE49-F238E27FC236}">
                  <a16:creationId xmlns:a16="http://schemas.microsoft.com/office/drawing/2014/main" id="{86A073CC-9411-6552-313E-F7C90FD1F68D}"/>
                </a:ext>
              </a:extLst>
            </p:cNvPr>
            <p:cNvGrpSpPr/>
            <p:nvPr/>
          </p:nvGrpSpPr>
          <p:grpSpPr>
            <a:xfrm>
              <a:off x="16156531" y="3432443"/>
              <a:ext cx="3590903" cy="1437476"/>
              <a:chOff x="342000" y="3432443"/>
              <a:chExt cx="3590903" cy="1437476"/>
            </a:xfrm>
          </p:grpSpPr>
          <p:sp>
            <p:nvSpPr>
              <p:cNvPr id="36" name="Rechthoek">
                <a:extLst>
                  <a:ext uri="{FF2B5EF4-FFF2-40B4-BE49-F238E27FC236}">
                    <a16:creationId xmlns:a16="http://schemas.microsoft.com/office/drawing/2014/main" id="{6A7B5CD1-06FD-5B95-6ADF-EAE311259630}"/>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37" name="Toelichting">
                <a:extLst>
                  <a:ext uri="{FF2B5EF4-FFF2-40B4-BE49-F238E27FC236}">
                    <a16:creationId xmlns:a16="http://schemas.microsoft.com/office/drawing/2014/main" id="{E6161C31-D8F5-5008-2D2A-FE4979A952E0}"/>
                  </a:ext>
                </a:extLst>
              </p:cNvPr>
              <p:cNvSpPr txBox="1"/>
              <p:nvPr/>
            </p:nvSpPr>
            <p:spPr>
              <a:xfrm>
                <a:off x="1736908" y="3623090"/>
                <a:ext cx="2195995" cy="1015663"/>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Meldingen jongerenoverlast 88 (</a:t>
                </a:r>
                <a:r>
                  <a:rPr lang="nl-NL" sz="2000" b="1" dirty="0">
                    <a:solidFill>
                      <a:srgbClr val="C00000"/>
                    </a:solidFill>
                    <a:latin typeface="Calibri" panose="020F0502020204030204" pitchFamily="34" charset="0"/>
                    <a:cs typeface="Calibri" panose="020F0502020204030204" pitchFamily="34" charset="0"/>
                  </a:rPr>
                  <a:t>+14%</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38" name="Overlast">
                <a:extLst>
                  <a:ext uri="{FF2B5EF4-FFF2-40B4-BE49-F238E27FC236}">
                    <a16:creationId xmlns:a16="http://schemas.microsoft.com/office/drawing/2014/main" id="{3AAEDC47-1869-D075-0C78-3C00B3485C7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sp>
          <p:nvSpPr>
            <p:cNvPr id="9" name="Tekst 2023 Autokraken">
              <a:extLst>
                <a:ext uri="{FF2B5EF4-FFF2-40B4-BE49-F238E27FC236}">
                  <a16:creationId xmlns:a16="http://schemas.microsoft.com/office/drawing/2014/main" id="{1F52223A-60B3-A3C1-EE48-D95C43DD2B27}"/>
                </a:ext>
              </a:extLst>
            </p:cNvPr>
            <p:cNvSpPr txBox="1"/>
            <p:nvPr/>
          </p:nvSpPr>
          <p:spPr>
            <a:xfrm>
              <a:off x="328868"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15</a:t>
              </a:r>
              <a:r>
                <a:rPr lang="nl-NL" sz="1200" dirty="0">
                  <a:solidFill>
                    <a:srgbClr val="145F99"/>
                  </a:solidFill>
                </a:rPr>
                <a:t>  </a:t>
              </a:r>
            </a:p>
          </p:txBody>
        </p:sp>
        <p:sp>
          <p:nvSpPr>
            <p:cNvPr id="11" name="Tekst 2023 Vernielingen">
              <a:extLst>
                <a:ext uri="{FF2B5EF4-FFF2-40B4-BE49-F238E27FC236}">
                  <a16:creationId xmlns:a16="http://schemas.microsoft.com/office/drawing/2014/main" id="{0C9171F0-C5EB-AB69-51F2-07895937A236}"/>
                </a:ext>
              </a:extLst>
            </p:cNvPr>
            <p:cNvSpPr txBox="1"/>
            <p:nvPr/>
          </p:nvSpPr>
          <p:spPr>
            <a:xfrm>
              <a:off x="4306530"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53</a:t>
              </a:r>
              <a:r>
                <a:rPr lang="nl-NL" sz="1200" dirty="0">
                  <a:solidFill>
                    <a:srgbClr val="145F99"/>
                  </a:solidFill>
                </a:rPr>
                <a:t> </a:t>
              </a:r>
            </a:p>
          </p:txBody>
        </p:sp>
        <p:sp>
          <p:nvSpPr>
            <p:cNvPr id="12" name="Tekst 2023 Wapenhandel en/of bezit">
              <a:extLst>
                <a:ext uri="{FF2B5EF4-FFF2-40B4-BE49-F238E27FC236}">
                  <a16:creationId xmlns:a16="http://schemas.microsoft.com/office/drawing/2014/main" id="{C60698A0-BBC8-6254-7929-E6F3F8E82092}"/>
                </a:ext>
              </a:extLst>
            </p:cNvPr>
            <p:cNvSpPr txBox="1"/>
            <p:nvPr/>
          </p:nvSpPr>
          <p:spPr>
            <a:xfrm>
              <a:off x="8271061"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1</a:t>
              </a:r>
              <a:r>
                <a:rPr lang="nl-NL" sz="1200" dirty="0">
                  <a:solidFill>
                    <a:srgbClr val="145F99"/>
                  </a:solidFill>
                </a:rPr>
                <a:t> </a:t>
              </a:r>
            </a:p>
          </p:txBody>
        </p:sp>
        <p:sp>
          <p:nvSpPr>
            <p:cNvPr id="15" name="Tekst 2023 Drugshandel">
              <a:extLst>
                <a:ext uri="{FF2B5EF4-FFF2-40B4-BE49-F238E27FC236}">
                  <a16:creationId xmlns:a16="http://schemas.microsoft.com/office/drawing/2014/main" id="{DCA3D7D2-CA9A-0E06-B422-A01D5B506EE2}"/>
                </a:ext>
              </a:extLst>
            </p:cNvPr>
            <p:cNvSpPr txBox="1"/>
            <p:nvPr/>
          </p:nvSpPr>
          <p:spPr>
            <a:xfrm>
              <a:off x="12191999"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4</a:t>
              </a:r>
              <a:endParaRPr lang="nl-NL" sz="1200" dirty="0">
                <a:solidFill>
                  <a:srgbClr val="145F99"/>
                </a:solidFill>
              </a:endParaRPr>
            </a:p>
          </p:txBody>
        </p:sp>
        <p:sp>
          <p:nvSpPr>
            <p:cNvPr id="16" name="Tekst 2023 Meldingen jongerenoverlast">
              <a:extLst>
                <a:ext uri="{FF2B5EF4-FFF2-40B4-BE49-F238E27FC236}">
                  <a16:creationId xmlns:a16="http://schemas.microsoft.com/office/drawing/2014/main" id="{FEF9DCBB-13D0-096E-95F3-A5910A1D0431}"/>
                </a:ext>
              </a:extLst>
            </p:cNvPr>
            <p:cNvSpPr txBox="1"/>
            <p:nvPr/>
          </p:nvSpPr>
          <p:spPr>
            <a:xfrm>
              <a:off x="16156531"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77</a:t>
              </a:r>
              <a:endParaRPr lang="nl-NL" sz="1200" dirty="0">
                <a:solidFill>
                  <a:srgbClr val="145F99"/>
                </a:solidFill>
              </a:endParaRPr>
            </a:p>
          </p:txBody>
        </p:sp>
      </p:grpSp>
    </p:spTree>
    <p:extLst>
      <p:ext uri="{BB962C8B-B14F-4D97-AF65-F5344CB8AC3E}">
        <p14:creationId xmlns:p14="http://schemas.microsoft.com/office/powerpoint/2010/main" val="334859193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A74E4-6B66-7B51-E3DC-94A4A5B73941}"/>
            </a:ext>
          </a:extLst>
        </p:cNvPr>
        <p:cNvGrpSpPr/>
        <p:nvPr/>
      </p:nvGrpSpPr>
      <p:grpSpPr>
        <a:xfrm>
          <a:off x="0" y="0"/>
          <a:ext cx="0" cy="0"/>
          <a:chOff x="0" y="0"/>
          <a:chExt cx="0" cy="0"/>
        </a:xfrm>
      </p:grpSpPr>
      <p:grpSp>
        <p:nvGrpSpPr>
          <p:cNvPr id="2" name="Politie">
            <a:extLst>
              <a:ext uri="{FF2B5EF4-FFF2-40B4-BE49-F238E27FC236}">
                <a16:creationId xmlns:a16="http://schemas.microsoft.com/office/drawing/2014/main" id="{F2439214-D027-6E22-9ED6-92006FAB7BED}"/>
              </a:ext>
            </a:extLst>
          </p:cNvPr>
          <p:cNvGrpSpPr/>
          <p:nvPr/>
        </p:nvGrpSpPr>
        <p:grpSpPr>
          <a:xfrm>
            <a:off x="10764684" y="5860794"/>
            <a:ext cx="1097280" cy="457738"/>
            <a:chOff x="355600" y="5128920"/>
            <a:chExt cx="2875280" cy="1199444"/>
          </a:xfrm>
        </p:grpSpPr>
        <p:sp>
          <p:nvSpPr>
            <p:cNvPr id="3" name="Rechthoek">
              <a:extLst>
                <a:ext uri="{FF2B5EF4-FFF2-40B4-BE49-F238E27FC236}">
                  <a16:creationId xmlns:a16="http://schemas.microsoft.com/office/drawing/2014/main" id="{E1B34A27-D8E9-83DA-10F0-35D3A7A2D8BD}"/>
                </a:ext>
              </a:extLst>
            </p:cNvPr>
            <p:cNvSpPr/>
            <p:nvPr/>
          </p:nvSpPr>
          <p:spPr>
            <a:xfrm>
              <a:off x="355600"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Politie">
              <a:extLst>
                <a:ext uri="{FF2B5EF4-FFF2-40B4-BE49-F238E27FC236}">
                  <a16:creationId xmlns:a16="http://schemas.microsoft.com/office/drawing/2014/main" id="{78FFB7BC-F181-613C-94A3-241EE3FEE6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486" y="5488343"/>
              <a:ext cx="1307509" cy="480598"/>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itel">
            <a:extLst>
              <a:ext uri="{FF2B5EF4-FFF2-40B4-BE49-F238E27FC236}">
                <a16:creationId xmlns:a16="http://schemas.microsoft.com/office/drawing/2014/main" id="{87E021FB-2642-E207-7B14-E6420DE36C12}"/>
              </a:ext>
            </a:extLst>
          </p:cNvPr>
          <p:cNvSpPr>
            <a:spLocks noGrp="1"/>
          </p:cNvSpPr>
          <p:nvPr>
            <p:ph type="ctrTitle"/>
          </p:nvPr>
        </p:nvSpPr>
        <p:spPr>
          <a:xfrm>
            <a:off x="1524000" y="550606"/>
            <a:ext cx="9144000" cy="1437476"/>
          </a:xfrm>
        </p:spPr>
        <p:txBody>
          <a:bodyPr anchor="ctr">
            <a:normAutofit/>
          </a:bodyPr>
          <a:lstStyle/>
          <a:p>
            <a:r>
              <a:rPr lang="nl-NL" sz="5400" b="1" dirty="0">
                <a:solidFill>
                  <a:srgbClr val="145F99"/>
                </a:solidFill>
                <a:latin typeface="Calibri" panose="020F0502020204030204" pitchFamily="34" charset="0"/>
                <a:cs typeface="Calibri" panose="020F0502020204030204" pitchFamily="34" charset="0"/>
              </a:rPr>
              <a:t>Ontwikkelingen veiligheid</a:t>
            </a:r>
          </a:p>
        </p:txBody>
      </p:sp>
      <p:sp>
        <p:nvSpPr>
          <p:cNvPr id="6" name="Ondertitel">
            <a:extLst>
              <a:ext uri="{FF2B5EF4-FFF2-40B4-BE49-F238E27FC236}">
                <a16:creationId xmlns:a16="http://schemas.microsoft.com/office/drawing/2014/main" id="{1966C531-274E-1144-3262-FFC15D3C8C7F}"/>
              </a:ext>
            </a:extLst>
          </p:cNvPr>
          <p:cNvSpPr txBox="1">
            <a:spLocks/>
          </p:cNvSpPr>
          <p:nvPr/>
        </p:nvSpPr>
        <p:spPr>
          <a:xfrm>
            <a:off x="1524000" y="1718678"/>
            <a:ext cx="9144000" cy="53880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nl-NL" sz="2500" b="1" dirty="0">
                <a:solidFill>
                  <a:schemeClr val="bg1"/>
                </a:solidFill>
                <a:latin typeface="Calibri" panose="020F0502020204030204" pitchFamily="34" charset="0"/>
                <a:cs typeface="Calibri" panose="020F0502020204030204" pitchFamily="34" charset="0"/>
              </a:rPr>
              <a:t>Veiligheidsbeeld 2024</a:t>
            </a:r>
          </a:p>
        </p:txBody>
      </p:sp>
      <p:grpSp>
        <p:nvGrpSpPr>
          <p:cNvPr id="11" name="Veiligheidsbeeld">
            <a:extLst>
              <a:ext uri="{FF2B5EF4-FFF2-40B4-BE49-F238E27FC236}">
                <a16:creationId xmlns:a16="http://schemas.microsoft.com/office/drawing/2014/main" id="{9A4C4C50-F8E7-5487-4DB4-8A5611F595B4}"/>
              </a:ext>
            </a:extLst>
          </p:cNvPr>
          <p:cNvGrpSpPr/>
          <p:nvPr/>
        </p:nvGrpSpPr>
        <p:grpSpPr>
          <a:xfrm>
            <a:off x="-7556602" y="3425558"/>
            <a:ext cx="19418566" cy="1851376"/>
            <a:chOff x="328868" y="3432443"/>
            <a:chExt cx="19418566" cy="1851376"/>
          </a:xfrm>
        </p:grpSpPr>
        <p:grpSp>
          <p:nvGrpSpPr>
            <p:cNvPr id="12" name="Autokraken">
              <a:extLst>
                <a:ext uri="{FF2B5EF4-FFF2-40B4-BE49-F238E27FC236}">
                  <a16:creationId xmlns:a16="http://schemas.microsoft.com/office/drawing/2014/main" id="{A312707E-0BBC-A0DB-AFEE-5F6923D911D7}"/>
                </a:ext>
              </a:extLst>
            </p:cNvPr>
            <p:cNvGrpSpPr/>
            <p:nvPr/>
          </p:nvGrpSpPr>
          <p:grpSpPr>
            <a:xfrm>
              <a:off x="342000" y="3432443"/>
              <a:ext cx="3590903" cy="1437476"/>
              <a:chOff x="342000" y="3432443"/>
              <a:chExt cx="3590903" cy="1437476"/>
            </a:xfrm>
          </p:grpSpPr>
          <p:sp>
            <p:nvSpPr>
              <p:cNvPr id="52" name="Rechthoek">
                <a:extLst>
                  <a:ext uri="{FF2B5EF4-FFF2-40B4-BE49-F238E27FC236}">
                    <a16:creationId xmlns:a16="http://schemas.microsoft.com/office/drawing/2014/main" id="{6DFD3C70-EFFA-8EEE-DD5B-6484DDEDFB1E}"/>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53" name="Toelichting">
                <a:extLst>
                  <a:ext uri="{FF2B5EF4-FFF2-40B4-BE49-F238E27FC236}">
                    <a16:creationId xmlns:a16="http://schemas.microsoft.com/office/drawing/2014/main" id="{77DD5C0B-5F28-4479-E5A0-16E595496098}"/>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Autokraken</a:t>
                </a:r>
              </a:p>
              <a:p>
                <a:r>
                  <a:rPr lang="nl-NL" sz="2000" b="1" dirty="0">
                    <a:solidFill>
                      <a:srgbClr val="18649B"/>
                    </a:solidFill>
                    <a:latin typeface="Calibri" panose="020F0502020204030204" pitchFamily="34" charset="0"/>
                    <a:cs typeface="Calibri" panose="020F0502020204030204" pitchFamily="34" charset="0"/>
                  </a:rPr>
                  <a:t>20 (</a:t>
                </a:r>
                <a:r>
                  <a:rPr lang="nl-NL" sz="2000" b="1" dirty="0">
                    <a:solidFill>
                      <a:srgbClr val="C00000"/>
                    </a:solidFill>
                    <a:latin typeface="Calibri" panose="020F0502020204030204" pitchFamily="34" charset="0"/>
                    <a:cs typeface="Calibri" panose="020F0502020204030204" pitchFamily="34" charset="0"/>
                  </a:rPr>
                  <a:t>+33%</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54" name="Auto">
                <a:extLst>
                  <a:ext uri="{FF2B5EF4-FFF2-40B4-BE49-F238E27FC236}">
                    <a16:creationId xmlns:a16="http://schemas.microsoft.com/office/drawing/2014/main" id="{86BAD6AB-BAEC-4562-5662-BC95ED7E3C3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15" name="Vernielingen">
              <a:extLst>
                <a:ext uri="{FF2B5EF4-FFF2-40B4-BE49-F238E27FC236}">
                  <a16:creationId xmlns:a16="http://schemas.microsoft.com/office/drawing/2014/main" id="{6B51484A-B2ED-ED3B-B13C-CF9429763E24}"/>
                </a:ext>
              </a:extLst>
            </p:cNvPr>
            <p:cNvGrpSpPr/>
            <p:nvPr/>
          </p:nvGrpSpPr>
          <p:grpSpPr>
            <a:xfrm>
              <a:off x="4306530" y="3432443"/>
              <a:ext cx="3590903" cy="1437476"/>
              <a:chOff x="342000" y="3432443"/>
              <a:chExt cx="3590903" cy="1437476"/>
            </a:xfrm>
          </p:grpSpPr>
          <p:sp>
            <p:nvSpPr>
              <p:cNvPr id="49" name="Rechthoek">
                <a:extLst>
                  <a:ext uri="{FF2B5EF4-FFF2-40B4-BE49-F238E27FC236}">
                    <a16:creationId xmlns:a16="http://schemas.microsoft.com/office/drawing/2014/main" id="{F2C90F65-EF83-6BEB-0039-6B2768BA0E9A}"/>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50" name="Toelichting">
                <a:extLst>
                  <a:ext uri="{FF2B5EF4-FFF2-40B4-BE49-F238E27FC236}">
                    <a16:creationId xmlns:a16="http://schemas.microsoft.com/office/drawing/2014/main" id="{F432674B-5ADA-BDE7-0DA8-0C6BC941E1F1}"/>
                  </a:ext>
                </a:extLst>
              </p:cNvPr>
              <p:cNvSpPr txBox="1"/>
              <p:nvPr/>
            </p:nvSpPr>
            <p:spPr>
              <a:xfrm>
                <a:off x="1736908" y="3797238"/>
                <a:ext cx="2195995" cy="707886"/>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Vernielingen </a:t>
                </a:r>
              </a:p>
              <a:p>
                <a:r>
                  <a:rPr lang="nl-NL" sz="2000" b="1" dirty="0">
                    <a:solidFill>
                      <a:srgbClr val="18649B"/>
                    </a:solidFill>
                    <a:latin typeface="Calibri" panose="020F0502020204030204" pitchFamily="34" charset="0"/>
                    <a:cs typeface="Calibri" panose="020F0502020204030204" pitchFamily="34" charset="0"/>
                  </a:rPr>
                  <a:t>71 (</a:t>
                </a:r>
                <a:r>
                  <a:rPr lang="nl-NL" sz="2000" b="1" dirty="0">
                    <a:solidFill>
                      <a:srgbClr val="C00000"/>
                    </a:solidFill>
                    <a:latin typeface="Calibri" panose="020F0502020204030204" pitchFamily="34" charset="0"/>
                    <a:cs typeface="Calibri" panose="020F0502020204030204" pitchFamily="34" charset="0"/>
                  </a:rPr>
                  <a:t>+34%</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51" name="Raam">
                <a:extLst>
                  <a:ext uri="{FF2B5EF4-FFF2-40B4-BE49-F238E27FC236}">
                    <a16:creationId xmlns:a16="http://schemas.microsoft.com/office/drawing/2014/main" id="{2249713F-D715-7191-12B0-612E85257A6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16" name="Wapenhandel en/of bezit">
              <a:extLst>
                <a:ext uri="{FF2B5EF4-FFF2-40B4-BE49-F238E27FC236}">
                  <a16:creationId xmlns:a16="http://schemas.microsoft.com/office/drawing/2014/main" id="{BB7A798F-1782-3474-01F3-BA765138A545}"/>
                </a:ext>
              </a:extLst>
            </p:cNvPr>
            <p:cNvGrpSpPr/>
            <p:nvPr/>
          </p:nvGrpSpPr>
          <p:grpSpPr>
            <a:xfrm>
              <a:off x="8271061" y="3432443"/>
              <a:ext cx="3590903" cy="1437476"/>
              <a:chOff x="342000" y="3432443"/>
              <a:chExt cx="3590903" cy="1437476"/>
            </a:xfrm>
          </p:grpSpPr>
          <p:sp>
            <p:nvSpPr>
              <p:cNvPr id="46" name="Rechthoek">
                <a:extLst>
                  <a:ext uri="{FF2B5EF4-FFF2-40B4-BE49-F238E27FC236}">
                    <a16:creationId xmlns:a16="http://schemas.microsoft.com/office/drawing/2014/main" id="{1F7703B5-981C-C431-8336-615A2D585C73}"/>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7" name="Toelichting">
                <a:extLst>
                  <a:ext uri="{FF2B5EF4-FFF2-40B4-BE49-F238E27FC236}">
                    <a16:creationId xmlns:a16="http://schemas.microsoft.com/office/drawing/2014/main" id="{8309DE7F-8885-7A45-1CF8-97FB08C1C7BC}"/>
                  </a:ext>
                </a:extLst>
              </p:cNvPr>
              <p:cNvSpPr txBox="1"/>
              <p:nvPr/>
            </p:nvSpPr>
            <p:spPr>
              <a:xfrm>
                <a:off x="1736908" y="3623090"/>
                <a:ext cx="2195995" cy="1015663"/>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Wapenhandel en/of bezit</a:t>
                </a:r>
              </a:p>
              <a:p>
                <a:r>
                  <a:rPr lang="nl-NL" sz="2000" b="1" dirty="0">
                    <a:solidFill>
                      <a:srgbClr val="18649B"/>
                    </a:solidFill>
                    <a:latin typeface="Calibri" panose="020F0502020204030204" pitchFamily="34" charset="0"/>
                    <a:cs typeface="Calibri" panose="020F0502020204030204" pitchFamily="34" charset="0"/>
                  </a:rPr>
                  <a:t>4 (</a:t>
                </a:r>
                <a:r>
                  <a:rPr lang="nl-NL" sz="2000" b="1" dirty="0">
                    <a:solidFill>
                      <a:srgbClr val="C00000"/>
                    </a:solidFill>
                    <a:latin typeface="Calibri" panose="020F0502020204030204" pitchFamily="34" charset="0"/>
                    <a:cs typeface="Calibri" panose="020F0502020204030204" pitchFamily="34" charset="0"/>
                  </a:rPr>
                  <a:t>+300%</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48" name="Pistool">
                <a:extLst>
                  <a:ext uri="{FF2B5EF4-FFF2-40B4-BE49-F238E27FC236}">
                    <a16:creationId xmlns:a16="http://schemas.microsoft.com/office/drawing/2014/main" id="{2DAED25D-D741-9328-12B0-C55D50BE55D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17" name="Drugshandel, vervaardiging, bezit">
              <a:extLst>
                <a:ext uri="{FF2B5EF4-FFF2-40B4-BE49-F238E27FC236}">
                  <a16:creationId xmlns:a16="http://schemas.microsoft.com/office/drawing/2014/main" id="{CE4EDAA3-CBAA-E2DD-7E19-0D301B83F71A}"/>
                </a:ext>
              </a:extLst>
            </p:cNvPr>
            <p:cNvGrpSpPr/>
            <p:nvPr/>
          </p:nvGrpSpPr>
          <p:grpSpPr>
            <a:xfrm>
              <a:off x="12192000" y="3432443"/>
              <a:ext cx="3590903" cy="1437476"/>
              <a:chOff x="342000" y="3432443"/>
              <a:chExt cx="3590903" cy="1437476"/>
            </a:xfrm>
          </p:grpSpPr>
          <p:sp>
            <p:nvSpPr>
              <p:cNvPr id="43" name="Rechthoek">
                <a:extLst>
                  <a:ext uri="{FF2B5EF4-FFF2-40B4-BE49-F238E27FC236}">
                    <a16:creationId xmlns:a16="http://schemas.microsoft.com/office/drawing/2014/main" id="{44FC2801-6390-84BA-890C-BBDEA17C44EF}"/>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4" name="Toelichting">
                <a:extLst>
                  <a:ext uri="{FF2B5EF4-FFF2-40B4-BE49-F238E27FC236}">
                    <a16:creationId xmlns:a16="http://schemas.microsoft.com/office/drawing/2014/main" id="{7F2053BD-6FCA-1CA8-282D-AF0373E64253}"/>
                  </a:ext>
                </a:extLst>
              </p:cNvPr>
              <p:cNvSpPr txBox="1"/>
              <p:nvPr/>
            </p:nvSpPr>
            <p:spPr>
              <a:xfrm>
                <a:off x="1736908" y="3689516"/>
                <a:ext cx="2195995" cy="923330"/>
              </a:xfrm>
              <a:prstGeom prst="rect">
                <a:avLst/>
              </a:prstGeom>
              <a:noFill/>
            </p:spPr>
            <p:txBody>
              <a:bodyPr wrap="square">
                <a:spAutoFit/>
              </a:bodyPr>
              <a:lstStyle/>
              <a:p>
                <a:r>
                  <a:rPr lang="nl-NL" b="1" dirty="0">
                    <a:solidFill>
                      <a:srgbClr val="18649B"/>
                    </a:solidFill>
                    <a:latin typeface="Calibri" panose="020F0502020204030204" pitchFamily="34" charset="0"/>
                    <a:cs typeface="Calibri" panose="020F0502020204030204" pitchFamily="34" charset="0"/>
                  </a:rPr>
                  <a:t>Drugshandel, vervaardiging, bezit</a:t>
                </a:r>
              </a:p>
              <a:p>
                <a:r>
                  <a:rPr lang="nl-NL" b="1" dirty="0">
                    <a:solidFill>
                      <a:srgbClr val="18649B"/>
                    </a:solidFill>
                    <a:latin typeface="Calibri" panose="020F0502020204030204" pitchFamily="34" charset="0"/>
                    <a:cs typeface="Calibri" panose="020F0502020204030204" pitchFamily="34" charset="0"/>
                  </a:rPr>
                  <a:t>8 (</a:t>
                </a:r>
                <a:r>
                  <a:rPr lang="nl-NL" b="1" dirty="0">
                    <a:solidFill>
                      <a:srgbClr val="C00000"/>
                    </a:solidFill>
                    <a:latin typeface="Calibri" panose="020F0502020204030204" pitchFamily="34" charset="0"/>
                    <a:cs typeface="Calibri" panose="020F0502020204030204" pitchFamily="34" charset="0"/>
                  </a:rPr>
                  <a:t>+100%</a:t>
                </a:r>
                <a:r>
                  <a:rPr lang="nl-NL" b="1" dirty="0">
                    <a:solidFill>
                      <a:srgbClr val="18649B"/>
                    </a:solidFill>
                    <a:latin typeface="Calibri" panose="020F0502020204030204" pitchFamily="34" charset="0"/>
                    <a:cs typeface="Calibri" panose="020F0502020204030204" pitchFamily="34" charset="0"/>
                  </a:rPr>
                  <a:t>)</a:t>
                </a:r>
                <a:endParaRPr lang="nl-NL" dirty="0"/>
              </a:p>
            </p:txBody>
          </p:sp>
          <p:pic>
            <p:nvPicPr>
              <p:cNvPr id="45" name="Drugs">
                <a:extLst>
                  <a:ext uri="{FF2B5EF4-FFF2-40B4-BE49-F238E27FC236}">
                    <a16:creationId xmlns:a16="http://schemas.microsoft.com/office/drawing/2014/main" id="{4EC9283B-937D-EB7B-96FA-C603E56C610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grpSp>
          <p:nvGrpSpPr>
            <p:cNvPr id="18" name="Meldingen jongerenoverlast">
              <a:extLst>
                <a:ext uri="{FF2B5EF4-FFF2-40B4-BE49-F238E27FC236}">
                  <a16:creationId xmlns:a16="http://schemas.microsoft.com/office/drawing/2014/main" id="{A7FDEC93-1225-1B60-081C-FDEC98873A16}"/>
                </a:ext>
              </a:extLst>
            </p:cNvPr>
            <p:cNvGrpSpPr/>
            <p:nvPr/>
          </p:nvGrpSpPr>
          <p:grpSpPr>
            <a:xfrm>
              <a:off x="16156531" y="3432443"/>
              <a:ext cx="3590903" cy="1437476"/>
              <a:chOff x="342000" y="3432443"/>
              <a:chExt cx="3590903" cy="1437476"/>
            </a:xfrm>
          </p:grpSpPr>
          <p:sp>
            <p:nvSpPr>
              <p:cNvPr id="40" name="Rechthoek">
                <a:extLst>
                  <a:ext uri="{FF2B5EF4-FFF2-40B4-BE49-F238E27FC236}">
                    <a16:creationId xmlns:a16="http://schemas.microsoft.com/office/drawing/2014/main" id="{2F81C6DC-E6D2-A8B5-A86C-C4E3E46D7516}"/>
                  </a:ext>
                </a:extLst>
              </p:cNvPr>
              <p:cNvSpPr/>
              <p:nvPr/>
            </p:nvSpPr>
            <p:spPr>
              <a:xfrm>
                <a:off x="342000" y="3432443"/>
                <a:ext cx="3590903" cy="1437476"/>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nl-NL" sz="2000" dirty="0"/>
              </a:p>
            </p:txBody>
          </p:sp>
          <p:sp>
            <p:nvSpPr>
              <p:cNvPr id="41" name="Toelichting">
                <a:extLst>
                  <a:ext uri="{FF2B5EF4-FFF2-40B4-BE49-F238E27FC236}">
                    <a16:creationId xmlns:a16="http://schemas.microsoft.com/office/drawing/2014/main" id="{90082126-E85A-2035-2B01-4DDD8D509862}"/>
                  </a:ext>
                </a:extLst>
              </p:cNvPr>
              <p:cNvSpPr txBox="1"/>
              <p:nvPr/>
            </p:nvSpPr>
            <p:spPr>
              <a:xfrm>
                <a:off x="1736908" y="3623090"/>
                <a:ext cx="2195995" cy="1015663"/>
              </a:xfrm>
              <a:prstGeom prst="rect">
                <a:avLst/>
              </a:prstGeom>
              <a:noFill/>
            </p:spPr>
            <p:txBody>
              <a:bodyPr wrap="square">
                <a:spAutoFit/>
              </a:bodyPr>
              <a:lstStyle/>
              <a:p>
                <a:r>
                  <a:rPr lang="nl-NL" sz="2000" b="1" dirty="0">
                    <a:solidFill>
                      <a:srgbClr val="18649B"/>
                    </a:solidFill>
                    <a:latin typeface="Calibri" panose="020F0502020204030204" pitchFamily="34" charset="0"/>
                    <a:cs typeface="Calibri" panose="020F0502020204030204" pitchFamily="34" charset="0"/>
                  </a:rPr>
                  <a:t>Meldingen jongerenoverlast 88 (</a:t>
                </a:r>
                <a:r>
                  <a:rPr lang="nl-NL" sz="2000" b="1" dirty="0">
                    <a:solidFill>
                      <a:srgbClr val="C00000"/>
                    </a:solidFill>
                    <a:latin typeface="Calibri" panose="020F0502020204030204" pitchFamily="34" charset="0"/>
                    <a:cs typeface="Calibri" panose="020F0502020204030204" pitchFamily="34" charset="0"/>
                  </a:rPr>
                  <a:t>+14%</a:t>
                </a:r>
                <a:r>
                  <a:rPr lang="nl-NL" sz="2000" b="1" dirty="0">
                    <a:solidFill>
                      <a:srgbClr val="18649B"/>
                    </a:solidFill>
                    <a:latin typeface="Calibri" panose="020F0502020204030204" pitchFamily="34" charset="0"/>
                    <a:cs typeface="Calibri" panose="020F0502020204030204" pitchFamily="34" charset="0"/>
                  </a:rPr>
                  <a:t>)</a:t>
                </a:r>
                <a:endParaRPr lang="nl-NL" sz="2000" dirty="0"/>
              </a:p>
            </p:txBody>
          </p:sp>
          <p:pic>
            <p:nvPicPr>
              <p:cNvPr id="42" name="Overlast">
                <a:extLst>
                  <a:ext uri="{FF2B5EF4-FFF2-40B4-BE49-F238E27FC236}">
                    <a16:creationId xmlns:a16="http://schemas.microsoft.com/office/drawing/2014/main" id="{24282D71-4A5D-CF3E-078D-0EBC973EE48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9627" y="3797238"/>
                <a:ext cx="667368" cy="667368"/>
              </a:xfrm>
              <a:prstGeom prst="rect">
                <a:avLst/>
              </a:prstGeom>
            </p:spPr>
          </p:pic>
        </p:grpSp>
        <p:sp>
          <p:nvSpPr>
            <p:cNvPr id="19" name="Tekst 2023 Autokraken">
              <a:extLst>
                <a:ext uri="{FF2B5EF4-FFF2-40B4-BE49-F238E27FC236}">
                  <a16:creationId xmlns:a16="http://schemas.microsoft.com/office/drawing/2014/main" id="{62A369CD-BD7B-0F6B-B02D-1B893B5042ED}"/>
                </a:ext>
              </a:extLst>
            </p:cNvPr>
            <p:cNvSpPr txBox="1"/>
            <p:nvPr/>
          </p:nvSpPr>
          <p:spPr>
            <a:xfrm>
              <a:off x="328868"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15</a:t>
              </a:r>
              <a:r>
                <a:rPr lang="nl-NL" sz="1200" dirty="0">
                  <a:solidFill>
                    <a:srgbClr val="145F99"/>
                  </a:solidFill>
                </a:rPr>
                <a:t>  </a:t>
              </a:r>
            </a:p>
          </p:txBody>
        </p:sp>
        <p:sp>
          <p:nvSpPr>
            <p:cNvPr id="20" name="Tekst 2023 Vernielingen">
              <a:extLst>
                <a:ext uri="{FF2B5EF4-FFF2-40B4-BE49-F238E27FC236}">
                  <a16:creationId xmlns:a16="http://schemas.microsoft.com/office/drawing/2014/main" id="{4F8CA526-FDDD-2CCA-32BF-395E71E279D9}"/>
                </a:ext>
              </a:extLst>
            </p:cNvPr>
            <p:cNvSpPr txBox="1"/>
            <p:nvPr/>
          </p:nvSpPr>
          <p:spPr>
            <a:xfrm>
              <a:off x="4306530"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53</a:t>
              </a:r>
              <a:r>
                <a:rPr lang="nl-NL" sz="1200" dirty="0">
                  <a:solidFill>
                    <a:srgbClr val="145F99"/>
                  </a:solidFill>
                </a:rPr>
                <a:t> </a:t>
              </a:r>
            </a:p>
          </p:txBody>
        </p:sp>
        <p:sp>
          <p:nvSpPr>
            <p:cNvPr id="21" name="Tekst 2023 Wapenhandel en/of bezit">
              <a:extLst>
                <a:ext uri="{FF2B5EF4-FFF2-40B4-BE49-F238E27FC236}">
                  <a16:creationId xmlns:a16="http://schemas.microsoft.com/office/drawing/2014/main" id="{42011268-D176-B27B-BB80-E812E024D2F5}"/>
                </a:ext>
              </a:extLst>
            </p:cNvPr>
            <p:cNvSpPr txBox="1"/>
            <p:nvPr/>
          </p:nvSpPr>
          <p:spPr>
            <a:xfrm>
              <a:off x="8271061"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1</a:t>
              </a:r>
              <a:r>
                <a:rPr lang="nl-NL" sz="1200" dirty="0">
                  <a:solidFill>
                    <a:srgbClr val="145F99"/>
                  </a:solidFill>
                </a:rPr>
                <a:t> </a:t>
              </a:r>
            </a:p>
          </p:txBody>
        </p:sp>
        <p:sp>
          <p:nvSpPr>
            <p:cNvPr id="22" name="Tekst 2023 Drugshandel">
              <a:extLst>
                <a:ext uri="{FF2B5EF4-FFF2-40B4-BE49-F238E27FC236}">
                  <a16:creationId xmlns:a16="http://schemas.microsoft.com/office/drawing/2014/main" id="{B85F875E-8598-1E9B-2DFD-4E64DAB24A2E}"/>
                </a:ext>
              </a:extLst>
            </p:cNvPr>
            <p:cNvSpPr txBox="1"/>
            <p:nvPr/>
          </p:nvSpPr>
          <p:spPr>
            <a:xfrm>
              <a:off x="12191999"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4</a:t>
              </a:r>
              <a:endParaRPr lang="nl-NL" sz="1200" dirty="0">
                <a:solidFill>
                  <a:srgbClr val="145F99"/>
                </a:solidFill>
              </a:endParaRPr>
            </a:p>
          </p:txBody>
        </p:sp>
        <p:sp>
          <p:nvSpPr>
            <p:cNvPr id="39" name="Tekst 2023 Meldingen jongerenoverlast">
              <a:extLst>
                <a:ext uri="{FF2B5EF4-FFF2-40B4-BE49-F238E27FC236}">
                  <a16:creationId xmlns:a16="http://schemas.microsoft.com/office/drawing/2014/main" id="{D6E9E58E-AB9F-592F-1613-B69819D1285E}"/>
                </a:ext>
              </a:extLst>
            </p:cNvPr>
            <p:cNvSpPr txBox="1"/>
            <p:nvPr/>
          </p:nvSpPr>
          <p:spPr>
            <a:xfrm>
              <a:off x="16156531" y="5006820"/>
              <a:ext cx="3590903" cy="276999"/>
            </a:xfrm>
            <a:prstGeom prst="rect">
              <a:avLst/>
            </a:prstGeom>
            <a:noFill/>
          </p:spPr>
          <p:txBody>
            <a:bodyPr wrap="square" rtlCol="0">
              <a:spAutoFit/>
            </a:bodyPr>
            <a:lstStyle/>
            <a:p>
              <a:pPr algn="ctr"/>
              <a:r>
                <a:rPr lang="nl-NL" sz="1200" dirty="0">
                  <a:solidFill>
                    <a:srgbClr val="145F99"/>
                  </a:solidFill>
                </a:rPr>
                <a:t>2023: </a:t>
              </a:r>
              <a:r>
                <a:rPr lang="nl-NL" sz="1200" b="1" dirty="0">
                  <a:solidFill>
                    <a:srgbClr val="145F99"/>
                  </a:solidFill>
                </a:rPr>
                <a:t>77</a:t>
              </a:r>
              <a:endParaRPr lang="nl-NL" sz="1200" dirty="0">
                <a:solidFill>
                  <a:srgbClr val="145F99"/>
                </a:solidFill>
              </a:endParaRPr>
            </a:p>
          </p:txBody>
        </p:sp>
      </p:grpSp>
    </p:spTree>
    <p:extLst>
      <p:ext uri="{BB962C8B-B14F-4D97-AF65-F5344CB8AC3E}">
        <p14:creationId xmlns:p14="http://schemas.microsoft.com/office/powerpoint/2010/main" val="43218017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E80BB-98CA-8914-FDE3-AF906E8AFF79}"/>
            </a:ext>
          </a:extLst>
        </p:cNvPr>
        <p:cNvGrpSpPr/>
        <p:nvPr/>
      </p:nvGrpSpPr>
      <p:grpSpPr>
        <a:xfrm>
          <a:off x="0" y="0"/>
          <a:ext cx="0" cy="0"/>
          <a:chOff x="0" y="0"/>
          <a:chExt cx="0" cy="0"/>
        </a:xfrm>
      </p:grpSpPr>
      <p:sp>
        <p:nvSpPr>
          <p:cNvPr id="6" name="Titel">
            <a:extLst>
              <a:ext uri="{FF2B5EF4-FFF2-40B4-BE49-F238E27FC236}">
                <a16:creationId xmlns:a16="http://schemas.microsoft.com/office/drawing/2014/main" id="{071F377A-F934-D787-E3D0-CD723EA2774D}"/>
              </a:ext>
            </a:extLst>
          </p:cNvPr>
          <p:cNvSpPr txBox="1">
            <a:spLocks/>
          </p:cNvSpPr>
          <p:nvPr/>
        </p:nvSpPr>
        <p:spPr>
          <a:xfrm>
            <a:off x="1524000" y="2710262"/>
            <a:ext cx="9144000" cy="1437476"/>
          </a:xfrm>
          <a:prstGeom prst="rect">
            <a:avLst/>
          </a:prstGeom>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l-NL" sz="12200" b="1" dirty="0">
                <a:solidFill>
                  <a:srgbClr val="145F99"/>
                </a:solidFill>
                <a:latin typeface="Calibri" panose="020F0502020204030204" pitchFamily="34" charset="0"/>
                <a:cs typeface="Calibri" panose="020F0502020204030204" pitchFamily="34" charset="0"/>
              </a:rPr>
              <a:t>Presentatie handhaving</a:t>
            </a:r>
          </a:p>
        </p:txBody>
      </p:sp>
      <p:grpSp>
        <p:nvGrpSpPr>
          <p:cNvPr id="2" name="Wijdemeren">
            <a:extLst>
              <a:ext uri="{FF2B5EF4-FFF2-40B4-BE49-F238E27FC236}">
                <a16:creationId xmlns:a16="http://schemas.microsoft.com/office/drawing/2014/main" id="{6B8284D4-7C5F-A4ED-6248-7AA54CC031B3}"/>
              </a:ext>
            </a:extLst>
          </p:cNvPr>
          <p:cNvGrpSpPr/>
          <p:nvPr/>
        </p:nvGrpSpPr>
        <p:grpSpPr>
          <a:xfrm>
            <a:off x="10764684" y="5860464"/>
            <a:ext cx="1097280" cy="457739"/>
            <a:chOff x="6085839" y="5128920"/>
            <a:chExt cx="2875280" cy="1199444"/>
          </a:xfrm>
        </p:grpSpPr>
        <p:sp>
          <p:nvSpPr>
            <p:cNvPr id="3" name="Rechthoek">
              <a:extLst>
                <a:ext uri="{FF2B5EF4-FFF2-40B4-BE49-F238E27FC236}">
                  <a16:creationId xmlns:a16="http://schemas.microsoft.com/office/drawing/2014/main" id="{3E359DCC-551D-F8A0-4AE0-74A9BF0FDC16}"/>
                </a:ext>
              </a:extLst>
            </p:cNvPr>
            <p:cNvSpPr/>
            <p:nvPr/>
          </p:nvSpPr>
          <p:spPr>
            <a:xfrm>
              <a:off x="6085839" y="5128920"/>
              <a:ext cx="2875280" cy="1199444"/>
            </a:xfrm>
            <a:prstGeom prst="roundRect">
              <a:avLst>
                <a:gd name="adj" fmla="val 8439"/>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2400" b="1" dirty="0">
                <a:solidFill>
                  <a:srgbClr val="18649B"/>
                </a:solidFill>
                <a:latin typeface="Calibri" panose="020F0502020204030204" pitchFamily="34" charset="0"/>
                <a:cs typeface="Calibri" panose="020F0502020204030204" pitchFamily="34" charset="0"/>
              </a:endParaRPr>
            </a:p>
          </p:txBody>
        </p:sp>
        <p:pic>
          <p:nvPicPr>
            <p:cNvPr id="4" name="Logo Wijdemeren" descr="Afbeelding met Lettertype, Graphics, clipart, ontwerp&#10;&#10;Automatisch gegenereerde beschrijving">
              <a:extLst>
                <a:ext uri="{FF2B5EF4-FFF2-40B4-BE49-F238E27FC236}">
                  <a16:creationId xmlns:a16="http://schemas.microsoft.com/office/drawing/2014/main" id="{476B5D78-3301-C5C6-86F0-397AF8785560}"/>
                </a:ext>
              </a:extLst>
            </p:cNvPr>
            <p:cNvPicPr>
              <a:picLocks noChangeAspect="1"/>
            </p:cNvPicPr>
            <p:nvPr/>
          </p:nvPicPr>
          <p:blipFill>
            <a:blip r:embed="rId2">
              <a:extLst>
                <a:ext uri="{28A0092B-C50C-407E-A947-70E740481C1C}">
                  <a14:useLocalDpi xmlns:a14="http://schemas.microsoft.com/office/drawing/2010/main" val="0"/>
                </a:ext>
              </a:extLst>
            </a:blip>
            <a:srcRect l="3037" t="9449" r="4423" b="6597"/>
            <a:stretch/>
          </p:blipFill>
          <p:spPr>
            <a:xfrm>
              <a:off x="6845053" y="5465464"/>
              <a:ext cx="1356853" cy="526357"/>
            </a:xfrm>
            <a:prstGeom prst="rect">
              <a:avLst/>
            </a:prstGeom>
          </p:spPr>
        </p:pic>
      </p:grpSp>
    </p:spTree>
    <p:extLst>
      <p:ext uri="{BB962C8B-B14F-4D97-AF65-F5344CB8AC3E}">
        <p14:creationId xmlns:p14="http://schemas.microsoft.com/office/powerpoint/2010/main" val="378504981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1022</TotalTime>
  <Words>1112</Words>
  <Application>Microsoft Office PowerPoint</Application>
  <PresentationFormat>Breedbeeld</PresentationFormat>
  <Paragraphs>301</Paragraphs>
  <Slides>55</Slides>
  <Notes>12</Notes>
  <HiddenSlides>0</HiddenSlides>
  <MMClips>4</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55</vt:i4>
      </vt:variant>
    </vt:vector>
  </HeadingPairs>
  <TitlesOfParts>
    <vt:vector size="59" baseType="lpstr">
      <vt:lpstr>Arial</vt:lpstr>
      <vt:lpstr>Calibri</vt:lpstr>
      <vt:lpstr>Calibri Light</vt:lpstr>
      <vt:lpstr>Kantoorthema</vt:lpstr>
      <vt:lpstr>Beeldvormende sessie</vt:lpstr>
      <vt:lpstr>Onderwerpen vanavond</vt:lpstr>
      <vt:lpstr>PowerPoint-presentatie</vt:lpstr>
      <vt:lpstr>Ontwikkelingen veiligheid</vt:lpstr>
      <vt:lpstr>Ontwikkelingen veiligheid</vt:lpstr>
      <vt:lpstr>Ontwikkelingen veiligheid</vt:lpstr>
      <vt:lpstr>Ontwikkelingen veiligheid</vt:lpstr>
      <vt:lpstr>Ontwikkelingen veiligheid</vt:lpstr>
      <vt:lpstr>PowerPoint-presentatie</vt:lpstr>
      <vt:lpstr>Presentatie handhaving</vt:lpstr>
      <vt:lpstr>PowerPoint-presentatie</vt:lpstr>
      <vt:lpstr>PowerPoint-presentatie</vt:lpstr>
      <vt:lpstr>PowerPoint-presentatie</vt:lpstr>
      <vt:lpstr>Presentatie handhaving</vt:lpstr>
      <vt:lpstr>Presentatie handhaving</vt:lpstr>
      <vt:lpstr>Presentatie handhaving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Wat is ondermijning?</vt:lpstr>
      <vt:lpstr>PowerPoint-presentatie</vt:lpstr>
      <vt:lpstr>PowerPoint-presentatie</vt:lpstr>
      <vt:lpstr>Ondermijning</vt:lpstr>
      <vt:lpstr>Ondermijning</vt:lpstr>
      <vt:lpstr>Ondermijning</vt:lpstr>
      <vt:lpstr>Ondermijning</vt:lpstr>
      <vt:lpstr>Ondermijning</vt:lpstr>
      <vt:lpstr>Ondermijning</vt:lpstr>
      <vt:lpstr>Ondermijning</vt:lpstr>
      <vt:lpstr>Ondermijning</vt:lpstr>
      <vt:lpstr>Ondermijning</vt:lpstr>
      <vt:lpstr>Ondermijning</vt:lpstr>
      <vt:lpstr>Ondermijning</vt:lpstr>
      <vt:lpstr>Ondermijning</vt:lpstr>
      <vt:lpstr>PowerPoint-presentatie</vt:lpstr>
      <vt:lpstr>Ondermijning</vt:lpstr>
      <vt:lpstr>PowerPoint-presentatie</vt:lpstr>
      <vt:lpstr>Project Achilles</vt:lpstr>
      <vt:lpstr>Project Achilles</vt:lpstr>
      <vt:lpstr>Project Achilles</vt:lpstr>
      <vt:lpstr>Project Achilles</vt:lpstr>
      <vt:lpstr>Project Achilles</vt:lpstr>
      <vt:lpstr>PowerPoint-presentatie</vt:lpstr>
      <vt:lpstr>PowerPoint-presentatie</vt:lpstr>
      <vt:lpstr>PowerPoint-presentatie</vt:lpstr>
      <vt:lpstr>PowerPoint-presentatie</vt:lpstr>
      <vt:lpstr>PowerPoint-presentatie</vt:lpstr>
      <vt:lpstr>PowerPoint-presentatie</vt:lpstr>
      <vt:lpstr>Bedankt voor uw aandacht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Henio Gdaniec</dc:creator>
  <cp:lastModifiedBy>Eline Kuilder</cp:lastModifiedBy>
  <cp:revision>198</cp:revision>
  <dcterms:created xsi:type="dcterms:W3CDTF">2025-01-28T12:28:19Z</dcterms:created>
  <dcterms:modified xsi:type="dcterms:W3CDTF">2025-01-30T18:11:33Z</dcterms:modified>
</cp:coreProperties>
</file>