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4"/>
  </p:notesMasterIdLst>
  <p:sldIdLst>
    <p:sldId id="309" r:id="rId5"/>
    <p:sldId id="263" r:id="rId6"/>
    <p:sldId id="264" r:id="rId7"/>
    <p:sldId id="310" r:id="rId8"/>
    <p:sldId id="311" r:id="rId9"/>
    <p:sldId id="313" r:id="rId10"/>
    <p:sldId id="312" r:id="rId11"/>
    <p:sldId id="314" r:id="rId12"/>
    <p:sldId id="27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08" userDrawn="1">
          <p15:clr>
            <a:srgbClr val="A4A3A4"/>
          </p15:clr>
        </p15:guide>
        <p15:guide id="2" pos="3840" userDrawn="1">
          <p15:clr>
            <a:srgbClr val="A4A3A4"/>
          </p15:clr>
        </p15:guide>
        <p15:guide id="3" orient="horz" pos="576" userDrawn="1">
          <p15:clr>
            <a:srgbClr val="A4A3A4"/>
          </p15:clr>
        </p15:guide>
        <p15:guide id="4" orient="horz" pos="223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2ED"/>
    <a:srgbClr val="01539F"/>
    <a:srgbClr val="EE1C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696" y="53"/>
      </p:cViewPr>
      <p:guideLst>
        <p:guide orient="horz" pos="4008"/>
        <p:guide pos="3840"/>
        <p:guide orient="horz" pos="576"/>
        <p:guide orient="horz" pos="2232"/>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AF6C0F-6C1A-4846-A78B-2019EC7A5A0A}" type="datetimeFigureOut">
              <a:rPr lang="en-US" smtClean="0"/>
              <a:t>10/12/2021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DA0A86D-5024-4350-A9C6-9389693B08CB}" type="slidenum">
              <a:rPr lang="en-US" smtClean="0"/>
              <a:t>‹nr.›</a:t>
            </a:fld>
            <a:endParaRPr lang="en-US"/>
          </a:p>
        </p:txBody>
      </p:sp>
    </p:spTree>
    <p:extLst>
      <p:ext uri="{BB962C8B-B14F-4D97-AF65-F5344CB8AC3E}">
        <p14:creationId xmlns:p14="http://schemas.microsoft.com/office/powerpoint/2010/main" val="890456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3224B-FA27-4BCB-A26A-ADE45C59C0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7DBA7C3-DC9D-406C-B076-C0EF547FDA4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FF5F6D-871C-4205-8D1F-4A75D2E3C6A1}"/>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5" name="Footer Placeholder 4">
            <a:extLst>
              <a:ext uri="{FF2B5EF4-FFF2-40B4-BE49-F238E27FC236}">
                <a16:creationId xmlns:a16="http://schemas.microsoft.com/office/drawing/2014/main" id="{7C2F35F7-EF06-45F2-B57F-6F048A3C79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CB1CA4-B90D-4E32-901D-48FA8E2D7730}"/>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3569612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AE9B3-7C95-489C-8A32-221322090B9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B18C582-CFBA-44E8-9DEF-3BDBC6D3008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CFB17DE-6261-4E66-A4A9-D0E7D9D9378E}"/>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5" name="Footer Placeholder 4">
            <a:extLst>
              <a:ext uri="{FF2B5EF4-FFF2-40B4-BE49-F238E27FC236}">
                <a16:creationId xmlns:a16="http://schemas.microsoft.com/office/drawing/2014/main" id="{F7EC2ACC-BCE2-4B89-8021-528A0E04B6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60424C-3425-45D1-A35B-4196E56F1758}"/>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14038968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6D84659-4BF3-4C22-A102-68D558736B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5D7050F-96F2-4453-A76B-BDA3FE83001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BE29D8-7726-4466-ABEB-1288F7FE44F4}"/>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5" name="Footer Placeholder 4">
            <a:extLst>
              <a:ext uri="{FF2B5EF4-FFF2-40B4-BE49-F238E27FC236}">
                <a16:creationId xmlns:a16="http://schemas.microsoft.com/office/drawing/2014/main" id="{DD361D5F-5CAC-4BC5-B5B2-E67EE06CA2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C49DB4-AB6D-490B-97D2-DCC788148D54}"/>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1027422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41EE9-276F-4ECC-914F-3840024B4CF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5E04F50-AF49-4C03-830B-419E956A6214}"/>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9DB5F91-1B6D-440D-B9E1-29FB3BD1D267}"/>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5" name="Footer Placeholder 4">
            <a:extLst>
              <a:ext uri="{FF2B5EF4-FFF2-40B4-BE49-F238E27FC236}">
                <a16:creationId xmlns:a16="http://schemas.microsoft.com/office/drawing/2014/main" id="{6FC2A01E-DFDC-45CD-8C59-1ACC09CF8DF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3775F8-5AC9-4483-BDAA-960FCE9DDBA4}"/>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1480840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A3CE1-F66E-4EFB-A061-3D89731B799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A9AA2FD-0BB0-48E3-961D-415CA7A194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6B03049-6C69-4CEC-82C8-8B99C16659B8}"/>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5" name="Footer Placeholder 4">
            <a:extLst>
              <a:ext uri="{FF2B5EF4-FFF2-40B4-BE49-F238E27FC236}">
                <a16:creationId xmlns:a16="http://schemas.microsoft.com/office/drawing/2014/main" id="{CC80A7B9-7A8C-4781-8527-07CB306F61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27E066-AC32-4EBF-8C62-9F9C88D14B99}"/>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1638523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3E6EC4-6F49-4C22-9574-222E2B6DC9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663788F-73D7-4BA8-A517-673D68DE4C4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3F83F72-07E8-4522-BCD6-190E86E83B1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6B5A81-3252-41EF-8E89-7F2F734C12DA}"/>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6" name="Footer Placeholder 5">
            <a:extLst>
              <a:ext uri="{FF2B5EF4-FFF2-40B4-BE49-F238E27FC236}">
                <a16:creationId xmlns:a16="http://schemas.microsoft.com/office/drawing/2014/main" id="{0004087F-4B5D-4BCC-A8B7-6AD823B20E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E8DD92-971F-4EBE-82A7-ABE3B785D3C7}"/>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3105884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4EDE5-DAA6-4AB4-ADAE-D4B0864AB4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DDC08B-144E-41B1-B2E2-DD0D97F627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A881F46-A6AB-4DE4-830D-D42782E07CF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F572667-A2FE-4E9B-B0C0-1AB4FD8C0C8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70A267E-14B3-415C-9BD0-93A24008655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E7AB91A-F6A2-4D2C-803D-2B96DE11F80D}"/>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8" name="Footer Placeholder 7">
            <a:extLst>
              <a:ext uri="{FF2B5EF4-FFF2-40B4-BE49-F238E27FC236}">
                <a16:creationId xmlns:a16="http://schemas.microsoft.com/office/drawing/2014/main" id="{34F20F70-97D6-4A4B-83E9-F2DE6EA4836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23A4884-361A-4BDD-A109-580661DCFF1E}"/>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3673452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1796A-C94D-40D6-A532-B5030D215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19960D-4FE0-44C2-8E79-EA02757B0EA4}"/>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4" name="Footer Placeholder 3">
            <a:extLst>
              <a:ext uri="{FF2B5EF4-FFF2-40B4-BE49-F238E27FC236}">
                <a16:creationId xmlns:a16="http://schemas.microsoft.com/office/drawing/2014/main" id="{0BBC9FF4-BA2A-4F83-91EC-84FCCC9BB6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F2A5C75-66DE-4C60-955C-C799276F26EF}"/>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1256267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FF05E97-12E7-4C3D-9AA5-EBFC65702759}"/>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3" name="Footer Placeholder 2">
            <a:extLst>
              <a:ext uri="{FF2B5EF4-FFF2-40B4-BE49-F238E27FC236}">
                <a16:creationId xmlns:a16="http://schemas.microsoft.com/office/drawing/2014/main" id="{9525EBE5-1AF8-4A20-85BC-AF6314939B6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8EC7D4C-E75D-4022-B23A-8EED484F99ED}"/>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1877178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053C1-7859-4B7B-83ED-CBE5333920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F25BBE-A5F4-4139-A1E2-128DFC9C34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5A9AD82-97A1-4C12-A331-06D9FEEB18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DF93360-E200-4472-A28E-20B749438AF8}"/>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6" name="Footer Placeholder 5">
            <a:extLst>
              <a:ext uri="{FF2B5EF4-FFF2-40B4-BE49-F238E27FC236}">
                <a16:creationId xmlns:a16="http://schemas.microsoft.com/office/drawing/2014/main" id="{E34B9387-B863-4CDD-922B-D6EC8215C9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331533D-ACE7-4A22-9109-6B53A4D1C03C}"/>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35163704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A90AC-FB79-4573-A675-21B5F35C8C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3B17C0-8AEC-4F51-9EB0-3F1F9FA2C27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8F1576-9819-4AE5-8F60-6A3A3901E4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BBA9B03-8235-4947-B1E9-22457F9BCA39}"/>
              </a:ext>
            </a:extLst>
          </p:cNvPr>
          <p:cNvSpPr>
            <a:spLocks noGrp="1"/>
          </p:cNvSpPr>
          <p:nvPr>
            <p:ph type="dt" sz="half" idx="10"/>
          </p:nvPr>
        </p:nvSpPr>
        <p:spPr/>
        <p:txBody>
          <a:bodyPr/>
          <a:lstStyle/>
          <a:p>
            <a:fld id="{6FC24056-FCF2-42B5-B363-49EAD26F8DCA}" type="datetimeFigureOut">
              <a:rPr lang="en-US" smtClean="0"/>
              <a:t>10/12/2021</a:t>
            </a:fld>
            <a:endParaRPr lang="en-US"/>
          </a:p>
        </p:txBody>
      </p:sp>
      <p:sp>
        <p:nvSpPr>
          <p:cNvPr id="6" name="Footer Placeholder 5">
            <a:extLst>
              <a:ext uri="{FF2B5EF4-FFF2-40B4-BE49-F238E27FC236}">
                <a16:creationId xmlns:a16="http://schemas.microsoft.com/office/drawing/2014/main" id="{CE303FB9-4F6E-42F4-9E0B-6A259DC6A9E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5571CE-F3BA-4B47-8232-C128D36D75B3}"/>
              </a:ext>
            </a:extLst>
          </p:cNvPr>
          <p:cNvSpPr>
            <a:spLocks noGrp="1"/>
          </p:cNvSpPr>
          <p:nvPr>
            <p:ph type="sldNum" sz="quarter" idx="12"/>
          </p:nvPr>
        </p:nvSpPr>
        <p:spPr/>
        <p:txBody>
          <a:bodyPr/>
          <a:lstStyle/>
          <a:p>
            <a:fld id="{8104C915-17D6-486A-86EC-048CBE10C825}" type="slidenum">
              <a:rPr lang="en-US" smtClean="0"/>
              <a:t>‹nr.›</a:t>
            </a:fld>
            <a:endParaRPr lang="en-US"/>
          </a:p>
        </p:txBody>
      </p:sp>
    </p:spTree>
    <p:extLst>
      <p:ext uri="{BB962C8B-B14F-4D97-AF65-F5344CB8AC3E}">
        <p14:creationId xmlns:p14="http://schemas.microsoft.com/office/powerpoint/2010/main" val="29443232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9673116-EE46-49BA-AF9B-CA43FFA142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8DCCFC0-B77B-44C8-A097-50FD5B1E6D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3C6219E-49F0-4E39-A5A1-E39D165F64F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C24056-FCF2-42B5-B363-49EAD26F8DCA}" type="datetimeFigureOut">
              <a:rPr lang="en-US" smtClean="0"/>
              <a:t>10/12/2021</a:t>
            </a:fld>
            <a:endParaRPr lang="en-US"/>
          </a:p>
        </p:txBody>
      </p:sp>
      <p:sp>
        <p:nvSpPr>
          <p:cNvPr id="5" name="Footer Placeholder 4">
            <a:extLst>
              <a:ext uri="{FF2B5EF4-FFF2-40B4-BE49-F238E27FC236}">
                <a16:creationId xmlns:a16="http://schemas.microsoft.com/office/drawing/2014/main" id="{3E64ACBE-0631-4B94-AC44-AFCA522D69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23D36C1-B418-4475-AD06-D82B869871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04C915-17D6-486A-86EC-048CBE10C825}" type="slidenum">
              <a:rPr lang="en-US" smtClean="0"/>
              <a:t>‹nr.›</a:t>
            </a:fld>
            <a:endParaRPr lang="en-US"/>
          </a:p>
        </p:txBody>
      </p:sp>
    </p:spTree>
    <p:extLst>
      <p:ext uri="{BB962C8B-B14F-4D97-AF65-F5344CB8AC3E}">
        <p14:creationId xmlns:p14="http://schemas.microsoft.com/office/powerpoint/2010/main" val="1856025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5F109F2C-FA85-4317-916E-0B4E5F44B020}"/>
              </a:ext>
            </a:extLst>
          </p:cNvPr>
          <p:cNvCxnSpPr>
            <a:cxnSpLocks/>
          </p:cNvCxnSpPr>
          <p:nvPr/>
        </p:nvCxnSpPr>
        <p:spPr>
          <a:xfrm>
            <a:off x="0" y="2844800"/>
            <a:ext cx="121919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Afbeelding 11" descr="Afbeelding met klok, teken&#10;&#10;Automatisch gegenereerde beschrijving">
            <a:extLst>
              <a:ext uri="{FF2B5EF4-FFF2-40B4-BE49-F238E27FC236}">
                <a16:creationId xmlns:a16="http://schemas.microsoft.com/office/drawing/2014/main" id="{D25A47F9-DBA2-4B34-9A26-DB5E5ACF3C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2" name="Tekstvak 1">
            <a:extLst>
              <a:ext uri="{FF2B5EF4-FFF2-40B4-BE49-F238E27FC236}">
                <a16:creationId xmlns:a16="http://schemas.microsoft.com/office/drawing/2014/main" id="{26D082ED-9D30-4A0D-8224-53FF66DA342C}"/>
              </a:ext>
            </a:extLst>
          </p:cNvPr>
          <p:cNvSpPr txBox="1"/>
          <p:nvPr/>
        </p:nvSpPr>
        <p:spPr>
          <a:xfrm>
            <a:off x="594852" y="4724399"/>
            <a:ext cx="59263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a:cs typeface="Calibri Light"/>
              </a:rPr>
              <a:t>17 juni 2020</a:t>
            </a:r>
          </a:p>
        </p:txBody>
      </p:sp>
      <p:pic>
        <p:nvPicPr>
          <p:cNvPr id="5" name="Afbeelding 4">
            <a:extLst>
              <a:ext uri="{FF2B5EF4-FFF2-40B4-BE49-F238E27FC236}">
                <a16:creationId xmlns:a16="http://schemas.microsoft.com/office/drawing/2014/main" id="{258606F2-D656-4CAF-947B-70E6E1D8F4FA}"/>
              </a:ext>
            </a:extLst>
          </p:cNvPr>
          <p:cNvPicPr>
            <a:picLocks noChangeAspect="1"/>
          </p:cNvPicPr>
          <p:nvPr/>
        </p:nvPicPr>
        <p:blipFill rotWithShape="1">
          <a:blip r:embed="rId3"/>
          <a:srcRect l="7417" t="10638" r="1417" b="13686"/>
          <a:stretch/>
        </p:blipFill>
        <p:spPr>
          <a:xfrm>
            <a:off x="167280" y="4184786"/>
            <a:ext cx="9331285" cy="1349420"/>
          </a:xfrm>
          <a:prstGeom prst="rect">
            <a:avLst/>
          </a:prstGeom>
        </p:spPr>
      </p:pic>
    </p:spTree>
    <p:extLst>
      <p:ext uri="{BB962C8B-B14F-4D97-AF65-F5344CB8AC3E}">
        <p14:creationId xmlns:p14="http://schemas.microsoft.com/office/powerpoint/2010/main" val="708685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6" name="TextBox 45">
            <a:extLst>
              <a:ext uri="{FF2B5EF4-FFF2-40B4-BE49-F238E27FC236}">
                <a16:creationId xmlns:a16="http://schemas.microsoft.com/office/drawing/2014/main" id="{96181093-D069-46E3-8EFA-D4EF1E61AB7F}"/>
              </a:ext>
            </a:extLst>
          </p:cNvPr>
          <p:cNvSpPr txBox="1"/>
          <p:nvPr/>
        </p:nvSpPr>
        <p:spPr>
          <a:xfrm>
            <a:off x="690563" y="314325"/>
            <a:ext cx="10808351" cy="677108"/>
          </a:xfrm>
          <a:prstGeom prst="rect">
            <a:avLst/>
          </a:prstGeom>
          <a:noFill/>
        </p:spPr>
        <p:txBody>
          <a:bodyPr wrap="square" lIns="0" tIns="0" rIns="0" bIns="0" rtlCol="0" anchor="t">
            <a:spAutoFit/>
          </a:bodyPr>
          <a:lstStyle/>
          <a:p>
            <a:r>
              <a:rPr lang="en-US" sz="4400" dirty="0" err="1">
                <a:latin typeface="+mj-lt"/>
              </a:rPr>
              <a:t>Programma</a:t>
            </a:r>
            <a:endParaRPr lang="en-US" sz="4400" dirty="0">
              <a:latin typeface="+mj-lt"/>
              <a:cs typeface="Segoe UI"/>
            </a:endParaRPr>
          </a:p>
        </p:txBody>
      </p:sp>
      <p:sp>
        <p:nvSpPr>
          <p:cNvPr id="2" name="Right Triangle 1">
            <a:extLst>
              <a:ext uri="{FF2B5EF4-FFF2-40B4-BE49-F238E27FC236}">
                <a16:creationId xmlns:a16="http://schemas.microsoft.com/office/drawing/2014/main" id="{5412B7D6-9400-4B66-8814-DCF81BEB0C5A}"/>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lide Number Placeholder 6">
            <a:extLst>
              <a:ext uri="{FF2B5EF4-FFF2-40B4-BE49-F238E27FC236}">
                <a16:creationId xmlns:a16="http://schemas.microsoft.com/office/drawing/2014/main" id="{62E62710-286F-4B00-9BF4-C4E48604ED0D}"/>
              </a:ext>
            </a:extLst>
          </p:cNvPr>
          <p:cNvSpPr>
            <a:spLocks noGrp="1"/>
          </p:cNvSpPr>
          <p:nvPr>
            <p:ph type="sldNum" sz="quarter" idx="12"/>
          </p:nvPr>
        </p:nvSpPr>
        <p:spPr>
          <a:xfrm>
            <a:off x="-2065337" y="6305550"/>
            <a:ext cx="2743200" cy="365125"/>
          </a:xfrm>
        </p:spPr>
        <p:txBody>
          <a:bodyPr/>
          <a:lstStyle/>
          <a:p>
            <a:fld id="{8104C915-17D6-486A-86EC-048CBE10C825}" type="slidenum">
              <a:rPr lang="en-US" smtClean="0">
                <a:solidFill>
                  <a:schemeClr val="bg1"/>
                </a:solidFill>
              </a:rPr>
              <a:t>2</a:t>
            </a:fld>
            <a:endParaRPr lang="en-US">
              <a:solidFill>
                <a:schemeClr val="bg1"/>
              </a:solidFill>
            </a:endParaRPr>
          </a:p>
        </p:txBody>
      </p:sp>
      <p:sp>
        <p:nvSpPr>
          <p:cNvPr id="17" name="Rectangle 16">
            <a:extLst>
              <a:ext uri="{FF2B5EF4-FFF2-40B4-BE49-F238E27FC236}">
                <a16:creationId xmlns:a16="http://schemas.microsoft.com/office/drawing/2014/main" id="{5C26F98C-E45D-45D9-9EDE-770CA5A7CC79}"/>
              </a:ext>
            </a:extLst>
          </p:cNvPr>
          <p:cNvSpPr/>
          <p:nvPr/>
        </p:nvSpPr>
        <p:spPr>
          <a:xfrm>
            <a:off x="690563" y="1686019"/>
            <a:ext cx="10741962" cy="5542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a:extLst>
              <a:ext uri="{FF2B5EF4-FFF2-40B4-BE49-F238E27FC236}">
                <a16:creationId xmlns:a16="http://schemas.microsoft.com/office/drawing/2014/main" id="{D19B0DBA-C95B-4473-832D-D2F875FEE512}"/>
              </a:ext>
            </a:extLst>
          </p:cNvPr>
          <p:cNvCxnSpPr>
            <a:cxnSpLocks/>
            <a:stCxn id="17" idx="3"/>
          </p:cNvCxnSpPr>
          <p:nvPr/>
        </p:nvCxnSpPr>
        <p:spPr>
          <a:xfrm>
            <a:off x="11432525" y="1963165"/>
            <a:ext cx="759475" cy="46580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2" name="Afbeelding 31" descr="Afbeelding met klok, teken&#10;&#10;Automatisch gegenereerde beschrijving">
            <a:extLst>
              <a:ext uri="{FF2B5EF4-FFF2-40B4-BE49-F238E27FC236}">
                <a16:creationId xmlns:a16="http://schemas.microsoft.com/office/drawing/2014/main" id="{AA67ED6F-026D-416E-934D-9CF6E47D23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39" name="Rectangle 16">
            <a:extLst>
              <a:ext uri="{FF2B5EF4-FFF2-40B4-BE49-F238E27FC236}">
                <a16:creationId xmlns:a16="http://schemas.microsoft.com/office/drawing/2014/main" id="{AE3B29BB-0855-484C-8E58-62F7B3A135B3}"/>
              </a:ext>
            </a:extLst>
          </p:cNvPr>
          <p:cNvSpPr/>
          <p:nvPr/>
        </p:nvSpPr>
        <p:spPr>
          <a:xfrm>
            <a:off x="690563" y="2441901"/>
            <a:ext cx="10741962" cy="5542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2" name="Straight Connector 40">
            <a:extLst>
              <a:ext uri="{FF2B5EF4-FFF2-40B4-BE49-F238E27FC236}">
                <a16:creationId xmlns:a16="http://schemas.microsoft.com/office/drawing/2014/main" id="{9F26467A-521E-468D-A986-0605959221C4}"/>
              </a:ext>
            </a:extLst>
          </p:cNvPr>
          <p:cNvCxnSpPr>
            <a:cxnSpLocks/>
            <a:stCxn id="39" idx="3"/>
          </p:cNvCxnSpPr>
          <p:nvPr/>
        </p:nvCxnSpPr>
        <p:spPr>
          <a:xfrm>
            <a:off x="11432525" y="2719047"/>
            <a:ext cx="759475" cy="46580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Rectangle 16">
            <a:extLst>
              <a:ext uri="{FF2B5EF4-FFF2-40B4-BE49-F238E27FC236}">
                <a16:creationId xmlns:a16="http://schemas.microsoft.com/office/drawing/2014/main" id="{E0FE9906-5754-4506-AE90-42899AB5EC92}"/>
              </a:ext>
            </a:extLst>
          </p:cNvPr>
          <p:cNvSpPr/>
          <p:nvPr/>
        </p:nvSpPr>
        <p:spPr>
          <a:xfrm>
            <a:off x="677863" y="3185384"/>
            <a:ext cx="10741962" cy="5542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0">
            <a:extLst>
              <a:ext uri="{FF2B5EF4-FFF2-40B4-BE49-F238E27FC236}">
                <a16:creationId xmlns:a16="http://schemas.microsoft.com/office/drawing/2014/main" id="{22C4541A-CCB2-4BA1-8D5F-F34909B08A7A}"/>
              </a:ext>
            </a:extLst>
          </p:cNvPr>
          <p:cNvCxnSpPr>
            <a:cxnSpLocks/>
            <a:stCxn id="43" idx="3"/>
          </p:cNvCxnSpPr>
          <p:nvPr/>
        </p:nvCxnSpPr>
        <p:spPr>
          <a:xfrm>
            <a:off x="11419825" y="3462530"/>
            <a:ext cx="759475" cy="46580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7" name="Rectangle 16">
            <a:extLst>
              <a:ext uri="{FF2B5EF4-FFF2-40B4-BE49-F238E27FC236}">
                <a16:creationId xmlns:a16="http://schemas.microsoft.com/office/drawing/2014/main" id="{A26A1DFC-EAF6-41C2-9265-8C8B2F4DFBD3}"/>
              </a:ext>
            </a:extLst>
          </p:cNvPr>
          <p:cNvSpPr/>
          <p:nvPr/>
        </p:nvSpPr>
        <p:spPr>
          <a:xfrm>
            <a:off x="690563" y="3959903"/>
            <a:ext cx="10741962" cy="5542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0">
            <a:extLst>
              <a:ext uri="{FF2B5EF4-FFF2-40B4-BE49-F238E27FC236}">
                <a16:creationId xmlns:a16="http://schemas.microsoft.com/office/drawing/2014/main" id="{B4C6E9CB-2C89-4588-810B-ED81B3203019}"/>
              </a:ext>
            </a:extLst>
          </p:cNvPr>
          <p:cNvCxnSpPr>
            <a:cxnSpLocks/>
            <a:stCxn id="47" idx="3"/>
          </p:cNvCxnSpPr>
          <p:nvPr/>
        </p:nvCxnSpPr>
        <p:spPr>
          <a:xfrm>
            <a:off x="11432525" y="4237049"/>
            <a:ext cx="759475" cy="46580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Rectangle 16">
            <a:extLst>
              <a:ext uri="{FF2B5EF4-FFF2-40B4-BE49-F238E27FC236}">
                <a16:creationId xmlns:a16="http://schemas.microsoft.com/office/drawing/2014/main" id="{A154130F-FD25-46BB-B492-36F9440F9176}"/>
              </a:ext>
            </a:extLst>
          </p:cNvPr>
          <p:cNvSpPr/>
          <p:nvPr/>
        </p:nvSpPr>
        <p:spPr>
          <a:xfrm>
            <a:off x="690563" y="4722023"/>
            <a:ext cx="10741962" cy="5542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0" name="Straight Connector 40">
            <a:extLst>
              <a:ext uri="{FF2B5EF4-FFF2-40B4-BE49-F238E27FC236}">
                <a16:creationId xmlns:a16="http://schemas.microsoft.com/office/drawing/2014/main" id="{EF71D2B9-0732-4C5E-953F-144ED2A0B695}"/>
              </a:ext>
            </a:extLst>
          </p:cNvPr>
          <p:cNvCxnSpPr>
            <a:cxnSpLocks/>
            <a:stCxn id="49" idx="3"/>
          </p:cNvCxnSpPr>
          <p:nvPr/>
        </p:nvCxnSpPr>
        <p:spPr>
          <a:xfrm>
            <a:off x="11432525" y="4999169"/>
            <a:ext cx="759475" cy="46580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TextBox 35">
            <a:extLst>
              <a:ext uri="{FF2B5EF4-FFF2-40B4-BE49-F238E27FC236}">
                <a16:creationId xmlns:a16="http://schemas.microsoft.com/office/drawing/2014/main" id="{8A9A1424-48D1-4D15-BCBF-6EF22BF7611B}"/>
              </a:ext>
            </a:extLst>
          </p:cNvPr>
          <p:cNvSpPr txBox="1"/>
          <p:nvPr/>
        </p:nvSpPr>
        <p:spPr>
          <a:xfrm>
            <a:off x="855287" y="2595936"/>
            <a:ext cx="7929485" cy="246221"/>
          </a:xfrm>
          <a:prstGeom prst="rect">
            <a:avLst/>
          </a:prstGeom>
          <a:noFill/>
        </p:spPr>
        <p:txBody>
          <a:bodyPr wrap="square" lIns="0" tIns="0" rIns="0" bIns="0" rtlCol="0" anchor="ctr">
            <a:spAutoFit/>
          </a:bodyPr>
          <a:lstStyle/>
          <a:p>
            <a:r>
              <a:rPr lang="nl-NL" sz="1600" dirty="0">
                <a:solidFill>
                  <a:schemeClr val="tx1">
                    <a:lumMod val="75000"/>
                    <a:lumOff val="25000"/>
                  </a:schemeClr>
                </a:solidFill>
                <a:cs typeface="Calibri Light"/>
              </a:rPr>
              <a:t>De gemaakte fouten – eerste indruk</a:t>
            </a:r>
          </a:p>
        </p:txBody>
      </p:sp>
      <p:sp>
        <p:nvSpPr>
          <p:cNvPr id="52" name="TextBox 35">
            <a:extLst>
              <a:ext uri="{FF2B5EF4-FFF2-40B4-BE49-F238E27FC236}">
                <a16:creationId xmlns:a16="http://schemas.microsoft.com/office/drawing/2014/main" id="{36C4702C-810C-440C-958E-B2282C20575A}"/>
              </a:ext>
            </a:extLst>
          </p:cNvPr>
          <p:cNvSpPr txBox="1"/>
          <p:nvPr/>
        </p:nvSpPr>
        <p:spPr>
          <a:xfrm>
            <a:off x="855286" y="4113938"/>
            <a:ext cx="7929485" cy="246221"/>
          </a:xfrm>
          <a:prstGeom prst="rect">
            <a:avLst/>
          </a:prstGeom>
          <a:noFill/>
        </p:spPr>
        <p:txBody>
          <a:bodyPr wrap="square" lIns="0" tIns="0" rIns="0" bIns="0" rtlCol="0" anchor="ctr">
            <a:spAutoFit/>
          </a:bodyPr>
          <a:lstStyle/>
          <a:p>
            <a:r>
              <a:rPr lang="nl-NL" sz="1600" dirty="0">
                <a:solidFill>
                  <a:schemeClr val="tx1">
                    <a:lumMod val="75000"/>
                    <a:lumOff val="25000"/>
                  </a:schemeClr>
                </a:solidFill>
                <a:cs typeface="Calibri Light"/>
              </a:rPr>
              <a:t>Juridische controle nu geldende bestemmingsplannen</a:t>
            </a:r>
          </a:p>
        </p:txBody>
      </p:sp>
      <p:sp>
        <p:nvSpPr>
          <p:cNvPr id="53" name="TextBox 35">
            <a:extLst>
              <a:ext uri="{FF2B5EF4-FFF2-40B4-BE49-F238E27FC236}">
                <a16:creationId xmlns:a16="http://schemas.microsoft.com/office/drawing/2014/main" id="{16AD9AC5-5296-4AF9-9838-0C57B9AA9451}"/>
              </a:ext>
            </a:extLst>
          </p:cNvPr>
          <p:cNvSpPr txBox="1"/>
          <p:nvPr/>
        </p:nvSpPr>
        <p:spPr>
          <a:xfrm>
            <a:off x="855286" y="3351818"/>
            <a:ext cx="7929485" cy="246221"/>
          </a:xfrm>
          <a:prstGeom prst="rect">
            <a:avLst/>
          </a:prstGeom>
          <a:noFill/>
        </p:spPr>
        <p:txBody>
          <a:bodyPr wrap="square" lIns="0" tIns="0" rIns="0" bIns="0" rtlCol="0" anchor="ctr">
            <a:spAutoFit/>
          </a:bodyPr>
          <a:lstStyle/>
          <a:p>
            <a:r>
              <a:rPr lang="nl-NL" sz="1600" dirty="0">
                <a:solidFill>
                  <a:schemeClr val="tx1">
                    <a:lumMod val="75000"/>
                    <a:lumOff val="25000"/>
                  </a:schemeClr>
                </a:solidFill>
                <a:cs typeface="Calibri Light"/>
              </a:rPr>
              <a:t>De gemaakte fouten - interviews</a:t>
            </a:r>
          </a:p>
        </p:txBody>
      </p:sp>
      <p:sp>
        <p:nvSpPr>
          <p:cNvPr id="55" name="TextBox 35">
            <a:extLst>
              <a:ext uri="{FF2B5EF4-FFF2-40B4-BE49-F238E27FC236}">
                <a16:creationId xmlns:a16="http://schemas.microsoft.com/office/drawing/2014/main" id="{9A3A4ED2-1031-4A27-9DBC-794E2DD5F756}"/>
              </a:ext>
            </a:extLst>
          </p:cNvPr>
          <p:cNvSpPr txBox="1"/>
          <p:nvPr/>
        </p:nvSpPr>
        <p:spPr>
          <a:xfrm>
            <a:off x="855285" y="1846839"/>
            <a:ext cx="7929485" cy="246221"/>
          </a:xfrm>
          <a:prstGeom prst="rect">
            <a:avLst/>
          </a:prstGeom>
          <a:noFill/>
        </p:spPr>
        <p:txBody>
          <a:bodyPr wrap="square" lIns="0" tIns="0" rIns="0" bIns="0" rtlCol="0" anchor="ctr">
            <a:spAutoFit/>
          </a:bodyPr>
          <a:lstStyle/>
          <a:p>
            <a:r>
              <a:rPr lang="nl-NL" sz="1600">
                <a:solidFill>
                  <a:schemeClr val="tx1">
                    <a:lumMod val="75000"/>
                    <a:lumOff val="25000"/>
                  </a:schemeClr>
                </a:solidFill>
              </a:rPr>
              <a:t>Inleiding </a:t>
            </a:r>
            <a:endParaRPr lang="nl-NL" sz="1600">
              <a:solidFill>
                <a:schemeClr val="tx1">
                  <a:lumMod val="75000"/>
                  <a:lumOff val="25000"/>
                </a:schemeClr>
              </a:solidFill>
              <a:cs typeface="Calibri Light"/>
            </a:endParaRPr>
          </a:p>
        </p:txBody>
      </p:sp>
      <p:sp>
        <p:nvSpPr>
          <p:cNvPr id="36" name="TextBox 35">
            <a:extLst>
              <a:ext uri="{FF2B5EF4-FFF2-40B4-BE49-F238E27FC236}">
                <a16:creationId xmlns:a16="http://schemas.microsoft.com/office/drawing/2014/main" id="{3DCF470A-B12D-4BF1-93E3-CC17AA0F3992}"/>
              </a:ext>
            </a:extLst>
          </p:cNvPr>
          <p:cNvSpPr txBox="1"/>
          <p:nvPr/>
        </p:nvSpPr>
        <p:spPr>
          <a:xfrm>
            <a:off x="855284" y="4879822"/>
            <a:ext cx="7929485" cy="246221"/>
          </a:xfrm>
          <a:prstGeom prst="rect">
            <a:avLst/>
          </a:prstGeom>
          <a:noFill/>
        </p:spPr>
        <p:txBody>
          <a:bodyPr wrap="square" lIns="0" tIns="0" rIns="0" bIns="0" rtlCol="0" anchor="ctr">
            <a:spAutoFit/>
          </a:bodyPr>
          <a:lstStyle/>
          <a:p>
            <a:r>
              <a:rPr lang="nl-NL" sz="1600" dirty="0">
                <a:solidFill>
                  <a:schemeClr val="tx1">
                    <a:lumMod val="75000"/>
                    <a:lumOff val="25000"/>
                  </a:schemeClr>
                </a:solidFill>
                <a:cs typeface="Calibri Light"/>
              </a:rPr>
              <a:t>Conclusies en aanbevelingen </a:t>
            </a:r>
          </a:p>
        </p:txBody>
      </p:sp>
    </p:spTree>
    <p:extLst>
      <p:ext uri="{BB962C8B-B14F-4D97-AF65-F5344CB8AC3E}">
        <p14:creationId xmlns:p14="http://schemas.microsoft.com/office/powerpoint/2010/main" val="10564436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109" name="Stroomdiagram: Proces 108">
            <a:extLst>
              <a:ext uri="{FF2B5EF4-FFF2-40B4-BE49-F238E27FC236}">
                <a16:creationId xmlns:a16="http://schemas.microsoft.com/office/drawing/2014/main" id="{3D63F2B6-DD8A-4BAE-BF67-55B367991ADF}"/>
              </a:ext>
            </a:extLst>
          </p:cNvPr>
          <p:cNvSpPr/>
          <p:nvPr/>
        </p:nvSpPr>
        <p:spPr>
          <a:xfrm>
            <a:off x="10065363" y="6302374"/>
            <a:ext cx="2126637" cy="590296"/>
          </a:xfrm>
          <a:prstGeom prst="flowChartProcess">
            <a:avLst/>
          </a:prstGeom>
          <a:solidFill>
            <a:srgbClr val="DDE2E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troomdiagram: Proces 13">
            <a:extLst>
              <a:ext uri="{FF2B5EF4-FFF2-40B4-BE49-F238E27FC236}">
                <a16:creationId xmlns:a16="http://schemas.microsoft.com/office/drawing/2014/main" id="{DBE5E133-A836-4E7C-9EA0-FB0CB44BABE9}"/>
              </a:ext>
            </a:extLst>
          </p:cNvPr>
          <p:cNvSpPr/>
          <p:nvPr/>
        </p:nvSpPr>
        <p:spPr>
          <a:xfrm>
            <a:off x="704850" y="6305550"/>
            <a:ext cx="3177399" cy="590296"/>
          </a:xfrm>
          <a:prstGeom prst="flowChartProcess">
            <a:avLst/>
          </a:prstGeom>
          <a:solidFill>
            <a:srgbClr val="DDE2E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0" name="Afbeelding 79" descr="Afbeelding met klok, teken&#10;&#10;Automatisch gegenereerde beschrijving">
            <a:extLst>
              <a:ext uri="{FF2B5EF4-FFF2-40B4-BE49-F238E27FC236}">
                <a16:creationId xmlns:a16="http://schemas.microsoft.com/office/drawing/2014/main" id="{A930B7A2-8AB8-46E0-B869-B08F619CB3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83" name="Stroomdiagram: Proces 82">
            <a:extLst>
              <a:ext uri="{FF2B5EF4-FFF2-40B4-BE49-F238E27FC236}">
                <a16:creationId xmlns:a16="http://schemas.microsoft.com/office/drawing/2014/main" id="{302783E3-D247-4F71-AA4D-AFE2EB35FE3A}"/>
              </a:ext>
            </a:extLst>
          </p:cNvPr>
          <p:cNvSpPr/>
          <p:nvPr/>
        </p:nvSpPr>
        <p:spPr>
          <a:xfrm>
            <a:off x="3882249" y="6305549"/>
            <a:ext cx="2071687" cy="590296"/>
          </a:xfrm>
          <a:prstGeom prst="flowChartProcess">
            <a:avLst/>
          </a:prstGeom>
          <a:solidFill>
            <a:srgbClr val="DDE2E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Stroomdiagram: Proces 106">
            <a:extLst>
              <a:ext uri="{FF2B5EF4-FFF2-40B4-BE49-F238E27FC236}">
                <a16:creationId xmlns:a16="http://schemas.microsoft.com/office/drawing/2014/main" id="{96BEEBE4-B943-40BC-9D7E-0306044D3FF2}"/>
              </a:ext>
            </a:extLst>
          </p:cNvPr>
          <p:cNvSpPr/>
          <p:nvPr/>
        </p:nvSpPr>
        <p:spPr>
          <a:xfrm>
            <a:off x="5953936" y="6303961"/>
            <a:ext cx="2071687" cy="590296"/>
          </a:xfrm>
          <a:prstGeom prst="flowChartProcess">
            <a:avLst/>
          </a:prstGeom>
          <a:solidFill>
            <a:srgbClr val="DDE2E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Stroomdiagram: Proces 107">
            <a:extLst>
              <a:ext uri="{FF2B5EF4-FFF2-40B4-BE49-F238E27FC236}">
                <a16:creationId xmlns:a16="http://schemas.microsoft.com/office/drawing/2014/main" id="{F1677167-1169-4EB3-821A-1C521B0F08AC}"/>
              </a:ext>
            </a:extLst>
          </p:cNvPr>
          <p:cNvSpPr/>
          <p:nvPr/>
        </p:nvSpPr>
        <p:spPr>
          <a:xfrm>
            <a:off x="8025623" y="6302373"/>
            <a:ext cx="2071687" cy="590296"/>
          </a:xfrm>
          <a:prstGeom prst="flowChartProcess">
            <a:avLst/>
          </a:prstGeom>
          <a:solidFill>
            <a:srgbClr val="DDE2E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Triangle 1">
            <a:extLst>
              <a:ext uri="{FF2B5EF4-FFF2-40B4-BE49-F238E27FC236}">
                <a16:creationId xmlns:a16="http://schemas.microsoft.com/office/drawing/2014/main" id="{5412B7D6-9400-4B66-8814-DCF81BEB0C5A}"/>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el 2">
            <a:extLst>
              <a:ext uri="{FF2B5EF4-FFF2-40B4-BE49-F238E27FC236}">
                <a16:creationId xmlns:a16="http://schemas.microsoft.com/office/drawing/2014/main" id="{2996AE88-C444-4FEC-A89B-A37C5635237B}"/>
              </a:ext>
            </a:extLst>
          </p:cNvPr>
          <p:cNvSpPr>
            <a:spLocks noGrp="1"/>
          </p:cNvSpPr>
          <p:nvPr>
            <p:ph type="title"/>
          </p:nvPr>
        </p:nvSpPr>
        <p:spPr>
          <a:xfrm>
            <a:off x="887559" y="2150518"/>
            <a:ext cx="10515600" cy="3749107"/>
          </a:xfrm>
        </p:spPr>
        <p:txBody>
          <a:bodyPr>
            <a:noAutofit/>
          </a:bodyPr>
          <a:lstStyle/>
          <a:p>
            <a:pPr>
              <a:lnSpc>
                <a:spcPct val="100000"/>
              </a:lnSpc>
            </a:pPr>
            <a:br>
              <a:rPr lang="nl-NL" sz="2000" dirty="0"/>
            </a:br>
            <a:br>
              <a:rPr lang="nl-NL" sz="2000" dirty="0"/>
            </a:br>
            <a:r>
              <a:rPr lang="nl-NL" sz="2000" dirty="0"/>
              <a:t>Motie ‘Meer zorgvuldigheid in bestemmingsplanprocedures’, aangenomen in de raadsvergadering van 2 juli 2020.</a:t>
            </a:r>
            <a:br>
              <a:rPr lang="nl-NL" sz="2000" dirty="0"/>
            </a:br>
            <a:br>
              <a:rPr lang="nl-NL" sz="2000" dirty="0"/>
            </a:br>
            <a:r>
              <a:rPr lang="nl-NL" sz="2000" dirty="0"/>
              <a:t>“verzoekt het college:</a:t>
            </a:r>
            <a:br>
              <a:rPr lang="nl-NL" sz="2000" dirty="0"/>
            </a:br>
            <a:r>
              <a:rPr lang="nl-NL" sz="2000" dirty="0"/>
              <a:t>-	een onderzoek in te stellen naar hoe bestemmingsplanfouten de afgelopen jaren 	tot stand kwamen en de rol van interne en externe juristen in dezen; </a:t>
            </a:r>
            <a:br>
              <a:rPr lang="nl-NL" sz="2000" dirty="0"/>
            </a:br>
            <a:r>
              <a:rPr lang="nl-NL" sz="2000" dirty="0"/>
              <a:t>-	een plan en nieuwe procedures op te stellen om zulke fouten in de toekomst te 	voorkomen;</a:t>
            </a:r>
            <a:br>
              <a:rPr lang="nl-NL" sz="2000" dirty="0"/>
            </a:br>
            <a:r>
              <a:rPr lang="nl-NL" sz="2000" dirty="0"/>
              <a:t>-	voor de </a:t>
            </a:r>
            <a:r>
              <a:rPr lang="nl-NL" sz="2000" dirty="0" err="1"/>
              <a:t>begrotingsraad</a:t>
            </a:r>
            <a:r>
              <a:rPr lang="nl-NL" sz="2000" dirty="0"/>
              <a:t> aan de Raad te rapporteren opdat eventuele financiële 	consequenties opgenomen kunnen worden in de begroting 2021 – 2025.</a:t>
            </a:r>
            <a:r>
              <a:rPr lang="nl-NL" sz="2800" dirty="0"/>
              <a:t>”</a:t>
            </a:r>
            <a:br>
              <a:rPr lang="nl-NL" sz="2800" dirty="0"/>
            </a:br>
            <a:br>
              <a:rPr lang="nl-NL" sz="2000" dirty="0"/>
            </a:br>
            <a:r>
              <a:rPr lang="nl-NL" sz="2000" dirty="0"/>
              <a:t>Derde </a:t>
            </a:r>
            <a:r>
              <a:rPr lang="nl-NL" sz="2000" dirty="0" err="1"/>
              <a:t>bullit</a:t>
            </a:r>
            <a:r>
              <a:rPr lang="nl-NL" sz="2000" dirty="0"/>
              <a:t> is geen onderdeel van dit onderzoek.</a:t>
            </a:r>
            <a:br>
              <a:rPr lang="nl-NL" sz="2800" dirty="0"/>
            </a:br>
            <a:endParaRPr lang="nl-NL" sz="2800" dirty="0"/>
          </a:p>
        </p:txBody>
      </p:sp>
      <p:sp>
        <p:nvSpPr>
          <p:cNvPr id="116" name="Slide Number Placeholder 6">
            <a:extLst>
              <a:ext uri="{FF2B5EF4-FFF2-40B4-BE49-F238E27FC236}">
                <a16:creationId xmlns:a16="http://schemas.microsoft.com/office/drawing/2014/main" id="{AD0BF6C1-7274-4B8E-A6A8-D3C3AEF92DF1}"/>
              </a:ext>
            </a:extLst>
          </p:cNvPr>
          <p:cNvSpPr>
            <a:spLocks noGrp="1"/>
          </p:cNvSpPr>
          <p:nvPr>
            <p:ph type="sldNum" sz="quarter" idx="12"/>
          </p:nvPr>
        </p:nvSpPr>
        <p:spPr>
          <a:xfrm>
            <a:off x="8610600" y="6356350"/>
            <a:ext cx="2743200" cy="365125"/>
          </a:xfrm>
        </p:spPr>
        <p:txBody>
          <a:bodyPr/>
          <a:lstStyle/>
          <a:p>
            <a:fld id="{8104C915-17D6-486A-86EC-048CBE10C825}" type="slidenum">
              <a:rPr lang="en-US" smtClean="0"/>
              <a:pPr/>
              <a:t>3</a:t>
            </a:fld>
            <a:endParaRPr lang="en-US"/>
          </a:p>
        </p:txBody>
      </p:sp>
      <p:sp>
        <p:nvSpPr>
          <p:cNvPr id="8" name="Tekstvak 7">
            <a:extLst>
              <a:ext uri="{FF2B5EF4-FFF2-40B4-BE49-F238E27FC236}">
                <a16:creationId xmlns:a16="http://schemas.microsoft.com/office/drawing/2014/main" id="{ACAA6091-0181-459F-97BF-CEB3E0D24960}"/>
              </a:ext>
            </a:extLst>
          </p:cNvPr>
          <p:cNvSpPr txBox="1"/>
          <p:nvPr/>
        </p:nvSpPr>
        <p:spPr>
          <a:xfrm>
            <a:off x="845571" y="447627"/>
            <a:ext cx="6144208" cy="769441"/>
          </a:xfrm>
          <a:prstGeom prst="rect">
            <a:avLst/>
          </a:prstGeom>
          <a:noFill/>
        </p:spPr>
        <p:txBody>
          <a:bodyPr wrap="square" rtlCol="0">
            <a:spAutoFit/>
          </a:bodyPr>
          <a:lstStyle/>
          <a:p>
            <a:r>
              <a:rPr lang="nl-NL" sz="4400" dirty="0">
                <a:latin typeface="+mj-lt"/>
              </a:rPr>
              <a:t>Inleiding</a:t>
            </a:r>
            <a:endParaRPr lang="en-US" sz="4400" dirty="0">
              <a:latin typeface="+mj-lt"/>
            </a:endParaRPr>
          </a:p>
        </p:txBody>
      </p:sp>
    </p:spTree>
    <p:extLst>
      <p:ext uri="{BB962C8B-B14F-4D97-AF65-F5344CB8AC3E}">
        <p14:creationId xmlns:p14="http://schemas.microsoft.com/office/powerpoint/2010/main" val="3798771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fbeelding 9" descr="Afbeelding met klok, teken&#10;&#10;Automatisch gegenereerde beschrijving">
            <a:extLst>
              <a:ext uri="{FF2B5EF4-FFF2-40B4-BE49-F238E27FC236}">
                <a16:creationId xmlns:a16="http://schemas.microsoft.com/office/drawing/2014/main" id="{A50C04FA-1263-4DBF-B7F8-36664C828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2" name="Tekstvak 1">
            <a:extLst>
              <a:ext uri="{FF2B5EF4-FFF2-40B4-BE49-F238E27FC236}">
                <a16:creationId xmlns:a16="http://schemas.microsoft.com/office/drawing/2014/main" id="{ED09E8ED-1EF6-4405-8CB4-A0FDCC389262}"/>
              </a:ext>
            </a:extLst>
          </p:cNvPr>
          <p:cNvSpPr txBox="1"/>
          <p:nvPr/>
        </p:nvSpPr>
        <p:spPr>
          <a:xfrm>
            <a:off x="1035697" y="2253744"/>
            <a:ext cx="9321282" cy="169277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nl-NL" sz="2000" dirty="0">
                <a:latin typeface="+mj-lt"/>
                <a:ea typeface="+mj-ea"/>
                <a:cs typeface="+mj-cs"/>
              </a:rPr>
              <a:t>Bestemmingsplannen vaak complex</a:t>
            </a:r>
          </a:p>
          <a:p>
            <a:pPr marL="342900" indent="-342900">
              <a:buFont typeface="Arial" panose="020B0604020202020204" pitchFamily="34" charset="0"/>
              <a:buChar char="•"/>
            </a:pPr>
            <a:r>
              <a:rPr lang="nl-NL" sz="2000" dirty="0">
                <a:latin typeface="+mj-lt"/>
                <a:ea typeface="+mj-ea"/>
                <a:cs typeface="+mj-cs"/>
              </a:rPr>
              <a:t>Participatie, bezwaar- en beroepsprocedures</a:t>
            </a:r>
          </a:p>
          <a:p>
            <a:pPr marL="342900" indent="-342900">
              <a:buFont typeface="Arial" panose="020B0604020202020204" pitchFamily="34" charset="0"/>
              <a:buChar char="•"/>
            </a:pPr>
            <a:r>
              <a:rPr lang="nl-NL" sz="2000" dirty="0">
                <a:latin typeface="+mj-lt"/>
                <a:ea typeface="+mj-ea"/>
                <a:cs typeface="+mj-cs"/>
              </a:rPr>
              <a:t>Mensenwerk vs. samenwerking</a:t>
            </a:r>
          </a:p>
          <a:p>
            <a:pPr marL="342900" indent="-342900">
              <a:buFont typeface="Arial" panose="020B0604020202020204" pitchFamily="34" charset="0"/>
              <a:buChar char="•"/>
            </a:pPr>
            <a:r>
              <a:rPr lang="nl-NL" sz="2000" dirty="0">
                <a:latin typeface="+mj-lt"/>
                <a:ea typeface="+mj-ea"/>
                <a:cs typeface="+mj-cs"/>
              </a:rPr>
              <a:t>Actualiseren = uniformeren</a:t>
            </a:r>
          </a:p>
          <a:p>
            <a:pPr marL="342900" indent="-342900">
              <a:buFont typeface="Arial" panose="020B0604020202020204" pitchFamily="34" charset="0"/>
              <a:buChar char="•"/>
            </a:pPr>
            <a:endParaRPr lang="nl-NL" sz="2400" b="1" dirty="0">
              <a:cs typeface="Calibri Light"/>
            </a:endParaRPr>
          </a:p>
        </p:txBody>
      </p:sp>
      <p:sp>
        <p:nvSpPr>
          <p:cNvPr id="3" name="Tekstvak 2">
            <a:extLst>
              <a:ext uri="{FF2B5EF4-FFF2-40B4-BE49-F238E27FC236}">
                <a16:creationId xmlns:a16="http://schemas.microsoft.com/office/drawing/2014/main" id="{2825E679-569F-4C49-A16D-6B47F88DB10A}"/>
              </a:ext>
            </a:extLst>
          </p:cNvPr>
          <p:cNvSpPr txBox="1"/>
          <p:nvPr/>
        </p:nvSpPr>
        <p:spPr>
          <a:xfrm>
            <a:off x="933061" y="639838"/>
            <a:ext cx="9120674" cy="1046440"/>
          </a:xfrm>
          <a:prstGeom prst="rect">
            <a:avLst/>
          </a:prstGeom>
          <a:noFill/>
        </p:spPr>
        <p:txBody>
          <a:bodyPr wrap="square" rtlCol="0">
            <a:spAutoFit/>
          </a:bodyPr>
          <a:lstStyle/>
          <a:p>
            <a:r>
              <a:rPr lang="nl-NL" sz="4400" dirty="0">
                <a:latin typeface="+mj-lt"/>
              </a:rPr>
              <a:t>De gemaakte fouten – eerste indruk</a:t>
            </a:r>
          </a:p>
          <a:p>
            <a:endParaRPr lang="en-US" dirty="0"/>
          </a:p>
        </p:txBody>
      </p:sp>
    </p:spTree>
    <p:extLst>
      <p:ext uri="{BB962C8B-B14F-4D97-AF65-F5344CB8AC3E}">
        <p14:creationId xmlns:p14="http://schemas.microsoft.com/office/powerpoint/2010/main" val="16911825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fbeelding 9" descr="Afbeelding met klok, teken&#10;&#10;Automatisch gegenereerde beschrijving">
            <a:extLst>
              <a:ext uri="{FF2B5EF4-FFF2-40B4-BE49-F238E27FC236}">
                <a16:creationId xmlns:a16="http://schemas.microsoft.com/office/drawing/2014/main" id="{A50C04FA-1263-4DBF-B7F8-36664C828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2" name="Tekstvak 1">
            <a:extLst>
              <a:ext uri="{FF2B5EF4-FFF2-40B4-BE49-F238E27FC236}">
                <a16:creationId xmlns:a16="http://schemas.microsoft.com/office/drawing/2014/main" id="{ED09E8ED-1EF6-4405-8CB4-A0FDCC389262}"/>
              </a:ext>
            </a:extLst>
          </p:cNvPr>
          <p:cNvSpPr txBox="1"/>
          <p:nvPr/>
        </p:nvSpPr>
        <p:spPr>
          <a:xfrm>
            <a:off x="1035697" y="2253744"/>
            <a:ext cx="932128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endParaRPr lang="nl-NL" sz="2400" b="1" dirty="0">
              <a:cs typeface="Calibri Light"/>
            </a:endParaRPr>
          </a:p>
        </p:txBody>
      </p:sp>
      <p:sp>
        <p:nvSpPr>
          <p:cNvPr id="3" name="Tekstvak 2">
            <a:extLst>
              <a:ext uri="{FF2B5EF4-FFF2-40B4-BE49-F238E27FC236}">
                <a16:creationId xmlns:a16="http://schemas.microsoft.com/office/drawing/2014/main" id="{2825E679-569F-4C49-A16D-6B47F88DB10A}"/>
              </a:ext>
            </a:extLst>
          </p:cNvPr>
          <p:cNvSpPr txBox="1"/>
          <p:nvPr/>
        </p:nvSpPr>
        <p:spPr>
          <a:xfrm>
            <a:off x="933061" y="639838"/>
            <a:ext cx="9120674" cy="1046440"/>
          </a:xfrm>
          <a:prstGeom prst="rect">
            <a:avLst/>
          </a:prstGeom>
          <a:noFill/>
        </p:spPr>
        <p:txBody>
          <a:bodyPr wrap="square" rtlCol="0">
            <a:spAutoFit/>
          </a:bodyPr>
          <a:lstStyle/>
          <a:p>
            <a:r>
              <a:rPr lang="nl-NL" sz="4400" dirty="0">
                <a:latin typeface="+mj-lt"/>
              </a:rPr>
              <a:t>De gemaakte fouten – interviews</a:t>
            </a:r>
          </a:p>
          <a:p>
            <a:endParaRPr lang="en-US" dirty="0"/>
          </a:p>
        </p:txBody>
      </p:sp>
      <p:sp>
        <p:nvSpPr>
          <p:cNvPr id="5" name="Tekstvak 4">
            <a:extLst>
              <a:ext uri="{FF2B5EF4-FFF2-40B4-BE49-F238E27FC236}">
                <a16:creationId xmlns:a16="http://schemas.microsoft.com/office/drawing/2014/main" id="{C26F8717-C146-473C-B215-3ACB8651733C}"/>
              </a:ext>
            </a:extLst>
          </p:cNvPr>
          <p:cNvSpPr txBox="1"/>
          <p:nvPr/>
        </p:nvSpPr>
        <p:spPr>
          <a:xfrm>
            <a:off x="461865" y="1562878"/>
            <a:ext cx="11268270" cy="1754326"/>
          </a:xfrm>
          <a:prstGeom prst="rect">
            <a:avLst/>
          </a:prstGeom>
          <a:noFill/>
        </p:spPr>
        <p:txBody>
          <a:bodyPr wrap="square" rtlCol="0">
            <a:spAutoFit/>
          </a:bodyPr>
          <a:lstStyle/>
          <a:p>
            <a:r>
              <a:rPr lang="nl-NL" dirty="0"/>
              <a:t>Functies / rollen van de geïnterviewden:</a:t>
            </a:r>
          </a:p>
          <a:p>
            <a:r>
              <a:rPr lang="nl-NL" dirty="0"/>
              <a:t>•	Beleidsmedewerkers ruimtelijke ordening vanuit de gemeente, in dienst (3 personen);</a:t>
            </a:r>
          </a:p>
          <a:p>
            <a:r>
              <a:rPr lang="nl-NL" dirty="0"/>
              <a:t>•	Beleidsmedewerker ruimtelijke ordening vanuit de gemeente, inhuur (1 persoon);</a:t>
            </a:r>
          </a:p>
          <a:p>
            <a:r>
              <a:rPr lang="nl-NL" dirty="0"/>
              <a:t>•	Teammanager afdeling ruimtelijke ordening vanuit de gemeente (1 persoon);</a:t>
            </a:r>
          </a:p>
          <a:p>
            <a:r>
              <a:rPr lang="nl-NL" dirty="0"/>
              <a:t>•	Projectleiders bestemmingsplan, planologen en juristen vanuit de ingehuurde adviesbureaus (5 personen). </a:t>
            </a:r>
          </a:p>
          <a:p>
            <a:endParaRPr lang="en-US" dirty="0"/>
          </a:p>
        </p:txBody>
      </p:sp>
      <p:sp>
        <p:nvSpPr>
          <p:cNvPr id="7" name="Tekstvak 6">
            <a:extLst>
              <a:ext uri="{FF2B5EF4-FFF2-40B4-BE49-F238E27FC236}">
                <a16:creationId xmlns:a16="http://schemas.microsoft.com/office/drawing/2014/main" id="{8060DC49-79BB-4E1A-9BF4-82224C3B9A02}"/>
              </a:ext>
            </a:extLst>
          </p:cNvPr>
          <p:cNvSpPr txBox="1"/>
          <p:nvPr/>
        </p:nvSpPr>
        <p:spPr>
          <a:xfrm>
            <a:off x="531845" y="3429000"/>
            <a:ext cx="9909110" cy="2862322"/>
          </a:xfrm>
          <a:prstGeom prst="rect">
            <a:avLst/>
          </a:prstGeom>
          <a:noFill/>
        </p:spPr>
        <p:txBody>
          <a:bodyPr wrap="square" rtlCol="0">
            <a:spAutoFit/>
          </a:bodyPr>
          <a:lstStyle/>
          <a:p>
            <a:r>
              <a:rPr lang="nl-NL" dirty="0"/>
              <a:t>Bevindingen:</a:t>
            </a:r>
          </a:p>
          <a:p>
            <a:r>
              <a:rPr lang="nl-NL" dirty="0"/>
              <a:t>•	hoge werkdruk op de afdeling Ruimtelijke ontwikkeling </a:t>
            </a:r>
          </a:p>
          <a:p>
            <a:r>
              <a:rPr lang="nl-NL" dirty="0"/>
              <a:t>•	forse betrokkenheid van de inwoners </a:t>
            </a:r>
          </a:p>
          <a:p>
            <a:r>
              <a:rPr lang="nl-NL" dirty="0"/>
              <a:t>•	raadsleden soms teveel op de stoel van het college </a:t>
            </a:r>
          </a:p>
          <a:p>
            <a:r>
              <a:rPr lang="nl-NL" dirty="0"/>
              <a:t>•	wethouders houden zich veel bezig met details</a:t>
            </a:r>
          </a:p>
          <a:p>
            <a:r>
              <a:rPr lang="nl-NL" dirty="0"/>
              <a:t>•	sturing van de betrokken ambtenaren door het management kon beter</a:t>
            </a:r>
          </a:p>
          <a:p>
            <a:r>
              <a:rPr lang="nl-NL" dirty="0"/>
              <a:t>•	inhuur externen na vertrek ambtenaren, stroeve overdracht</a:t>
            </a:r>
          </a:p>
          <a:p>
            <a:r>
              <a:rPr lang="nl-NL" dirty="0"/>
              <a:t>•	advies externe bureaus klopt niet altijd, gemeente controleert niet altijd goed genoeg</a:t>
            </a:r>
          </a:p>
          <a:p>
            <a:r>
              <a:rPr lang="nl-NL" dirty="0"/>
              <a:t>•	grote wijzigingen op het laatste moment? – planning aanpassen </a:t>
            </a:r>
          </a:p>
          <a:p>
            <a:r>
              <a:rPr lang="nl-NL" dirty="0"/>
              <a:t> </a:t>
            </a:r>
            <a:endParaRPr lang="en-US" dirty="0"/>
          </a:p>
        </p:txBody>
      </p:sp>
    </p:spTree>
    <p:extLst>
      <p:ext uri="{BB962C8B-B14F-4D97-AF65-F5344CB8AC3E}">
        <p14:creationId xmlns:p14="http://schemas.microsoft.com/office/powerpoint/2010/main" val="1098750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fbeelding 9" descr="Afbeelding met klok, teken&#10;&#10;Automatisch gegenereerde beschrijving">
            <a:extLst>
              <a:ext uri="{FF2B5EF4-FFF2-40B4-BE49-F238E27FC236}">
                <a16:creationId xmlns:a16="http://schemas.microsoft.com/office/drawing/2014/main" id="{A50C04FA-1263-4DBF-B7F8-36664C828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3" name="Tekstvak 2">
            <a:extLst>
              <a:ext uri="{FF2B5EF4-FFF2-40B4-BE49-F238E27FC236}">
                <a16:creationId xmlns:a16="http://schemas.microsoft.com/office/drawing/2014/main" id="{2825E679-569F-4C49-A16D-6B47F88DB10A}"/>
              </a:ext>
            </a:extLst>
          </p:cNvPr>
          <p:cNvSpPr txBox="1"/>
          <p:nvPr/>
        </p:nvSpPr>
        <p:spPr>
          <a:xfrm>
            <a:off x="354563" y="546532"/>
            <a:ext cx="10576249" cy="1046440"/>
          </a:xfrm>
          <a:prstGeom prst="rect">
            <a:avLst/>
          </a:prstGeom>
          <a:noFill/>
        </p:spPr>
        <p:txBody>
          <a:bodyPr wrap="square" rtlCol="0">
            <a:spAutoFit/>
          </a:bodyPr>
          <a:lstStyle/>
          <a:p>
            <a:r>
              <a:rPr lang="nl-NL" sz="4400" dirty="0">
                <a:latin typeface="+mj-lt"/>
              </a:rPr>
              <a:t>Juridische controle bestemmingsplannen</a:t>
            </a:r>
          </a:p>
          <a:p>
            <a:endParaRPr lang="en-US" dirty="0"/>
          </a:p>
        </p:txBody>
      </p:sp>
      <p:sp>
        <p:nvSpPr>
          <p:cNvPr id="5" name="Tekstvak 4">
            <a:extLst>
              <a:ext uri="{FF2B5EF4-FFF2-40B4-BE49-F238E27FC236}">
                <a16:creationId xmlns:a16="http://schemas.microsoft.com/office/drawing/2014/main" id="{C5DC0771-BB53-4B21-8F9C-2C9155A78BC1}"/>
              </a:ext>
            </a:extLst>
          </p:cNvPr>
          <p:cNvSpPr txBox="1"/>
          <p:nvPr/>
        </p:nvSpPr>
        <p:spPr>
          <a:xfrm>
            <a:off x="307911" y="1994109"/>
            <a:ext cx="7809722" cy="1200329"/>
          </a:xfrm>
          <a:prstGeom prst="rect">
            <a:avLst/>
          </a:prstGeom>
          <a:noFill/>
        </p:spPr>
        <p:txBody>
          <a:bodyPr wrap="square" rtlCol="0">
            <a:spAutoFit/>
          </a:bodyPr>
          <a:lstStyle/>
          <a:p>
            <a:pPr marL="285750" indent="-285750">
              <a:buFont typeface="Arial" panose="020B0604020202020204" pitchFamily="34" charset="0"/>
              <a:buChar char="•"/>
            </a:pPr>
            <a:r>
              <a:rPr lang="nl-NL" dirty="0"/>
              <a:t>Vijftal geldende plannen gecontroleerd op juridische houdbaarheid</a:t>
            </a:r>
          </a:p>
          <a:p>
            <a:pPr marL="285750" indent="-285750">
              <a:buFont typeface="Arial" panose="020B0604020202020204" pitchFamily="34" charset="0"/>
              <a:buChar char="•"/>
            </a:pPr>
            <a:r>
              <a:rPr lang="en-US" dirty="0" err="1"/>
              <a:t>Bij</a:t>
            </a:r>
            <a:r>
              <a:rPr lang="en-US" dirty="0"/>
              <a:t> alle </a:t>
            </a:r>
            <a:r>
              <a:rPr lang="en-US" dirty="0" err="1"/>
              <a:t>plannen</a:t>
            </a:r>
            <a:r>
              <a:rPr lang="en-US" dirty="0"/>
              <a:t> </a:t>
            </a:r>
            <a:r>
              <a:rPr lang="en-US" dirty="0" err="1"/>
              <a:t>zijn</a:t>
            </a:r>
            <a:r>
              <a:rPr lang="en-US" dirty="0"/>
              <a:t> </a:t>
            </a:r>
            <a:r>
              <a:rPr lang="en-US" dirty="0" err="1"/>
              <a:t>kanttekeningen</a:t>
            </a:r>
            <a:r>
              <a:rPr lang="en-US" dirty="0"/>
              <a:t> </a:t>
            </a:r>
            <a:r>
              <a:rPr lang="en-US" dirty="0" err="1"/>
              <a:t>te</a:t>
            </a:r>
            <a:r>
              <a:rPr lang="en-US" dirty="0"/>
              <a:t> </a:t>
            </a:r>
            <a:r>
              <a:rPr lang="en-US" dirty="0" err="1"/>
              <a:t>maken</a:t>
            </a:r>
            <a:endParaRPr lang="en-US" dirty="0"/>
          </a:p>
          <a:p>
            <a:pPr marL="285750" indent="-285750">
              <a:buFont typeface="Arial" panose="020B0604020202020204" pitchFamily="34" charset="0"/>
              <a:buChar char="•"/>
            </a:pPr>
            <a:r>
              <a:rPr lang="en-US" dirty="0" err="1"/>
              <a:t>Onzorgvuldige</a:t>
            </a:r>
            <a:r>
              <a:rPr lang="en-US" dirty="0"/>
              <a:t> of </a:t>
            </a:r>
            <a:r>
              <a:rPr lang="en-US" dirty="0" err="1"/>
              <a:t>ongelukkige</a:t>
            </a:r>
            <a:r>
              <a:rPr lang="en-US" dirty="0"/>
              <a:t> </a:t>
            </a:r>
            <a:r>
              <a:rPr lang="en-US" dirty="0" err="1"/>
              <a:t>formuleringen</a:t>
            </a:r>
            <a:r>
              <a:rPr lang="en-US" dirty="0"/>
              <a:t> of </a:t>
            </a:r>
            <a:r>
              <a:rPr lang="en-US" dirty="0" err="1"/>
              <a:t>verwijzingen</a:t>
            </a:r>
            <a:endParaRPr lang="en-US" dirty="0"/>
          </a:p>
          <a:p>
            <a:pPr marL="285750" indent="-285750">
              <a:buFont typeface="Arial" panose="020B0604020202020204" pitchFamily="34" charset="0"/>
              <a:buChar char="•"/>
            </a:pPr>
            <a:r>
              <a:rPr lang="en-US" dirty="0" err="1"/>
              <a:t>Betreft</a:t>
            </a:r>
            <a:r>
              <a:rPr lang="en-US" dirty="0"/>
              <a:t> </a:t>
            </a:r>
            <a:r>
              <a:rPr lang="en-US" dirty="0" err="1"/>
              <a:t>vigerende</a:t>
            </a:r>
            <a:r>
              <a:rPr lang="en-US" dirty="0"/>
              <a:t> </a:t>
            </a:r>
            <a:r>
              <a:rPr lang="en-US" dirty="0" err="1"/>
              <a:t>plannen</a:t>
            </a:r>
            <a:r>
              <a:rPr lang="en-US" dirty="0"/>
              <a:t> maar </a:t>
            </a:r>
            <a:r>
              <a:rPr lang="en-US" dirty="0" err="1"/>
              <a:t>wellicht</a:t>
            </a:r>
            <a:r>
              <a:rPr lang="en-US" dirty="0"/>
              <a:t> </a:t>
            </a:r>
            <a:r>
              <a:rPr lang="en-US" dirty="0" err="1"/>
              <a:t>problemen</a:t>
            </a:r>
            <a:r>
              <a:rPr lang="en-US" dirty="0"/>
              <a:t> </a:t>
            </a:r>
            <a:r>
              <a:rPr lang="en-US" dirty="0" err="1"/>
              <a:t>bij</a:t>
            </a:r>
            <a:r>
              <a:rPr lang="en-US" dirty="0"/>
              <a:t> </a:t>
            </a:r>
            <a:r>
              <a:rPr lang="en-US" dirty="0" err="1"/>
              <a:t>vergunningverlening</a:t>
            </a:r>
            <a:endParaRPr lang="en-US" dirty="0"/>
          </a:p>
        </p:txBody>
      </p:sp>
    </p:spTree>
    <p:extLst>
      <p:ext uri="{BB962C8B-B14F-4D97-AF65-F5344CB8AC3E}">
        <p14:creationId xmlns:p14="http://schemas.microsoft.com/office/powerpoint/2010/main" val="195775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fbeelding 9" descr="Afbeelding met klok, teken&#10;&#10;Automatisch gegenereerde beschrijving">
            <a:extLst>
              <a:ext uri="{FF2B5EF4-FFF2-40B4-BE49-F238E27FC236}">
                <a16:creationId xmlns:a16="http://schemas.microsoft.com/office/drawing/2014/main" id="{A50C04FA-1263-4DBF-B7F8-36664C828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2" name="Tekstvak 1">
            <a:extLst>
              <a:ext uri="{FF2B5EF4-FFF2-40B4-BE49-F238E27FC236}">
                <a16:creationId xmlns:a16="http://schemas.microsoft.com/office/drawing/2014/main" id="{ED09E8ED-1EF6-4405-8CB4-A0FDCC389262}"/>
              </a:ext>
            </a:extLst>
          </p:cNvPr>
          <p:cNvSpPr txBox="1"/>
          <p:nvPr/>
        </p:nvSpPr>
        <p:spPr>
          <a:xfrm>
            <a:off x="1035697" y="2253744"/>
            <a:ext cx="932128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endParaRPr lang="nl-NL" sz="2400" b="1" dirty="0">
              <a:cs typeface="Calibri Light"/>
            </a:endParaRPr>
          </a:p>
        </p:txBody>
      </p:sp>
      <p:sp>
        <p:nvSpPr>
          <p:cNvPr id="3" name="Tekstvak 2">
            <a:extLst>
              <a:ext uri="{FF2B5EF4-FFF2-40B4-BE49-F238E27FC236}">
                <a16:creationId xmlns:a16="http://schemas.microsoft.com/office/drawing/2014/main" id="{2825E679-569F-4C49-A16D-6B47F88DB10A}"/>
              </a:ext>
            </a:extLst>
          </p:cNvPr>
          <p:cNvSpPr txBox="1"/>
          <p:nvPr/>
        </p:nvSpPr>
        <p:spPr>
          <a:xfrm>
            <a:off x="373224" y="639838"/>
            <a:ext cx="10576249" cy="1046440"/>
          </a:xfrm>
          <a:prstGeom prst="rect">
            <a:avLst/>
          </a:prstGeom>
          <a:noFill/>
        </p:spPr>
        <p:txBody>
          <a:bodyPr wrap="square" rtlCol="0">
            <a:spAutoFit/>
          </a:bodyPr>
          <a:lstStyle/>
          <a:p>
            <a:r>
              <a:rPr lang="nl-NL" sz="4400" dirty="0">
                <a:latin typeface="+mj-lt"/>
              </a:rPr>
              <a:t>Conclusies en aanbevelingen (1)</a:t>
            </a:r>
          </a:p>
          <a:p>
            <a:endParaRPr lang="en-US" dirty="0"/>
          </a:p>
        </p:txBody>
      </p:sp>
      <p:sp>
        <p:nvSpPr>
          <p:cNvPr id="5" name="Tekstvak 4">
            <a:extLst>
              <a:ext uri="{FF2B5EF4-FFF2-40B4-BE49-F238E27FC236}">
                <a16:creationId xmlns:a16="http://schemas.microsoft.com/office/drawing/2014/main" id="{C26F8717-C146-473C-B215-3ACB8651733C}"/>
              </a:ext>
            </a:extLst>
          </p:cNvPr>
          <p:cNvSpPr txBox="1"/>
          <p:nvPr/>
        </p:nvSpPr>
        <p:spPr>
          <a:xfrm>
            <a:off x="461865" y="1562878"/>
            <a:ext cx="11268270" cy="4524315"/>
          </a:xfrm>
          <a:prstGeom prst="rect">
            <a:avLst/>
          </a:prstGeom>
          <a:noFill/>
        </p:spPr>
        <p:txBody>
          <a:bodyPr wrap="square" rtlCol="0">
            <a:spAutoFit/>
          </a:bodyPr>
          <a:lstStyle/>
          <a:p>
            <a:pPr marL="285750" indent="-285750">
              <a:buFontTx/>
              <a:buChar char="-"/>
            </a:pPr>
            <a:r>
              <a:rPr lang="nl-NL" dirty="0"/>
              <a:t>Werk niet met partiële herzieningen maar stel integraal een nieuw bestemmingsplan op, zodat je niet twee plannen naast elkaar moet houden om de regeling te kunnen lezen. </a:t>
            </a:r>
          </a:p>
          <a:p>
            <a:pPr marL="285750" indent="-285750">
              <a:buFontTx/>
              <a:buChar char="-"/>
            </a:pPr>
            <a:r>
              <a:rPr lang="nl-NL" dirty="0"/>
              <a:t>Zorg dat voor een ontwikkeling één planologisch kader geldt, zodat je niet in twee planologische plannen hoeft te kijken.</a:t>
            </a:r>
          </a:p>
          <a:p>
            <a:pPr marL="285750" indent="-285750">
              <a:buFontTx/>
              <a:buChar char="-"/>
            </a:pPr>
            <a:r>
              <a:rPr lang="nl-NL" dirty="0"/>
              <a:t>Houd bij lange doorlooptijd van ruimtelijke plannen in de gaten dat er tussentijds geen andere plannen als ontwerp ter inzage worden gelegd of worden vastgesteld; dat zorgt ervoor dat zeer onduidelijke en ongewenste situaties ontstaan indien het plan dat vertraagd werd alsnog in werking treedt. </a:t>
            </a:r>
          </a:p>
          <a:p>
            <a:pPr marL="285750" indent="-285750">
              <a:buFontTx/>
              <a:buChar char="-"/>
            </a:pPr>
            <a:r>
              <a:rPr lang="nl-NL" dirty="0"/>
              <a:t>Haal oude versies van plannen die niet meer gelden van ruimtelijkeplannen.nl en zorg dat gerechtelijke uitspraken verwerkt worden in een nieuwe versie van het ruimtelijk plan.</a:t>
            </a:r>
          </a:p>
          <a:p>
            <a:pPr marL="285750" indent="-285750">
              <a:buFontTx/>
              <a:buChar char="-"/>
            </a:pPr>
            <a:r>
              <a:rPr lang="nl-NL" dirty="0"/>
              <a:t>Zorg voor correcte en duidelijke vermelding van vaststellingsdata van </a:t>
            </a:r>
            <a:r>
              <a:rPr lang="nl-NL" dirty="0" err="1"/>
              <a:t>BP’s</a:t>
            </a:r>
            <a:r>
              <a:rPr lang="nl-NL" dirty="0"/>
              <a:t> op </a:t>
            </a:r>
            <a:r>
              <a:rPr lang="nl-NL" dirty="0" err="1"/>
              <a:t>ruimtelijkeplannen</a:t>
            </a:r>
            <a:r>
              <a:rPr lang="nl-NL" dirty="0"/>
              <a:t>. De data zoals vermeld op </a:t>
            </a:r>
            <a:r>
              <a:rPr lang="nl-NL" dirty="0" err="1"/>
              <a:t>ruimtelijkeplannen</a:t>
            </a:r>
            <a:r>
              <a:rPr lang="nl-NL" dirty="0"/>
              <a:t> verschillen nogal eens van de data die de </a:t>
            </a:r>
            <a:r>
              <a:rPr lang="nl-NL" dirty="0" err="1"/>
              <a:t>ABRvS</a:t>
            </a:r>
            <a:r>
              <a:rPr lang="nl-NL" dirty="0"/>
              <a:t> aanhoudt, zoals bij BP Poelgeest herstelbesluit. </a:t>
            </a:r>
          </a:p>
          <a:p>
            <a:pPr marL="285750" indent="-285750">
              <a:buFontTx/>
              <a:buChar char="-"/>
            </a:pPr>
            <a:r>
              <a:rPr lang="nl-NL" dirty="0"/>
              <a:t>Zorg bij ontwikkelingen die de gemeente zelf beheert, zoals een nieuwe school, voor betere afstemming tussen de verschillende gemeentelijke afdeling, zodat zorgvuldig en tijdig kan worden bepaald welke flexibiliteit het bestemmingsplan moet hebben. </a:t>
            </a:r>
          </a:p>
          <a:p>
            <a:endParaRPr lang="en-US" dirty="0"/>
          </a:p>
        </p:txBody>
      </p:sp>
    </p:spTree>
    <p:extLst>
      <p:ext uri="{BB962C8B-B14F-4D97-AF65-F5344CB8AC3E}">
        <p14:creationId xmlns:p14="http://schemas.microsoft.com/office/powerpoint/2010/main" val="2549922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fbeelding 9" descr="Afbeelding met klok, teken&#10;&#10;Automatisch gegenereerde beschrijving">
            <a:extLst>
              <a:ext uri="{FF2B5EF4-FFF2-40B4-BE49-F238E27FC236}">
                <a16:creationId xmlns:a16="http://schemas.microsoft.com/office/drawing/2014/main" id="{A50C04FA-1263-4DBF-B7F8-36664C828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2" name="Tekstvak 1">
            <a:extLst>
              <a:ext uri="{FF2B5EF4-FFF2-40B4-BE49-F238E27FC236}">
                <a16:creationId xmlns:a16="http://schemas.microsoft.com/office/drawing/2014/main" id="{ED09E8ED-1EF6-4405-8CB4-A0FDCC389262}"/>
              </a:ext>
            </a:extLst>
          </p:cNvPr>
          <p:cNvSpPr txBox="1"/>
          <p:nvPr/>
        </p:nvSpPr>
        <p:spPr>
          <a:xfrm>
            <a:off x="1035697" y="2253744"/>
            <a:ext cx="932128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endParaRPr lang="nl-NL" sz="2400" b="1" dirty="0">
              <a:cs typeface="Calibri Light"/>
            </a:endParaRPr>
          </a:p>
        </p:txBody>
      </p:sp>
      <p:sp>
        <p:nvSpPr>
          <p:cNvPr id="3" name="Tekstvak 2">
            <a:extLst>
              <a:ext uri="{FF2B5EF4-FFF2-40B4-BE49-F238E27FC236}">
                <a16:creationId xmlns:a16="http://schemas.microsoft.com/office/drawing/2014/main" id="{2825E679-569F-4C49-A16D-6B47F88DB10A}"/>
              </a:ext>
            </a:extLst>
          </p:cNvPr>
          <p:cNvSpPr txBox="1"/>
          <p:nvPr/>
        </p:nvSpPr>
        <p:spPr>
          <a:xfrm>
            <a:off x="373224" y="639838"/>
            <a:ext cx="10576249" cy="1046440"/>
          </a:xfrm>
          <a:prstGeom prst="rect">
            <a:avLst/>
          </a:prstGeom>
          <a:noFill/>
        </p:spPr>
        <p:txBody>
          <a:bodyPr wrap="square" rtlCol="0">
            <a:spAutoFit/>
          </a:bodyPr>
          <a:lstStyle/>
          <a:p>
            <a:r>
              <a:rPr lang="nl-NL" sz="4400" dirty="0">
                <a:latin typeface="+mj-lt"/>
              </a:rPr>
              <a:t>Conclusies en aanbevelingen (2)</a:t>
            </a:r>
          </a:p>
          <a:p>
            <a:endParaRPr lang="en-US" dirty="0"/>
          </a:p>
        </p:txBody>
      </p:sp>
      <p:sp>
        <p:nvSpPr>
          <p:cNvPr id="5" name="Tekstvak 4">
            <a:extLst>
              <a:ext uri="{FF2B5EF4-FFF2-40B4-BE49-F238E27FC236}">
                <a16:creationId xmlns:a16="http://schemas.microsoft.com/office/drawing/2014/main" id="{C26F8717-C146-473C-B215-3ACB8651733C}"/>
              </a:ext>
            </a:extLst>
          </p:cNvPr>
          <p:cNvSpPr txBox="1"/>
          <p:nvPr/>
        </p:nvSpPr>
        <p:spPr>
          <a:xfrm>
            <a:off x="461865" y="1562878"/>
            <a:ext cx="11268270" cy="4801314"/>
          </a:xfrm>
          <a:prstGeom prst="rect">
            <a:avLst/>
          </a:prstGeom>
          <a:noFill/>
        </p:spPr>
        <p:txBody>
          <a:bodyPr wrap="square" rtlCol="0">
            <a:spAutoFit/>
          </a:bodyPr>
          <a:lstStyle/>
          <a:p>
            <a:pPr marL="285750" indent="-285750">
              <a:buFontTx/>
              <a:buChar char="-"/>
            </a:pPr>
            <a:r>
              <a:rPr lang="nl-NL" dirty="0"/>
              <a:t>Participeer bij gevoelige ontwikkelingen eerder en breder, zodat je met elkaar weet wat je wil en er draagvlak is. </a:t>
            </a:r>
          </a:p>
          <a:p>
            <a:pPr marL="285750" indent="-285750">
              <a:buFontTx/>
              <a:buChar char="-"/>
            </a:pPr>
            <a:r>
              <a:rPr lang="nl-NL" dirty="0"/>
              <a:t>Zorg voor structurele uitbreiding van het team Ruimtelijke ontwikkeling, sterker juridisch onderlegd. Het 4-ogenbeleid altijd toepassen, en ook andere afdelingen of vakdisciplines laten meelezen. Geef hen ook voldoende tijd om zaken na te lezen en zorg voor een duidelijke terugkoppeling van de door te voeren wijzigingen naar het adviesbureau. Als structurele uitbreiding niet mogelijk is: laat bij politiek gevoelige dossiers desgewenst een second opinion (naleesronde) door een ander adviesbureau of een bestemmingsplanjurist uitvoeren.</a:t>
            </a:r>
          </a:p>
          <a:p>
            <a:pPr marL="285750" indent="-285750">
              <a:buFontTx/>
              <a:buChar char="-"/>
            </a:pPr>
            <a:r>
              <a:rPr lang="nl-NL" dirty="0"/>
              <a:t>Geef ook het adviesbureau dat het plan opstelde, een rol in een eventuele beroepszaak, al is het alleen maar het meelezen van het verweerschrift van de advocaat. </a:t>
            </a:r>
          </a:p>
          <a:p>
            <a:pPr marL="285750" indent="-285750">
              <a:buFontTx/>
              <a:buChar char="-"/>
            </a:pPr>
            <a:r>
              <a:rPr lang="nl-NL" dirty="0"/>
              <a:t>Een betere kwaliteit van de ruimtelijke plannen leidt tot minder betrokkenheid op detailniveau bij het college. Hierdoor gaan de collegeleden weer meer sturen op hoofdlijnen.</a:t>
            </a:r>
          </a:p>
          <a:p>
            <a:pPr marL="285750" indent="-285750">
              <a:buFontTx/>
              <a:buChar char="-"/>
            </a:pPr>
            <a:r>
              <a:rPr lang="nl-NL" dirty="0"/>
              <a:t>Zorg dat raadsleden meer vertrouwen op de goede bedoelingen van het college en het ambtelijk apparaat en zich bezig houden met de kernwaarden voor Oegstgeest. </a:t>
            </a:r>
          </a:p>
          <a:p>
            <a:pPr marL="285750" indent="-285750">
              <a:buFontTx/>
              <a:buChar char="-"/>
            </a:pPr>
            <a:r>
              <a:rPr lang="nl-NL" dirty="0"/>
              <a:t>Snelheid is niet altijd het hoogste doel. Soms is het beter om meer tijd te nemen en zaken zorgvuldig uit te zoeken en af te handelen, dan om koste wat koste door te stomen. </a:t>
            </a:r>
          </a:p>
          <a:p>
            <a:pPr marL="285750" indent="-285750">
              <a:buFontTx/>
              <a:buChar char="-"/>
            </a:pPr>
            <a:r>
              <a:rPr lang="nl-NL" dirty="0"/>
              <a:t>Neem bij gevoelige dossiers de tijd om een botsproef te doen met een fictieve vergunningaanvraag bij een concept-bestemmingsplan. Juridische discrepanties komen dan eerder aan het licht en kunnen mogelijk nog hersteld worden. </a:t>
            </a:r>
          </a:p>
          <a:p>
            <a:endParaRPr lang="en-US" dirty="0"/>
          </a:p>
        </p:txBody>
      </p:sp>
    </p:spTree>
    <p:extLst>
      <p:ext uri="{BB962C8B-B14F-4D97-AF65-F5344CB8AC3E}">
        <p14:creationId xmlns:p14="http://schemas.microsoft.com/office/powerpoint/2010/main" val="3770194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141D334-8434-4AF3-8014-473FA6D366EC}"/>
              </a:ext>
            </a:extLst>
          </p:cNvPr>
          <p:cNvSpPr/>
          <p:nvPr/>
        </p:nvSpPr>
        <p:spPr>
          <a:xfrm rot="16200000" flipH="1">
            <a:off x="5338916" y="-1"/>
            <a:ext cx="6853083" cy="6853083"/>
          </a:xfrm>
          <a:prstGeom prst="rtTriangle">
            <a:avLst/>
          </a:prstGeom>
          <a:solidFill>
            <a:srgbClr val="DDE2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a:extLst>
              <a:ext uri="{FF2B5EF4-FFF2-40B4-BE49-F238E27FC236}">
                <a16:creationId xmlns:a16="http://schemas.microsoft.com/office/drawing/2014/main" id="{5F109F2C-FA85-4317-916E-0B4E5F44B020}"/>
              </a:ext>
            </a:extLst>
          </p:cNvPr>
          <p:cNvCxnSpPr>
            <a:cxnSpLocks/>
          </p:cNvCxnSpPr>
          <p:nvPr/>
        </p:nvCxnSpPr>
        <p:spPr>
          <a:xfrm>
            <a:off x="0" y="2844800"/>
            <a:ext cx="12191999"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Right Triangle 5">
            <a:extLst>
              <a:ext uri="{FF2B5EF4-FFF2-40B4-BE49-F238E27FC236}">
                <a16:creationId xmlns:a16="http://schemas.microsoft.com/office/drawing/2014/main" id="{4FAA3927-C37E-494D-8BDF-527955E5174E}"/>
              </a:ext>
            </a:extLst>
          </p:cNvPr>
          <p:cNvSpPr/>
          <p:nvPr/>
        </p:nvSpPr>
        <p:spPr>
          <a:xfrm rot="5400000" flipH="1">
            <a:off x="0" y="5372100"/>
            <a:ext cx="1485900" cy="1485900"/>
          </a:xfrm>
          <a:prstGeom prst="rtTriangle">
            <a:avLst/>
          </a:prstGeom>
          <a:solidFill>
            <a:srgbClr val="EE1C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Afbeelding 9" descr="Afbeelding met klok, teken&#10;&#10;Automatisch gegenereerde beschrijving">
            <a:extLst>
              <a:ext uri="{FF2B5EF4-FFF2-40B4-BE49-F238E27FC236}">
                <a16:creationId xmlns:a16="http://schemas.microsoft.com/office/drawing/2014/main" id="{A50C04FA-1263-4DBF-B7F8-36664C828B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7310" y="228357"/>
            <a:ext cx="1862332" cy="411481"/>
          </a:xfrm>
          <a:prstGeom prst="rect">
            <a:avLst/>
          </a:prstGeom>
        </p:spPr>
      </p:pic>
      <p:sp>
        <p:nvSpPr>
          <p:cNvPr id="2" name="Tekstvak 1">
            <a:extLst>
              <a:ext uri="{FF2B5EF4-FFF2-40B4-BE49-F238E27FC236}">
                <a16:creationId xmlns:a16="http://schemas.microsoft.com/office/drawing/2014/main" id="{ED09E8ED-1EF6-4405-8CB4-A0FDCC389262}"/>
              </a:ext>
            </a:extLst>
          </p:cNvPr>
          <p:cNvSpPr txBox="1"/>
          <p:nvPr/>
        </p:nvSpPr>
        <p:spPr>
          <a:xfrm>
            <a:off x="1031158" y="3427770"/>
            <a:ext cx="62643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nl-NL" sz="2400" b="1" dirty="0">
                <a:cs typeface="Calibri Light"/>
              </a:rPr>
              <a:t>Dank voor uw aandacht!</a:t>
            </a:r>
          </a:p>
        </p:txBody>
      </p:sp>
    </p:spTree>
    <p:extLst>
      <p:ext uri="{BB962C8B-B14F-4D97-AF65-F5344CB8AC3E}">
        <p14:creationId xmlns:p14="http://schemas.microsoft.com/office/powerpoint/2010/main" val="3075300668"/>
      </p:ext>
    </p:extLst>
  </p:cSld>
  <p:clrMapOvr>
    <a:masterClrMapping/>
  </p:clrMapOvr>
</p:sld>
</file>

<file path=ppt/theme/theme1.xml><?xml version="1.0" encoding="utf-8"?>
<a:theme xmlns:a="http://schemas.openxmlformats.org/drawingml/2006/main" name="Office Theme">
  <a:themeElements>
    <a:clrScheme name="Custom 86">
      <a:dk1>
        <a:srgbClr val="000000"/>
      </a:dk1>
      <a:lt1>
        <a:srgbClr val="FFFFFF"/>
      </a:lt1>
      <a:dk2>
        <a:srgbClr val="000000"/>
      </a:dk2>
      <a:lt2>
        <a:srgbClr val="808080"/>
      </a:lt2>
      <a:accent1>
        <a:srgbClr val="BBE0E3"/>
      </a:accent1>
      <a:accent2>
        <a:srgbClr val="333399"/>
      </a:accent2>
      <a:accent3>
        <a:srgbClr val="B01B2E"/>
      </a:accent3>
      <a:accent4>
        <a:srgbClr val="000000"/>
      </a:accent4>
      <a:accent5>
        <a:srgbClr val="DAEDEF"/>
      </a:accent5>
      <a:accent6>
        <a:srgbClr val="2D2D8A"/>
      </a:accent6>
      <a:hlink>
        <a:srgbClr val="009999"/>
      </a:hlink>
      <a:folHlink>
        <a:srgbClr val="99CC00"/>
      </a:folHlink>
    </a:clrScheme>
    <a:fontScheme name="Modern 03">
      <a:majorFont>
        <a:latin typeface="Segoe U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35CFDE2566CE4488F76266BC34B1B2" ma:contentTypeVersion="2" ma:contentTypeDescription="Een nieuw document maken." ma:contentTypeScope="" ma:versionID="f2c3d2f516853f919a999dd87e160dc7">
  <xsd:schema xmlns:xsd="http://www.w3.org/2001/XMLSchema" xmlns:xs="http://www.w3.org/2001/XMLSchema" xmlns:p="http://schemas.microsoft.com/office/2006/metadata/properties" xmlns:ns2="9d7ccba3-2459-4662-b5e4-6a2d3ff443a1" targetNamespace="http://schemas.microsoft.com/office/2006/metadata/properties" ma:root="true" ma:fieldsID="a35fc54cf1fa51c30e23a0c74dc2a09d" ns2:_="">
    <xsd:import namespace="9d7ccba3-2459-4662-b5e4-6a2d3ff443a1"/>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7ccba3-2459-4662-b5e4-6a2d3ff443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A83F94-74D1-4DFE-B169-88D722B3AF53}">
  <ds:schemaRefs>
    <ds:schemaRef ds:uri="9d7ccba3-2459-4662-b5e4-6a2d3ff443a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FD7A146-30AD-4763-A596-370B4E3899F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6FF02D86-D12C-457F-B28C-1AC5450E94C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148</TotalTime>
  <Words>823</Words>
  <Application>Microsoft Office PowerPoint</Application>
  <PresentationFormat>Breedbeeld</PresentationFormat>
  <Paragraphs>53</Paragraphs>
  <Slides>9</Slides>
  <Notes>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9</vt:i4>
      </vt:variant>
    </vt:vector>
  </HeadingPairs>
  <TitlesOfParts>
    <vt:vector size="14" baseType="lpstr">
      <vt:lpstr>Arial</vt:lpstr>
      <vt:lpstr>Calibri</vt:lpstr>
      <vt:lpstr>Calibri Light</vt:lpstr>
      <vt:lpstr>Segoe UI</vt:lpstr>
      <vt:lpstr>Office Theme</vt:lpstr>
      <vt:lpstr>PowerPoint-presentatie</vt:lpstr>
      <vt:lpstr>PowerPoint-presentatie</vt:lpstr>
      <vt:lpstr>  Motie ‘Meer zorgvuldigheid in bestemmingsplanprocedures’, aangenomen in de raadsvergadering van 2 juli 2020.  “verzoekt het college: - een onderzoek in te stellen naar hoe bestemmingsplanfouten de afgelopen jaren  tot stand kwamen en de rol van interne en externe juristen in dezen;  - een plan en nieuwe procedures op te stellen om zulke fouten in de toekomst te  voorkomen; - voor de begrotingsraad aan de Raad te rapporteren opdat eventuele financiële  consequenties opgenomen kunnen worden in de begroting 2021 – 2025.”  Derde bullit is geen onderdeel van dit onderzoek. </vt:lpstr>
      <vt:lpstr>PowerPoint-presentatie</vt:lpstr>
      <vt:lpstr>PowerPoint-presentatie</vt:lpstr>
      <vt:lpstr>PowerPoint-presentatie</vt:lpstr>
      <vt:lpstr>PowerPoint-presentatie</vt:lpstr>
      <vt:lpstr>PowerPoint-presentatie</vt:lpstr>
      <vt:lpstr>PowerPoint-presentatie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Femke van Avezaath</dc:creator>
  <cp:keywords/>
  <dc:description/>
  <cp:lastModifiedBy>Rogier Begheyn</cp:lastModifiedBy>
  <cp:revision>350</cp:revision>
  <dcterms:created xsi:type="dcterms:W3CDTF">2018-05-07T03:42:01Z</dcterms:created>
  <dcterms:modified xsi:type="dcterms:W3CDTF">2021-10-12T10:22:37Z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0x0101003335CFDE2566CE4488F76266BC34B1B2</vt:lpwstr>
  </property>
</Properties>
</file>