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62" r:id="rId4"/>
    <p:sldId id="261" r:id="rId5"/>
    <p:sldId id="269" r:id="rId6"/>
    <p:sldId id="288" r:id="rId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p:scale>
          <a:sx n="122" d="100"/>
          <a:sy n="122" d="100"/>
        </p:scale>
        <p:origin x="-156" y="-3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nl-NL"/>
              <a:t>Klik om stijl te bewerken</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87DE6118-2437-4B30-8E3C-4D2BE6020583}" type="datetimeFigureOut">
              <a:rPr lang="en-US" dirty="0"/>
              <a:pPr/>
              <a:t>4/9/2019</a:t>
            </a:fld>
            <a:endParaRPr lang="en-US" dirty="0"/>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69E57DC2-970A-4B3E-BB1C-7A09969E49DF}" type="slidenum">
              <a:rPr lang="en-US" dirty="0"/>
              <a:pPr/>
              <a:t>‹nr.›</a:t>
            </a:fld>
            <a:endParaRPr lang="en-US" dirty="0"/>
          </a:p>
        </p:txBody>
      </p:sp>
      <p:grpSp>
        <p:nvGrpSpPr>
          <p:cNvPr id="7" name="Group 6"/>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4/9/2019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‹nr.›</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nl-NL"/>
              <a:t>Klik om stijl te bewerken</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4/9/2019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‹nr.›</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4/9/2019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‹nr.›</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ekop">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nl-NL"/>
              <a:t>Klik om stijl te bewerken</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87DE6118-2437-4B30-8E3C-4D2BE6020583}" type="datetimeFigureOut">
              <a:rPr lang="en-US" dirty="0"/>
              <a:pPr/>
              <a:t>4/9/2019</a:t>
            </a:fld>
            <a:endParaRPr lang="en-US" dirty="0"/>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69E57DC2-970A-4B3E-BB1C-7A09969E49DF}" type="slidenum">
              <a:rPr lang="en-US" dirty="0"/>
              <a:pPr/>
              <a:t>‹nr.›</a:t>
            </a:fld>
            <a:endParaRPr lang="en-US" dirty="0"/>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nl-NL"/>
              <a:t>Klik om stijl te bewerken</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4"/>
          <p:cNvSpPr>
            <a:spLocks noGrp="1"/>
          </p:cNvSpPr>
          <p:nvPr>
            <p:ph type="dt" sz="half" idx="10"/>
          </p:nvPr>
        </p:nvSpPr>
        <p:spPr/>
        <p:txBody>
          <a:bodyPr/>
          <a:lstStyle/>
          <a:p>
            <a:fld id="{87DE6118-2437-4B30-8E3C-4D2BE6020583}" type="datetimeFigureOut">
              <a:rPr lang="en-US" dirty="0"/>
              <a:t>4/9/2019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9E57DC2-970A-4B3E-BB1C-7A09969E49DF}" type="slidenum">
              <a:rPr lang="en-US" dirty="0"/>
              <a:t>‹nr.›</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nl-NL"/>
              <a:t>Klik om stijl te bewerken</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87DE6118-2437-4B30-8E3C-4D2BE6020583}" type="datetimeFigureOut">
              <a:rPr lang="en-US" dirty="0"/>
              <a:t>4/9/2019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9E57DC2-970A-4B3E-BB1C-7A09969E49DF}" type="slidenum">
              <a:rPr lang="en-US" dirty="0"/>
              <a:t>‹nr.›</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Date Placeholder 2"/>
          <p:cNvSpPr>
            <a:spLocks noGrp="1"/>
          </p:cNvSpPr>
          <p:nvPr>
            <p:ph type="dt" sz="half" idx="10"/>
          </p:nvPr>
        </p:nvSpPr>
        <p:spPr/>
        <p:txBody>
          <a:bodyPr/>
          <a:lstStyle/>
          <a:p>
            <a:fld id="{87DE6118-2437-4B30-8E3C-4D2BE6020583}" type="datetimeFigureOut">
              <a:rPr lang="en-US" dirty="0"/>
              <a:t>4/9/2019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9E57DC2-970A-4B3E-BB1C-7A09969E49DF}" type="slidenum">
              <a:rPr lang="en-US" dirty="0"/>
              <a:t>‹nr.›</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DE6118-2437-4B30-8E3C-4D2BE6020583}" type="datetimeFigureOut">
              <a:rPr lang="en-US" dirty="0"/>
              <a:t>4/9/2019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9E57DC2-970A-4B3E-BB1C-7A09969E49DF}" type="slidenum">
              <a:rPr lang="en-US" dirty="0"/>
              <a:t>‹nr.›</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Inhoud met bijschrift">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nl-NL"/>
              <a:t>Klik om stijl te bewerken</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87DE6118-2437-4B30-8E3C-4D2BE6020583}" type="datetimeFigureOut">
              <a:rPr lang="en-US" dirty="0"/>
              <a:pPr/>
              <a:t>4/9/2019</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9E57DC2-970A-4B3E-BB1C-7A09969E49DF}" type="slidenum">
              <a:rPr lang="en-US" dirty="0"/>
              <a:pPr/>
              <a:t>‹nr.›</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Afbeelding met bijschrift">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nl-NL"/>
              <a:t>Klik om stijl te bewerken</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87DE6118-2437-4B30-8E3C-4D2BE6020583}" type="datetimeFigureOut">
              <a:rPr lang="en-US" dirty="0"/>
              <a:pPr/>
              <a:t>4/9/2019</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9E57DC2-970A-4B3E-BB1C-7A09969E49DF}" type="slidenum">
              <a:rPr lang="en-US" dirty="0"/>
              <a:pPr/>
              <a:t>‹nr.›</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nl-NL"/>
              <a:t>Klik om stijl te bewerken</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87DE6118-2437-4B30-8E3C-4D2BE6020583}" type="datetimeFigureOut">
              <a:rPr lang="en-US" dirty="0"/>
              <a:pPr/>
              <a:t>4/9/2019</a:t>
            </a:fld>
            <a:endParaRPr lang="en-US" dirty="0"/>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en-US" dirty="0"/>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69E57DC2-970A-4B3E-BB1C-7A09969E49DF}" type="slidenum">
              <a:rPr lang="en-US" dirty="0"/>
              <a:pPr/>
              <a:t>‹nr.›</a:t>
            </a:fld>
            <a:endParaRPr lang="en-US" dirty="0"/>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4.sv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Afbeelding 6">
            <a:extLst>
              <a:ext uri="{FF2B5EF4-FFF2-40B4-BE49-F238E27FC236}">
                <a16:creationId xmlns:a16="http://schemas.microsoft.com/office/drawing/2014/main" xmlns="" id="{F5716050-DBB9-4792-8866-3CA2F95F0391}"/>
              </a:ext>
            </a:extLst>
          </p:cNvPr>
          <p:cNvPicPr>
            <a:picLocks noChangeAspect="1"/>
          </p:cNvPicPr>
          <p:nvPr/>
        </p:nvPicPr>
        <p:blipFill>
          <a:blip r:embed="rId2"/>
          <a:stretch>
            <a:fillRect/>
          </a:stretch>
        </p:blipFill>
        <p:spPr>
          <a:xfrm rot="5400000">
            <a:off x="580770" y="1716227"/>
            <a:ext cx="4683155" cy="3512367"/>
          </a:xfrm>
          <a:prstGeom prst="rect">
            <a:avLst/>
          </a:prstGeom>
        </p:spPr>
      </p:pic>
      <p:pic>
        <p:nvPicPr>
          <p:cNvPr id="5" name="Afbeelding 4">
            <a:extLst>
              <a:ext uri="{FF2B5EF4-FFF2-40B4-BE49-F238E27FC236}">
                <a16:creationId xmlns:a16="http://schemas.microsoft.com/office/drawing/2014/main" xmlns="" id="{CEB4F1DC-7307-4E5F-B730-D64540342A4B}"/>
              </a:ext>
            </a:extLst>
          </p:cNvPr>
          <p:cNvPicPr>
            <a:picLocks noChangeAspect="1"/>
          </p:cNvPicPr>
          <p:nvPr/>
        </p:nvPicPr>
        <p:blipFill>
          <a:blip r:embed="rId3"/>
          <a:stretch>
            <a:fillRect/>
          </a:stretch>
        </p:blipFill>
        <p:spPr>
          <a:xfrm>
            <a:off x="6805468" y="2539013"/>
            <a:ext cx="4219852" cy="3164889"/>
          </a:xfrm>
          <a:prstGeom prst="rect">
            <a:avLst/>
          </a:prstGeom>
        </p:spPr>
      </p:pic>
      <p:sp>
        <p:nvSpPr>
          <p:cNvPr id="2" name="Titel 1">
            <a:extLst>
              <a:ext uri="{FF2B5EF4-FFF2-40B4-BE49-F238E27FC236}">
                <a16:creationId xmlns:a16="http://schemas.microsoft.com/office/drawing/2014/main" xmlns="" id="{F239802E-B72A-48A8-950A-DA5FB4AD075E}"/>
              </a:ext>
            </a:extLst>
          </p:cNvPr>
          <p:cNvSpPr>
            <a:spLocks noGrp="1"/>
          </p:cNvSpPr>
          <p:nvPr>
            <p:ph type="ctrTitle"/>
          </p:nvPr>
        </p:nvSpPr>
        <p:spPr/>
        <p:txBody>
          <a:bodyPr/>
          <a:lstStyle/>
          <a:p>
            <a:r>
              <a:rPr lang="nl-NL" sz="4000" b="1" dirty="0">
                <a:solidFill>
                  <a:schemeClr val="bg1"/>
                </a:solidFill>
                <a:effectLst>
                  <a:outerShdw blurRad="38100" dist="38100" dir="2700000" algn="tl">
                    <a:srgbClr val="000000">
                      <a:alpha val="43137"/>
                    </a:srgbClr>
                  </a:outerShdw>
                </a:effectLst>
              </a:rPr>
              <a:t>De to</a:t>
            </a:r>
            <a:r>
              <a:rPr lang="nl-NL" sz="4000" b="1" dirty="0">
                <a:effectLst>
                  <a:outerShdw blurRad="38100" dist="38100" dir="2700000" algn="tl">
                    <a:srgbClr val="000000">
                      <a:alpha val="43137"/>
                    </a:srgbClr>
                  </a:outerShdw>
                </a:effectLst>
              </a:rPr>
              <a:t>egankeli</a:t>
            </a:r>
            <a:r>
              <a:rPr lang="nl-NL" sz="4000" b="1" dirty="0">
                <a:solidFill>
                  <a:schemeClr val="bg1"/>
                </a:solidFill>
                <a:effectLst>
                  <a:outerShdw blurRad="38100" dist="38100" dir="2700000" algn="tl">
                    <a:srgbClr val="000000">
                      <a:alpha val="43137"/>
                    </a:srgbClr>
                  </a:outerShdw>
                </a:effectLst>
              </a:rPr>
              <a:t>jke stad</a:t>
            </a:r>
          </a:p>
        </p:txBody>
      </p:sp>
      <p:sp>
        <p:nvSpPr>
          <p:cNvPr id="3" name="Ondertitel 2">
            <a:extLst>
              <a:ext uri="{FF2B5EF4-FFF2-40B4-BE49-F238E27FC236}">
                <a16:creationId xmlns:a16="http://schemas.microsoft.com/office/drawing/2014/main" xmlns="" id="{EBC90771-14E4-46D9-B888-760FC3F7330F}"/>
              </a:ext>
            </a:extLst>
          </p:cNvPr>
          <p:cNvSpPr>
            <a:spLocks noGrp="1"/>
          </p:cNvSpPr>
          <p:nvPr>
            <p:ph type="subTitle" idx="1"/>
          </p:nvPr>
        </p:nvSpPr>
        <p:spPr/>
        <p:txBody>
          <a:bodyPr/>
          <a:lstStyle/>
          <a:p>
            <a:r>
              <a:rPr lang="nl-NL" b="1" dirty="0">
                <a:effectLst>
                  <a:outerShdw blurRad="38100" dist="38100" dir="2700000" algn="tl">
                    <a:srgbClr val="000000">
                      <a:alpha val="43137"/>
                    </a:srgbClr>
                  </a:outerShdw>
                </a:effectLst>
              </a:rPr>
              <a:t>Amsterdam Cen</a:t>
            </a:r>
            <a:r>
              <a:rPr lang="nl-NL" b="1" dirty="0">
                <a:solidFill>
                  <a:schemeClr val="bg1"/>
                </a:solidFill>
                <a:effectLst>
                  <a:outerShdw blurRad="38100" dist="38100" dir="2700000" algn="tl">
                    <a:srgbClr val="000000">
                      <a:alpha val="43137"/>
                    </a:srgbClr>
                  </a:outerShdw>
                </a:effectLst>
              </a:rPr>
              <a:t>trum</a:t>
            </a:r>
          </a:p>
        </p:txBody>
      </p:sp>
      <p:pic>
        <p:nvPicPr>
          <p:cNvPr id="14" name="Graphic 13">
            <a:extLst>
              <a:ext uri="{FF2B5EF4-FFF2-40B4-BE49-F238E27FC236}">
                <a16:creationId xmlns:a16="http://schemas.microsoft.com/office/drawing/2014/main" xmlns="" id="{26A9F807-42F2-4DB7-9D5A-70D10D5A013B}"/>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flipH="1">
            <a:off x="5819420" y="4686846"/>
            <a:ext cx="552642" cy="1879735"/>
          </a:xfrm>
          <a:prstGeom prst="rect">
            <a:avLst/>
          </a:prstGeom>
        </p:spPr>
      </p:pic>
    </p:spTree>
    <p:extLst>
      <p:ext uri="{BB962C8B-B14F-4D97-AF65-F5344CB8AC3E}">
        <p14:creationId xmlns:p14="http://schemas.microsoft.com/office/powerpoint/2010/main" val="19306964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E6E11497-9F3F-470F-86F4-8FE63EDF3905}"/>
              </a:ext>
            </a:extLst>
          </p:cNvPr>
          <p:cNvSpPr>
            <a:spLocks noGrp="1"/>
          </p:cNvSpPr>
          <p:nvPr>
            <p:ph type="title"/>
          </p:nvPr>
        </p:nvSpPr>
        <p:spPr/>
        <p:txBody>
          <a:bodyPr/>
          <a:lstStyle/>
          <a:p>
            <a:r>
              <a:rPr lang="nl-NL" u="sng" dirty="0"/>
              <a:t>Uitgangspunten schouw en presentatie</a:t>
            </a:r>
          </a:p>
        </p:txBody>
      </p:sp>
      <p:sp>
        <p:nvSpPr>
          <p:cNvPr id="3" name="Tijdelijke aanduiding voor inhoud 2">
            <a:extLst>
              <a:ext uri="{FF2B5EF4-FFF2-40B4-BE49-F238E27FC236}">
                <a16:creationId xmlns:a16="http://schemas.microsoft.com/office/drawing/2014/main" xmlns="" id="{F909EBDA-2D0D-49CD-8DE4-F77AF604536C}"/>
              </a:ext>
            </a:extLst>
          </p:cNvPr>
          <p:cNvSpPr>
            <a:spLocks noGrp="1"/>
          </p:cNvSpPr>
          <p:nvPr>
            <p:ph idx="1"/>
          </p:nvPr>
        </p:nvSpPr>
        <p:spPr/>
        <p:txBody>
          <a:bodyPr/>
          <a:lstStyle/>
          <a:p>
            <a:r>
              <a:rPr lang="nl-NL" dirty="0"/>
              <a:t>Is het mogelijk voor een mindervalide persoon om veilig over het voetpad de straat door te komen? </a:t>
            </a:r>
          </a:p>
          <a:p>
            <a:r>
              <a:rPr lang="nl-NL" dirty="0"/>
              <a:t>Minimaal één ongehinderd voetpad per straat</a:t>
            </a:r>
          </a:p>
          <a:p>
            <a:r>
              <a:rPr lang="nl-NL" dirty="0"/>
              <a:t>Geen blokkades bij zebrapaden, op- en afritten</a:t>
            </a:r>
          </a:p>
          <a:p>
            <a:r>
              <a:rPr lang="nl-NL" dirty="0"/>
              <a:t>Kwaliteit bestrating, bewegwijzering </a:t>
            </a:r>
          </a:p>
          <a:p>
            <a:r>
              <a:rPr lang="nl-NL" dirty="0"/>
              <a:t>Voldoende (aangewezen) parkeerplekken voor fietsen en scooters? </a:t>
            </a:r>
          </a:p>
        </p:txBody>
      </p:sp>
    </p:spTree>
    <p:extLst>
      <p:ext uri="{BB962C8B-B14F-4D97-AF65-F5344CB8AC3E}">
        <p14:creationId xmlns:p14="http://schemas.microsoft.com/office/powerpoint/2010/main" val="17686696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F8A4824C-6443-4612-92FD-3189CF914FBC}"/>
              </a:ext>
            </a:extLst>
          </p:cNvPr>
          <p:cNvSpPr>
            <a:spLocks noGrp="1"/>
          </p:cNvSpPr>
          <p:nvPr>
            <p:ph type="title"/>
          </p:nvPr>
        </p:nvSpPr>
        <p:spPr/>
        <p:txBody>
          <a:bodyPr/>
          <a:lstStyle/>
          <a:p>
            <a:r>
              <a:rPr lang="nl-NL" dirty="0"/>
              <a:t> </a:t>
            </a:r>
          </a:p>
        </p:txBody>
      </p:sp>
      <p:sp>
        <p:nvSpPr>
          <p:cNvPr id="3" name="Tijdelijke aanduiding voor inhoud 2">
            <a:extLst>
              <a:ext uri="{FF2B5EF4-FFF2-40B4-BE49-F238E27FC236}">
                <a16:creationId xmlns:a16="http://schemas.microsoft.com/office/drawing/2014/main" xmlns="" id="{0C0045EA-4967-4F70-9024-B9F449F5C5E2}"/>
              </a:ext>
            </a:extLst>
          </p:cNvPr>
          <p:cNvSpPr>
            <a:spLocks noGrp="1"/>
          </p:cNvSpPr>
          <p:nvPr>
            <p:ph idx="1"/>
          </p:nvPr>
        </p:nvSpPr>
        <p:spPr/>
        <p:txBody>
          <a:bodyPr/>
          <a:lstStyle/>
          <a:p>
            <a:pPr marL="0" indent="0">
              <a:buNone/>
            </a:pPr>
            <a:r>
              <a:rPr lang="nl-NL" dirty="0"/>
              <a:t> </a:t>
            </a:r>
          </a:p>
        </p:txBody>
      </p:sp>
      <p:sp>
        <p:nvSpPr>
          <p:cNvPr id="7" name="Titel 1">
            <a:extLst>
              <a:ext uri="{FF2B5EF4-FFF2-40B4-BE49-F238E27FC236}">
                <a16:creationId xmlns:a16="http://schemas.microsoft.com/office/drawing/2014/main" xmlns="" id="{8ADACF7B-8A18-45E6-B790-3AF2B16EB13C}"/>
              </a:ext>
            </a:extLst>
          </p:cNvPr>
          <p:cNvSpPr txBox="1">
            <a:spLocks/>
          </p:cNvSpPr>
          <p:nvPr/>
        </p:nvSpPr>
        <p:spPr>
          <a:xfrm rot="16200000">
            <a:off x="-2039645" y="2812062"/>
            <a:ext cx="4631267" cy="711201"/>
          </a:xfrm>
          <a:prstGeom prst="rect">
            <a:avLst/>
          </a:prstGeom>
        </p:spPr>
        <p:txBody>
          <a:bodyPr vert="horz" lIns="91440" tIns="45720" rIns="91440" bIns="45720" rtlCol="0" anchor="t">
            <a:normAutofit/>
          </a:bodyPr>
          <a:lst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a:lstStyle>
          <a:p>
            <a:pPr algn="ctr"/>
            <a:r>
              <a:rPr lang="nl-NL" dirty="0">
                <a:solidFill>
                  <a:schemeClr val="tx1"/>
                </a:solidFill>
                <a:effectLst>
                  <a:outerShdw blurRad="38100" dist="38100" dir="2700000" algn="tl">
                    <a:srgbClr val="000000">
                      <a:alpha val="43137"/>
                    </a:srgbClr>
                  </a:outerShdw>
                </a:effectLst>
              </a:rPr>
              <a:t>Roeterseiland</a:t>
            </a:r>
          </a:p>
        </p:txBody>
      </p:sp>
      <p:sp>
        <p:nvSpPr>
          <p:cNvPr id="8" name="Titel 1">
            <a:extLst>
              <a:ext uri="{FF2B5EF4-FFF2-40B4-BE49-F238E27FC236}">
                <a16:creationId xmlns:a16="http://schemas.microsoft.com/office/drawing/2014/main" xmlns="" id="{4F1786C9-6DA8-409E-B9FA-215B07D6808F}"/>
              </a:ext>
            </a:extLst>
          </p:cNvPr>
          <p:cNvSpPr txBox="1">
            <a:spLocks/>
          </p:cNvSpPr>
          <p:nvPr/>
        </p:nvSpPr>
        <p:spPr>
          <a:xfrm rot="5400000">
            <a:off x="8452034" y="3073400"/>
            <a:ext cx="5752732" cy="711201"/>
          </a:xfrm>
          <a:prstGeom prst="rect">
            <a:avLst/>
          </a:prstGeom>
        </p:spPr>
        <p:txBody>
          <a:bodyPr vert="horz" lIns="91440" tIns="45720" rIns="91440" bIns="45720" rtlCol="0" anchor="t">
            <a:normAutofit/>
          </a:bodyPr>
          <a:lst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a:lstStyle>
          <a:p>
            <a:r>
              <a:rPr lang="nl-NL" dirty="0">
                <a:solidFill>
                  <a:srgbClr val="FF0000"/>
                </a:solidFill>
                <a:effectLst>
                  <a:outerShdw blurRad="38100" dist="38100" dir="2700000" algn="tl">
                    <a:srgbClr val="000000">
                      <a:alpha val="43137"/>
                    </a:srgbClr>
                  </a:outerShdw>
                </a:effectLst>
              </a:rPr>
              <a:t>Scooters &amp; bakfietsen</a:t>
            </a:r>
          </a:p>
        </p:txBody>
      </p:sp>
      <p:pic>
        <p:nvPicPr>
          <p:cNvPr id="10" name="Afbeelding 9">
            <a:extLst>
              <a:ext uri="{FF2B5EF4-FFF2-40B4-BE49-F238E27FC236}">
                <a16:creationId xmlns:a16="http://schemas.microsoft.com/office/drawing/2014/main" xmlns="" id="{848CB6B0-B9C7-4888-9E76-00D022651DD5}"/>
              </a:ext>
            </a:extLst>
          </p:cNvPr>
          <p:cNvPicPr>
            <a:picLocks noChangeAspect="1"/>
          </p:cNvPicPr>
          <p:nvPr/>
        </p:nvPicPr>
        <p:blipFill>
          <a:blip r:embed="rId2"/>
          <a:stretch>
            <a:fillRect/>
          </a:stretch>
        </p:blipFill>
        <p:spPr>
          <a:xfrm>
            <a:off x="915207" y="1397676"/>
            <a:ext cx="4775199" cy="3581399"/>
          </a:xfrm>
          <a:prstGeom prst="rect">
            <a:avLst/>
          </a:prstGeom>
        </p:spPr>
      </p:pic>
      <p:pic>
        <p:nvPicPr>
          <p:cNvPr id="12" name="Afbeelding 11">
            <a:extLst>
              <a:ext uri="{FF2B5EF4-FFF2-40B4-BE49-F238E27FC236}">
                <a16:creationId xmlns:a16="http://schemas.microsoft.com/office/drawing/2014/main" xmlns="" id="{2D03405B-DF24-4D69-966C-DB529DF7C6CD}"/>
              </a:ext>
            </a:extLst>
          </p:cNvPr>
          <p:cNvPicPr>
            <a:picLocks noChangeAspect="1"/>
          </p:cNvPicPr>
          <p:nvPr/>
        </p:nvPicPr>
        <p:blipFill>
          <a:blip r:embed="rId3"/>
          <a:stretch>
            <a:fillRect/>
          </a:stretch>
        </p:blipFill>
        <p:spPr>
          <a:xfrm rot="5400000">
            <a:off x="4833157" y="857250"/>
            <a:ext cx="6858000" cy="5143500"/>
          </a:xfrm>
          <a:prstGeom prst="rect">
            <a:avLst/>
          </a:prstGeom>
        </p:spPr>
      </p:pic>
    </p:spTree>
    <p:extLst>
      <p:ext uri="{BB962C8B-B14F-4D97-AF65-F5344CB8AC3E}">
        <p14:creationId xmlns:p14="http://schemas.microsoft.com/office/powerpoint/2010/main" val="3825433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7A0B35A5-6E0C-40FA-9DF5-DDAA20262770}"/>
              </a:ext>
            </a:extLst>
          </p:cNvPr>
          <p:cNvSpPr>
            <a:spLocks noGrp="1"/>
          </p:cNvSpPr>
          <p:nvPr>
            <p:ph type="title"/>
          </p:nvPr>
        </p:nvSpPr>
        <p:spPr/>
        <p:txBody>
          <a:bodyPr/>
          <a:lstStyle/>
          <a:p>
            <a:r>
              <a:rPr lang="nl-NL" dirty="0"/>
              <a:t> </a:t>
            </a:r>
          </a:p>
        </p:txBody>
      </p:sp>
      <p:sp>
        <p:nvSpPr>
          <p:cNvPr id="3" name="Tijdelijke aanduiding voor inhoud 2">
            <a:extLst>
              <a:ext uri="{FF2B5EF4-FFF2-40B4-BE49-F238E27FC236}">
                <a16:creationId xmlns:a16="http://schemas.microsoft.com/office/drawing/2014/main" xmlns="" id="{C2A912D9-647B-441C-9B3C-E3B81ACA4ED6}"/>
              </a:ext>
            </a:extLst>
          </p:cNvPr>
          <p:cNvSpPr>
            <a:spLocks noGrp="1"/>
          </p:cNvSpPr>
          <p:nvPr>
            <p:ph idx="1"/>
          </p:nvPr>
        </p:nvSpPr>
        <p:spPr/>
        <p:txBody>
          <a:bodyPr/>
          <a:lstStyle/>
          <a:p>
            <a:pPr marL="0" indent="0">
              <a:buNone/>
            </a:pPr>
            <a:r>
              <a:rPr lang="nl-NL" dirty="0"/>
              <a:t> </a:t>
            </a:r>
          </a:p>
        </p:txBody>
      </p:sp>
      <p:sp>
        <p:nvSpPr>
          <p:cNvPr id="6" name="Titel 1">
            <a:extLst>
              <a:ext uri="{FF2B5EF4-FFF2-40B4-BE49-F238E27FC236}">
                <a16:creationId xmlns:a16="http://schemas.microsoft.com/office/drawing/2014/main" xmlns="" id="{B3B33EB4-7F34-41A3-BD34-150FC9E18453}"/>
              </a:ext>
            </a:extLst>
          </p:cNvPr>
          <p:cNvSpPr txBox="1">
            <a:spLocks/>
          </p:cNvSpPr>
          <p:nvPr/>
        </p:nvSpPr>
        <p:spPr>
          <a:xfrm rot="16200000">
            <a:off x="-2044331" y="2910055"/>
            <a:ext cx="4631267" cy="711201"/>
          </a:xfrm>
          <a:prstGeom prst="rect">
            <a:avLst/>
          </a:prstGeom>
        </p:spPr>
        <p:txBody>
          <a:bodyPr vert="horz" lIns="91440" tIns="45720" rIns="91440" bIns="45720" rtlCol="0" anchor="t">
            <a:normAutofit/>
          </a:bodyPr>
          <a:lst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a:lstStyle>
          <a:p>
            <a:pPr algn="ctr"/>
            <a:r>
              <a:rPr lang="nl-NL" dirty="0">
                <a:solidFill>
                  <a:schemeClr val="tx1"/>
                </a:solidFill>
                <a:effectLst>
                  <a:outerShdw blurRad="38100" dist="38100" dir="2700000" algn="tl">
                    <a:srgbClr val="000000">
                      <a:alpha val="43137"/>
                    </a:srgbClr>
                  </a:outerShdw>
                </a:effectLst>
              </a:rPr>
              <a:t>Roeterseiland</a:t>
            </a:r>
          </a:p>
        </p:txBody>
      </p:sp>
      <p:sp>
        <p:nvSpPr>
          <p:cNvPr id="7" name="Titel 1">
            <a:extLst>
              <a:ext uri="{FF2B5EF4-FFF2-40B4-BE49-F238E27FC236}">
                <a16:creationId xmlns:a16="http://schemas.microsoft.com/office/drawing/2014/main" xmlns="" id="{8AF251EE-9845-4340-AB38-8423081B4779}"/>
              </a:ext>
            </a:extLst>
          </p:cNvPr>
          <p:cNvSpPr txBox="1">
            <a:spLocks/>
          </p:cNvSpPr>
          <p:nvPr/>
        </p:nvSpPr>
        <p:spPr>
          <a:xfrm rot="5400000">
            <a:off x="9439859" y="3171238"/>
            <a:ext cx="3777081" cy="711201"/>
          </a:xfrm>
          <a:prstGeom prst="rect">
            <a:avLst/>
          </a:prstGeom>
        </p:spPr>
        <p:txBody>
          <a:bodyPr vert="horz" lIns="91440" tIns="45720" rIns="91440" bIns="45720" rtlCol="0" anchor="t">
            <a:normAutofit/>
          </a:bodyPr>
          <a:lst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a:lstStyle>
          <a:p>
            <a:pPr algn="ctr"/>
            <a:r>
              <a:rPr lang="nl-NL" dirty="0">
                <a:solidFill>
                  <a:srgbClr val="FF0000"/>
                </a:solidFill>
                <a:effectLst>
                  <a:outerShdw blurRad="38100" dist="38100" dir="2700000" algn="tl">
                    <a:srgbClr val="000000">
                      <a:alpha val="43137"/>
                    </a:srgbClr>
                  </a:outerShdw>
                </a:effectLst>
              </a:rPr>
              <a:t>Lantaarnpalen</a:t>
            </a:r>
          </a:p>
        </p:txBody>
      </p:sp>
      <p:pic>
        <p:nvPicPr>
          <p:cNvPr id="8" name="Afbeelding 7">
            <a:extLst>
              <a:ext uri="{FF2B5EF4-FFF2-40B4-BE49-F238E27FC236}">
                <a16:creationId xmlns:a16="http://schemas.microsoft.com/office/drawing/2014/main" xmlns="" id="{74AB53C7-7665-4133-BF1F-BF53FF892E3B}"/>
              </a:ext>
            </a:extLst>
          </p:cNvPr>
          <p:cNvPicPr>
            <a:picLocks noChangeAspect="1"/>
          </p:cNvPicPr>
          <p:nvPr/>
        </p:nvPicPr>
        <p:blipFill>
          <a:blip r:embed="rId2"/>
          <a:stretch>
            <a:fillRect/>
          </a:stretch>
        </p:blipFill>
        <p:spPr>
          <a:xfrm>
            <a:off x="923278" y="1428749"/>
            <a:ext cx="4898420" cy="3673815"/>
          </a:xfrm>
          <a:prstGeom prst="rect">
            <a:avLst/>
          </a:prstGeom>
        </p:spPr>
      </p:pic>
      <p:pic>
        <p:nvPicPr>
          <p:cNvPr id="10" name="Afbeelding 9">
            <a:extLst>
              <a:ext uri="{FF2B5EF4-FFF2-40B4-BE49-F238E27FC236}">
                <a16:creationId xmlns:a16="http://schemas.microsoft.com/office/drawing/2014/main" xmlns="" id="{5ECC2307-F94D-46EC-91A5-E30E141A0711}"/>
              </a:ext>
            </a:extLst>
          </p:cNvPr>
          <p:cNvPicPr>
            <a:picLocks noChangeAspect="1"/>
          </p:cNvPicPr>
          <p:nvPr/>
        </p:nvPicPr>
        <p:blipFill>
          <a:blip r:embed="rId3"/>
          <a:stretch>
            <a:fillRect/>
          </a:stretch>
        </p:blipFill>
        <p:spPr>
          <a:xfrm rot="5400000">
            <a:off x="4941552" y="857249"/>
            <a:ext cx="6858000" cy="5143500"/>
          </a:xfrm>
          <a:prstGeom prst="rect">
            <a:avLst/>
          </a:prstGeom>
        </p:spPr>
      </p:pic>
    </p:spTree>
    <p:extLst>
      <p:ext uri="{BB962C8B-B14F-4D97-AF65-F5344CB8AC3E}">
        <p14:creationId xmlns:p14="http://schemas.microsoft.com/office/powerpoint/2010/main" val="29387368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07C973DD-4581-49C9-9A2B-54FC55AA95F4}"/>
              </a:ext>
            </a:extLst>
          </p:cNvPr>
          <p:cNvSpPr>
            <a:spLocks noGrp="1"/>
          </p:cNvSpPr>
          <p:nvPr>
            <p:ph type="title"/>
          </p:nvPr>
        </p:nvSpPr>
        <p:spPr/>
        <p:txBody>
          <a:bodyPr/>
          <a:lstStyle/>
          <a:p>
            <a:r>
              <a:rPr lang="nl-NL" dirty="0"/>
              <a:t> </a:t>
            </a:r>
          </a:p>
        </p:txBody>
      </p:sp>
      <p:sp>
        <p:nvSpPr>
          <p:cNvPr id="3" name="Tijdelijke aanduiding voor inhoud 2">
            <a:extLst>
              <a:ext uri="{FF2B5EF4-FFF2-40B4-BE49-F238E27FC236}">
                <a16:creationId xmlns:a16="http://schemas.microsoft.com/office/drawing/2014/main" xmlns="" id="{DDA7D4A9-E0DB-42CD-9F08-72C4C2A21DFF}"/>
              </a:ext>
            </a:extLst>
          </p:cNvPr>
          <p:cNvSpPr>
            <a:spLocks noGrp="1"/>
          </p:cNvSpPr>
          <p:nvPr>
            <p:ph idx="1"/>
          </p:nvPr>
        </p:nvSpPr>
        <p:spPr/>
        <p:txBody>
          <a:bodyPr/>
          <a:lstStyle/>
          <a:p>
            <a:pPr marL="0" indent="0">
              <a:buNone/>
            </a:pPr>
            <a:r>
              <a:rPr lang="nl-NL" dirty="0"/>
              <a:t> </a:t>
            </a:r>
          </a:p>
        </p:txBody>
      </p:sp>
      <p:sp>
        <p:nvSpPr>
          <p:cNvPr id="8" name="Titel 1">
            <a:extLst>
              <a:ext uri="{FF2B5EF4-FFF2-40B4-BE49-F238E27FC236}">
                <a16:creationId xmlns:a16="http://schemas.microsoft.com/office/drawing/2014/main" xmlns="" id="{EC8798F0-95C6-482D-BEF2-9C63AD03E913}"/>
              </a:ext>
            </a:extLst>
          </p:cNvPr>
          <p:cNvSpPr txBox="1">
            <a:spLocks/>
          </p:cNvSpPr>
          <p:nvPr/>
        </p:nvSpPr>
        <p:spPr>
          <a:xfrm rot="16200000">
            <a:off x="-2039645" y="3073399"/>
            <a:ext cx="4631267" cy="711201"/>
          </a:xfrm>
          <a:prstGeom prst="rect">
            <a:avLst/>
          </a:prstGeom>
        </p:spPr>
        <p:txBody>
          <a:bodyPr vert="horz" lIns="91440" tIns="45720" rIns="91440" bIns="45720" rtlCol="0" anchor="t">
            <a:normAutofit/>
          </a:bodyPr>
          <a:lst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a:lstStyle>
          <a:p>
            <a:pPr algn="ctr"/>
            <a:r>
              <a:rPr lang="nl-NL" dirty="0">
                <a:solidFill>
                  <a:schemeClr val="tx1"/>
                </a:solidFill>
                <a:effectLst>
                  <a:outerShdw blurRad="38100" dist="38100" dir="2700000" algn="tl">
                    <a:srgbClr val="000000">
                      <a:alpha val="43137"/>
                    </a:srgbClr>
                  </a:outerShdw>
                </a:effectLst>
              </a:rPr>
              <a:t>Roeterseiland</a:t>
            </a:r>
          </a:p>
        </p:txBody>
      </p:sp>
      <p:sp>
        <p:nvSpPr>
          <p:cNvPr id="9" name="Titel 1">
            <a:extLst>
              <a:ext uri="{FF2B5EF4-FFF2-40B4-BE49-F238E27FC236}">
                <a16:creationId xmlns:a16="http://schemas.microsoft.com/office/drawing/2014/main" xmlns="" id="{284A57A5-68DB-46A7-9445-90AAF8DFDAEE}"/>
              </a:ext>
            </a:extLst>
          </p:cNvPr>
          <p:cNvSpPr txBox="1">
            <a:spLocks/>
          </p:cNvSpPr>
          <p:nvPr/>
        </p:nvSpPr>
        <p:spPr>
          <a:xfrm rot="5400000">
            <a:off x="7899400" y="3073401"/>
            <a:ext cx="6858000" cy="711201"/>
          </a:xfrm>
          <a:prstGeom prst="rect">
            <a:avLst/>
          </a:prstGeom>
        </p:spPr>
        <p:txBody>
          <a:bodyPr vert="horz" lIns="91440" tIns="45720" rIns="91440" bIns="45720" rtlCol="0" anchor="t">
            <a:normAutofit fontScale="92500"/>
          </a:bodyPr>
          <a:lst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a:lstStyle>
          <a:p>
            <a:r>
              <a:rPr lang="nl-NL" dirty="0">
                <a:solidFill>
                  <a:srgbClr val="FF0000"/>
                </a:solidFill>
                <a:effectLst>
                  <a:outerShdw blurRad="38100" dist="38100" dir="2700000" algn="tl">
                    <a:srgbClr val="000000">
                      <a:alpha val="43137"/>
                    </a:srgbClr>
                  </a:outerShdw>
                </a:effectLst>
              </a:rPr>
              <a:t>Verbouwingswerkzaamheden</a:t>
            </a:r>
          </a:p>
        </p:txBody>
      </p:sp>
      <p:pic>
        <p:nvPicPr>
          <p:cNvPr id="5" name="Afbeelding 4">
            <a:extLst>
              <a:ext uri="{FF2B5EF4-FFF2-40B4-BE49-F238E27FC236}">
                <a16:creationId xmlns:a16="http://schemas.microsoft.com/office/drawing/2014/main" xmlns="" id="{227934A9-3B46-46C3-B55D-AD23CD579759}"/>
              </a:ext>
            </a:extLst>
          </p:cNvPr>
          <p:cNvPicPr>
            <a:picLocks noChangeAspect="1"/>
          </p:cNvPicPr>
          <p:nvPr/>
        </p:nvPicPr>
        <p:blipFill>
          <a:blip r:embed="rId2"/>
          <a:stretch>
            <a:fillRect/>
          </a:stretch>
        </p:blipFill>
        <p:spPr>
          <a:xfrm rot="5400000">
            <a:off x="12574" y="857250"/>
            <a:ext cx="6858000" cy="5143500"/>
          </a:xfrm>
          <a:prstGeom prst="rect">
            <a:avLst/>
          </a:prstGeom>
        </p:spPr>
      </p:pic>
      <p:pic>
        <p:nvPicPr>
          <p:cNvPr id="10" name="Afbeelding 9">
            <a:extLst>
              <a:ext uri="{FF2B5EF4-FFF2-40B4-BE49-F238E27FC236}">
                <a16:creationId xmlns:a16="http://schemas.microsoft.com/office/drawing/2014/main" xmlns="" id="{94ED1313-D610-4817-A8F5-153A8BA52AB9}"/>
              </a:ext>
            </a:extLst>
          </p:cNvPr>
          <p:cNvPicPr>
            <a:picLocks noChangeAspect="1"/>
          </p:cNvPicPr>
          <p:nvPr/>
        </p:nvPicPr>
        <p:blipFill>
          <a:blip r:embed="rId3"/>
          <a:stretch>
            <a:fillRect/>
          </a:stretch>
        </p:blipFill>
        <p:spPr>
          <a:xfrm rot="5400000">
            <a:off x="5010714" y="857250"/>
            <a:ext cx="6858000" cy="5143500"/>
          </a:xfrm>
          <a:prstGeom prst="rect">
            <a:avLst/>
          </a:prstGeom>
        </p:spPr>
      </p:pic>
    </p:spTree>
    <p:extLst>
      <p:ext uri="{BB962C8B-B14F-4D97-AF65-F5344CB8AC3E}">
        <p14:creationId xmlns:p14="http://schemas.microsoft.com/office/powerpoint/2010/main" val="3094328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74BCA423-EA8A-4E9E-8EEE-63E6C3B9BA03}"/>
              </a:ext>
            </a:extLst>
          </p:cNvPr>
          <p:cNvSpPr>
            <a:spLocks noGrp="1"/>
          </p:cNvSpPr>
          <p:nvPr>
            <p:ph type="title"/>
          </p:nvPr>
        </p:nvSpPr>
        <p:spPr>
          <a:xfrm>
            <a:off x="1371600" y="534874"/>
            <a:ext cx="9601200" cy="1485900"/>
          </a:xfrm>
        </p:spPr>
        <p:txBody>
          <a:bodyPr/>
          <a:lstStyle/>
          <a:p>
            <a:r>
              <a:rPr lang="nl-NL" dirty="0">
                <a:solidFill>
                  <a:srgbClr val="FF0000"/>
                </a:solidFill>
                <a:effectLst>
                  <a:outerShdw blurRad="38100" dist="38100" dir="2700000" algn="tl">
                    <a:srgbClr val="000000">
                      <a:alpha val="43137"/>
                    </a:srgbClr>
                  </a:outerShdw>
                </a:effectLst>
              </a:rPr>
              <a:t>Advies </a:t>
            </a:r>
            <a:br>
              <a:rPr lang="nl-NL" dirty="0">
                <a:solidFill>
                  <a:srgbClr val="FF0000"/>
                </a:solidFill>
                <a:effectLst>
                  <a:outerShdw blurRad="38100" dist="38100" dir="2700000" algn="tl">
                    <a:srgbClr val="000000">
                      <a:alpha val="43137"/>
                    </a:srgbClr>
                  </a:outerShdw>
                </a:effectLst>
              </a:rPr>
            </a:br>
            <a:r>
              <a:rPr lang="nl-NL" dirty="0">
                <a:solidFill>
                  <a:schemeClr val="bg1"/>
                </a:solidFill>
                <a:effectLst>
                  <a:outerShdw blurRad="38100" dist="38100" dir="2700000" algn="tl">
                    <a:srgbClr val="000000">
                      <a:alpha val="43137"/>
                    </a:srgbClr>
                  </a:outerShdw>
                </a:effectLst>
              </a:rPr>
              <a:t>SDC Centrum </a:t>
            </a:r>
          </a:p>
        </p:txBody>
      </p:sp>
      <p:sp>
        <p:nvSpPr>
          <p:cNvPr id="3" name="Tijdelijke aanduiding voor inhoud 2">
            <a:extLst>
              <a:ext uri="{FF2B5EF4-FFF2-40B4-BE49-F238E27FC236}">
                <a16:creationId xmlns:a16="http://schemas.microsoft.com/office/drawing/2014/main" xmlns="" id="{9A930935-851E-41E3-B5D0-76403A9D1C98}"/>
              </a:ext>
            </a:extLst>
          </p:cNvPr>
          <p:cNvSpPr>
            <a:spLocks noGrp="1"/>
          </p:cNvSpPr>
          <p:nvPr>
            <p:ph idx="1"/>
          </p:nvPr>
        </p:nvSpPr>
        <p:spPr>
          <a:xfrm>
            <a:off x="1371600" y="1979720"/>
            <a:ext cx="9601200" cy="4878280"/>
          </a:xfrm>
        </p:spPr>
        <p:txBody>
          <a:bodyPr>
            <a:normAutofit/>
          </a:bodyPr>
          <a:lstStyle/>
          <a:p>
            <a:pPr marL="0" indent="0">
              <a:buNone/>
            </a:pPr>
            <a:r>
              <a:rPr lang="nl-NL" i="1" dirty="0"/>
              <a:t>Het doel is om de stad toegankelijker te maken voor mindervalide personen.         Om hindernissen te identificeren en weg te nemen. Tevens kunnen patronen           of structurele uitdagingen worden benoemd die in beleid of (toekomstige)        gebieds- of (her)inrichtingsplannen meegenomen kunnen worden. </a:t>
            </a:r>
            <a:endParaRPr lang="nl-NL" dirty="0"/>
          </a:p>
          <a:p>
            <a:r>
              <a:rPr lang="nl-NL" dirty="0"/>
              <a:t>Gebied: Nieuwe Achtergracht, Lepelkruisstraat, Nieuwe Prinsengracht,             Nieuwe Valckenierstraat </a:t>
            </a:r>
          </a:p>
          <a:p>
            <a:r>
              <a:rPr lang="nl-NL" dirty="0"/>
              <a:t>Gemeente wijst toegewezen parkeerplaatsen aan voor scooters en bakfietsen</a:t>
            </a:r>
          </a:p>
          <a:p>
            <a:r>
              <a:rPr lang="nl-NL" dirty="0"/>
              <a:t>Bewoners krijgen brief gemeente over hinder scooters en bakfietsen op voetpad en mogelijkheid speciale parkeerplaatsen</a:t>
            </a:r>
          </a:p>
          <a:p>
            <a:r>
              <a:rPr lang="nl-NL" dirty="0"/>
              <a:t>Tegen het licht houden verbouwingsvergunning: aanleg veilige voetpadzone, mogelijk hybride met wegverkeer</a:t>
            </a:r>
          </a:p>
          <a:p>
            <a:r>
              <a:rPr lang="nl-NL" dirty="0"/>
              <a:t>Lantaarnpalen Nieuwe Achtergracht verplaatsen (bij herinrichting?) richting            de weg voor meer ruimte op voetpad </a:t>
            </a:r>
          </a:p>
        </p:txBody>
      </p:sp>
      <p:pic>
        <p:nvPicPr>
          <p:cNvPr id="5" name="Graphic 4">
            <a:extLst>
              <a:ext uri="{FF2B5EF4-FFF2-40B4-BE49-F238E27FC236}">
                <a16:creationId xmlns:a16="http://schemas.microsoft.com/office/drawing/2014/main" xmlns="" id="{F9CC9175-1411-43D8-BF3A-6A3483A63081}"/>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0175748" y="0"/>
            <a:ext cx="2016252" cy="6858000"/>
          </a:xfrm>
          <a:prstGeom prst="rect">
            <a:avLst/>
          </a:prstGeom>
        </p:spPr>
      </p:pic>
    </p:spTree>
    <p:extLst>
      <p:ext uri="{BB962C8B-B14F-4D97-AF65-F5344CB8AC3E}">
        <p14:creationId xmlns:p14="http://schemas.microsoft.com/office/powerpoint/2010/main" val="636977707"/>
      </p:ext>
    </p:extLst>
  </p:cSld>
  <p:clrMapOvr>
    <a:masterClrMapping/>
  </p:clrMapOvr>
</p:sld>
</file>

<file path=ppt/theme/theme1.xml><?xml version="1.0" encoding="utf-8"?>
<a:theme xmlns:a="http://schemas.openxmlformats.org/drawingml/2006/main" name="Bijgesneden">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Crop" id="{EC9488ED-E761-4D60-9AC4-764D1FE2C171}" vid="{CE19780C-D67D-4C13-9DE9-A52BC3BA51B4}"/>
    </a:ext>
  </a:extLst>
</a:theme>
</file>

<file path=docProps/app.xml><?xml version="1.0" encoding="utf-8"?>
<Properties xmlns="http://schemas.openxmlformats.org/officeDocument/2006/extended-properties" xmlns:vt="http://schemas.openxmlformats.org/officeDocument/2006/docPropsVTypes">
  <Template>TM10001105[[fn=Bijsnijden]]</Template>
  <TotalTime>447</TotalTime>
  <Words>181</Words>
  <Application>Microsoft Office PowerPoint</Application>
  <PresentationFormat>Aangepast</PresentationFormat>
  <Paragraphs>27</Paragraphs>
  <Slides>6</Slides>
  <Notes>0</Notes>
  <HiddenSlides>0</HiddenSlides>
  <MMClips>0</MMClips>
  <ScaleCrop>false</ScaleCrop>
  <HeadingPairs>
    <vt:vector size="4" baseType="variant">
      <vt:variant>
        <vt:lpstr>Thema</vt:lpstr>
      </vt:variant>
      <vt:variant>
        <vt:i4>1</vt:i4>
      </vt:variant>
      <vt:variant>
        <vt:lpstr>Diatitels</vt:lpstr>
      </vt:variant>
      <vt:variant>
        <vt:i4>6</vt:i4>
      </vt:variant>
    </vt:vector>
  </HeadingPairs>
  <TitlesOfParts>
    <vt:vector size="7" baseType="lpstr">
      <vt:lpstr>Bijgesneden</vt:lpstr>
      <vt:lpstr>De toegankelijke stad</vt:lpstr>
      <vt:lpstr>Uitgangspunten schouw en presentatie</vt:lpstr>
      <vt:lpstr> </vt:lpstr>
      <vt:lpstr> </vt:lpstr>
      <vt:lpstr> </vt:lpstr>
      <vt:lpstr>Advies  SDC Centrum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 toegankelijke stad</dc:title>
  <dc:creator>Diederik Brink</dc:creator>
  <cp:lastModifiedBy>Boughoufala, Nora</cp:lastModifiedBy>
  <cp:revision>19</cp:revision>
  <dcterms:created xsi:type="dcterms:W3CDTF">2019-03-25T20:45:54Z</dcterms:created>
  <dcterms:modified xsi:type="dcterms:W3CDTF">2019-04-09T07:23:46Z</dcterms:modified>
</cp:coreProperties>
</file>