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89" r:id="rId4"/>
    <p:sldId id="290" r:id="rId5"/>
    <p:sldId id="294" r:id="rId6"/>
    <p:sldId id="291" r:id="rId7"/>
    <p:sldId id="295" r:id="rId8"/>
    <p:sldId id="293" r:id="rId9"/>
    <p:sldId id="258" r:id="rId10"/>
    <p:sldId id="259" r:id="rId11"/>
    <p:sldId id="265" r:id="rId12"/>
    <p:sldId id="266" r:id="rId13"/>
    <p:sldId id="296" r:id="rId14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971" autoAdjust="0"/>
    <p:restoredTop sz="94660"/>
  </p:normalViewPr>
  <p:slideViewPr>
    <p:cSldViewPr snapToGrid="0">
      <p:cViewPr varScale="1">
        <p:scale>
          <a:sx n="65" d="100"/>
          <a:sy n="65" d="100"/>
        </p:scale>
        <p:origin x="72" y="76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0BD844B-104F-408B-8CE7-B325DB9056B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88BFA9C2-0A5B-45C4-9DDC-010F1077362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1E997811-4085-437C-AEE7-0EADBD2DCA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15F0DD-6402-43AC-BD5E-69F0D9DEE684}" type="datetimeFigureOut">
              <a:rPr lang="nl-NL" smtClean="0"/>
              <a:t>1-6-2022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A0CA603-67DB-4D06-A281-E3A2B71D78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F2C40819-55DA-4B5E-84D5-FA763D2A10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213AA5-670D-4FAB-ACF6-18DFCA823C2C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9962222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2910D7E-87D3-4B89-AFA1-4DF0797273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596E617F-BBE2-4BCE-8D21-D69A6FF486C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405A50CC-3184-4AE0-BD7C-5CAAC7693F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15F0DD-6402-43AC-BD5E-69F0D9DEE684}" type="datetimeFigureOut">
              <a:rPr lang="nl-NL" smtClean="0"/>
              <a:t>1-6-2022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23F49DB2-935E-48DD-BAC9-C02F9DAAA7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EC560280-0509-402D-B2E7-D2FFECE75A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213AA5-670D-4FAB-ACF6-18DFCA823C2C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9659686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>
            <a:extLst>
              <a:ext uri="{FF2B5EF4-FFF2-40B4-BE49-F238E27FC236}">
                <a16:creationId xmlns:a16="http://schemas.microsoft.com/office/drawing/2014/main" id="{7CC58E92-761F-409E-97C9-8158A8B06C8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6DDB51F6-68F4-4CEB-98CF-7916964E843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91A3B4C4-3D3B-4998-9931-1A0C1759A6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15F0DD-6402-43AC-BD5E-69F0D9DEE684}" type="datetimeFigureOut">
              <a:rPr lang="nl-NL" smtClean="0"/>
              <a:t>1-6-2022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61E595C0-1DDF-4234-8CD0-D2EEEC9533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8AD3EE4F-A802-4A98-A1CE-7FE251B815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213AA5-670D-4FAB-ACF6-18DFCA823C2C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6430463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AB36D50-BFF2-4EB3-8D8D-95D3A61853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B4574751-AE2F-4812-98CF-B5D1ABB0494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E7F32E0F-9F4C-4EAE-B343-4244A96E77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15F0DD-6402-43AC-BD5E-69F0D9DEE684}" type="datetimeFigureOut">
              <a:rPr lang="nl-NL" smtClean="0"/>
              <a:t>1-6-2022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9C1D82C6-B30B-4AD6-A780-F12CB486F9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72C5F66C-76BD-4CF1-9AE7-99CC09B91F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213AA5-670D-4FAB-ACF6-18DFCA823C2C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8192478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C73C346-A3B1-457D-A284-8121F796C8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0C455E5D-574C-4965-82AF-7AF42B3A86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6B2FD158-0AEA-42A3-96B1-BF7C2CD6E5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15F0DD-6402-43AC-BD5E-69F0D9DEE684}" type="datetimeFigureOut">
              <a:rPr lang="nl-NL" smtClean="0"/>
              <a:t>1-6-2022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DAA1A627-5F51-44B1-ADB3-93FE3C8907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69E07EEB-025F-459B-AB24-77A7D71912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213AA5-670D-4FAB-ACF6-18DFCA823C2C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968034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43771E7-018E-4D08-99EC-971ADB1E68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F3172642-DF7F-43CE-8823-A8F3A2AE849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373A3F77-F64C-4439-8D00-B0D3DEDE63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B655C1F3-7814-4383-BDCD-93C238B6D9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15F0DD-6402-43AC-BD5E-69F0D9DEE684}" type="datetimeFigureOut">
              <a:rPr lang="nl-NL" smtClean="0"/>
              <a:t>1-6-2022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E48EB74E-2B70-42E4-A730-7AEC760E79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B8D1A7EB-876E-4C57-B61A-221C9766FE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213AA5-670D-4FAB-ACF6-18DFCA823C2C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8556313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E5AB4E8-F027-4130-9433-3018BFA5A0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7F0C889D-72DD-4140-BBB7-8332E22138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00F5CCF3-E4EC-4A00-8D9E-906267E8BA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95739BB7-BB7E-4B01-B16A-EFD04383E07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id="{A3F1C070-5A95-44EF-B078-2762981963F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7" name="Tijdelijke aanduiding voor datum 6">
            <a:extLst>
              <a:ext uri="{FF2B5EF4-FFF2-40B4-BE49-F238E27FC236}">
                <a16:creationId xmlns:a16="http://schemas.microsoft.com/office/drawing/2014/main" id="{DB60C2F4-AB54-49E9-AA81-43677A6962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15F0DD-6402-43AC-BD5E-69F0D9DEE684}" type="datetimeFigureOut">
              <a:rPr lang="nl-NL" smtClean="0"/>
              <a:t>1-6-2022</a:t>
            </a:fld>
            <a:endParaRPr lang="nl-NL"/>
          </a:p>
        </p:txBody>
      </p:sp>
      <p:sp>
        <p:nvSpPr>
          <p:cNvPr id="8" name="Tijdelijke aanduiding voor voettekst 7">
            <a:extLst>
              <a:ext uri="{FF2B5EF4-FFF2-40B4-BE49-F238E27FC236}">
                <a16:creationId xmlns:a16="http://schemas.microsoft.com/office/drawing/2014/main" id="{60F71BEC-A839-40AD-9CA7-9F4327795D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>
            <a:extLst>
              <a:ext uri="{FF2B5EF4-FFF2-40B4-BE49-F238E27FC236}">
                <a16:creationId xmlns:a16="http://schemas.microsoft.com/office/drawing/2014/main" id="{AF46F910-3080-4982-9875-AEFF90C33D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213AA5-670D-4FAB-ACF6-18DFCA823C2C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3558254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1DF88C2-06AD-4B48-A6C1-16BF98CA67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820C5E46-FF9B-4E55-97DD-5C46434FB8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15F0DD-6402-43AC-BD5E-69F0D9DEE684}" type="datetimeFigureOut">
              <a:rPr lang="nl-NL" smtClean="0"/>
              <a:t>1-6-2022</a:t>
            </a:fld>
            <a:endParaRPr lang="nl-NL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000AB18D-82F2-4DCC-B653-3245A39585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8B29249E-68B7-4D01-9818-2664CCDE1C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213AA5-670D-4FAB-ACF6-18DFCA823C2C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2733050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76EEF85E-4B3D-4BB5-A129-11E0863FCD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15F0DD-6402-43AC-BD5E-69F0D9DEE684}" type="datetimeFigureOut">
              <a:rPr lang="nl-NL" smtClean="0"/>
              <a:t>1-6-2022</a:t>
            </a:fld>
            <a:endParaRPr lang="nl-NL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AF64B834-59FB-4E15-A10C-FAB840A7E9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1929656A-800A-4DBA-A2CB-FDE72E1BBA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213AA5-670D-4FAB-ACF6-18DFCA823C2C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8327134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D2C52C9-B88E-4694-BC65-E57A35D0C2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DA9A0C7D-54B2-4940-8591-046319B569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070E378C-EE70-4702-B1C5-59EFD7ED831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77E206AA-3D51-4C5C-B1E4-E743E2ED4B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15F0DD-6402-43AC-BD5E-69F0D9DEE684}" type="datetimeFigureOut">
              <a:rPr lang="nl-NL" smtClean="0"/>
              <a:t>1-6-2022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46821375-7845-4DF5-9FD1-32BA47A678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32D18768-048C-4327-AD4C-3BC24099F7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213AA5-670D-4FAB-ACF6-18DFCA823C2C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977485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2C93886-B5C1-42F3-B6EE-85B549287C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8C34C88F-78FD-429A-A9FB-0264AA4D399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02957F09-13FE-4087-B57D-B1A3C0A5B21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77AAC8B8-F68F-436F-97F2-A50FEEED78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15F0DD-6402-43AC-BD5E-69F0D9DEE684}" type="datetimeFigureOut">
              <a:rPr lang="nl-NL" smtClean="0"/>
              <a:t>1-6-2022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EA24170A-3490-4985-8F18-30A968DDFA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79CE5109-C19B-433E-8EF7-BDEF1B473B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213AA5-670D-4FAB-ACF6-18DFCA823C2C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2334252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34FB43F0-38EC-4C38-AF49-EBA5C740BA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8882177F-08FB-4A59-9BE3-89B2DC671B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CA2B03AA-1C4B-4C23-9C91-B8D4E37F398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15F0DD-6402-43AC-BD5E-69F0D9DEE684}" type="datetimeFigureOut">
              <a:rPr lang="nl-NL" smtClean="0"/>
              <a:t>1-6-2022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6B2F418F-C81F-4CF3-A85A-F8D0F415E1C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A7303A6F-CBB6-4919-82C5-25E80C631DD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213AA5-670D-4FAB-ACF6-18DFCA823C2C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4393139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https://lokaleregelgeving.overheid.nl/CVDR628259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ruimtelijkeplannen.nl/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419DCD8-A740-405E-B3F4-2998ACEAB42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NL" dirty="0"/>
              <a:t>Ruimtelijke ordening</a:t>
            </a:r>
            <a:br>
              <a:rPr lang="nl-NL" dirty="0"/>
            </a:br>
            <a:endParaRPr lang="nl-NL" dirty="0"/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FAD55A53-9090-4510-AA78-69A11F7365F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l-NL" dirty="0"/>
              <a:t>Gemeenteraad Almere</a:t>
            </a:r>
          </a:p>
          <a:p>
            <a:r>
              <a:rPr lang="nl-NL" dirty="0"/>
              <a:t>2 juni 2022</a:t>
            </a:r>
          </a:p>
          <a:p>
            <a:r>
              <a:rPr lang="nl-NL" dirty="0"/>
              <a:t>Jan Struiksma</a:t>
            </a:r>
          </a:p>
        </p:txBody>
      </p:sp>
    </p:spTree>
    <p:extLst>
      <p:ext uri="{BB962C8B-B14F-4D97-AF65-F5344CB8AC3E}">
        <p14:creationId xmlns:p14="http://schemas.microsoft.com/office/powerpoint/2010/main" val="11894608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Oplossing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Art. 6.5, </a:t>
            </a:r>
            <a:r>
              <a:rPr lang="en-US" dirty="0" err="1"/>
              <a:t>Besluit</a:t>
            </a:r>
            <a:r>
              <a:rPr lang="en-US" dirty="0"/>
              <a:t> </a:t>
            </a:r>
            <a:r>
              <a:rPr lang="en-US" dirty="0" err="1"/>
              <a:t>omgevingsrecht</a:t>
            </a:r>
            <a:endParaRPr lang="en-US" dirty="0"/>
          </a:p>
          <a:p>
            <a:pPr lvl="1"/>
            <a:r>
              <a:rPr lang="en-US" dirty="0"/>
              <a:t>lid 1: </a:t>
            </a:r>
            <a:r>
              <a:rPr lang="en-US" dirty="0" err="1"/>
              <a:t>gemeenteraad</a:t>
            </a:r>
            <a:r>
              <a:rPr lang="en-US" dirty="0"/>
              <a:t> </a:t>
            </a:r>
            <a:r>
              <a:rPr lang="en-US" dirty="0" err="1"/>
              <a:t>moet</a:t>
            </a:r>
            <a:r>
              <a:rPr lang="en-US" dirty="0"/>
              <a:t> </a:t>
            </a:r>
            <a:r>
              <a:rPr lang="en-US" dirty="0" err="1"/>
              <a:t>verklaring</a:t>
            </a:r>
            <a:r>
              <a:rPr lang="en-US" dirty="0"/>
              <a:t> van </a:t>
            </a:r>
            <a:r>
              <a:rPr lang="en-US" dirty="0" err="1"/>
              <a:t>geen</a:t>
            </a:r>
            <a:r>
              <a:rPr lang="en-US" dirty="0"/>
              <a:t> </a:t>
            </a:r>
            <a:r>
              <a:rPr lang="en-US" dirty="0" err="1"/>
              <a:t>bedenkingen</a:t>
            </a:r>
            <a:r>
              <a:rPr lang="en-US" dirty="0"/>
              <a:t> </a:t>
            </a:r>
            <a:r>
              <a:rPr lang="en-US" dirty="0" err="1"/>
              <a:t>afgeven</a:t>
            </a:r>
            <a:r>
              <a:rPr lang="en-US" dirty="0"/>
              <a:t> </a:t>
            </a:r>
            <a:r>
              <a:rPr lang="en-US" dirty="0" err="1"/>
              <a:t>voordat</a:t>
            </a:r>
            <a:r>
              <a:rPr lang="en-US" dirty="0"/>
              <a:t>  </a:t>
            </a:r>
            <a:r>
              <a:rPr lang="en-US" dirty="0" err="1"/>
              <a:t>afwijkingsomgevingsvergunning</a:t>
            </a:r>
            <a:r>
              <a:rPr lang="en-US" dirty="0"/>
              <a:t> </a:t>
            </a:r>
            <a:r>
              <a:rPr lang="en-US" dirty="0" err="1"/>
              <a:t>kan</a:t>
            </a:r>
            <a:r>
              <a:rPr lang="en-US" dirty="0"/>
              <a:t> </a:t>
            </a:r>
            <a:r>
              <a:rPr lang="en-US" dirty="0" err="1"/>
              <a:t>worden</a:t>
            </a:r>
            <a:r>
              <a:rPr lang="en-US" dirty="0"/>
              <a:t> </a:t>
            </a:r>
            <a:r>
              <a:rPr lang="en-US" dirty="0" err="1"/>
              <a:t>verleend</a:t>
            </a:r>
            <a:endParaRPr lang="en-US" dirty="0"/>
          </a:p>
          <a:p>
            <a:pPr lvl="1"/>
            <a:r>
              <a:rPr lang="en-US" dirty="0"/>
              <a:t>Lid 2: </a:t>
            </a:r>
            <a:r>
              <a:rPr lang="en-US" dirty="0" err="1"/>
              <a:t>verklaring</a:t>
            </a:r>
            <a:r>
              <a:rPr lang="en-US" dirty="0"/>
              <a:t> </a:t>
            </a:r>
            <a:r>
              <a:rPr lang="en-US" dirty="0" err="1"/>
              <a:t>kan</a:t>
            </a:r>
            <a:r>
              <a:rPr lang="en-US" dirty="0"/>
              <a:t> </a:t>
            </a:r>
            <a:r>
              <a:rPr lang="en-US" dirty="0" err="1"/>
              <a:t>alleen</a:t>
            </a:r>
            <a:r>
              <a:rPr lang="en-US" dirty="0"/>
              <a:t> </a:t>
            </a:r>
            <a:r>
              <a:rPr lang="en-US" dirty="0" err="1"/>
              <a:t>worden</a:t>
            </a:r>
            <a:r>
              <a:rPr lang="en-US" dirty="0"/>
              <a:t> </a:t>
            </a:r>
            <a:r>
              <a:rPr lang="en-US" dirty="0" err="1"/>
              <a:t>geweigerd</a:t>
            </a:r>
            <a:r>
              <a:rPr lang="en-US" dirty="0"/>
              <a:t> in het </a:t>
            </a:r>
            <a:r>
              <a:rPr lang="en-US" dirty="0" err="1"/>
              <a:t>belang</a:t>
            </a:r>
            <a:r>
              <a:rPr lang="en-US" dirty="0"/>
              <a:t> van </a:t>
            </a:r>
            <a:r>
              <a:rPr lang="en-US" dirty="0" err="1"/>
              <a:t>een</a:t>
            </a:r>
            <a:r>
              <a:rPr lang="en-US" dirty="0"/>
              <a:t> </a:t>
            </a:r>
            <a:r>
              <a:rPr lang="en-US" dirty="0" err="1"/>
              <a:t>goede</a:t>
            </a:r>
            <a:r>
              <a:rPr lang="en-US" dirty="0"/>
              <a:t> </a:t>
            </a:r>
            <a:r>
              <a:rPr lang="en-US" dirty="0" err="1"/>
              <a:t>ruimtelijke</a:t>
            </a:r>
            <a:r>
              <a:rPr lang="en-US" dirty="0"/>
              <a:t> </a:t>
            </a:r>
            <a:r>
              <a:rPr lang="en-US" dirty="0" err="1"/>
              <a:t>ordening</a:t>
            </a:r>
            <a:endParaRPr lang="en-US" dirty="0"/>
          </a:p>
          <a:p>
            <a:pPr lvl="2"/>
            <a:r>
              <a:rPr lang="en-US" dirty="0" err="1"/>
              <a:t>Dit</a:t>
            </a:r>
            <a:r>
              <a:rPr lang="en-US" dirty="0"/>
              <a:t> begrip </a:t>
            </a:r>
            <a:r>
              <a:rPr lang="en-US" dirty="0" err="1"/>
              <a:t>staat</a:t>
            </a:r>
            <a:r>
              <a:rPr lang="en-US" dirty="0"/>
              <a:t> </a:t>
            </a:r>
            <a:r>
              <a:rPr lang="en-US" dirty="0" err="1"/>
              <a:t>centraal</a:t>
            </a:r>
            <a:r>
              <a:rPr lang="en-US" dirty="0"/>
              <a:t> in de Wro: </a:t>
            </a:r>
            <a:r>
              <a:rPr lang="en-US" dirty="0" err="1"/>
              <a:t>bestemmingsplannen</a:t>
            </a:r>
            <a:r>
              <a:rPr lang="en-US" dirty="0"/>
              <a:t> </a:t>
            </a:r>
            <a:r>
              <a:rPr lang="en-US" dirty="0" err="1"/>
              <a:t>hebben</a:t>
            </a:r>
            <a:r>
              <a:rPr lang="en-US" dirty="0"/>
              <a:t> </a:t>
            </a:r>
            <a:r>
              <a:rPr lang="en-US" dirty="0" err="1"/>
              <a:t>als</a:t>
            </a:r>
            <a:r>
              <a:rPr lang="en-US" dirty="0"/>
              <a:t> </a:t>
            </a:r>
            <a:r>
              <a:rPr lang="en-US" dirty="0" err="1"/>
              <a:t>uitgangspunt</a:t>
            </a:r>
            <a:r>
              <a:rPr lang="en-US" dirty="0"/>
              <a:t> </a:t>
            </a:r>
            <a:r>
              <a:rPr lang="en-US" dirty="0" err="1"/>
              <a:t>een</a:t>
            </a:r>
            <a:r>
              <a:rPr lang="en-US" dirty="0"/>
              <a:t> </a:t>
            </a:r>
            <a:r>
              <a:rPr lang="en-US" dirty="0" err="1"/>
              <a:t>goede</a:t>
            </a:r>
            <a:r>
              <a:rPr lang="en-US" dirty="0"/>
              <a:t> </a:t>
            </a:r>
            <a:r>
              <a:rPr lang="en-US" dirty="0" err="1"/>
              <a:t>ruimtelijke</a:t>
            </a:r>
            <a:r>
              <a:rPr lang="en-US" dirty="0"/>
              <a:t> </a:t>
            </a:r>
            <a:r>
              <a:rPr lang="en-US" dirty="0" err="1"/>
              <a:t>ordening</a:t>
            </a:r>
            <a:endParaRPr lang="en-US" dirty="0"/>
          </a:p>
          <a:p>
            <a:pPr lvl="2"/>
            <a:r>
              <a:rPr lang="en-US" dirty="0"/>
              <a:t>De </a:t>
            </a:r>
            <a:r>
              <a:rPr lang="en-US" dirty="0" err="1"/>
              <a:t>raad</a:t>
            </a:r>
            <a:r>
              <a:rPr lang="en-US" dirty="0"/>
              <a:t> </a:t>
            </a:r>
            <a:r>
              <a:rPr lang="en-US" dirty="0" err="1"/>
              <a:t>heeft</a:t>
            </a:r>
            <a:r>
              <a:rPr lang="en-US" dirty="0"/>
              <a:t> </a:t>
            </a:r>
            <a:r>
              <a:rPr lang="en-US" dirty="0" err="1"/>
              <a:t>beleids</a:t>
            </a:r>
            <a:r>
              <a:rPr lang="en-US" dirty="0"/>
              <a:t>- </a:t>
            </a:r>
            <a:r>
              <a:rPr lang="en-US" dirty="0" err="1"/>
              <a:t>en</a:t>
            </a:r>
            <a:r>
              <a:rPr lang="en-US" dirty="0"/>
              <a:t> </a:t>
            </a:r>
            <a:r>
              <a:rPr lang="en-US" dirty="0" err="1"/>
              <a:t>beoordelingsvrijheid</a:t>
            </a:r>
            <a:r>
              <a:rPr lang="en-US" dirty="0"/>
              <a:t> </a:t>
            </a:r>
            <a:r>
              <a:rPr lang="en-US" dirty="0" err="1"/>
              <a:t>bij</a:t>
            </a:r>
            <a:r>
              <a:rPr lang="en-US" dirty="0"/>
              <a:t> de </a:t>
            </a:r>
            <a:r>
              <a:rPr lang="en-US" dirty="0" err="1"/>
              <a:t>vaststelling</a:t>
            </a:r>
            <a:r>
              <a:rPr lang="en-US" dirty="0"/>
              <a:t> van </a:t>
            </a:r>
            <a:r>
              <a:rPr lang="en-US" dirty="0" err="1"/>
              <a:t>een</a:t>
            </a:r>
            <a:r>
              <a:rPr lang="en-US" dirty="0"/>
              <a:t> </a:t>
            </a:r>
            <a:r>
              <a:rPr lang="en-US" dirty="0" err="1"/>
              <a:t>bestemmingsplan</a:t>
            </a:r>
            <a:r>
              <a:rPr lang="en-US" dirty="0"/>
              <a:t> (</a:t>
            </a:r>
            <a:r>
              <a:rPr lang="en-US" dirty="0" err="1"/>
              <a:t>binnen</a:t>
            </a:r>
            <a:r>
              <a:rPr lang="en-US" dirty="0"/>
              <a:t> </a:t>
            </a:r>
            <a:r>
              <a:rPr lang="en-US" dirty="0" err="1"/>
              <a:t>uitdrukkelijk</a:t>
            </a:r>
            <a:r>
              <a:rPr lang="en-US" dirty="0"/>
              <a:t> </a:t>
            </a:r>
            <a:r>
              <a:rPr lang="en-US" dirty="0" err="1"/>
              <a:t>vastgestelde</a:t>
            </a:r>
            <a:r>
              <a:rPr lang="en-US" dirty="0"/>
              <a:t> </a:t>
            </a:r>
            <a:r>
              <a:rPr lang="en-US" dirty="0" err="1"/>
              <a:t>wettelijke</a:t>
            </a:r>
            <a:r>
              <a:rPr lang="en-US" dirty="0"/>
              <a:t> </a:t>
            </a:r>
            <a:r>
              <a:rPr lang="en-US" dirty="0" err="1"/>
              <a:t>grenzen</a:t>
            </a:r>
            <a:r>
              <a:rPr lang="en-US" dirty="0"/>
              <a:t>)</a:t>
            </a:r>
          </a:p>
          <a:p>
            <a:pPr lvl="3"/>
            <a:r>
              <a:rPr lang="en-US" dirty="0" err="1"/>
              <a:t>Dus</a:t>
            </a:r>
            <a:r>
              <a:rPr lang="en-US" dirty="0"/>
              <a:t> dan </a:t>
            </a:r>
            <a:r>
              <a:rPr lang="en-US" dirty="0" err="1"/>
              <a:t>heeft</a:t>
            </a:r>
            <a:r>
              <a:rPr lang="en-US" dirty="0"/>
              <a:t> de </a:t>
            </a:r>
            <a:r>
              <a:rPr lang="en-US" dirty="0" err="1"/>
              <a:t>raad</a:t>
            </a:r>
            <a:r>
              <a:rPr lang="en-US" dirty="0"/>
              <a:t> die </a:t>
            </a:r>
            <a:r>
              <a:rPr lang="en-US" dirty="0" err="1"/>
              <a:t>vrijheid</a:t>
            </a:r>
            <a:r>
              <a:rPr lang="en-US" dirty="0"/>
              <a:t> </a:t>
            </a:r>
            <a:r>
              <a:rPr lang="en-US" dirty="0" err="1"/>
              <a:t>ook</a:t>
            </a:r>
            <a:r>
              <a:rPr lang="en-US" dirty="0"/>
              <a:t> </a:t>
            </a:r>
            <a:r>
              <a:rPr lang="en-US" dirty="0" err="1"/>
              <a:t>bij</a:t>
            </a:r>
            <a:r>
              <a:rPr lang="en-US" dirty="0"/>
              <a:t> de </a:t>
            </a:r>
            <a:r>
              <a:rPr lang="en-US" dirty="0" err="1"/>
              <a:t>beslissing</a:t>
            </a:r>
            <a:r>
              <a:rPr lang="en-US" dirty="0"/>
              <a:t> over het al dan </a:t>
            </a:r>
            <a:r>
              <a:rPr lang="en-US" dirty="0" err="1"/>
              <a:t>niet</a:t>
            </a:r>
            <a:r>
              <a:rPr lang="en-US" dirty="0"/>
              <a:t> </a:t>
            </a:r>
            <a:r>
              <a:rPr lang="en-US" dirty="0" err="1"/>
              <a:t>verlenen</a:t>
            </a:r>
            <a:r>
              <a:rPr lang="en-US" dirty="0"/>
              <a:t> van </a:t>
            </a:r>
            <a:r>
              <a:rPr lang="en-US" dirty="0" err="1"/>
              <a:t>een</a:t>
            </a:r>
            <a:r>
              <a:rPr lang="en-US" dirty="0"/>
              <a:t> </a:t>
            </a:r>
            <a:r>
              <a:rPr lang="en-US" dirty="0" err="1"/>
              <a:t>vvgb</a:t>
            </a:r>
            <a:endParaRPr lang="en-US" dirty="0"/>
          </a:p>
          <a:p>
            <a:pPr lvl="1"/>
            <a:r>
              <a:rPr lang="en-US" dirty="0"/>
              <a:t>Lid 3: </a:t>
            </a:r>
            <a:r>
              <a:rPr lang="en-US" dirty="0" err="1"/>
              <a:t>gemeenteraad</a:t>
            </a:r>
            <a:r>
              <a:rPr lang="en-US" dirty="0"/>
              <a:t> </a:t>
            </a:r>
            <a:r>
              <a:rPr lang="en-US" dirty="0" err="1"/>
              <a:t>kan</a:t>
            </a:r>
            <a:r>
              <a:rPr lang="en-US" dirty="0"/>
              <a:t> </a:t>
            </a:r>
            <a:r>
              <a:rPr lang="en-US" dirty="0" err="1"/>
              <a:t>aangeven</a:t>
            </a:r>
            <a:r>
              <a:rPr lang="en-US" dirty="0"/>
              <a:t> in </a:t>
            </a:r>
            <a:r>
              <a:rPr lang="en-US" dirty="0" err="1"/>
              <a:t>welke</a:t>
            </a:r>
            <a:r>
              <a:rPr lang="en-US" dirty="0"/>
              <a:t> </a:t>
            </a:r>
            <a:r>
              <a:rPr lang="en-US" dirty="0" err="1"/>
              <a:t>categorieën</a:t>
            </a:r>
            <a:r>
              <a:rPr lang="en-US" dirty="0"/>
              <a:t> </a:t>
            </a:r>
            <a:r>
              <a:rPr lang="en-US" dirty="0" err="1"/>
              <a:t>gevallen</a:t>
            </a:r>
            <a:r>
              <a:rPr lang="en-US" dirty="0"/>
              <a:t> </a:t>
            </a:r>
            <a:r>
              <a:rPr lang="en-US" dirty="0" err="1"/>
              <a:t>een</a:t>
            </a:r>
            <a:r>
              <a:rPr lang="en-US" dirty="0"/>
              <a:t> </a:t>
            </a:r>
            <a:r>
              <a:rPr lang="en-US" dirty="0" err="1"/>
              <a:t>vvgb</a:t>
            </a:r>
            <a:r>
              <a:rPr lang="en-US" dirty="0"/>
              <a:t> </a:t>
            </a:r>
            <a:r>
              <a:rPr lang="en-US" dirty="0" err="1"/>
              <a:t>niet</a:t>
            </a:r>
            <a:r>
              <a:rPr lang="en-US" dirty="0"/>
              <a:t> is </a:t>
            </a:r>
            <a:r>
              <a:rPr lang="en-US" dirty="0" err="1"/>
              <a:t>vereist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056501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4A83D77-31DC-4EE4-A1F2-6B6BAA8421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Regeling verklaring van geen bedenkingen (1)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047501A9-8D56-4C3F-9336-738E6CD82AE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nl-NL" dirty="0">
                <a:hlinkClick r:id="rId2"/>
              </a:rPr>
              <a:t>https://lokaleregelgeving.overheid.nl/CVDR628259</a:t>
            </a:r>
            <a:endParaRPr lang="nl-NL" dirty="0"/>
          </a:p>
          <a:p>
            <a:r>
              <a:rPr lang="nl-NL" dirty="0" err="1"/>
              <a:t>Vvgb</a:t>
            </a:r>
            <a:r>
              <a:rPr lang="nl-NL" dirty="0"/>
              <a:t> niet vereist</a:t>
            </a:r>
          </a:p>
          <a:p>
            <a:pPr lvl="1"/>
            <a:r>
              <a:rPr lang="nl-NL" dirty="0"/>
              <a:t>Categorie I: Beleid en ruimtelijke kader reeds vastgesteld door de raad</a:t>
            </a:r>
          </a:p>
          <a:p>
            <a:pPr lvl="1"/>
            <a:r>
              <a:rPr lang="nl-NL" dirty="0"/>
              <a:t>Categorie II: Wonen</a:t>
            </a:r>
          </a:p>
          <a:p>
            <a:pPr lvl="2"/>
            <a:r>
              <a:rPr lang="nl-NL" dirty="0"/>
              <a:t>Beperkt tot 150 woningen of een maximale hoogte van 15 meter</a:t>
            </a:r>
          </a:p>
          <a:p>
            <a:pPr lvl="1"/>
            <a:r>
              <a:rPr lang="nl-NL" dirty="0"/>
              <a:t>Categorie III: Recreatie, sport- en maatschappelijke voorzieningen</a:t>
            </a:r>
          </a:p>
          <a:p>
            <a:pPr lvl="1"/>
            <a:r>
              <a:rPr lang="nl-NL" dirty="0"/>
              <a:t>Categorie IV: Werken en bedrijven</a:t>
            </a:r>
          </a:p>
          <a:p>
            <a:pPr lvl="1"/>
            <a:r>
              <a:rPr lang="nl-NL" dirty="0"/>
              <a:t>Categorie V: overig; deze categorie ziet met name op projecten voor openbare voorzieningen</a:t>
            </a:r>
          </a:p>
          <a:p>
            <a:pPr lvl="1"/>
            <a:endParaRPr lang="nl-NL" dirty="0"/>
          </a:p>
          <a:p>
            <a:endParaRPr lang="nl-NL" dirty="0"/>
          </a:p>
          <a:p>
            <a:endParaRPr lang="nl-NL" dirty="0"/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68311096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2142A35-9545-4DCD-BA47-904D2EC0DD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Regeling verklaring van geen bedenkingen (2)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045E3558-E9ED-47C6-BE8E-BF229FD9BBD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 err="1"/>
              <a:t>Vvgb</a:t>
            </a:r>
            <a:r>
              <a:rPr lang="nl-NL" dirty="0"/>
              <a:t> vereist: projecten waaraan relatief ingrijpende milieueffecten zijn verbonden</a:t>
            </a:r>
          </a:p>
          <a:p>
            <a:pPr lvl="1"/>
            <a:r>
              <a:rPr lang="nl-NL" dirty="0"/>
              <a:t>de grens is getrokken bij projecten waarbij een </a:t>
            </a:r>
            <a:r>
              <a:rPr lang="nl-NL" dirty="0" err="1"/>
              <a:t>m.e.r</a:t>
            </a:r>
            <a:r>
              <a:rPr lang="nl-NL" dirty="0"/>
              <a:t>.-plicht of een </a:t>
            </a:r>
            <a:r>
              <a:rPr lang="nl-NL" dirty="0" err="1"/>
              <a:t>m.e.r</a:t>
            </a:r>
            <a:r>
              <a:rPr lang="nl-NL" dirty="0"/>
              <a:t>.-beoordeling is voorgeschreven dan wel een passende beoordeling op grond van de Wet natuurbescherming nodig is of als het een windmolenproject betreft</a:t>
            </a:r>
          </a:p>
          <a:p>
            <a:r>
              <a:rPr lang="nl-NL" dirty="0" err="1"/>
              <a:t>Vvgb</a:t>
            </a:r>
            <a:r>
              <a:rPr lang="nl-NL" dirty="0"/>
              <a:t> vereist als tenminste één vijfde van de raadsleden heeft aangegeven tot een </a:t>
            </a:r>
            <a:r>
              <a:rPr lang="nl-NL" dirty="0" err="1"/>
              <a:t>vvgb</a:t>
            </a:r>
            <a:r>
              <a:rPr lang="nl-NL" dirty="0"/>
              <a:t>-traject te willen doorlopen </a:t>
            </a:r>
          </a:p>
          <a:p>
            <a:r>
              <a:rPr lang="nl-NL" dirty="0"/>
              <a:t>Wanneer op een ontwerp </a:t>
            </a:r>
            <a:r>
              <a:rPr lang="nl-NL" dirty="0" err="1"/>
              <a:t>vvgb</a:t>
            </a:r>
            <a:r>
              <a:rPr lang="nl-NL" dirty="0"/>
              <a:t> die ter inzage heeft gelegen geen zienswijzen zijn ingediend, is geen definitieve </a:t>
            </a:r>
            <a:r>
              <a:rPr lang="nl-NL" dirty="0" err="1"/>
              <a:t>vvgb</a:t>
            </a:r>
            <a:r>
              <a:rPr lang="nl-NL" dirty="0"/>
              <a:t> vereist</a:t>
            </a:r>
          </a:p>
        </p:txBody>
      </p:sp>
    </p:spTree>
    <p:extLst>
      <p:ext uri="{BB962C8B-B14F-4D97-AF65-F5344CB8AC3E}">
        <p14:creationId xmlns:p14="http://schemas.microsoft.com/office/powerpoint/2010/main" val="24288926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B1972B3-D1ED-4F4C-BAFB-C11952E1A8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Naar de Omgevingswet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9ABCE684-4AE3-48CE-B505-DBD0A368806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nl-NL" dirty="0"/>
              <a:t>Gebiedsontwikkelingen moeten vanuit veel verschillende soorten regels en uitgangspunten beoordeeld worden</a:t>
            </a:r>
          </a:p>
          <a:p>
            <a:pPr lvl="1"/>
            <a:r>
              <a:rPr lang="nl-NL" dirty="0"/>
              <a:t>Planologie en stedenbouw</a:t>
            </a:r>
          </a:p>
          <a:p>
            <a:pPr lvl="1"/>
            <a:r>
              <a:rPr lang="nl-NL" dirty="0"/>
              <a:t>Flora- en faunabescherming</a:t>
            </a:r>
          </a:p>
          <a:p>
            <a:pPr lvl="1"/>
            <a:r>
              <a:rPr lang="nl-NL" dirty="0"/>
              <a:t>Milieubescherming</a:t>
            </a:r>
          </a:p>
          <a:p>
            <a:r>
              <a:rPr lang="nl-NL" dirty="0"/>
              <a:t>Er is een breed scala aan regels die betrekking hebben op deze beoordeling</a:t>
            </a:r>
          </a:p>
          <a:p>
            <a:r>
              <a:rPr lang="nl-NL" dirty="0"/>
              <a:t>Deze zouden kunnen worden geïntegreerd en gestroomlijnd in één wettelijk systeem: de Omgevingswet</a:t>
            </a:r>
          </a:p>
          <a:p>
            <a:pPr lvl="1"/>
            <a:r>
              <a:rPr lang="nl-NL" dirty="0"/>
              <a:t>Niet langer ‘goede ruimtelijke ordening’, maar benutten en beschermen van de fysieke leefomgeving</a:t>
            </a:r>
          </a:p>
          <a:p>
            <a:pPr lvl="1"/>
            <a:r>
              <a:rPr lang="nl-NL" dirty="0"/>
              <a:t>Eenvoudig beter</a:t>
            </a:r>
          </a:p>
          <a:p>
            <a:r>
              <a:rPr lang="nl-NL" dirty="0"/>
              <a:t>Zwaartepunt ligt bij het gemeentelijke omgevingsplan, de opvolger van </a:t>
            </a:r>
            <a:r>
              <a:rPr lang="nl-NL"/>
              <a:t>het bestemmingsplan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8314376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>
                <a:latin typeface="Arial" charset="0"/>
                <a:cs typeface="Arial" charset="0"/>
              </a:rPr>
              <a:t>Wat is ruimtelijke ordening?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nl-NL" dirty="0">
                <a:latin typeface="Arial" charset="0"/>
                <a:cs typeface="Arial" charset="0"/>
              </a:rPr>
              <a:t>Het afwegen van belangen die gevolgen hebben voor de bruikbaarheid van de ruimte</a:t>
            </a:r>
          </a:p>
          <a:p>
            <a:r>
              <a:rPr lang="nl-NL" dirty="0">
                <a:latin typeface="Arial" charset="0"/>
                <a:cs typeface="Arial" charset="0"/>
              </a:rPr>
              <a:t>Veelsoortige belangen:</a:t>
            </a:r>
          </a:p>
          <a:p>
            <a:pPr lvl="1"/>
            <a:r>
              <a:rPr lang="nl-NL" dirty="0">
                <a:latin typeface="Arial" charset="0"/>
                <a:cs typeface="Arial" charset="0"/>
              </a:rPr>
              <a:t>wonen</a:t>
            </a:r>
          </a:p>
          <a:p>
            <a:pPr lvl="1"/>
            <a:r>
              <a:rPr lang="nl-NL" dirty="0">
                <a:latin typeface="Arial" charset="0"/>
                <a:cs typeface="Arial" charset="0"/>
              </a:rPr>
              <a:t>verkeer</a:t>
            </a:r>
          </a:p>
          <a:p>
            <a:pPr lvl="1"/>
            <a:r>
              <a:rPr lang="nl-NL" dirty="0">
                <a:latin typeface="Arial" charset="0"/>
                <a:cs typeface="Arial" charset="0"/>
              </a:rPr>
              <a:t>werken</a:t>
            </a:r>
          </a:p>
          <a:p>
            <a:pPr lvl="1"/>
            <a:r>
              <a:rPr lang="nl-NL" dirty="0">
                <a:latin typeface="Arial" charset="0"/>
                <a:cs typeface="Arial" charset="0"/>
              </a:rPr>
              <a:t>recreatie</a:t>
            </a:r>
          </a:p>
          <a:p>
            <a:pPr lvl="1"/>
            <a:r>
              <a:rPr lang="nl-NL" dirty="0">
                <a:latin typeface="Arial" charset="0"/>
                <a:cs typeface="Arial" charset="0"/>
              </a:rPr>
              <a:t>natuur</a:t>
            </a:r>
          </a:p>
          <a:p>
            <a:r>
              <a:rPr lang="nl-NL" dirty="0">
                <a:latin typeface="Arial" charset="0"/>
                <a:cs typeface="Arial" charset="0"/>
              </a:rPr>
              <a:t>Aan die afweging moet een zorgvuldige voorbereiding ten grondslag liggen, maar het bestuursorgaan heeft vrijheid om zelf te bepalen hoe belangen worden afgewogen</a:t>
            </a:r>
          </a:p>
          <a:p>
            <a:r>
              <a:rPr lang="nl-NL" dirty="0">
                <a:latin typeface="Arial" charset="0"/>
                <a:cs typeface="Arial" charset="0"/>
              </a:rPr>
              <a:t>Voor veel belangen gelden echter wettelijke normen; deze beperken in toenemende mate de vrijheid om belangen tegen elkaar af te wegen</a:t>
            </a:r>
          </a:p>
          <a:p>
            <a:pPr lvl="1"/>
            <a:r>
              <a:rPr lang="nl-NL" dirty="0">
                <a:latin typeface="Arial" charset="0"/>
                <a:cs typeface="Arial" charset="0"/>
              </a:rPr>
              <a:t>Bijvoorbeeld normen op het terrein van milieu en natuurbescherming</a:t>
            </a:r>
          </a:p>
          <a:p>
            <a:r>
              <a:rPr lang="nl-NL" dirty="0">
                <a:latin typeface="Arial" charset="0"/>
                <a:cs typeface="Arial" charset="0"/>
              </a:rPr>
              <a:t>Bovendien is het bestuursorgaan gebonden aan eerder geformuleerd beleid</a:t>
            </a:r>
          </a:p>
          <a:p>
            <a:pPr lvl="1"/>
            <a:r>
              <a:rPr lang="nl-NL" dirty="0">
                <a:latin typeface="Arial" charset="0"/>
                <a:cs typeface="Arial" charset="0"/>
              </a:rPr>
              <a:t>Afwijken alleen met een goede motivering, gerelateerd aan overwegingen van goede ruimtelijke ordening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nl-NL">
                <a:latin typeface="Arial" charset="0"/>
                <a:cs typeface="Arial" charset="0"/>
              </a:rPr>
              <a:t>Planologische instrumenten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 fontScale="92500" lnSpcReduction="10000"/>
          </a:bodyPr>
          <a:lstStyle/>
          <a:p>
            <a:pPr>
              <a:lnSpc>
                <a:spcPct val="80000"/>
              </a:lnSpc>
            </a:pPr>
            <a:r>
              <a:rPr lang="nl-NL" dirty="0">
                <a:latin typeface="Arial" charset="0"/>
                <a:cs typeface="Arial" charset="0"/>
              </a:rPr>
              <a:t>Dienen om de uitkomst van de afweging van belangen </a:t>
            </a:r>
            <a:r>
              <a:rPr lang="nl-NL" dirty="0" err="1">
                <a:latin typeface="Arial" charset="0"/>
                <a:cs typeface="Arial" charset="0"/>
              </a:rPr>
              <a:t>gebiedsgewijs</a:t>
            </a:r>
            <a:r>
              <a:rPr lang="nl-NL" dirty="0">
                <a:latin typeface="Arial" charset="0"/>
                <a:cs typeface="Arial" charset="0"/>
              </a:rPr>
              <a:t> vast te leggen</a:t>
            </a:r>
          </a:p>
          <a:p>
            <a:pPr>
              <a:lnSpc>
                <a:spcPct val="80000"/>
              </a:lnSpc>
            </a:pPr>
            <a:r>
              <a:rPr lang="nl-NL" dirty="0">
                <a:latin typeface="Arial" charset="0"/>
                <a:cs typeface="Arial" charset="0"/>
              </a:rPr>
              <a:t>Verschillende </a:t>
            </a:r>
            <a:r>
              <a:rPr lang="nl-NL" dirty="0" err="1">
                <a:latin typeface="Arial" charset="0"/>
                <a:cs typeface="Arial" charset="0"/>
              </a:rPr>
              <a:t>niveau’s</a:t>
            </a:r>
            <a:endParaRPr lang="nl-NL" dirty="0">
              <a:latin typeface="Arial" charset="0"/>
              <a:cs typeface="Arial" charset="0"/>
            </a:endParaRPr>
          </a:p>
          <a:p>
            <a:pPr lvl="1">
              <a:lnSpc>
                <a:spcPct val="80000"/>
              </a:lnSpc>
            </a:pPr>
            <a:r>
              <a:rPr lang="nl-NL" dirty="0">
                <a:latin typeface="Arial" charset="0"/>
                <a:cs typeface="Arial" charset="0"/>
              </a:rPr>
              <a:t>rijk: </a:t>
            </a:r>
          </a:p>
          <a:p>
            <a:pPr lvl="2">
              <a:lnSpc>
                <a:spcPct val="80000"/>
              </a:lnSpc>
            </a:pPr>
            <a:r>
              <a:rPr lang="nl-NL" dirty="0">
                <a:latin typeface="Arial" charset="0"/>
                <a:cs typeface="Arial" charset="0"/>
              </a:rPr>
              <a:t>structuurvisie </a:t>
            </a:r>
          </a:p>
          <a:p>
            <a:pPr lvl="2">
              <a:lnSpc>
                <a:spcPct val="80000"/>
              </a:lnSpc>
            </a:pPr>
            <a:r>
              <a:rPr lang="nl-NL" dirty="0">
                <a:latin typeface="Arial" charset="0"/>
                <a:cs typeface="Arial" charset="0"/>
              </a:rPr>
              <a:t>inpassingsplan (=bestemmingsplan)</a:t>
            </a:r>
          </a:p>
          <a:p>
            <a:pPr lvl="1">
              <a:lnSpc>
                <a:spcPct val="80000"/>
              </a:lnSpc>
            </a:pPr>
            <a:r>
              <a:rPr lang="nl-NL" dirty="0">
                <a:latin typeface="Arial" charset="0"/>
                <a:cs typeface="Arial" charset="0"/>
              </a:rPr>
              <a:t>provincie: </a:t>
            </a:r>
          </a:p>
          <a:p>
            <a:pPr lvl="2">
              <a:lnSpc>
                <a:spcPct val="80000"/>
              </a:lnSpc>
            </a:pPr>
            <a:r>
              <a:rPr lang="nl-NL" dirty="0">
                <a:latin typeface="Arial" charset="0"/>
                <a:cs typeface="Arial" charset="0"/>
              </a:rPr>
              <a:t>structuurvisie </a:t>
            </a:r>
          </a:p>
          <a:p>
            <a:pPr lvl="2">
              <a:lnSpc>
                <a:spcPct val="80000"/>
              </a:lnSpc>
            </a:pPr>
            <a:r>
              <a:rPr lang="nl-NL" dirty="0">
                <a:latin typeface="Arial" charset="0"/>
                <a:cs typeface="Arial" charset="0"/>
              </a:rPr>
              <a:t>inpassingsplan (=bestemmingsplan)</a:t>
            </a:r>
          </a:p>
          <a:p>
            <a:pPr lvl="1">
              <a:lnSpc>
                <a:spcPct val="80000"/>
              </a:lnSpc>
            </a:pPr>
            <a:r>
              <a:rPr lang="nl-NL" dirty="0">
                <a:latin typeface="Arial" charset="0"/>
                <a:cs typeface="Arial" charset="0"/>
              </a:rPr>
              <a:t>gemeente: </a:t>
            </a:r>
          </a:p>
          <a:p>
            <a:pPr lvl="2">
              <a:lnSpc>
                <a:spcPct val="80000"/>
              </a:lnSpc>
            </a:pPr>
            <a:r>
              <a:rPr lang="nl-NL" dirty="0">
                <a:latin typeface="Arial" charset="0"/>
                <a:cs typeface="Arial" charset="0"/>
              </a:rPr>
              <a:t>structuurvisie (raad)</a:t>
            </a:r>
          </a:p>
          <a:p>
            <a:pPr lvl="2">
              <a:lnSpc>
                <a:spcPct val="80000"/>
              </a:lnSpc>
            </a:pPr>
            <a:r>
              <a:rPr lang="nl-NL" dirty="0">
                <a:latin typeface="Arial" charset="0"/>
                <a:cs typeface="Arial" charset="0"/>
              </a:rPr>
              <a:t>bestemmingsplan (raad)</a:t>
            </a:r>
          </a:p>
          <a:p>
            <a:pPr lvl="3">
              <a:lnSpc>
                <a:spcPct val="80000"/>
              </a:lnSpc>
            </a:pPr>
            <a:r>
              <a:rPr lang="nl-NL" dirty="0">
                <a:latin typeface="Arial" charset="0"/>
                <a:cs typeface="Arial" charset="0"/>
              </a:rPr>
              <a:t>uitwerkingsplan (</a:t>
            </a:r>
            <a:r>
              <a:rPr lang="nl-NL" dirty="0" err="1">
                <a:latin typeface="Arial" charset="0"/>
                <a:cs typeface="Arial" charset="0"/>
              </a:rPr>
              <a:t>b&amp;w</a:t>
            </a:r>
            <a:r>
              <a:rPr lang="nl-NL" dirty="0">
                <a:latin typeface="Arial" charset="0"/>
                <a:cs typeface="Arial" charset="0"/>
              </a:rPr>
              <a:t>)</a:t>
            </a:r>
          </a:p>
          <a:p>
            <a:pPr lvl="3">
              <a:lnSpc>
                <a:spcPct val="80000"/>
              </a:lnSpc>
            </a:pPr>
            <a:r>
              <a:rPr lang="nl-NL" dirty="0">
                <a:latin typeface="Arial" charset="0"/>
                <a:cs typeface="Arial" charset="0"/>
              </a:rPr>
              <a:t>wijzigingsplan (</a:t>
            </a:r>
            <a:r>
              <a:rPr lang="nl-NL" dirty="0" err="1">
                <a:latin typeface="Arial" charset="0"/>
                <a:cs typeface="Arial" charset="0"/>
              </a:rPr>
              <a:t>b&amp;w</a:t>
            </a:r>
            <a:r>
              <a:rPr lang="nl-NL" dirty="0">
                <a:latin typeface="Arial" charset="0"/>
                <a:cs typeface="Arial" charset="0"/>
              </a:rPr>
              <a:t>)</a:t>
            </a:r>
          </a:p>
          <a:p>
            <a:pPr lvl="2">
              <a:lnSpc>
                <a:spcPct val="80000"/>
              </a:lnSpc>
            </a:pPr>
            <a:r>
              <a:rPr lang="nl-NL" sz="2200" dirty="0">
                <a:latin typeface="Arial" charset="0"/>
                <a:cs typeface="Arial" charset="0"/>
              </a:rPr>
              <a:t>omgevingsvergunning om af te wijken van een bestemmingsplan (</a:t>
            </a:r>
            <a:r>
              <a:rPr lang="nl-NL" sz="2200" dirty="0" err="1">
                <a:latin typeface="Arial" charset="0"/>
                <a:cs typeface="Arial" charset="0"/>
              </a:rPr>
              <a:t>b&amp;w</a:t>
            </a:r>
            <a:r>
              <a:rPr lang="nl-NL" sz="2200" dirty="0">
                <a:latin typeface="Arial" charset="0"/>
                <a:cs typeface="Arial" charset="0"/>
              </a:rPr>
              <a:t>)</a:t>
            </a:r>
          </a:p>
          <a:p>
            <a:pPr marL="914400" lvl="2" indent="0">
              <a:lnSpc>
                <a:spcPct val="80000"/>
              </a:lnSpc>
              <a:buNone/>
            </a:pPr>
            <a:endParaRPr lang="nl-NL" dirty="0">
              <a:latin typeface="Arial" charset="0"/>
              <a:cs typeface="Arial" charset="0"/>
            </a:endParaRPr>
          </a:p>
          <a:p>
            <a:pPr lvl="2">
              <a:lnSpc>
                <a:spcPct val="80000"/>
              </a:lnSpc>
            </a:pPr>
            <a:endParaRPr lang="nl-NL" dirty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nl-NL">
                <a:latin typeface="Arial" charset="0"/>
                <a:cs typeface="Arial" charset="0"/>
              </a:rPr>
              <a:t>Verhouding instrumenten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nl-NL" sz="2400" dirty="0">
                <a:latin typeface="Arial" charset="0"/>
                <a:cs typeface="Arial" charset="0"/>
              </a:rPr>
              <a:t>RO is gedecentraliseerd, binding burger vindt plaats door bestemmingsplan</a:t>
            </a:r>
          </a:p>
          <a:p>
            <a:pPr>
              <a:lnSpc>
                <a:spcPct val="90000"/>
              </a:lnSpc>
            </a:pPr>
            <a:r>
              <a:rPr lang="nl-NL" sz="2400" dirty="0">
                <a:latin typeface="Arial" charset="0"/>
                <a:cs typeface="Arial" charset="0"/>
              </a:rPr>
              <a:t>Hoger beleid moet kunnen doorwerken:</a:t>
            </a:r>
          </a:p>
          <a:p>
            <a:pPr lvl="1">
              <a:lnSpc>
                <a:spcPct val="90000"/>
              </a:lnSpc>
            </a:pPr>
            <a:r>
              <a:rPr lang="nl-NL" sz="2000" dirty="0">
                <a:latin typeface="Arial" charset="0"/>
                <a:cs typeface="Arial" charset="0"/>
              </a:rPr>
              <a:t>Aanwijzingen (4.2 en 4.4 </a:t>
            </a:r>
            <a:r>
              <a:rPr lang="nl-NL" sz="2000" dirty="0" err="1">
                <a:latin typeface="Arial" charset="0"/>
                <a:cs typeface="Arial" charset="0"/>
              </a:rPr>
              <a:t>Wro</a:t>
            </a:r>
            <a:r>
              <a:rPr lang="nl-NL" sz="2000" dirty="0">
                <a:latin typeface="Arial" charset="0"/>
                <a:cs typeface="Arial" charset="0"/>
              </a:rPr>
              <a:t>)</a:t>
            </a:r>
          </a:p>
          <a:p>
            <a:pPr lvl="1">
              <a:lnSpc>
                <a:spcPct val="90000"/>
              </a:lnSpc>
            </a:pPr>
            <a:r>
              <a:rPr lang="nl-NL" sz="2000" dirty="0">
                <a:latin typeface="Arial" charset="0"/>
                <a:cs typeface="Arial" charset="0"/>
              </a:rPr>
              <a:t>rijks- en provinciale inpassingsplannen (3.26 en 3.28 Wro)</a:t>
            </a:r>
          </a:p>
          <a:p>
            <a:pPr lvl="1">
              <a:lnSpc>
                <a:spcPct val="90000"/>
              </a:lnSpc>
            </a:pPr>
            <a:r>
              <a:rPr lang="nl-NL" sz="2000" dirty="0">
                <a:latin typeface="Arial" charset="0"/>
                <a:cs typeface="Arial" charset="0"/>
              </a:rPr>
              <a:t>Bindende voorschriften ten aanzien van de inhoud van gemeentelijke instrumenten in </a:t>
            </a:r>
            <a:r>
              <a:rPr lang="nl-NL" sz="2000" dirty="0" err="1">
                <a:latin typeface="Arial" charset="0"/>
                <a:cs typeface="Arial" charset="0"/>
              </a:rPr>
              <a:t>amvb’en</a:t>
            </a:r>
            <a:r>
              <a:rPr lang="nl-NL" sz="2000" dirty="0">
                <a:latin typeface="Arial" charset="0"/>
                <a:cs typeface="Arial" charset="0"/>
              </a:rPr>
              <a:t> en provinciale verordeningen (4.1 en 4.3 </a:t>
            </a:r>
            <a:r>
              <a:rPr lang="nl-NL" sz="2000" dirty="0" err="1">
                <a:latin typeface="Arial" charset="0"/>
                <a:cs typeface="Arial" charset="0"/>
              </a:rPr>
              <a:t>Wro</a:t>
            </a:r>
            <a:r>
              <a:rPr lang="nl-NL" sz="2000" dirty="0">
                <a:latin typeface="Arial" charset="0"/>
                <a:cs typeface="Arial" charset="0"/>
              </a:rPr>
              <a:t>)</a:t>
            </a:r>
          </a:p>
          <a:p>
            <a:pPr lvl="1">
              <a:lnSpc>
                <a:spcPct val="90000"/>
              </a:lnSpc>
            </a:pPr>
            <a:endParaRPr lang="nl-NL" sz="2000" dirty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8846E5F-D067-487D-9A2B-AA84E46DCF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Andere instrumenten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A135B082-2E42-4E32-818C-9E0F3982D3F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nl-NL" dirty="0"/>
              <a:t>Exploitatieplan, samen met bijbehorend bestemmingsplan door de raad vast te stellen</a:t>
            </a:r>
          </a:p>
          <a:p>
            <a:pPr lvl="1"/>
            <a:r>
              <a:rPr lang="nl-NL" dirty="0"/>
              <a:t>Nodig om eenzijdig de kosten te verhalen die de gemeente maakt om een plangebied te ontwikkelen (publiekrechtelijk kostenverhaal)</a:t>
            </a:r>
          </a:p>
          <a:p>
            <a:pPr lvl="2"/>
            <a:r>
              <a:rPr lang="nl-NL" dirty="0"/>
              <a:t>De voorkeur gaat uit naar het sluiten van overeenkomsten met ontwikkelaars</a:t>
            </a:r>
          </a:p>
          <a:p>
            <a:pPr lvl="1"/>
            <a:r>
              <a:rPr lang="nl-NL" dirty="0"/>
              <a:t>exploitatieopzet</a:t>
            </a:r>
          </a:p>
          <a:p>
            <a:pPr lvl="1"/>
            <a:r>
              <a:rPr lang="nl-NL" dirty="0"/>
              <a:t>woningbouwcategorieën</a:t>
            </a:r>
          </a:p>
          <a:p>
            <a:pPr lvl="1"/>
            <a:r>
              <a:rPr lang="nl-NL" dirty="0"/>
              <a:t>de inrichting van de openbare ruimte</a:t>
            </a:r>
          </a:p>
          <a:p>
            <a:pPr lvl="1"/>
            <a:r>
              <a:rPr lang="nl-NL" dirty="0"/>
              <a:t>de nutsvoorzieningen</a:t>
            </a:r>
          </a:p>
          <a:p>
            <a:pPr lvl="1"/>
            <a:r>
              <a:rPr lang="nl-NL" dirty="0"/>
              <a:t>het bouwrijp maken </a:t>
            </a:r>
          </a:p>
          <a:p>
            <a:r>
              <a:rPr lang="nl-NL" dirty="0"/>
              <a:t>Voorbereidingsbesluit (raad)</a:t>
            </a:r>
          </a:p>
          <a:p>
            <a:pPr lvl="1"/>
            <a:r>
              <a:rPr lang="nl-NL" dirty="0"/>
              <a:t>Verklaring dat voor een gebied een nieuw bestemmingsplan wordt voorbereid</a:t>
            </a:r>
          </a:p>
          <a:p>
            <a:pPr lvl="1"/>
            <a:r>
              <a:rPr lang="nl-NL" dirty="0"/>
              <a:t>Bevriest ontwikkelmogelijkheden in afwachting van een nieuw bestemmingsplan</a:t>
            </a:r>
          </a:p>
          <a:p>
            <a:pPr lvl="1"/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6623469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nl-NL">
                <a:latin typeface="Arial" charset="0"/>
                <a:cs typeface="Arial" charset="0"/>
              </a:rPr>
              <a:t>Betekenis instrumenten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nl-NL" sz="2400" dirty="0">
                <a:latin typeface="Arial" charset="0"/>
                <a:cs typeface="Arial" charset="0"/>
              </a:rPr>
              <a:t>Bestemmingsplan en inpassingsplan binden als enige de burger:</a:t>
            </a:r>
          </a:p>
          <a:p>
            <a:pPr lvl="1">
              <a:lnSpc>
                <a:spcPct val="90000"/>
              </a:lnSpc>
            </a:pPr>
            <a:r>
              <a:rPr lang="nl-NL" sz="2000" dirty="0">
                <a:latin typeface="Arial" charset="0"/>
                <a:cs typeface="Arial" charset="0"/>
              </a:rPr>
              <a:t>art. 2.10, lid 1, Wabo</a:t>
            </a:r>
          </a:p>
          <a:p>
            <a:pPr lvl="1">
              <a:lnSpc>
                <a:spcPct val="90000"/>
              </a:lnSpc>
            </a:pPr>
            <a:r>
              <a:rPr lang="nl-NL" sz="2000" dirty="0">
                <a:latin typeface="Arial" charset="0"/>
                <a:cs typeface="Arial" charset="0"/>
              </a:rPr>
              <a:t>art. 2.1, lid 1, onder c, Wabo </a:t>
            </a:r>
          </a:p>
          <a:p>
            <a:pPr>
              <a:lnSpc>
                <a:spcPct val="90000"/>
              </a:lnSpc>
            </a:pPr>
            <a:r>
              <a:rPr lang="nl-NL" sz="2400" dirty="0">
                <a:latin typeface="Arial" charset="0"/>
                <a:cs typeface="Arial" charset="0"/>
              </a:rPr>
              <a:t>Structuurvisies zijn beleidsregels: ze binden uitsluitend het orgaan dat ze heeft vastgesteld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1EC6895-9C2E-4966-A80D-03CB8CEDFE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Raadpleegbaarheid instrumenten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12170403-3768-4776-9FEA-C15F1F2B09D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>
                <a:hlinkClick r:id="rId2"/>
              </a:rPr>
              <a:t>www.ruimtelijkeplannen.nl</a:t>
            </a:r>
            <a:endParaRPr lang="nl-NL" dirty="0"/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20936014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Algemeen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/>
              <a:t>De </a:t>
            </a:r>
            <a:r>
              <a:rPr lang="en-US" dirty="0" err="1"/>
              <a:t>gemeenteraad</a:t>
            </a:r>
            <a:r>
              <a:rPr lang="en-US" dirty="0"/>
              <a:t> </a:t>
            </a:r>
            <a:r>
              <a:rPr lang="en-US" dirty="0" err="1"/>
              <a:t>stelt</a:t>
            </a:r>
            <a:r>
              <a:rPr lang="en-US" dirty="0"/>
              <a:t> het </a:t>
            </a:r>
            <a:r>
              <a:rPr lang="en-US" dirty="0" err="1"/>
              <a:t>bestemmingsplan</a:t>
            </a:r>
            <a:r>
              <a:rPr lang="en-US" dirty="0"/>
              <a:t> vast; het college </a:t>
            </a:r>
            <a:r>
              <a:rPr lang="en-US" dirty="0" err="1"/>
              <a:t>beslist</a:t>
            </a:r>
            <a:r>
              <a:rPr lang="en-US" dirty="0"/>
              <a:t> over </a:t>
            </a:r>
            <a:r>
              <a:rPr lang="en-US" dirty="0" err="1"/>
              <a:t>omgevingsvergunningen</a:t>
            </a:r>
            <a:endParaRPr lang="en-US" dirty="0"/>
          </a:p>
          <a:p>
            <a:r>
              <a:rPr lang="en-US" dirty="0" err="1"/>
              <a:t>Daar</a:t>
            </a:r>
            <a:r>
              <a:rPr lang="en-US" dirty="0"/>
              <a:t> zit </a:t>
            </a:r>
            <a:r>
              <a:rPr lang="en-US" dirty="0" err="1"/>
              <a:t>een</a:t>
            </a:r>
            <a:r>
              <a:rPr lang="en-US" dirty="0"/>
              <a:t> </a:t>
            </a:r>
            <a:r>
              <a:rPr lang="en-US" dirty="0" err="1"/>
              <a:t>idee</a:t>
            </a:r>
            <a:r>
              <a:rPr lang="en-US" dirty="0"/>
              <a:t> </a:t>
            </a:r>
            <a:r>
              <a:rPr lang="en-US" dirty="0" err="1"/>
              <a:t>achter</a:t>
            </a:r>
            <a:r>
              <a:rPr lang="en-US" dirty="0"/>
              <a:t>:</a:t>
            </a:r>
          </a:p>
          <a:p>
            <a:pPr lvl="1"/>
            <a:r>
              <a:rPr lang="en-US" dirty="0"/>
              <a:t>het </a:t>
            </a:r>
            <a:r>
              <a:rPr lang="en-US" dirty="0" err="1"/>
              <a:t>bestemmingsplan</a:t>
            </a:r>
            <a:r>
              <a:rPr lang="en-US" dirty="0"/>
              <a:t> </a:t>
            </a:r>
            <a:r>
              <a:rPr lang="en-US" dirty="0" err="1"/>
              <a:t>bevat</a:t>
            </a:r>
            <a:r>
              <a:rPr lang="en-US" dirty="0"/>
              <a:t> </a:t>
            </a:r>
            <a:r>
              <a:rPr lang="en-US" dirty="0" err="1"/>
              <a:t>wettelijke</a:t>
            </a:r>
            <a:r>
              <a:rPr lang="en-US" dirty="0"/>
              <a:t> </a:t>
            </a:r>
            <a:r>
              <a:rPr lang="en-US" dirty="0" err="1"/>
              <a:t>voorschriften</a:t>
            </a:r>
            <a:r>
              <a:rPr lang="en-US" dirty="0"/>
              <a:t> over het </a:t>
            </a:r>
            <a:r>
              <a:rPr lang="en-US" dirty="0" err="1"/>
              <a:t>gebruik</a:t>
            </a:r>
            <a:r>
              <a:rPr lang="en-US" dirty="0"/>
              <a:t> van </a:t>
            </a:r>
            <a:r>
              <a:rPr lang="en-US" dirty="0" err="1"/>
              <a:t>ruimte</a:t>
            </a:r>
            <a:r>
              <a:rPr lang="en-US" dirty="0"/>
              <a:t> -&gt; die </a:t>
            </a:r>
            <a:r>
              <a:rPr lang="en-US" dirty="0" err="1"/>
              <a:t>voorschriften</a:t>
            </a:r>
            <a:r>
              <a:rPr lang="en-US" dirty="0"/>
              <a:t> </a:t>
            </a:r>
            <a:r>
              <a:rPr lang="en-US" dirty="0" err="1"/>
              <a:t>zijn</a:t>
            </a:r>
            <a:r>
              <a:rPr lang="en-US" dirty="0"/>
              <a:t> </a:t>
            </a:r>
            <a:r>
              <a:rPr lang="en-US" dirty="0" err="1"/>
              <a:t>gebaseerd</a:t>
            </a:r>
            <a:r>
              <a:rPr lang="en-US" dirty="0"/>
              <a:t> op </a:t>
            </a:r>
            <a:r>
              <a:rPr lang="en-US" dirty="0" err="1"/>
              <a:t>een</a:t>
            </a:r>
            <a:r>
              <a:rPr lang="en-US" dirty="0"/>
              <a:t> breed </a:t>
            </a:r>
            <a:r>
              <a:rPr lang="en-US" dirty="0" err="1"/>
              <a:t>democratisch</a:t>
            </a:r>
            <a:r>
              <a:rPr lang="en-US" dirty="0"/>
              <a:t> </a:t>
            </a:r>
            <a:r>
              <a:rPr lang="en-US" dirty="0" err="1"/>
              <a:t>draagvlak</a:t>
            </a:r>
            <a:endParaRPr lang="en-US" dirty="0"/>
          </a:p>
          <a:p>
            <a:pPr lvl="1"/>
            <a:r>
              <a:rPr lang="en-US" dirty="0" err="1"/>
              <a:t>Beoordeling</a:t>
            </a:r>
            <a:r>
              <a:rPr lang="en-US" dirty="0"/>
              <a:t> van </a:t>
            </a:r>
            <a:r>
              <a:rPr lang="en-US" dirty="0" err="1"/>
              <a:t>vergunningaanvragen</a:t>
            </a:r>
            <a:r>
              <a:rPr lang="en-US" dirty="0"/>
              <a:t> </a:t>
            </a:r>
            <a:r>
              <a:rPr lang="en-US" dirty="0" err="1"/>
              <a:t>betreft</a:t>
            </a:r>
            <a:r>
              <a:rPr lang="en-US" dirty="0"/>
              <a:t> de </a:t>
            </a:r>
            <a:r>
              <a:rPr lang="en-US" dirty="0" err="1"/>
              <a:t>uitvoering</a:t>
            </a:r>
            <a:r>
              <a:rPr lang="en-US" dirty="0"/>
              <a:t> van </a:t>
            </a:r>
            <a:r>
              <a:rPr lang="en-US" dirty="0" err="1"/>
              <a:t>wettelijke</a:t>
            </a:r>
            <a:r>
              <a:rPr lang="en-US" dirty="0"/>
              <a:t> </a:t>
            </a:r>
            <a:r>
              <a:rPr lang="en-US" dirty="0" err="1"/>
              <a:t>voorschriften</a:t>
            </a:r>
            <a:r>
              <a:rPr lang="en-US" dirty="0"/>
              <a:t> -&gt; </a:t>
            </a:r>
            <a:r>
              <a:rPr lang="en-US" dirty="0" err="1"/>
              <a:t>opgedragen</a:t>
            </a:r>
            <a:r>
              <a:rPr lang="en-US" dirty="0"/>
              <a:t> </a:t>
            </a:r>
            <a:r>
              <a:rPr lang="en-US" dirty="0" err="1"/>
              <a:t>aan</a:t>
            </a:r>
            <a:r>
              <a:rPr lang="en-US" dirty="0"/>
              <a:t> het college, want </a:t>
            </a:r>
            <a:r>
              <a:rPr lang="en-US" dirty="0" err="1"/>
              <a:t>uitvoerend</a:t>
            </a:r>
            <a:r>
              <a:rPr lang="en-US" dirty="0"/>
              <a:t> </a:t>
            </a:r>
            <a:r>
              <a:rPr lang="en-US" dirty="0" err="1"/>
              <a:t>bestuursorgaan</a:t>
            </a:r>
            <a:endParaRPr lang="en-US" dirty="0"/>
          </a:p>
          <a:p>
            <a:r>
              <a:rPr lang="en-US" dirty="0"/>
              <a:t>Het </a:t>
            </a:r>
            <a:r>
              <a:rPr lang="en-US" dirty="0" err="1"/>
              <a:t>kan</a:t>
            </a:r>
            <a:r>
              <a:rPr lang="en-US" dirty="0"/>
              <a:t> </a:t>
            </a:r>
            <a:r>
              <a:rPr lang="en-US" dirty="0" err="1"/>
              <a:t>gaan</a:t>
            </a:r>
            <a:r>
              <a:rPr lang="en-US" dirty="0"/>
              <a:t> om </a:t>
            </a:r>
            <a:r>
              <a:rPr lang="en-US" dirty="0" err="1"/>
              <a:t>omgevingsvergunningen</a:t>
            </a:r>
            <a:r>
              <a:rPr lang="en-US" dirty="0"/>
              <a:t> die in </a:t>
            </a:r>
            <a:r>
              <a:rPr lang="en-US" dirty="0" err="1"/>
              <a:t>overeenstemming</a:t>
            </a:r>
            <a:r>
              <a:rPr lang="en-US" dirty="0"/>
              <a:t> </a:t>
            </a:r>
            <a:r>
              <a:rPr lang="en-US" dirty="0" err="1"/>
              <a:t>zijn</a:t>
            </a:r>
            <a:r>
              <a:rPr lang="en-US" dirty="0"/>
              <a:t> met het plan</a:t>
            </a:r>
          </a:p>
          <a:p>
            <a:pPr lvl="1"/>
            <a:r>
              <a:rPr lang="en-US" dirty="0"/>
              <a:t>Het college </a:t>
            </a:r>
            <a:r>
              <a:rPr lang="en-US" dirty="0" err="1"/>
              <a:t>blijft</a:t>
            </a:r>
            <a:r>
              <a:rPr lang="en-US" dirty="0"/>
              <a:t> </a:t>
            </a:r>
            <a:r>
              <a:rPr lang="en-US" dirty="0" err="1"/>
              <a:t>binnen</a:t>
            </a:r>
            <a:r>
              <a:rPr lang="en-US" dirty="0"/>
              <a:t> de </a:t>
            </a:r>
            <a:r>
              <a:rPr lang="en-US" dirty="0" err="1"/>
              <a:t>kaders</a:t>
            </a:r>
            <a:r>
              <a:rPr lang="en-US" dirty="0"/>
              <a:t> die door de </a:t>
            </a:r>
            <a:r>
              <a:rPr lang="en-US" dirty="0" err="1"/>
              <a:t>raad</a:t>
            </a:r>
            <a:r>
              <a:rPr lang="en-US" dirty="0"/>
              <a:t> in het plan </a:t>
            </a:r>
            <a:r>
              <a:rPr lang="en-US" dirty="0" err="1"/>
              <a:t>zijn</a:t>
            </a:r>
            <a:r>
              <a:rPr lang="en-US" dirty="0"/>
              <a:t> </a:t>
            </a:r>
            <a:r>
              <a:rPr lang="en-US" dirty="0" err="1"/>
              <a:t>vastgelegd</a:t>
            </a:r>
            <a:endParaRPr lang="en-US" dirty="0"/>
          </a:p>
          <a:p>
            <a:r>
              <a:rPr lang="en-US" dirty="0"/>
              <a:t>Het </a:t>
            </a:r>
            <a:r>
              <a:rPr lang="en-US" dirty="0" err="1"/>
              <a:t>kan</a:t>
            </a:r>
            <a:r>
              <a:rPr lang="en-US" dirty="0"/>
              <a:t> </a:t>
            </a:r>
            <a:r>
              <a:rPr lang="en-US" dirty="0" err="1"/>
              <a:t>ook</a:t>
            </a:r>
            <a:r>
              <a:rPr lang="en-US" dirty="0"/>
              <a:t> </a:t>
            </a:r>
            <a:r>
              <a:rPr lang="en-US" dirty="0" err="1"/>
              <a:t>gaan</a:t>
            </a:r>
            <a:r>
              <a:rPr lang="en-US" dirty="0"/>
              <a:t> om </a:t>
            </a:r>
            <a:r>
              <a:rPr lang="en-US" dirty="0" err="1"/>
              <a:t>aanvragen</a:t>
            </a:r>
            <a:r>
              <a:rPr lang="en-US" dirty="0"/>
              <a:t> die in </a:t>
            </a:r>
            <a:r>
              <a:rPr lang="en-US" dirty="0" err="1"/>
              <a:t>strijd</a:t>
            </a:r>
            <a:r>
              <a:rPr lang="en-US" dirty="0"/>
              <a:t> </a:t>
            </a:r>
            <a:r>
              <a:rPr lang="en-US" dirty="0" err="1"/>
              <a:t>zijn</a:t>
            </a:r>
            <a:r>
              <a:rPr lang="en-US" dirty="0"/>
              <a:t> met het plan</a:t>
            </a:r>
          </a:p>
        </p:txBody>
      </p:sp>
    </p:spTree>
    <p:extLst>
      <p:ext uri="{BB962C8B-B14F-4D97-AF65-F5344CB8AC3E}">
        <p14:creationId xmlns:p14="http://schemas.microsoft.com/office/powerpoint/2010/main" val="40657294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Afwijkingsmogelijkheden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Art. 2:12, lid 1, </a:t>
            </a:r>
            <a:r>
              <a:rPr lang="en-US" dirty="0" err="1"/>
              <a:t>onder</a:t>
            </a:r>
            <a:r>
              <a:rPr lang="en-US" dirty="0"/>
              <a:t> a, </a:t>
            </a:r>
            <a:r>
              <a:rPr lang="en-US" dirty="0" err="1"/>
              <a:t>Wabo</a:t>
            </a:r>
            <a:endParaRPr lang="en-US" dirty="0"/>
          </a:p>
          <a:p>
            <a:pPr lvl="1"/>
            <a:r>
              <a:rPr lang="en-US" dirty="0"/>
              <a:t>1. </a:t>
            </a:r>
            <a:r>
              <a:rPr lang="en-US" dirty="0" err="1"/>
              <a:t>binnen</a:t>
            </a:r>
            <a:r>
              <a:rPr lang="en-US" dirty="0"/>
              <a:t> de in </a:t>
            </a:r>
            <a:r>
              <a:rPr lang="en-US" dirty="0" err="1"/>
              <a:t>een</a:t>
            </a:r>
            <a:r>
              <a:rPr lang="en-US" dirty="0"/>
              <a:t> plan </a:t>
            </a:r>
            <a:r>
              <a:rPr lang="en-US" dirty="0" err="1"/>
              <a:t>aangegeven</a:t>
            </a:r>
            <a:r>
              <a:rPr lang="en-US" dirty="0"/>
              <a:t> </a:t>
            </a:r>
            <a:r>
              <a:rPr lang="en-US" dirty="0" err="1"/>
              <a:t>grenzen</a:t>
            </a:r>
            <a:endParaRPr lang="en-US" dirty="0"/>
          </a:p>
          <a:p>
            <a:pPr lvl="1"/>
            <a:r>
              <a:rPr lang="en-US" dirty="0"/>
              <a:t>2. </a:t>
            </a:r>
            <a:r>
              <a:rPr lang="en-US" dirty="0" err="1"/>
              <a:t>binnen</a:t>
            </a:r>
            <a:r>
              <a:rPr lang="en-US" dirty="0"/>
              <a:t> de in het </a:t>
            </a:r>
            <a:r>
              <a:rPr lang="en-US" dirty="0" err="1"/>
              <a:t>Besluit</a:t>
            </a:r>
            <a:r>
              <a:rPr lang="en-US" dirty="0"/>
              <a:t> </a:t>
            </a:r>
            <a:r>
              <a:rPr lang="en-US" dirty="0" err="1"/>
              <a:t>omgevingsrecht</a:t>
            </a:r>
            <a:r>
              <a:rPr lang="en-US" dirty="0"/>
              <a:t> </a:t>
            </a:r>
            <a:r>
              <a:rPr lang="en-US" dirty="0" err="1"/>
              <a:t>aangegeven</a:t>
            </a:r>
            <a:r>
              <a:rPr lang="en-US" dirty="0"/>
              <a:t> </a:t>
            </a:r>
            <a:r>
              <a:rPr lang="en-US" dirty="0" err="1"/>
              <a:t>grenzen</a:t>
            </a:r>
            <a:r>
              <a:rPr lang="en-US" dirty="0"/>
              <a:t> (</a:t>
            </a:r>
            <a:r>
              <a:rPr lang="en-US" dirty="0" err="1"/>
              <a:t>kruimelgevallen</a:t>
            </a:r>
            <a:r>
              <a:rPr lang="en-US" dirty="0"/>
              <a:t>)</a:t>
            </a:r>
          </a:p>
          <a:p>
            <a:pPr lvl="1"/>
            <a:r>
              <a:rPr lang="en-US" dirty="0"/>
              <a:t>3. </a:t>
            </a:r>
            <a:r>
              <a:rPr lang="en-US" dirty="0" err="1"/>
              <a:t>overig</a:t>
            </a:r>
            <a:r>
              <a:rPr lang="en-US" dirty="0"/>
              <a:t>, </a:t>
            </a:r>
            <a:r>
              <a:rPr lang="en-US" dirty="0" err="1"/>
              <a:t>mits</a:t>
            </a:r>
            <a:r>
              <a:rPr lang="en-US" dirty="0"/>
              <a:t> </a:t>
            </a:r>
            <a:r>
              <a:rPr lang="en-US" dirty="0" err="1"/>
              <a:t>voorzien</a:t>
            </a:r>
            <a:r>
              <a:rPr lang="en-US" dirty="0"/>
              <a:t> van </a:t>
            </a:r>
            <a:r>
              <a:rPr lang="en-US" dirty="0" err="1"/>
              <a:t>een</a:t>
            </a:r>
            <a:r>
              <a:rPr lang="en-US" dirty="0"/>
              <a:t> </a:t>
            </a:r>
            <a:r>
              <a:rPr lang="en-US" dirty="0" err="1"/>
              <a:t>goede</a:t>
            </a:r>
            <a:r>
              <a:rPr lang="en-US" dirty="0"/>
              <a:t> </a:t>
            </a:r>
            <a:r>
              <a:rPr lang="en-US" dirty="0" err="1"/>
              <a:t>ruimtelijke</a:t>
            </a:r>
            <a:r>
              <a:rPr lang="en-US" dirty="0"/>
              <a:t> </a:t>
            </a:r>
            <a:r>
              <a:rPr lang="en-US" dirty="0" err="1"/>
              <a:t>onderbouwing</a:t>
            </a:r>
            <a:endParaRPr lang="en-US" dirty="0"/>
          </a:p>
          <a:p>
            <a:r>
              <a:rPr lang="en-US" dirty="0"/>
              <a:t>We </a:t>
            </a:r>
            <a:r>
              <a:rPr lang="en-US" dirty="0" err="1"/>
              <a:t>praten</a:t>
            </a:r>
            <a:r>
              <a:rPr lang="en-US" dirty="0"/>
              <a:t> over die </a:t>
            </a:r>
            <a:r>
              <a:rPr lang="en-US" dirty="0" err="1"/>
              <a:t>laatste</a:t>
            </a:r>
            <a:endParaRPr lang="en-US" dirty="0"/>
          </a:p>
          <a:p>
            <a:r>
              <a:rPr lang="en-US" dirty="0" err="1"/>
              <a:t>Frictie</a:t>
            </a:r>
            <a:endParaRPr lang="en-US" dirty="0"/>
          </a:p>
          <a:p>
            <a:pPr lvl="1"/>
            <a:r>
              <a:rPr lang="en-US" dirty="0" err="1"/>
              <a:t>Afwijken</a:t>
            </a:r>
            <a:r>
              <a:rPr lang="en-US" dirty="0"/>
              <a:t> </a:t>
            </a:r>
            <a:r>
              <a:rPr lang="en-US" dirty="0" err="1"/>
              <a:t>kan</a:t>
            </a:r>
            <a:r>
              <a:rPr lang="en-US" dirty="0"/>
              <a:t> de </a:t>
            </a:r>
            <a:r>
              <a:rPr lang="en-US" dirty="0" err="1"/>
              <a:t>keuzes</a:t>
            </a:r>
            <a:r>
              <a:rPr lang="en-US" dirty="0"/>
              <a:t> die de </a:t>
            </a:r>
            <a:r>
              <a:rPr lang="en-US" dirty="0" err="1"/>
              <a:t>gemeenteraad</a:t>
            </a:r>
            <a:r>
              <a:rPr lang="en-US" dirty="0"/>
              <a:t> </a:t>
            </a:r>
            <a:r>
              <a:rPr lang="en-US" dirty="0" err="1"/>
              <a:t>heeft</a:t>
            </a:r>
            <a:r>
              <a:rPr lang="en-US" dirty="0"/>
              <a:t> </a:t>
            </a:r>
            <a:r>
              <a:rPr lang="en-US" dirty="0" err="1"/>
              <a:t>gemaakt</a:t>
            </a:r>
            <a:r>
              <a:rPr lang="en-US" dirty="0"/>
              <a:t>, </a:t>
            </a:r>
            <a:r>
              <a:rPr lang="en-US" dirty="0" err="1"/>
              <a:t>ondergraven</a:t>
            </a:r>
            <a:r>
              <a:rPr lang="en-US" dirty="0"/>
              <a:t> </a:t>
            </a:r>
            <a:r>
              <a:rPr lang="en-US" dirty="0" err="1"/>
              <a:t>en</a:t>
            </a:r>
            <a:r>
              <a:rPr lang="en-US" dirty="0"/>
              <a:t> </a:t>
            </a:r>
            <a:r>
              <a:rPr lang="en-US" dirty="0" err="1"/>
              <a:t>toekomstige</a:t>
            </a:r>
            <a:r>
              <a:rPr lang="en-US" dirty="0"/>
              <a:t> </a:t>
            </a:r>
            <a:r>
              <a:rPr lang="en-US" dirty="0" err="1"/>
              <a:t>keuzemogelijkheden</a:t>
            </a:r>
            <a:r>
              <a:rPr lang="en-US" dirty="0"/>
              <a:t> </a:t>
            </a:r>
            <a:r>
              <a:rPr lang="en-US" dirty="0" err="1"/>
              <a:t>beperken</a:t>
            </a:r>
            <a:endParaRPr lang="en-US" dirty="0"/>
          </a:p>
          <a:p>
            <a:pPr lvl="1"/>
            <a:r>
              <a:rPr lang="en-US" dirty="0" err="1"/>
              <a:t>Onderbrengen</a:t>
            </a:r>
            <a:r>
              <a:rPr lang="en-US" dirty="0"/>
              <a:t> van de </a:t>
            </a:r>
            <a:r>
              <a:rPr lang="en-US" dirty="0" err="1"/>
              <a:t>bevoegdheid</a:t>
            </a:r>
            <a:r>
              <a:rPr lang="en-US" dirty="0"/>
              <a:t> </a:t>
            </a:r>
            <a:r>
              <a:rPr lang="en-US" dirty="0" err="1"/>
              <a:t>bij</a:t>
            </a:r>
            <a:r>
              <a:rPr lang="en-US" dirty="0"/>
              <a:t> de </a:t>
            </a:r>
            <a:r>
              <a:rPr lang="en-US" dirty="0" err="1"/>
              <a:t>raad</a:t>
            </a:r>
            <a:r>
              <a:rPr lang="en-US" dirty="0"/>
              <a:t> </a:t>
            </a:r>
            <a:r>
              <a:rPr lang="en-US" dirty="0" err="1"/>
              <a:t>doorbreekt</a:t>
            </a:r>
            <a:r>
              <a:rPr lang="en-US" dirty="0"/>
              <a:t> de </a:t>
            </a:r>
            <a:r>
              <a:rPr lang="en-US" dirty="0" err="1"/>
              <a:t>verdeling</a:t>
            </a:r>
            <a:r>
              <a:rPr lang="en-US" dirty="0"/>
              <a:t> van </a:t>
            </a:r>
            <a:r>
              <a:rPr lang="en-US" dirty="0" err="1"/>
              <a:t>bevoegdheden</a:t>
            </a:r>
            <a:r>
              <a:rPr lang="en-US" dirty="0"/>
              <a:t> die in de </a:t>
            </a:r>
            <a:r>
              <a:rPr lang="en-US" dirty="0" err="1"/>
              <a:t>Wabo</a:t>
            </a:r>
            <a:r>
              <a:rPr lang="en-US" dirty="0"/>
              <a:t> is </a:t>
            </a:r>
            <a:r>
              <a:rPr lang="en-US" dirty="0" err="1"/>
              <a:t>gemaakt</a:t>
            </a:r>
            <a:endParaRPr lang="en-US" dirty="0"/>
          </a:p>
          <a:p>
            <a:pPr marL="457200" lvl="1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0840230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578</TotalTime>
  <Words>909</Words>
  <Application>Microsoft Office PowerPoint</Application>
  <PresentationFormat>Breedbeeld</PresentationFormat>
  <Paragraphs>108</Paragraphs>
  <Slides>13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13</vt:i4>
      </vt:variant>
    </vt:vector>
  </HeadingPairs>
  <TitlesOfParts>
    <vt:vector size="17" baseType="lpstr">
      <vt:lpstr>Arial</vt:lpstr>
      <vt:lpstr>Calibri</vt:lpstr>
      <vt:lpstr>Calibri Light</vt:lpstr>
      <vt:lpstr>Kantoorthema</vt:lpstr>
      <vt:lpstr>Ruimtelijke ordening </vt:lpstr>
      <vt:lpstr>Wat is ruimtelijke ordening?</vt:lpstr>
      <vt:lpstr>Planologische instrumenten</vt:lpstr>
      <vt:lpstr>Verhouding instrumenten</vt:lpstr>
      <vt:lpstr>Andere instrumenten</vt:lpstr>
      <vt:lpstr>Betekenis instrumenten</vt:lpstr>
      <vt:lpstr>Raadpleegbaarheid instrumenten</vt:lpstr>
      <vt:lpstr>Algemeen</vt:lpstr>
      <vt:lpstr>Afwijkingsmogelijkheden</vt:lpstr>
      <vt:lpstr>Oplossing</vt:lpstr>
      <vt:lpstr>Regeling verklaring van geen bedenkingen (1)</vt:lpstr>
      <vt:lpstr>Regeling verklaring van geen bedenkingen (2)</vt:lpstr>
      <vt:lpstr>Naar de Omgevingswet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Ruimtelijke ordening</dc:title>
  <dc:creator>NN</dc:creator>
  <cp:lastModifiedBy>NN</cp:lastModifiedBy>
  <cp:revision>10</cp:revision>
  <dcterms:created xsi:type="dcterms:W3CDTF">2022-05-31T11:56:19Z</dcterms:created>
  <dcterms:modified xsi:type="dcterms:W3CDTF">2022-06-01T13:26:40Z</dcterms:modified>
</cp:coreProperties>
</file>