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73" r:id="rId3"/>
    <p:sldId id="269" r:id="rId4"/>
    <p:sldId id="274" r:id="rId5"/>
    <p:sldId id="275" r:id="rId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bert Knoop" initials="RK" lastIdx="1" clrIdx="0">
    <p:extLst>
      <p:ext uri="{19B8F6BF-5375-455C-9EA6-DF929625EA0E}">
        <p15:presenceInfo xmlns:p15="http://schemas.microsoft.com/office/powerpoint/2012/main" userId="Robert Knoo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4242" autoAdjust="0"/>
  </p:normalViewPr>
  <p:slideViewPr>
    <p:cSldViewPr snapToGrid="0">
      <p:cViewPr varScale="1">
        <p:scale>
          <a:sx n="93" d="100"/>
          <a:sy n="93" d="100"/>
        </p:scale>
        <p:origin x="66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0095AC-9B67-49A6-8511-024756873B8D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3238E0-D126-4F1B-AA60-DF66EDFEA439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8209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3238E0-D126-4F1B-AA60-DF66EDFEA439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9374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3238E0-D126-4F1B-AA60-DF66EDFEA439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25603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3238E0-D126-4F1B-AA60-DF66EDFEA439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69335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FFF740A-F75F-4C12-985E-221A669A87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31942AA-206A-4FB2-81DF-0698B221C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ECB00396-AD35-4FF9-AABA-54BAA3AD8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87B360A-73B3-4CB1-9E48-031F2B5F5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7DC212A-1C5C-40B7-AB20-547D95E5D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80577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92854D5-CF70-45E9-8EEE-A4D3775B4A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6F6930F-DC94-4A22-97FE-7E4F4DAA8B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DE17426-D393-4075-AF5E-56177E23D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7202FB9-D3CF-43F8-BD79-48FC75543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2569DD3D-B4F6-4D99-867F-A457758A1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375251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FF322423-60ED-4B14-82F0-C5D4CDEF7F7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3C75578-D1AF-4110-9106-F42C792A9B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8092797-FA3D-45D1-BFE7-6AC12AC9F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45BA9EEE-B9F7-4199-A9A2-5E338ED29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585253A-E851-4276-8155-C63DC40B1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18769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927589-0A2F-4A0A-A7DD-AEA44AD9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0F774BA-850E-416C-9352-354B751D92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5F78FEA-A514-44AB-AF1E-DD6F59BBD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1BE0F9F-8F85-4476-894D-BE196A119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5BCBEEE-D4F2-4FBF-A619-D1DC322C23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67529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B66A6E-FA82-4449-BABE-5CF7366C1D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6BF841C-F701-4643-95F8-96914D0F86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9F58974-6C00-44CB-BF49-7DA91AFE3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23991CA-019C-4BFE-B222-4B7894F165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4A60E6C-FBD1-40B3-8A3E-1EF52CB97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134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0A71E5-128E-45EC-A4AB-CD117B7C2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E24299-F745-4EC6-A0C6-5949F7289E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B2338F1-694D-4687-95BD-584E1443F0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F4AE516-4231-48F5-A3DF-0F2B47C52D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B2B7BA0-C591-4E39-B2DB-43912F003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AD4998E-F012-4549-A084-D3347B70C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4114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64C59D-A0AE-4E44-9837-9C6555A06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F04D69A-D40D-40F9-84F9-B294913640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616291C-96B0-4A7E-AF0D-BE7A50DDF4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6944CC00-9912-4209-927D-37127597CE6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6B7F062-11FB-4915-94E4-93227B349ED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50476C79-1CC6-4ABA-B8CB-1A45E3BD2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727FE8B-39D5-4ED1-8229-2636F4E9F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47411C0-184B-481C-9EF7-1F19404BE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7706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68CA8E6-8F33-4DFA-9B7B-C7AAE96A8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57120F21-9FA0-450B-A168-4A8A4DDEBA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18484EFF-3F08-4D8E-A868-C88772E14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87E0E98-C459-4999-992A-5D95BA9BA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49629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AFFFEB0B-58E3-4460-80FE-C12E4C0A9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3D202D4B-DFAC-4798-A5EE-929EC19DF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9BBE605-BCBD-481E-9050-7F39C05C85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5950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656A364-5741-47FC-83AF-D8ADB73E5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8D7AF05-A711-4F4F-889E-0C81936C75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1F1AC415-DE55-42FB-9918-7ED01ED45B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34AAB0B-9D9F-4E5D-8D61-A90DBFE3D3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CFB2F145-D1C1-4E2D-AC47-B228B9D84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0A4E929-45D4-4718-B894-6248CF789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28739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CAE153-D714-44AE-A0D2-0BFA3CDE4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FAA5219B-9FD9-4C39-BEC4-85553496E1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430E3029-A6AB-4197-A344-4406DB036E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9302C8A-1B01-4188-8469-B77B17D2FA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A3D3B81-7D2A-42FD-B856-B8784137C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F0D7F4F-E62F-4602-8610-C023EBD6D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8118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2A4CCBF3-7880-45B4-94DC-69D7DD723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ED5BD791-414B-400B-8EED-96A0D2183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073E90C-15FA-4CC4-A9B9-0C93440267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E2F2D4-89FF-4875-A277-ED4C8ECE7662}" type="datetimeFigureOut">
              <a:rPr lang="nl-NL" smtClean="0"/>
              <a:t>16-4-2021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EF9EC2C-D14D-4B97-9187-2DB277BBD6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78FC3AD-A3FB-4C22-BE90-4287A322DB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5F090-2492-4116-9DAC-DE387004EFC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5610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0A940450-93DA-4AB4-AF8D-10C24C439F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475045"/>
            <a:ext cx="12192001" cy="1452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pPr algn="ctr"/>
            <a:r>
              <a:rPr lang="nl-NL" altLang="nl-NL" sz="4400" b="1" dirty="0">
                <a:solidFill>
                  <a:srgbClr val="194B91"/>
                </a:solidFill>
                <a:latin typeface="Arial" panose="020B0604020202020204" pitchFamily="34" charset="0"/>
                <a:ea typeface="DTLNobelT" panose="02000503040000020003" pitchFamily="50" charset="0"/>
              </a:rPr>
              <a:t>Corona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476004EF-4BC7-4B68-8D21-88C415FFE6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4982137"/>
            <a:ext cx="373692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r>
              <a:rPr lang="nl-NL" altLang="nl-NL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DTLNobelSTLight" pitchFamily="4" charset="0"/>
              </a:rPr>
              <a:t>Gemeente Krimpen aan den IJssel</a:t>
            </a:r>
          </a:p>
          <a:p>
            <a:endParaRPr lang="nl-NL" altLang="nl-NL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DTLNobelSTLight" pitchFamily="4" charset="0"/>
            </a:endParaRPr>
          </a:p>
          <a:p>
            <a:r>
              <a:rPr lang="nl-NL" altLang="nl-NL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DTLNobelSTLight" pitchFamily="4" charset="0"/>
              </a:rPr>
              <a:t>College van B&amp;W 20 april 2021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1F014E1B-7EDC-4C66-95EB-46C6581AB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99" b="98601" l="2878" r="96403">
                        <a14:foregroundMark x1="51079" y1="92308" x2="17986" y2="34965"/>
                        <a14:foregroundMark x1="17986" y1="34965" x2="86331" y2="9091"/>
                        <a14:foregroundMark x1="86331" y1="9091" x2="61871" y2="74825"/>
                        <a14:foregroundMark x1="61871" y1="74825" x2="51079" y2="62937"/>
                        <a14:foregroundMark x1="7194" y1="32168" x2="12230" y2="5594"/>
                        <a14:foregroundMark x1="5036" y1="5594" x2="4317" y2="4895"/>
                        <a14:foregroundMark x1="2878" y1="1399" x2="97122" y2="6294"/>
                        <a14:foregroundMark x1="77698" y1="32168" x2="53237" y2="32168"/>
                        <a14:foregroundMark x1="56115" y1="64336" x2="16547" y2="15385"/>
                        <a14:foregroundMark x1="44604" y1="18182" x2="25180" y2="11189"/>
                        <a14:foregroundMark x1="50360" y1="85315" x2="50360" y2="91608"/>
                        <a14:foregroundMark x1="49640" y1="95804" x2="49640" y2="95804"/>
                        <a14:foregroundMark x1="69784" y1="23776" x2="58273" y2="10490"/>
                        <a14:foregroundMark x1="41007" y1="25175" x2="36691" y2="11189"/>
                        <a14:foregroundMark x1="53237" y1="64336" x2="57554" y2="44755"/>
                        <a14:foregroundMark x1="49640" y1="98601" x2="49640" y2="986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640" y="0"/>
            <a:ext cx="709200" cy="729608"/>
          </a:xfrm>
          <a:prstGeom prst="rect">
            <a:avLst/>
          </a:prstGeom>
        </p:spPr>
      </p:pic>
      <p:pic>
        <p:nvPicPr>
          <p:cNvPr id="5" name="Picture 5" descr="Coronacrisis baart vooral Limburgers financieel zorgen | 1Limburg | Nieuws  en sport uit Limburg">
            <a:extLst>
              <a:ext uri="{FF2B5EF4-FFF2-40B4-BE49-F238E27FC236}">
                <a16:creationId xmlns:a16="http://schemas.microsoft.com/office/drawing/2014/main" id="{8CC92817-1F21-4DAF-B51C-17FB7EC09B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1" y="1547464"/>
            <a:ext cx="5400675" cy="303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59451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>
            <a:extLst>
              <a:ext uri="{FF2B5EF4-FFF2-40B4-BE49-F238E27FC236}">
                <a16:creationId xmlns:a16="http://schemas.microsoft.com/office/drawing/2014/main" id="{04D5712A-17F5-46DA-97D9-8B633032F605}"/>
              </a:ext>
            </a:extLst>
          </p:cNvPr>
          <p:cNvSpPr txBox="1"/>
          <p:nvPr/>
        </p:nvSpPr>
        <p:spPr>
          <a:xfrm>
            <a:off x="11488514" y="0"/>
            <a:ext cx="707886" cy="6857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vert" wrap="square">
            <a:spAutoFit/>
          </a:bodyPr>
          <a:lstStyle/>
          <a:p>
            <a:pPr algn="ctr">
              <a:defRPr/>
            </a:pPr>
            <a:r>
              <a:rPr lang="nl-NL" sz="3400" b="1" dirty="0">
                <a:solidFill>
                  <a:srgbClr val="004C92"/>
                </a:solidFill>
              </a:rPr>
              <a:t>Uitgangspunten</a:t>
            </a:r>
            <a:endParaRPr lang="nl-NL" sz="3400" i="1" dirty="0">
              <a:solidFill>
                <a:srgbClr val="004C92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D15064F-353A-474E-BAC3-7FBA4E8811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399" b="98601" l="2878" r="96403">
                        <a14:foregroundMark x1="51079" y1="92308" x2="17986" y2="34965"/>
                        <a14:foregroundMark x1="17986" y1="34965" x2="86331" y2="9091"/>
                        <a14:foregroundMark x1="86331" y1="9091" x2="61871" y2="74825"/>
                        <a14:foregroundMark x1="61871" y1="74825" x2="51079" y2="62937"/>
                        <a14:foregroundMark x1="7194" y1="32168" x2="12230" y2="5594"/>
                        <a14:foregroundMark x1="5036" y1="5594" x2="4317" y2="4895"/>
                        <a14:foregroundMark x1="2878" y1="1399" x2="97122" y2="6294"/>
                        <a14:foregroundMark x1="77698" y1="32168" x2="53237" y2="32168"/>
                        <a14:foregroundMark x1="56115" y1="64336" x2="16547" y2="15385"/>
                        <a14:foregroundMark x1="44604" y1="18182" x2="25180" y2="11189"/>
                        <a14:foregroundMark x1="50360" y1="85315" x2="50360" y2="91608"/>
                        <a14:foregroundMark x1="49640" y1="95804" x2="49640" y2="95804"/>
                        <a14:foregroundMark x1="69784" y1="23776" x2="58273" y2="10490"/>
                        <a14:foregroundMark x1="41007" y1="25175" x2="36691" y2="11189"/>
                        <a14:foregroundMark x1="53237" y1="64336" x2="57554" y2="44755"/>
                        <a14:foregroundMark x1="49640" y1="98601" x2="49640" y2="986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640" y="0"/>
            <a:ext cx="709200" cy="72960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9879B64-7BB8-4406-96B3-E85E0B3EDA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695" y="514258"/>
            <a:ext cx="10825630" cy="513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Compensatie van het Rijk is voldoende om alle kosten te dekken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Corona is budgetneutraal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Alleen uitgaven waar aantoonbaar is dat corona gerelateerde kosten niet kunnen worden opgevangen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altLang="nl-NL" sz="2800" dirty="0">
              <a:latin typeface="Arial" panose="020B0604020202020204" pitchFamily="34" charset="0"/>
              <a:ea typeface="DTLNobelSTLight" pitchFamily="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altLang="nl-NL" sz="2800" dirty="0">
              <a:latin typeface="Arial" panose="020B0604020202020204" pitchFamily="34" charset="0"/>
              <a:ea typeface="DTLNobelSTLight" pitchFamily="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altLang="nl-NL" sz="2800" dirty="0">
              <a:latin typeface="Arial" panose="020B0604020202020204" pitchFamily="34" charset="0"/>
              <a:ea typeface="DTLNobelSTLight" pitchFamily="4" charset="0"/>
            </a:endParaRPr>
          </a:p>
          <a:p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Kortom:</a:t>
            </a:r>
          </a:p>
          <a:p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Het gaat niet om wat de gemeente krijgt, maar </a:t>
            </a:r>
          </a:p>
          <a:p>
            <a:endParaRPr lang="nl-NL" altLang="nl-NL" sz="2800" dirty="0">
              <a:latin typeface="Arial" panose="020B0604020202020204" pitchFamily="34" charset="0"/>
              <a:ea typeface="DTLNobelSTLight" pitchFamily="4" charset="0"/>
            </a:endParaRPr>
          </a:p>
          <a:p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wat er nodig is om door de corona crisis heen te komen.</a:t>
            </a:r>
          </a:p>
          <a:p>
            <a:endParaRPr lang="nl-NL" altLang="nl-NL" sz="2000" dirty="0">
              <a:latin typeface="Arial" panose="020B0604020202020204" pitchFamily="34" charset="0"/>
              <a:ea typeface="DTLNobelSTLight" pitchFamily="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2068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>
            <a:extLst>
              <a:ext uri="{FF2B5EF4-FFF2-40B4-BE49-F238E27FC236}">
                <a16:creationId xmlns:a16="http://schemas.microsoft.com/office/drawing/2014/main" id="{04D5712A-17F5-46DA-97D9-8B633032F605}"/>
              </a:ext>
            </a:extLst>
          </p:cNvPr>
          <p:cNvSpPr txBox="1"/>
          <p:nvPr/>
        </p:nvSpPr>
        <p:spPr>
          <a:xfrm>
            <a:off x="11485925" y="0"/>
            <a:ext cx="707886" cy="6857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vert" wrap="square">
            <a:spAutoFit/>
          </a:bodyPr>
          <a:lstStyle/>
          <a:p>
            <a:pPr algn="ctr">
              <a:defRPr/>
            </a:pPr>
            <a:r>
              <a:rPr lang="nl-NL" sz="3400" b="1" dirty="0">
                <a:solidFill>
                  <a:srgbClr val="004C92"/>
                </a:solidFill>
              </a:rPr>
              <a:t>Bestedingsruimte</a:t>
            </a:r>
            <a:endParaRPr lang="nl-NL" sz="3400" i="1" dirty="0">
              <a:solidFill>
                <a:srgbClr val="004C92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D15064F-353A-474E-BAC3-7FBA4E881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9" b="98601" l="2878" r="96403">
                        <a14:foregroundMark x1="51079" y1="92308" x2="17986" y2="34965"/>
                        <a14:foregroundMark x1="17986" y1="34965" x2="86331" y2="9091"/>
                        <a14:foregroundMark x1="86331" y1="9091" x2="61871" y2="74825"/>
                        <a14:foregroundMark x1="61871" y1="74825" x2="51079" y2="62937"/>
                        <a14:foregroundMark x1="7194" y1="32168" x2="12230" y2="5594"/>
                        <a14:foregroundMark x1="5036" y1="5594" x2="4317" y2="4895"/>
                        <a14:foregroundMark x1="2878" y1="1399" x2="97122" y2="6294"/>
                        <a14:foregroundMark x1="77698" y1="32168" x2="53237" y2="32168"/>
                        <a14:foregroundMark x1="56115" y1="64336" x2="16547" y2="15385"/>
                        <a14:foregroundMark x1="44604" y1="18182" x2="25180" y2="11189"/>
                        <a14:foregroundMark x1="50360" y1="85315" x2="50360" y2="91608"/>
                        <a14:foregroundMark x1="49640" y1="95804" x2="49640" y2="95804"/>
                        <a14:foregroundMark x1="69784" y1="23776" x2="58273" y2="10490"/>
                        <a14:foregroundMark x1="41007" y1="25175" x2="36691" y2="11189"/>
                        <a14:foregroundMark x1="53237" y1="64336" x2="57554" y2="44755"/>
                        <a14:foregroundMark x1="49640" y1="98601" x2="49640" y2="986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640" y="0"/>
            <a:ext cx="709200" cy="729608"/>
          </a:xfrm>
          <a:prstGeom prst="rect">
            <a:avLst/>
          </a:prstGeom>
        </p:spPr>
      </p:pic>
      <p:graphicFrame>
        <p:nvGraphicFramePr>
          <p:cNvPr id="3" name="Tabel 2">
            <a:extLst>
              <a:ext uri="{FF2B5EF4-FFF2-40B4-BE49-F238E27FC236}">
                <a16:creationId xmlns:a16="http://schemas.microsoft.com/office/drawing/2014/main" id="{5B6388A2-EEEF-4E12-ACF0-19235084BE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112824"/>
              </p:ext>
            </p:extLst>
          </p:nvPr>
        </p:nvGraphicFramePr>
        <p:xfrm>
          <a:off x="335997" y="124459"/>
          <a:ext cx="9303303" cy="6639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50403">
                  <a:extLst>
                    <a:ext uri="{9D8B030D-6E8A-4147-A177-3AD203B41FA5}">
                      <a16:colId xmlns:a16="http://schemas.microsoft.com/office/drawing/2014/main" val="1695316313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3531031080"/>
                    </a:ext>
                  </a:extLst>
                </a:gridCol>
                <a:gridCol w="962025">
                  <a:extLst>
                    <a:ext uri="{9D8B030D-6E8A-4147-A177-3AD203B41FA5}">
                      <a16:colId xmlns:a16="http://schemas.microsoft.com/office/drawing/2014/main" val="1462901811"/>
                    </a:ext>
                  </a:extLst>
                </a:gridCol>
                <a:gridCol w="1019175">
                  <a:extLst>
                    <a:ext uri="{9D8B030D-6E8A-4147-A177-3AD203B41FA5}">
                      <a16:colId xmlns:a16="http://schemas.microsoft.com/office/drawing/2014/main" val="3516733330"/>
                    </a:ext>
                  </a:extLst>
                </a:gridCol>
                <a:gridCol w="1133475">
                  <a:extLst>
                    <a:ext uri="{9D8B030D-6E8A-4147-A177-3AD203B41FA5}">
                      <a16:colId xmlns:a16="http://schemas.microsoft.com/office/drawing/2014/main" val="38391921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 € 1.000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nl-NL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nl-N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Bijgewerkt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r"/>
                      <a:endParaRPr lang="nl-NL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672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Raadsinformatiebrief 2 maart (Corona monitor maart)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76088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Raadsinformatiebrief 23 maart: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Meerkosten zorg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Kwijtschelding TVS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nl-NL" sz="1600" b="1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nl-NL" sz="16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-137</a:t>
                      </a:r>
                    </a:p>
                    <a:p>
                      <a:pPr algn="r"/>
                      <a:r>
                        <a:rPr lang="nl-NL" sz="16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564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1121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 IJsselgemeenten / ICT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 IJsselgemeenten / Participatie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-59</a:t>
                      </a:r>
                    </a:p>
                    <a:p>
                      <a:pPr algn="r"/>
                      <a:r>
                        <a:rPr lang="nl-NL" sz="16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-90</a:t>
                      </a:r>
                      <a:endParaRPr lang="nl-NL" sz="16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9721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45952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Coronaresultaat jaarrekening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788158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2920645"/>
                  </a:ext>
                </a:extLst>
              </a:tr>
              <a:tr h="291592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nl-NL" sz="1600" baseline="30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</a:t>
                      </a: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steunpakket Rijk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Inzet sociaal domein: perspectief voor jeugd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Steunpakket sociaal en mentaal welzijn en leefstijl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TONK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358</a:t>
                      </a:r>
                    </a:p>
                    <a:p>
                      <a:pPr marL="0" indent="0" algn="r">
                        <a:buFontTx/>
                        <a:buNone/>
                      </a:pPr>
                      <a:r>
                        <a:rPr lang="nl-NL" sz="16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-56</a:t>
                      </a:r>
                    </a:p>
                    <a:p>
                      <a:pPr marL="0" indent="0" algn="r">
                        <a:buFontTx/>
                        <a:buNone/>
                      </a:pPr>
                      <a:r>
                        <a:rPr lang="nl-NL" sz="16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-179</a:t>
                      </a:r>
                    </a:p>
                    <a:p>
                      <a:pPr algn="r"/>
                      <a:r>
                        <a:rPr lang="nl-NL" sz="16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-69</a:t>
                      </a:r>
                      <a:endParaRPr lang="nl-NL" sz="16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358</a:t>
                      </a:r>
                    </a:p>
                    <a:p>
                      <a:pPr algn="r"/>
                      <a:r>
                        <a:rPr lang="nl-NL" sz="16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-216</a:t>
                      </a:r>
                    </a:p>
                    <a:p>
                      <a:pPr algn="r"/>
                      <a:endParaRPr lang="nl-NL" sz="1600" b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/>
                      <a:r>
                        <a:rPr lang="nl-NL" sz="1600" b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8093399"/>
                  </a:ext>
                </a:extLst>
              </a:tr>
              <a:tr h="217424">
                <a:tc>
                  <a:txBody>
                    <a:bodyPr/>
                    <a:lstStyle/>
                    <a:p>
                      <a:endParaRPr lang="nl-NL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96157"/>
                  </a:ext>
                </a:extLst>
              </a:tr>
              <a:tr h="143256"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Terrassen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Volksfeesten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Loket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Markt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nl-NL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Begraafplaatsen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-5</a:t>
                      </a:r>
                    </a:p>
                    <a:p>
                      <a:pPr algn="r"/>
                      <a:r>
                        <a:rPr lang="nl-NL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-3</a:t>
                      </a:r>
                    </a:p>
                    <a:p>
                      <a:pPr algn="r"/>
                      <a:r>
                        <a:rPr lang="nl-NL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-4</a:t>
                      </a:r>
                    </a:p>
                    <a:p>
                      <a:pPr algn="r"/>
                      <a:r>
                        <a:rPr lang="nl-NL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-6</a:t>
                      </a:r>
                    </a:p>
                    <a:p>
                      <a:pPr algn="r"/>
                      <a:r>
                        <a:rPr lang="nl-NL" sz="16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248743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nl-NL" sz="16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endParaRPr lang="nl-NL" sz="16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nl-NL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29486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5509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>
            <a:extLst>
              <a:ext uri="{FF2B5EF4-FFF2-40B4-BE49-F238E27FC236}">
                <a16:creationId xmlns:a16="http://schemas.microsoft.com/office/drawing/2014/main" id="{04D5712A-17F5-46DA-97D9-8B633032F605}"/>
              </a:ext>
            </a:extLst>
          </p:cNvPr>
          <p:cNvSpPr txBox="1"/>
          <p:nvPr/>
        </p:nvSpPr>
        <p:spPr>
          <a:xfrm>
            <a:off x="11485925" y="0"/>
            <a:ext cx="707886" cy="6857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vert" wrap="square">
            <a:spAutoFit/>
          </a:bodyPr>
          <a:lstStyle/>
          <a:p>
            <a:pPr algn="ctr">
              <a:defRPr/>
            </a:pPr>
            <a:r>
              <a:rPr lang="nl-NL" sz="3400" b="1" dirty="0">
                <a:solidFill>
                  <a:srgbClr val="004C92"/>
                </a:solidFill>
              </a:rPr>
              <a:t>Bestedingsruimte</a:t>
            </a:r>
            <a:endParaRPr lang="nl-NL" sz="3400" i="1" dirty="0">
              <a:solidFill>
                <a:srgbClr val="004C92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D15064F-353A-474E-BAC3-7FBA4E881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9" b="98601" l="2878" r="96403">
                        <a14:foregroundMark x1="51079" y1="92308" x2="17986" y2="34965"/>
                        <a14:foregroundMark x1="17986" y1="34965" x2="86331" y2="9091"/>
                        <a14:foregroundMark x1="86331" y1="9091" x2="61871" y2="74825"/>
                        <a14:foregroundMark x1="61871" y1="74825" x2="51079" y2="62937"/>
                        <a14:foregroundMark x1="7194" y1="32168" x2="12230" y2="5594"/>
                        <a14:foregroundMark x1="5036" y1="5594" x2="4317" y2="4895"/>
                        <a14:foregroundMark x1="2878" y1="1399" x2="97122" y2="6294"/>
                        <a14:foregroundMark x1="77698" y1="32168" x2="53237" y2="32168"/>
                        <a14:foregroundMark x1="56115" y1="64336" x2="16547" y2="15385"/>
                        <a14:foregroundMark x1="44604" y1="18182" x2="25180" y2="11189"/>
                        <a14:foregroundMark x1="50360" y1="85315" x2="50360" y2="91608"/>
                        <a14:foregroundMark x1="49640" y1="95804" x2="49640" y2="95804"/>
                        <a14:foregroundMark x1="69784" y1="23776" x2="58273" y2="10490"/>
                        <a14:foregroundMark x1="41007" y1="25175" x2="36691" y2="11189"/>
                        <a14:foregroundMark x1="53237" y1="64336" x2="57554" y2="44755"/>
                        <a14:foregroundMark x1="49640" y1="98601" x2="49640" y2="986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640" y="0"/>
            <a:ext cx="709200" cy="72960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5E8B549D-0752-40CF-B2F7-3CF1A9DDD3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514" y="171450"/>
            <a:ext cx="10389737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998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stvak 5">
            <a:extLst>
              <a:ext uri="{FF2B5EF4-FFF2-40B4-BE49-F238E27FC236}">
                <a16:creationId xmlns:a16="http://schemas.microsoft.com/office/drawing/2014/main" id="{04D5712A-17F5-46DA-97D9-8B633032F605}"/>
              </a:ext>
            </a:extLst>
          </p:cNvPr>
          <p:cNvSpPr txBox="1"/>
          <p:nvPr/>
        </p:nvSpPr>
        <p:spPr>
          <a:xfrm>
            <a:off x="11488514" y="0"/>
            <a:ext cx="707886" cy="685799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vert="vert" wrap="square">
            <a:spAutoFit/>
          </a:bodyPr>
          <a:lstStyle/>
          <a:p>
            <a:pPr algn="ctr">
              <a:defRPr/>
            </a:pPr>
            <a:r>
              <a:rPr lang="nl-NL" sz="3400" b="1" dirty="0">
                <a:solidFill>
                  <a:srgbClr val="004C92"/>
                </a:solidFill>
              </a:rPr>
              <a:t>Tot slot</a:t>
            </a:r>
            <a:endParaRPr lang="nl-NL" sz="3400" i="1" dirty="0">
              <a:solidFill>
                <a:srgbClr val="004C92"/>
              </a:solidFill>
            </a:endParaRP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D15064F-353A-474E-BAC3-7FBA4E8811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9" b="98601" l="2878" r="96403">
                        <a14:foregroundMark x1="51079" y1="92308" x2="17986" y2="34965"/>
                        <a14:foregroundMark x1="17986" y1="34965" x2="86331" y2="9091"/>
                        <a14:foregroundMark x1="86331" y1="9091" x2="61871" y2="74825"/>
                        <a14:foregroundMark x1="61871" y1="74825" x2="51079" y2="62937"/>
                        <a14:foregroundMark x1="7194" y1="32168" x2="12230" y2="5594"/>
                        <a14:foregroundMark x1="5036" y1="5594" x2="4317" y2="4895"/>
                        <a14:foregroundMark x1="2878" y1="1399" x2="97122" y2="6294"/>
                        <a14:foregroundMark x1="77698" y1="32168" x2="53237" y2="32168"/>
                        <a14:foregroundMark x1="56115" y1="64336" x2="16547" y2="15385"/>
                        <a14:foregroundMark x1="44604" y1="18182" x2="25180" y2="11189"/>
                        <a14:foregroundMark x1="50360" y1="85315" x2="50360" y2="91608"/>
                        <a14:foregroundMark x1="49640" y1="95804" x2="49640" y2="95804"/>
                        <a14:foregroundMark x1="69784" y1="23776" x2="58273" y2="10490"/>
                        <a14:foregroundMark x1="41007" y1="25175" x2="36691" y2="11189"/>
                        <a14:foregroundMark x1="53237" y1="64336" x2="57554" y2="44755"/>
                        <a14:foregroundMark x1="49640" y1="98601" x2="49640" y2="986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9640" y="0"/>
            <a:ext cx="709200" cy="72960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9879B64-7BB8-4406-96B3-E85E0B3EDA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695" y="514258"/>
            <a:ext cx="9987429" cy="5139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1pPr>
            <a:lvl2pPr marL="37931725" indent="-37474525"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ヒラギノ角ゴ Pro W3" pitchFamily="4" charset="-128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Cijfers blijven dynamisch en met onzekerheden omgeven (zoals bleek bij opstellen jaarrekening)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altLang="nl-NL" sz="2800" dirty="0">
              <a:latin typeface="Arial" panose="020B0604020202020204" pitchFamily="34" charset="0"/>
              <a:ea typeface="DTLNobelSTLight" pitchFamily="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(Nog) niet direct zichtbare effecten: </a:t>
            </a:r>
          </a:p>
          <a:p>
            <a:pPr marL="1371600" lvl="2" indent="-457200">
              <a:buFont typeface="Wingdings" panose="05000000000000000000" pitchFamily="2" charset="2"/>
              <a:buChar char="§"/>
            </a:pPr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HR-budgetten (bezien i.c.m. CAO ontwikkelingen), </a:t>
            </a:r>
          </a:p>
          <a:p>
            <a:pPr marL="1371600" lvl="2" indent="-457200">
              <a:buFont typeface="Wingdings" panose="05000000000000000000" pitchFamily="2" charset="2"/>
              <a:buChar char="§"/>
            </a:pPr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Leges (o.a. minder evenementen), </a:t>
            </a:r>
          </a:p>
          <a:p>
            <a:pPr marL="1371600" lvl="2" indent="-457200">
              <a:buFont typeface="Wingdings" panose="05000000000000000000" pitchFamily="2" charset="2"/>
              <a:buChar char="§"/>
            </a:pPr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PM-posten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altLang="nl-NL" sz="2800" dirty="0">
              <a:latin typeface="Arial" panose="020B0604020202020204" pitchFamily="34" charset="0"/>
              <a:ea typeface="DTLNobelSTLight" pitchFamily="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(Middel)lange effecten?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altLang="nl-NL" sz="2800" dirty="0">
              <a:latin typeface="Arial" panose="020B0604020202020204" pitchFamily="34" charset="0"/>
              <a:ea typeface="DTLNobelSTLight" pitchFamily="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altLang="nl-NL" sz="2800" dirty="0">
                <a:latin typeface="Arial" panose="020B0604020202020204" pitchFamily="34" charset="0"/>
                <a:ea typeface="DTLNobelSTLight" pitchFamily="4" charset="0"/>
              </a:rPr>
              <a:t>Reserve Corona</a:t>
            </a:r>
          </a:p>
          <a:p>
            <a:endParaRPr lang="nl-NL" altLang="nl-NL" sz="2000" dirty="0">
              <a:latin typeface="Arial" panose="020B0604020202020204" pitchFamily="34" charset="0"/>
              <a:ea typeface="DTLNobelSTLight" pitchFamily="4" charset="0"/>
            </a:endParaRPr>
          </a:p>
        </p:txBody>
      </p:sp>
      <p:pic>
        <p:nvPicPr>
          <p:cNvPr id="8" name="Picture 7" descr="Podcast: Corona: Hoe ziek is het financieel systeem? | FairFin">
            <a:extLst>
              <a:ext uri="{FF2B5EF4-FFF2-40B4-BE49-F238E27FC236}">
                <a16:creationId xmlns:a16="http://schemas.microsoft.com/office/drawing/2014/main" id="{13BFEC4D-A8AC-400F-87E7-FCA449B7E1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9902" y="3789198"/>
            <a:ext cx="4606172" cy="3068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5436742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</TotalTime>
  <Words>219</Words>
  <Application>Microsoft Office PowerPoint</Application>
  <PresentationFormat>Breedbeeld</PresentationFormat>
  <Paragraphs>75</Paragraphs>
  <Slides>5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DTLNobelSTLight</vt:lpstr>
      <vt:lpstr>DTLNobelT</vt:lpstr>
      <vt:lpstr>Wingdings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Robert Knoop</dc:creator>
  <cp:lastModifiedBy>Robert Knoop</cp:lastModifiedBy>
  <cp:revision>90</cp:revision>
  <dcterms:created xsi:type="dcterms:W3CDTF">2021-03-12T10:02:36Z</dcterms:created>
  <dcterms:modified xsi:type="dcterms:W3CDTF">2021-04-16T12:40:17Z</dcterms:modified>
</cp:coreProperties>
</file>